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2" r:id="rId3"/>
    <p:sldId id="257" r:id="rId4"/>
    <p:sldId id="265" r:id="rId5"/>
    <p:sldId id="267" r:id="rId6"/>
    <p:sldId id="269" r:id="rId7"/>
    <p:sldId id="268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E7E6E6"/>
    <a:srgbClr val="FF9999"/>
    <a:srgbClr val="004778"/>
    <a:srgbClr val="175583"/>
    <a:srgbClr val="FFCC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C1C4B-6071-4500-B3F4-95A3475C064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E1F3B-C3EF-46CE-9867-F2E1D2573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8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4CC8-A7C7-4022-A650-850EBF8BDD6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2A4C-8C79-4C81-938A-29FE2F69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9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4CC8-A7C7-4022-A650-850EBF8BDD6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2A4C-8C79-4C81-938A-29FE2F69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7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4CC8-A7C7-4022-A650-850EBF8BDD6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2A4C-8C79-4C81-938A-29FE2F69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4CC8-A7C7-4022-A650-850EBF8BDD6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2A4C-8C79-4C81-938A-29FE2F69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9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4CC8-A7C7-4022-A650-850EBF8BDD6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2A4C-8C79-4C81-938A-29FE2F69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0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4CC8-A7C7-4022-A650-850EBF8BDD6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2A4C-8C79-4C81-938A-29FE2F69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5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4CC8-A7C7-4022-A650-850EBF8BDD6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2A4C-8C79-4C81-938A-29FE2F69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7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4CC8-A7C7-4022-A650-850EBF8BDD6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2A4C-8C79-4C81-938A-29FE2F69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4CC8-A7C7-4022-A650-850EBF8BDD6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2A4C-8C79-4C81-938A-29FE2F69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3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4CC8-A7C7-4022-A650-850EBF8BDD6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2A4C-8C79-4C81-938A-29FE2F69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9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4CC8-A7C7-4022-A650-850EBF8BDD6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2A4C-8C79-4C81-938A-29FE2F69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4CC8-A7C7-4022-A650-850EBF8BDD6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72A4C-8C79-4C81-938A-29FE2F699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4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8923" y="2164715"/>
            <a:ext cx="723377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Progress with CIC-GBT Emulator</a:t>
            </a: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Alishba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Kanwal</a:t>
            </a:r>
            <a:r>
              <a:rPr lang="en-US" sz="2000" dirty="0">
                <a:solidFill>
                  <a:srgbClr val="C00000"/>
                </a:solidFill>
              </a:rPr>
              <a:t>, </a:t>
            </a:r>
            <a:r>
              <a:rPr lang="en-US" sz="2000" dirty="0" err="1">
                <a:solidFill>
                  <a:srgbClr val="C00000"/>
                </a:solidFill>
              </a:rPr>
              <a:t>Dr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Awais</a:t>
            </a:r>
            <a:r>
              <a:rPr lang="en-US" sz="2000" dirty="0">
                <a:solidFill>
                  <a:srgbClr val="C00000"/>
                </a:solidFill>
              </a:rPr>
              <a:t> M. </a:t>
            </a:r>
            <a:r>
              <a:rPr lang="en-US" sz="2000" dirty="0" err="1">
                <a:solidFill>
                  <a:srgbClr val="C00000"/>
                </a:solidFill>
              </a:rPr>
              <a:t>Kamboh</a:t>
            </a:r>
            <a:endParaRPr lang="en-US" sz="2000" dirty="0">
              <a:solidFill>
                <a:srgbClr val="C00000"/>
              </a:solidFill>
            </a:endParaRP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National University of Sciences and Technology, Islamabad, Pakistan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324" y="248356"/>
            <a:ext cx="1263521" cy="126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2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6527" y="740650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Aims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9154" y="1723869"/>
            <a:ext cx="69404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a pattern generator that will emulate a Tracker Phase-2 module to debug backend cards</a:t>
            </a:r>
          </a:p>
          <a:p>
            <a:endParaRPr lang="en-US" sz="2400" dirty="0"/>
          </a:p>
          <a:p>
            <a:r>
              <a:rPr lang="en-US" sz="2400" dirty="0"/>
              <a:t>Immediate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Emulate the CIC payload sent to the </a:t>
            </a:r>
            <a:r>
              <a:rPr lang="en-US" sz="1600" dirty="0" err="1">
                <a:solidFill>
                  <a:srgbClr val="C00000"/>
                </a:solidFill>
              </a:rPr>
              <a:t>lp</a:t>
            </a:r>
            <a:r>
              <a:rPr lang="en-US" sz="1600" dirty="0">
                <a:solidFill>
                  <a:srgbClr val="C00000"/>
                </a:solidFill>
              </a:rPr>
              <a:t>-GBT using 4 lines running @320Mbps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Roughly emulate e-ports on FPGA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Connect a GBT-FPGA IP to </a:t>
            </a:r>
            <a:r>
              <a:rPr lang="en-US" sz="2000" b="1" dirty="0" err="1">
                <a:solidFill>
                  <a:srgbClr val="C00000"/>
                </a:solidFill>
              </a:rPr>
              <a:t>Tx</a:t>
            </a:r>
            <a:r>
              <a:rPr lang="en-US" sz="2000" b="1" dirty="0">
                <a:solidFill>
                  <a:srgbClr val="C00000"/>
                </a:solidFill>
              </a:rPr>
              <a:t> side of emulator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Verify GBT-FPGA functionality by receiving data at Rx side via an optical channel and compare data at both sides in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Consider size of input batch of patterns and consider use of off-chip memory [use of the two SRAM’s on the GLIB]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Explore Random Number Generators for generation of suitable input patterns [CIC packets]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698" y="248356"/>
            <a:ext cx="796147" cy="7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7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Box 483"/>
          <p:cNvSpPr txBox="1"/>
          <p:nvPr/>
        </p:nvSpPr>
        <p:spPr>
          <a:xfrm>
            <a:off x="409652" y="500807"/>
            <a:ext cx="282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The starting point</a:t>
            </a:r>
          </a:p>
        </p:txBody>
      </p:sp>
      <p:pic>
        <p:nvPicPr>
          <p:cNvPr id="281" name="Picture 2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698" y="248356"/>
            <a:ext cx="796147" cy="796673"/>
          </a:xfrm>
          <a:prstGeom prst="rect">
            <a:avLst/>
          </a:prstGeom>
        </p:spPr>
      </p:pic>
      <p:sp>
        <p:nvSpPr>
          <p:cNvPr id="209" name="TextBox 208"/>
          <p:cNvSpPr txBox="1"/>
          <p:nvPr/>
        </p:nvSpPr>
        <p:spPr>
          <a:xfrm>
            <a:off x="463440" y="1099879"/>
            <a:ext cx="79095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Serially transmitted data from Sebastian’s simulator to a small receiver</a:t>
            </a:r>
          </a:p>
          <a:p>
            <a:r>
              <a:rPr lang="en-US" sz="1400" dirty="0">
                <a:solidFill>
                  <a:srgbClr val="C00000"/>
                </a:solidFill>
              </a:rPr>
              <a:t>Sorted data received according to MPA Chip ID [from CIC packet format] and stored in appropriate BRAM’s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Compared received data obtained using </a:t>
            </a:r>
            <a:r>
              <a:rPr lang="en-US" sz="1400" dirty="0" err="1">
                <a:solidFill>
                  <a:srgbClr val="C00000"/>
                </a:solidFill>
              </a:rPr>
              <a:t>ChipScope</a:t>
            </a:r>
            <a:r>
              <a:rPr lang="en-US" sz="1400" dirty="0">
                <a:solidFill>
                  <a:srgbClr val="C00000"/>
                </a:solidFill>
              </a:rPr>
              <a:t> with transmitted data in C++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1482336" y="2016192"/>
            <a:ext cx="10129652" cy="44651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 210"/>
          <p:cNvSpPr/>
          <p:nvPr/>
        </p:nvSpPr>
        <p:spPr>
          <a:xfrm>
            <a:off x="1812046" y="2777577"/>
            <a:ext cx="1251469" cy="30161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/>
          <p:cNvGrpSpPr/>
          <p:nvPr/>
        </p:nvGrpSpPr>
        <p:grpSpPr>
          <a:xfrm>
            <a:off x="1884768" y="2853654"/>
            <a:ext cx="1072027" cy="2865599"/>
            <a:chOff x="1762267" y="1470766"/>
            <a:chExt cx="1146412" cy="2865599"/>
          </a:xfrm>
        </p:grpSpPr>
        <p:sp>
          <p:nvSpPr>
            <p:cNvPr id="215" name="Rectangle 214"/>
            <p:cNvSpPr/>
            <p:nvPr/>
          </p:nvSpPr>
          <p:spPr>
            <a:xfrm>
              <a:off x="1762267" y="323089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762267" y="335372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762267" y="347655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762267" y="359938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762267" y="372221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762267" y="384504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762267" y="310806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762267" y="2994334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762267" y="287918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762267" y="275635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762267" y="263352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762267" y="396787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762267" y="409070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762267" y="421353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62267" y="238786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762267" y="226503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762267" y="251069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762267" y="2149878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62267" y="2039773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762267" y="1920676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762267" y="1798663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762267" y="1683510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762267" y="1577138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62267" y="1470766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7" name="TextBox 246"/>
          <p:cNvSpPr txBox="1"/>
          <p:nvPr/>
        </p:nvSpPr>
        <p:spPr>
          <a:xfrm>
            <a:off x="2242781" y="2592044"/>
            <a:ext cx="536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256</a:t>
            </a:r>
          </a:p>
        </p:txBody>
      </p:sp>
      <p:cxnSp>
        <p:nvCxnSpPr>
          <p:cNvPr id="248" name="Straight Connector 247"/>
          <p:cNvCxnSpPr/>
          <p:nvPr/>
        </p:nvCxnSpPr>
        <p:spPr>
          <a:xfrm flipV="1">
            <a:off x="2956794" y="2667829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1884768" y="2661434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47" idx="1"/>
          </p:cNvCxnSpPr>
          <p:nvPr/>
        </p:nvCxnSpPr>
        <p:spPr>
          <a:xfrm flipH="1">
            <a:off x="1884768" y="2722849"/>
            <a:ext cx="3580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>
            <a:off x="2593857" y="2722849"/>
            <a:ext cx="362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rot="16200000" flipV="1">
            <a:off x="1782139" y="2751026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rot="16200000" flipV="1">
            <a:off x="1782138" y="5616625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1616759" y="3992782"/>
            <a:ext cx="536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cxnSp>
        <p:nvCxnSpPr>
          <p:cNvPr id="256" name="Straight Arrow Connector 255"/>
          <p:cNvCxnSpPr/>
          <p:nvPr/>
        </p:nvCxnSpPr>
        <p:spPr>
          <a:xfrm flipV="1">
            <a:off x="1782138" y="2853653"/>
            <a:ext cx="0" cy="1162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1782138" y="4269098"/>
            <a:ext cx="0" cy="143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1868479" y="5793686"/>
            <a:ext cx="1072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BRAM containing 24 CIC packets:</a:t>
            </a:r>
          </a:p>
          <a:p>
            <a:pPr algn="ctr"/>
            <a:r>
              <a:rPr lang="en-US" sz="700" b="1" i="1" dirty="0" err="1"/>
              <a:t>Tx</a:t>
            </a:r>
            <a:r>
              <a:rPr lang="en-US" sz="700" b="1" i="1" dirty="0"/>
              <a:t> RAM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3258803" y="3971380"/>
            <a:ext cx="326276" cy="45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777162" y="4351934"/>
            <a:ext cx="312212" cy="15660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/>
          <p:cNvCxnSpPr>
            <a:stCxn id="228" idx="3"/>
            <a:endCxn id="278" idx="1"/>
          </p:cNvCxnSpPr>
          <p:nvPr/>
        </p:nvCxnSpPr>
        <p:spPr>
          <a:xfrm>
            <a:off x="2956794" y="4200654"/>
            <a:ext cx="30200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3823527" y="4402257"/>
            <a:ext cx="211731" cy="148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5" name="Group 284"/>
          <p:cNvGrpSpPr/>
          <p:nvPr/>
        </p:nvGrpSpPr>
        <p:grpSpPr>
          <a:xfrm>
            <a:off x="3585080" y="3251820"/>
            <a:ext cx="238448" cy="835566"/>
            <a:chOff x="2557875" y="1745402"/>
            <a:chExt cx="254993" cy="764590"/>
          </a:xfrm>
        </p:grpSpPr>
        <p:cxnSp>
          <p:nvCxnSpPr>
            <p:cNvPr id="286" name="Straight Connector 285"/>
            <p:cNvCxnSpPr/>
            <p:nvPr/>
          </p:nvCxnSpPr>
          <p:spPr>
            <a:xfrm>
              <a:off x="2557875" y="2509991"/>
              <a:ext cx="1558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V="1">
              <a:off x="2713703" y="1745402"/>
              <a:ext cx="0" cy="764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2713703" y="1748142"/>
              <a:ext cx="9916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/>
          <p:cNvGrpSpPr/>
          <p:nvPr/>
        </p:nvGrpSpPr>
        <p:grpSpPr>
          <a:xfrm flipV="1">
            <a:off x="3585080" y="4299415"/>
            <a:ext cx="238448" cy="835566"/>
            <a:chOff x="2557875" y="1745402"/>
            <a:chExt cx="254993" cy="764590"/>
          </a:xfrm>
        </p:grpSpPr>
        <p:cxnSp>
          <p:nvCxnSpPr>
            <p:cNvPr id="296" name="Straight Connector 295"/>
            <p:cNvCxnSpPr/>
            <p:nvPr/>
          </p:nvCxnSpPr>
          <p:spPr>
            <a:xfrm>
              <a:off x="2557875" y="2509991"/>
              <a:ext cx="1558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2713703" y="1745402"/>
              <a:ext cx="0" cy="764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2713703" y="1745402"/>
              <a:ext cx="9916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9" name="TextBox 298"/>
          <p:cNvSpPr txBox="1"/>
          <p:nvPr/>
        </p:nvSpPr>
        <p:spPr>
          <a:xfrm>
            <a:off x="4000577" y="2959278"/>
            <a:ext cx="416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256</a:t>
            </a:r>
          </a:p>
        </p:txBody>
      </p:sp>
      <p:cxnSp>
        <p:nvCxnSpPr>
          <p:cNvPr id="300" name="Straight Connector 299"/>
          <p:cNvCxnSpPr/>
          <p:nvPr/>
        </p:nvCxnSpPr>
        <p:spPr>
          <a:xfrm rot="16200000" flipV="1">
            <a:off x="4135737" y="2403659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 flipV="1">
            <a:off x="4141221" y="3890154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V="1">
            <a:off x="4135737" y="2517100"/>
            <a:ext cx="0" cy="459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>
            <a:off x="4135737" y="3152193"/>
            <a:ext cx="0" cy="840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Group 306"/>
          <p:cNvGrpSpPr/>
          <p:nvPr/>
        </p:nvGrpSpPr>
        <p:grpSpPr>
          <a:xfrm>
            <a:off x="3783138" y="2459919"/>
            <a:ext cx="312212" cy="1566094"/>
            <a:chOff x="2769676" y="953501"/>
            <a:chExt cx="333876" cy="1566094"/>
          </a:xfrm>
        </p:grpSpPr>
        <p:sp>
          <p:nvSpPr>
            <p:cNvPr id="311" name="Rectangle 310"/>
            <p:cNvSpPr/>
            <p:nvPr/>
          </p:nvSpPr>
          <p:spPr>
            <a:xfrm>
              <a:off x="2769676" y="953501"/>
              <a:ext cx="333876" cy="15660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812868" y="1004439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TextBox 318"/>
            <p:cNvSpPr txBox="1"/>
            <p:nvPr/>
          </p:nvSpPr>
          <p:spPr>
            <a:xfrm rot="16200000">
              <a:off x="2700696" y="1607185"/>
              <a:ext cx="4411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FIFO</a:t>
              </a:r>
            </a:p>
          </p:txBody>
        </p:sp>
      </p:grpSp>
      <p:sp>
        <p:nvSpPr>
          <p:cNvPr id="323" name="TextBox 322"/>
          <p:cNvSpPr txBox="1"/>
          <p:nvPr/>
        </p:nvSpPr>
        <p:spPr>
          <a:xfrm rot="16200000">
            <a:off x="3695193" y="5020901"/>
            <a:ext cx="441146" cy="244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FIFO</a:t>
            </a:r>
          </a:p>
        </p:txBody>
      </p:sp>
      <p:cxnSp>
        <p:nvCxnSpPr>
          <p:cNvPr id="327" name="Straight Arrow Connector 326"/>
          <p:cNvCxnSpPr/>
          <p:nvPr/>
        </p:nvCxnSpPr>
        <p:spPr>
          <a:xfrm flipV="1">
            <a:off x="3419244" y="4437722"/>
            <a:ext cx="2190" cy="287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3193269" y="4691068"/>
            <a:ext cx="451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/>
              <a:t>cycle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3176488" y="4058487"/>
            <a:ext cx="277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</a:t>
            </a:r>
            <a:r>
              <a:rPr lang="en-US" sz="500" dirty="0"/>
              <a:t>o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3326177" y="3962408"/>
            <a:ext cx="322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500" dirty="0"/>
              <a:t>o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3338389" y="4185910"/>
            <a:ext cx="3068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500" dirty="0"/>
              <a:t>1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3730797" y="5918028"/>
            <a:ext cx="4979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i="1" dirty="0"/>
              <a:t>buff_1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3727130" y="4028642"/>
            <a:ext cx="4353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i="1" dirty="0"/>
              <a:t>buff_0</a:t>
            </a:r>
          </a:p>
        </p:txBody>
      </p:sp>
      <p:sp>
        <p:nvSpPr>
          <p:cNvPr id="346" name="Trapezoid 345"/>
          <p:cNvSpPr/>
          <p:nvPr/>
        </p:nvSpPr>
        <p:spPr>
          <a:xfrm rot="5400000">
            <a:off x="4205601" y="4097433"/>
            <a:ext cx="789039" cy="206441"/>
          </a:xfrm>
          <a:prstGeom prst="trapezoid">
            <a:avLst>
              <a:gd name="adj" fmla="val 738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7" name="Group 346"/>
          <p:cNvGrpSpPr/>
          <p:nvPr/>
        </p:nvGrpSpPr>
        <p:grpSpPr>
          <a:xfrm>
            <a:off x="4035111" y="4402257"/>
            <a:ext cx="461789" cy="732724"/>
            <a:chOff x="3097161" y="2895839"/>
            <a:chExt cx="493832" cy="732724"/>
          </a:xfrm>
        </p:grpSpPr>
        <p:cxnSp>
          <p:nvCxnSpPr>
            <p:cNvPr id="348" name="Straight Connector 347"/>
            <p:cNvCxnSpPr/>
            <p:nvPr/>
          </p:nvCxnSpPr>
          <p:spPr>
            <a:xfrm flipH="1">
              <a:off x="3418998" y="2895839"/>
              <a:ext cx="17199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3418998" y="2895839"/>
              <a:ext cx="6801" cy="7327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H="1">
              <a:off x="3097161" y="3625586"/>
              <a:ext cx="3301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3" name="Group 352"/>
          <p:cNvGrpSpPr/>
          <p:nvPr/>
        </p:nvGrpSpPr>
        <p:grpSpPr>
          <a:xfrm flipV="1">
            <a:off x="4025011" y="3259877"/>
            <a:ext cx="461789" cy="732724"/>
            <a:chOff x="3097161" y="2895839"/>
            <a:chExt cx="493832" cy="732724"/>
          </a:xfrm>
        </p:grpSpPr>
        <p:cxnSp>
          <p:nvCxnSpPr>
            <p:cNvPr id="354" name="Straight Connector 353"/>
            <p:cNvCxnSpPr/>
            <p:nvPr/>
          </p:nvCxnSpPr>
          <p:spPr>
            <a:xfrm flipH="1">
              <a:off x="3418998" y="2895839"/>
              <a:ext cx="17199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3418998" y="2895839"/>
              <a:ext cx="6801" cy="7327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3097161" y="3628563"/>
              <a:ext cx="3301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/>
          <p:cNvGrpSpPr/>
          <p:nvPr/>
        </p:nvGrpSpPr>
        <p:grpSpPr>
          <a:xfrm>
            <a:off x="4713489" y="4200652"/>
            <a:ext cx="1285998" cy="1"/>
            <a:chOff x="3764582" y="2694234"/>
            <a:chExt cx="1375231" cy="1"/>
          </a:xfrm>
        </p:grpSpPr>
        <p:cxnSp>
          <p:nvCxnSpPr>
            <p:cNvPr id="358" name="Straight Connector 357"/>
            <p:cNvCxnSpPr/>
            <p:nvPr/>
          </p:nvCxnSpPr>
          <p:spPr>
            <a:xfrm flipV="1">
              <a:off x="3764582" y="2694234"/>
              <a:ext cx="42006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4189535" y="2694235"/>
              <a:ext cx="57419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4756355" y="2694235"/>
              <a:ext cx="38345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3" name="TextBox 362"/>
          <p:cNvSpPr txBox="1"/>
          <p:nvPr/>
        </p:nvSpPr>
        <p:spPr>
          <a:xfrm>
            <a:off x="4587995" y="3754939"/>
            <a:ext cx="107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Serial transmission</a:t>
            </a:r>
          </a:p>
        </p:txBody>
      </p:sp>
      <p:cxnSp>
        <p:nvCxnSpPr>
          <p:cNvPr id="364" name="Straight Arrow Connector 363"/>
          <p:cNvCxnSpPr/>
          <p:nvPr/>
        </p:nvCxnSpPr>
        <p:spPr>
          <a:xfrm flipV="1">
            <a:off x="4603693" y="4511056"/>
            <a:ext cx="2190" cy="287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4279352" y="4756895"/>
            <a:ext cx="641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/>
              <a:t>rd_en_1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3814738" y="2255490"/>
            <a:ext cx="232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367" name="Straight Connector 366"/>
          <p:cNvCxnSpPr/>
          <p:nvPr/>
        </p:nvCxnSpPr>
        <p:spPr>
          <a:xfrm flipV="1">
            <a:off x="3823527" y="2286789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V="1">
            <a:off x="4025011" y="2297603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Group 368"/>
          <p:cNvGrpSpPr/>
          <p:nvPr/>
        </p:nvGrpSpPr>
        <p:grpSpPr>
          <a:xfrm>
            <a:off x="5999488" y="3404256"/>
            <a:ext cx="312212" cy="1566094"/>
            <a:chOff x="2763078" y="983617"/>
            <a:chExt cx="333876" cy="1566094"/>
          </a:xfrm>
        </p:grpSpPr>
        <p:sp>
          <p:nvSpPr>
            <p:cNvPr id="370" name="Rectangle 369"/>
            <p:cNvSpPr/>
            <p:nvPr/>
          </p:nvSpPr>
          <p:spPr>
            <a:xfrm>
              <a:off x="2763078" y="983617"/>
              <a:ext cx="333876" cy="15660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TextBox 372"/>
            <p:cNvSpPr txBox="1"/>
            <p:nvPr/>
          </p:nvSpPr>
          <p:spPr>
            <a:xfrm rot="16200000">
              <a:off x="2655347" y="1635252"/>
              <a:ext cx="5389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buffer</a:t>
              </a:r>
            </a:p>
          </p:txBody>
        </p:sp>
      </p:grpSp>
      <p:cxnSp>
        <p:nvCxnSpPr>
          <p:cNvPr id="374" name="Straight Connector 373"/>
          <p:cNvCxnSpPr>
            <a:stCxn id="370" idx="3"/>
            <a:endCxn id="378" idx="0"/>
          </p:cNvCxnSpPr>
          <p:nvPr/>
        </p:nvCxnSpPr>
        <p:spPr>
          <a:xfrm flipV="1">
            <a:off x="6311700" y="4185303"/>
            <a:ext cx="470925" cy="2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/>
          <p:cNvGrpSpPr/>
          <p:nvPr/>
        </p:nvGrpSpPr>
        <p:grpSpPr>
          <a:xfrm>
            <a:off x="6753702" y="3402863"/>
            <a:ext cx="312212" cy="1566094"/>
            <a:chOff x="2763078" y="983617"/>
            <a:chExt cx="333876" cy="1566094"/>
          </a:xfrm>
        </p:grpSpPr>
        <p:sp>
          <p:nvSpPr>
            <p:cNvPr id="376" name="Rectangle 375"/>
            <p:cNvSpPr/>
            <p:nvPr/>
          </p:nvSpPr>
          <p:spPr>
            <a:xfrm>
              <a:off x="2763078" y="983617"/>
              <a:ext cx="333876" cy="15660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/>
            <p:cNvSpPr txBox="1"/>
            <p:nvPr/>
          </p:nvSpPr>
          <p:spPr>
            <a:xfrm rot="16200000">
              <a:off x="2406881" y="1635252"/>
              <a:ext cx="10358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Packet register</a:t>
              </a:r>
            </a:p>
          </p:txBody>
        </p:sp>
      </p:grpSp>
      <p:grpSp>
        <p:nvGrpSpPr>
          <p:cNvPr id="379" name="Group 378"/>
          <p:cNvGrpSpPr/>
          <p:nvPr/>
        </p:nvGrpSpPr>
        <p:grpSpPr>
          <a:xfrm rot="5400000">
            <a:off x="7904865" y="3072027"/>
            <a:ext cx="380783" cy="832279"/>
            <a:chOff x="2865288" y="890457"/>
            <a:chExt cx="176194" cy="1713138"/>
          </a:xfrm>
        </p:grpSpPr>
        <p:sp>
          <p:nvSpPr>
            <p:cNvPr id="380" name="Rectangle 379"/>
            <p:cNvSpPr/>
            <p:nvPr/>
          </p:nvSpPr>
          <p:spPr>
            <a:xfrm>
              <a:off x="2865288" y="981625"/>
              <a:ext cx="176194" cy="15319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TextBox 380"/>
            <p:cNvSpPr txBox="1"/>
            <p:nvPr/>
          </p:nvSpPr>
          <p:spPr>
            <a:xfrm rot="16200000">
              <a:off x="2091235" y="1688280"/>
              <a:ext cx="1713138" cy="117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Counter_10</a:t>
              </a:r>
            </a:p>
          </p:txBody>
        </p:sp>
      </p:grpSp>
      <p:grpSp>
        <p:nvGrpSpPr>
          <p:cNvPr id="382" name="Group 381"/>
          <p:cNvGrpSpPr/>
          <p:nvPr/>
        </p:nvGrpSpPr>
        <p:grpSpPr>
          <a:xfrm rot="5400000">
            <a:off x="7956028" y="3453064"/>
            <a:ext cx="333876" cy="1464477"/>
            <a:chOff x="2763078" y="983617"/>
            <a:chExt cx="333876" cy="1566094"/>
          </a:xfrm>
        </p:grpSpPr>
        <p:sp>
          <p:nvSpPr>
            <p:cNvPr id="384" name="Rectangle 383"/>
            <p:cNvSpPr/>
            <p:nvPr/>
          </p:nvSpPr>
          <p:spPr>
            <a:xfrm>
              <a:off x="2763078" y="983617"/>
              <a:ext cx="333876" cy="15660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TextBox 387"/>
            <p:cNvSpPr txBox="1"/>
            <p:nvPr/>
          </p:nvSpPr>
          <p:spPr>
            <a:xfrm rot="16200000">
              <a:off x="2451770" y="1680136"/>
              <a:ext cx="9460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Stub register</a:t>
              </a:r>
            </a:p>
          </p:txBody>
        </p:sp>
      </p:grpSp>
      <p:cxnSp>
        <p:nvCxnSpPr>
          <p:cNvPr id="389" name="Straight Arrow Connector 388"/>
          <p:cNvCxnSpPr>
            <a:stCxn id="378" idx="2"/>
            <a:endCxn id="386" idx="2"/>
          </p:cNvCxnSpPr>
          <p:nvPr/>
        </p:nvCxnSpPr>
        <p:spPr>
          <a:xfrm flipV="1">
            <a:off x="7027260" y="4183559"/>
            <a:ext cx="397270" cy="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/>
          <p:cNvCxnSpPr>
            <a:stCxn id="380" idx="3"/>
            <a:endCxn id="388" idx="0"/>
          </p:cNvCxnSpPr>
          <p:nvPr/>
        </p:nvCxnSpPr>
        <p:spPr>
          <a:xfrm flipH="1">
            <a:off x="8081562" y="3678563"/>
            <a:ext cx="13419" cy="370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/>
          <p:cNvSpPr txBox="1"/>
          <p:nvPr/>
        </p:nvSpPr>
        <p:spPr>
          <a:xfrm>
            <a:off x="6766225" y="4776095"/>
            <a:ext cx="2774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EN</a:t>
            </a:r>
            <a:endParaRPr lang="en-US" sz="200" dirty="0"/>
          </a:p>
        </p:txBody>
      </p:sp>
      <p:sp>
        <p:nvSpPr>
          <p:cNvPr id="394" name="TextBox 393"/>
          <p:cNvSpPr txBox="1"/>
          <p:nvPr/>
        </p:nvSpPr>
        <p:spPr>
          <a:xfrm>
            <a:off x="6015620" y="4772284"/>
            <a:ext cx="2774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EN</a:t>
            </a:r>
            <a:endParaRPr lang="en-US" sz="200" dirty="0"/>
          </a:p>
        </p:txBody>
      </p:sp>
      <p:sp>
        <p:nvSpPr>
          <p:cNvPr id="396" name="TextBox 395"/>
          <p:cNvSpPr txBox="1"/>
          <p:nvPr/>
        </p:nvSpPr>
        <p:spPr>
          <a:xfrm>
            <a:off x="8056543" y="3760643"/>
            <a:ext cx="202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3</a:t>
            </a:r>
          </a:p>
        </p:txBody>
      </p:sp>
      <p:cxnSp>
        <p:nvCxnSpPr>
          <p:cNvPr id="397" name="Straight Connector 396"/>
          <p:cNvCxnSpPr/>
          <p:nvPr/>
        </p:nvCxnSpPr>
        <p:spPr>
          <a:xfrm flipH="1">
            <a:off x="8030444" y="3789584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TextBox 397"/>
          <p:cNvSpPr txBox="1"/>
          <p:nvPr/>
        </p:nvSpPr>
        <p:spPr>
          <a:xfrm>
            <a:off x="7047262" y="3983762"/>
            <a:ext cx="3333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256</a:t>
            </a:r>
          </a:p>
        </p:txBody>
      </p:sp>
      <p:cxnSp>
        <p:nvCxnSpPr>
          <p:cNvPr id="400" name="Straight Connector 399"/>
          <p:cNvCxnSpPr/>
          <p:nvPr/>
        </p:nvCxnSpPr>
        <p:spPr>
          <a:xfrm flipH="1">
            <a:off x="7161566" y="4128009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TextBox 400"/>
          <p:cNvSpPr txBox="1"/>
          <p:nvPr/>
        </p:nvSpPr>
        <p:spPr>
          <a:xfrm>
            <a:off x="6321654" y="3987357"/>
            <a:ext cx="3333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256</a:t>
            </a:r>
          </a:p>
        </p:txBody>
      </p:sp>
      <p:cxnSp>
        <p:nvCxnSpPr>
          <p:cNvPr id="402" name="Straight Connector 401"/>
          <p:cNvCxnSpPr/>
          <p:nvPr/>
        </p:nvCxnSpPr>
        <p:spPr>
          <a:xfrm flipH="1">
            <a:off x="6435958" y="4131604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3" name="Group 402"/>
          <p:cNvGrpSpPr/>
          <p:nvPr/>
        </p:nvGrpSpPr>
        <p:grpSpPr>
          <a:xfrm>
            <a:off x="9167227" y="3617202"/>
            <a:ext cx="789299" cy="1113402"/>
            <a:chOff x="8279510" y="2274162"/>
            <a:chExt cx="844067" cy="1113402"/>
          </a:xfrm>
        </p:grpSpPr>
        <p:sp>
          <p:nvSpPr>
            <p:cNvPr id="404" name="Rectangle 403"/>
            <p:cNvSpPr/>
            <p:nvPr/>
          </p:nvSpPr>
          <p:spPr>
            <a:xfrm>
              <a:off x="8351057" y="2277021"/>
              <a:ext cx="626720" cy="11076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8279510" y="2710639"/>
              <a:ext cx="3111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I</a:t>
              </a:r>
              <a:r>
                <a:rPr lang="en-US" sz="500" dirty="0"/>
                <a:t>o</a:t>
              </a: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8582590" y="2274162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err="1"/>
                <a:t>mpa</a:t>
              </a:r>
              <a:r>
                <a:rPr lang="en-US" sz="500" dirty="0" err="1"/>
                <a:t>o</a:t>
              </a:r>
              <a:endParaRPr lang="en-US" sz="500" dirty="0"/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8397789" y="3202898"/>
              <a:ext cx="5332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err="1"/>
                <a:t>chipID</a:t>
              </a:r>
              <a:endParaRPr lang="en-US" sz="200" dirty="0"/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8582590" y="2387161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</a:t>
              </a:r>
              <a:r>
                <a:rPr lang="en-US" sz="500" dirty="0"/>
                <a:t>1</a:t>
              </a: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8584809" y="2924470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</a:t>
              </a:r>
              <a:r>
                <a:rPr lang="en-US" sz="500" dirty="0"/>
                <a:t>6</a:t>
              </a: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8577159" y="2502155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mpa2</a:t>
              </a:r>
              <a:endParaRPr lang="en-US" sz="500" dirty="0"/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8579999" y="2605464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</a:t>
              </a:r>
              <a:r>
                <a:rPr lang="en-US" sz="500" dirty="0"/>
                <a:t>3</a:t>
              </a: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8590679" y="3021091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</a:t>
              </a:r>
              <a:r>
                <a:rPr lang="en-US" sz="500" dirty="0"/>
                <a:t>7</a:t>
              </a: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8577159" y="2715175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</a:t>
              </a:r>
              <a:r>
                <a:rPr lang="en-US" sz="500" dirty="0"/>
                <a:t>4</a:t>
              </a: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8580984" y="2819972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</a:t>
              </a:r>
              <a:r>
                <a:rPr lang="en-US" sz="500" dirty="0"/>
                <a:t>5</a:t>
              </a:r>
            </a:p>
          </p:txBody>
        </p:sp>
      </p:grpSp>
      <p:cxnSp>
        <p:nvCxnSpPr>
          <p:cNvPr id="418" name="Straight Connector 417"/>
          <p:cNvCxnSpPr>
            <a:stCxn id="384" idx="0"/>
            <a:endCxn id="404" idx="1"/>
          </p:cNvCxnSpPr>
          <p:nvPr/>
        </p:nvCxnSpPr>
        <p:spPr>
          <a:xfrm flipV="1">
            <a:off x="8855205" y="4173903"/>
            <a:ext cx="378927" cy="114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>
            <a:off x="8077388" y="4294165"/>
            <a:ext cx="1449772" cy="756097"/>
            <a:chOff x="7361894" y="2787747"/>
            <a:chExt cx="1550368" cy="756097"/>
          </a:xfrm>
        </p:grpSpPr>
        <p:cxnSp>
          <p:nvCxnSpPr>
            <p:cNvPr id="434" name="Straight Connector 433"/>
            <p:cNvCxnSpPr/>
            <p:nvPr/>
          </p:nvCxnSpPr>
          <p:spPr>
            <a:xfrm flipH="1">
              <a:off x="7361894" y="2787747"/>
              <a:ext cx="4465" cy="7495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7361894" y="3537270"/>
              <a:ext cx="155036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8912262" y="3230760"/>
              <a:ext cx="0" cy="313084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7" name="TextBox 436"/>
          <p:cNvSpPr txBox="1"/>
          <p:nvPr/>
        </p:nvSpPr>
        <p:spPr>
          <a:xfrm>
            <a:off x="9514743" y="4772564"/>
            <a:ext cx="202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3</a:t>
            </a:r>
          </a:p>
        </p:txBody>
      </p:sp>
      <p:cxnSp>
        <p:nvCxnSpPr>
          <p:cNvPr id="438" name="Straight Connector 437"/>
          <p:cNvCxnSpPr/>
          <p:nvPr/>
        </p:nvCxnSpPr>
        <p:spPr>
          <a:xfrm flipH="1">
            <a:off x="9479618" y="4810964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flipH="1">
            <a:off x="8948777" y="4123587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0" name="Rectangle 439"/>
          <p:cNvSpPr/>
          <p:nvPr/>
        </p:nvSpPr>
        <p:spPr>
          <a:xfrm>
            <a:off x="10315921" y="2450265"/>
            <a:ext cx="918135" cy="35457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TextBox 440"/>
          <p:cNvSpPr txBox="1"/>
          <p:nvPr/>
        </p:nvSpPr>
        <p:spPr>
          <a:xfrm>
            <a:off x="8870813" y="3963779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grpSp>
        <p:nvGrpSpPr>
          <p:cNvPr id="443" name="Group 442"/>
          <p:cNvGrpSpPr/>
          <p:nvPr/>
        </p:nvGrpSpPr>
        <p:grpSpPr>
          <a:xfrm rot="5400000">
            <a:off x="10651221" y="3167274"/>
            <a:ext cx="261610" cy="758175"/>
            <a:chOff x="2794014" y="1031638"/>
            <a:chExt cx="261610" cy="1481925"/>
          </a:xfrm>
        </p:grpSpPr>
        <p:sp>
          <p:nvSpPr>
            <p:cNvPr id="444" name="Rectangle 443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TextBox 444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mpa2</a:t>
              </a:r>
            </a:p>
          </p:txBody>
        </p:sp>
      </p:grpSp>
      <p:grpSp>
        <p:nvGrpSpPr>
          <p:cNvPr id="446" name="Group 445"/>
          <p:cNvGrpSpPr/>
          <p:nvPr/>
        </p:nvGrpSpPr>
        <p:grpSpPr>
          <a:xfrm rot="5400000">
            <a:off x="10651755" y="3676784"/>
            <a:ext cx="261610" cy="741115"/>
            <a:chOff x="2794014" y="1031637"/>
            <a:chExt cx="261610" cy="1481925"/>
          </a:xfrm>
        </p:grpSpPr>
        <p:sp>
          <p:nvSpPr>
            <p:cNvPr id="447" name="Rectangle 446"/>
            <p:cNvSpPr/>
            <p:nvPr/>
          </p:nvSpPr>
          <p:spPr>
            <a:xfrm>
              <a:off x="2815060" y="1031637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TextBox 447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mpa3</a:t>
              </a:r>
            </a:p>
          </p:txBody>
        </p:sp>
      </p:grpSp>
      <p:grpSp>
        <p:nvGrpSpPr>
          <p:cNvPr id="449" name="Group 448"/>
          <p:cNvGrpSpPr/>
          <p:nvPr/>
        </p:nvGrpSpPr>
        <p:grpSpPr>
          <a:xfrm rot="5400000">
            <a:off x="10645816" y="2727666"/>
            <a:ext cx="261610" cy="741115"/>
            <a:chOff x="2794014" y="1031638"/>
            <a:chExt cx="261610" cy="1481925"/>
          </a:xfrm>
        </p:grpSpPr>
        <p:sp>
          <p:nvSpPr>
            <p:cNvPr id="450" name="Rectangle 449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TextBox 450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mpa1</a:t>
              </a:r>
            </a:p>
          </p:txBody>
        </p:sp>
      </p:grpSp>
      <p:grpSp>
        <p:nvGrpSpPr>
          <p:cNvPr id="452" name="Group 451"/>
          <p:cNvGrpSpPr/>
          <p:nvPr/>
        </p:nvGrpSpPr>
        <p:grpSpPr>
          <a:xfrm rot="5400000">
            <a:off x="10651755" y="4070755"/>
            <a:ext cx="261610" cy="741115"/>
            <a:chOff x="2794014" y="1031638"/>
            <a:chExt cx="261610" cy="1481925"/>
          </a:xfrm>
        </p:grpSpPr>
        <p:sp>
          <p:nvSpPr>
            <p:cNvPr id="453" name="Rectangle 452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TextBox 453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mpa4</a:t>
              </a:r>
            </a:p>
          </p:txBody>
        </p:sp>
      </p:grpSp>
      <p:grpSp>
        <p:nvGrpSpPr>
          <p:cNvPr id="455" name="Group 454"/>
          <p:cNvGrpSpPr/>
          <p:nvPr/>
        </p:nvGrpSpPr>
        <p:grpSpPr>
          <a:xfrm rot="5400000">
            <a:off x="10645816" y="4521000"/>
            <a:ext cx="261610" cy="741115"/>
            <a:chOff x="2794014" y="1060540"/>
            <a:chExt cx="261610" cy="1481925"/>
          </a:xfrm>
        </p:grpSpPr>
        <p:sp>
          <p:nvSpPr>
            <p:cNvPr id="456" name="Rectangle 455"/>
            <p:cNvSpPr/>
            <p:nvPr/>
          </p:nvSpPr>
          <p:spPr>
            <a:xfrm>
              <a:off x="2814422" y="1060540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TextBox 456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mpa5</a:t>
              </a:r>
            </a:p>
          </p:txBody>
        </p:sp>
      </p:grpSp>
      <p:grpSp>
        <p:nvGrpSpPr>
          <p:cNvPr id="458" name="Group 457"/>
          <p:cNvGrpSpPr/>
          <p:nvPr/>
        </p:nvGrpSpPr>
        <p:grpSpPr>
          <a:xfrm rot="5400000">
            <a:off x="10638568" y="2279530"/>
            <a:ext cx="261610" cy="741115"/>
            <a:chOff x="2794012" y="1031638"/>
            <a:chExt cx="261610" cy="1481925"/>
          </a:xfrm>
        </p:grpSpPr>
        <p:sp>
          <p:nvSpPr>
            <p:cNvPr id="459" name="Rectangle 458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TextBox 459"/>
            <p:cNvSpPr txBox="1"/>
            <p:nvPr/>
          </p:nvSpPr>
          <p:spPr>
            <a:xfrm rot="16200000">
              <a:off x="2669779" y="1898144"/>
              <a:ext cx="5100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mpa0</a:t>
              </a:r>
            </a:p>
          </p:txBody>
        </p:sp>
      </p:grpSp>
      <p:grpSp>
        <p:nvGrpSpPr>
          <p:cNvPr id="461" name="Group 460"/>
          <p:cNvGrpSpPr/>
          <p:nvPr/>
        </p:nvGrpSpPr>
        <p:grpSpPr>
          <a:xfrm rot="5400000">
            <a:off x="10648130" y="4983088"/>
            <a:ext cx="261610" cy="761654"/>
            <a:chOff x="2794014" y="1033986"/>
            <a:chExt cx="261610" cy="1481926"/>
          </a:xfrm>
        </p:grpSpPr>
        <p:sp>
          <p:nvSpPr>
            <p:cNvPr id="462" name="Rectangle 461"/>
            <p:cNvSpPr/>
            <p:nvPr/>
          </p:nvSpPr>
          <p:spPr>
            <a:xfrm>
              <a:off x="2822868" y="1033986"/>
              <a:ext cx="226423" cy="1481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TextBox 462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mpa6</a:t>
              </a:r>
            </a:p>
          </p:txBody>
        </p:sp>
      </p:grpSp>
      <p:grpSp>
        <p:nvGrpSpPr>
          <p:cNvPr id="464" name="Group 463"/>
          <p:cNvGrpSpPr/>
          <p:nvPr/>
        </p:nvGrpSpPr>
        <p:grpSpPr>
          <a:xfrm rot="5400000">
            <a:off x="10651756" y="5409994"/>
            <a:ext cx="261610" cy="741115"/>
            <a:chOff x="2794014" y="1064491"/>
            <a:chExt cx="261610" cy="1425095"/>
          </a:xfrm>
        </p:grpSpPr>
        <p:sp>
          <p:nvSpPr>
            <p:cNvPr id="465" name="Rectangle 464"/>
            <p:cNvSpPr/>
            <p:nvPr/>
          </p:nvSpPr>
          <p:spPr>
            <a:xfrm>
              <a:off x="2816339" y="1064491"/>
              <a:ext cx="226423" cy="14250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TextBox 466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mpa7</a:t>
              </a:r>
            </a:p>
          </p:txBody>
        </p:sp>
      </p:grpSp>
      <p:cxnSp>
        <p:nvCxnSpPr>
          <p:cNvPr id="468" name="Straight Connector 467"/>
          <p:cNvCxnSpPr/>
          <p:nvPr/>
        </p:nvCxnSpPr>
        <p:spPr>
          <a:xfrm>
            <a:off x="9820187" y="3702416"/>
            <a:ext cx="1308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Elbow Connector 468"/>
          <p:cNvCxnSpPr>
            <a:endCxn id="459" idx="2"/>
          </p:cNvCxnSpPr>
          <p:nvPr/>
        </p:nvCxnSpPr>
        <p:spPr>
          <a:xfrm rot="5400000" flipH="1" flipV="1">
            <a:off x="9648912" y="2955668"/>
            <a:ext cx="1052030" cy="447779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0" name="Group 469"/>
          <p:cNvGrpSpPr/>
          <p:nvPr/>
        </p:nvGrpSpPr>
        <p:grpSpPr>
          <a:xfrm>
            <a:off x="9820187" y="3084636"/>
            <a:ext cx="590638" cy="746365"/>
            <a:chOff x="9276581" y="1587872"/>
            <a:chExt cx="631621" cy="746365"/>
          </a:xfrm>
        </p:grpSpPr>
        <p:cxnSp>
          <p:nvCxnSpPr>
            <p:cNvPr id="471" name="Straight Connector 470"/>
            <p:cNvCxnSpPr/>
            <p:nvPr/>
          </p:nvCxnSpPr>
          <p:spPr>
            <a:xfrm>
              <a:off x="9276581" y="2332561"/>
              <a:ext cx="2380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Elbow Connector 472"/>
            <p:cNvCxnSpPr/>
            <p:nvPr/>
          </p:nvCxnSpPr>
          <p:spPr>
            <a:xfrm rot="5400000" flipH="1" flipV="1">
              <a:off x="9338241" y="1764277"/>
              <a:ext cx="746365" cy="393556"/>
            </a:xfrm>
            <a:prstGeom prst="bentConnector3">
              <a:avLst>
                <a:gd name="adj1" fmla="val 99346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4" name="Straight Connector 473"/>
          <p:cNvCxnSpPr/>
          <p:nvPr/>
        </p:nvCxnSpPr>
        <p:spPr>
          <a:xfrm>
            <a:off x="9813561" y="3955659"/>
            <a:ext cx="311656" cy="1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>
            <a:endCxn id="447" idx="2"/>
          </p:cNvCxnSpPr>
          <p:nvPr/>
        </p:nvCxnSpPr>
        <p:spPr>
          <a:xfrm flipV="1">
            <a:off x="9813561" y="4050793"/>
            <a:ext cx="598442" cy="213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>
            <a:off x="9815941" y="4148616"/>
            <a:ext cx="311656" cy="1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Elbow Connector 478"/>
          <p:cNvCxnSpPr>
            <a:endCxn id="453" idx="2"/>
          </p:cNvCxnSpPr>
          <p:nvPr/>
        </p:nvCxnSpPr>
        <p:spPr>
          <a:xfrm rot="16200000" flipH="1">
            <a:off x="10121064" y="4153826"/>
            <a:ext cx="301287" cy="280591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>
            <a:off x="9820187" y="4265062"/>
            <a:ext cx="2226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Elbow Connector 480"/>
          <p:cNvCxnSpPr>
            <a:endCxn id="456" idx="2"/>
          </p:cNvCxnSpPr>
          <p:nvPr/>
        </p:nvCxnSpPr>
        <p:spPr>
          <a:xfrm rot="16200000" flipH="1">
            <a:off x="9911005" y="4399313"/>
            <a:ext cx="626860" cy="363258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>
            <a:off x="9820187" y="4367568"/>
            <a:ext cx="1308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Elbow Connector 482"/>
          <p:cNvCxnSpPr/>
          <p:nvPr/>
        </p:nvCxnSpPr>
        <p:spPr>
          <a:xfrm>
            <a:off x="9940938" y="4369190"/>
            <a:ext cx="447070" cy="1015332"/>
          </a:xfrm>
          <a:prstGeom prst="bentConnector3">
            <a:avLst>
              <a:gd name="adj1" fmla="val 2423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>
            <a:off x="9816130" y="4463786"/>
            <a:ext cx="57712" cy="19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Elbow Connector 485"/>
          <p:cNvCxnSpPr>
            <a:endCxn id="465" idx="2"/>
          </p:cNvCxnSpPr>
          <p:nvPr/>
        </p:nvCxnSpPr>
        <p:spPr>
          <a:xfrm rot="16200000" flipH="1">
            <a:off x="9478621" y="4851901"/>
            <a:ext cx="1320510" cy="54625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 flipH="1">
            <a:off x="10162785" y="2608649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9" name="TextBox 488"/>
          <p:cNvSpPr txBox="1"/>
          <p:nvPr/>
        </p:nvSpPr>
        <p:spPr>
          <a:xfrm>
            <a:off x="10077892" y="2447598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90" name="Straight Connector 489"/>
          <p:cNvCxnSpPr/>
          <p:nvPr/>
        </p:nvCxnSpPr>
        <p:spPr>
          <a:xfrm flipH="1">
            <a:off x="10160467" y="3027760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" name="TextBox 490"/>
          <p:cNvSpPr txBox="1"/>
          <p:nvPr/>
        </p:nvSpPr>
        <p:spPr>
          <a:xfrm>
            <a:off x="10078466" y="2877121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92" name="Straight Connector 491"/>
          <p:cNvCxnSpPr/>
          <p:nvPr/>
        </p:nvCxnSpPr>
        <p:spPr>
          <a:xfrm flipH="1">
            <a:off x="10155991" y="3499578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3" name="TextBox 492"/>
          <p:cNvSpPr txBox="1"/>
          <p:nvPr/>
        </p:nvSpPr>
        <p:spPr>
          <a:xfrm>
            <a:off x="10069420" y="3347419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94" name="Straight Connector 493"/>
          <p:cNvCxnSpPr/>
          <p:nvPr/>
        </p:nvCxnSpPr>
        <p:spPr>
          <a:xfrm flipH="1">
            <a:off x="10160467" y="3998559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10080770" y="3857379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96" name="Straight Connector 495"/>
          <p:cNvCxnSpPr/>
          <p:nvPr/>
        </p:nvCxnSpPr>
        <p:spPr>
          <a:xfrm flipH="1">
            <a:off x="10162031" y="4389615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7" name="TextBox 496"/>
          <p:cNvSpPr txBox="1"/>
          <p:nvPr/>
        </p:nvSpPr>
        <p:spPr>
          <a:xfrm>
            <a:off x="10061465" y="4228870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98" name="Straight Connector 497"/>
          <p:cNvCxnSpPr/>
          <p:nvPr/>
        </p:nvCxnSpPr>
        <p:spPr>
          <a:xfrm flipH="1">
            <a:off x="10160467" y="4855541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9" name="TextBox 498"/>
          <p:cNvSpPr txBox="1"/>
          <p:nvPr/>
        </p:nvSpPr>
        <p:spPr>
          <a:xfrm>
            <a:off x="10066298" y="4703847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500" name="Straight Connector 499"/>
          <p:cNvCxnSpPr/>
          <p:nvPr/>
        </p:nvCxnSpPr>
        <p:spPr>
          <a:xfrm flipH="1">
            <a:off x="10166064" y="5335327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1" name="TextBox 500"/>
          <p:cNvSpPr txBox="1"/>
          <p:nvPr/>
        </p:nvSpPr>
        <p:spPr>
          <a:xfrm>
            <a:off x="10074837" y="5185897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502" name="Straight Connector 501"/>
          <p:cNvCxnSpPr/>
          <p:nvPr/>
        </p:nvCxnSpPr>
        <p:spPr>
          <a:xfrm flipH="1">
            <a:off x="10160467" y="5745250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3" name="TextBox 502"/>
          <p:cNvSpPr txBox="1"/>
          <p:nvPr/>
        </p:nvSpPr>
        <p:spPr>
          <a:xfrm>
            <a:off x="10070877" y="5600639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504" name="Elbow Connector 503"/>
          <p:cNvCxnSpPr/>
          <p:nvPr/>
        </p:nvCxnSpPr>
        <p:spPr>
          <a:xfrm rot="10800000" flipH="1">
            <a:off x="10129808" y="3541840"/>
            <a:ext cx="281102" cy="412747"/>
          </a:xfrm>
          <a:prstGeom prst="bentConnector3">
            <a:avLst>
              <a:gd name="adj1" fmla="val -1892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TextBox 504"/>
          <p:cNvSpPr txBox="1"/>
          <p:nvPr/>
        </p:nvSpPr>
        <p:spPr>
          <a:xfrm>
            <a:off x="8870813" y="4642559"/>
            <a:ext cx="645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i="1" dirty="0"/>
              <a:t>MPA </a:t>
            </a:r>
            <a:r>
              <a:rPr lang="en-US" sz="700" b="1" i="1" dirty="0" err="1"/>
              <a:t>deserializer</a:t>
            </a:r>
            <a:endParaRPr lang="en-US" sz="700" b="1" i="1" dirty="0"/>
          </a:p>
        </p:txBody>
      </p:sp>
      <p:sp>
        <p:nvSpPr>
          <p:cNvPr id="506" name="Rectangle 505"/>
          <p:cNvSpPr/>
          <p:nvPr/>
        </p:nvSpPr>
        <p:spPr>
          <a:xfrm>
            <a:off x="284484" y="2825188"/>
            <a:ext cx="1093949" cy="1047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i="1" dirty="0">
                <a:solidFill>
                  <a:schemeClr val="tx1"/>
                </a:solidFill>
              </a:rPr>
              <a:t>Software Simulator by Sebastian </a:t>
            </a:r>
            <a:r>
              <a:rPr lang="en-US" sz="700" b="1" i="1" dirty="0" err="1">
                <a:solidFill>
                  <a:schemeClr val="tx1"/>
                </a:solidFill>
              </a:rPr>
              <a:t>Viret</a:t>
            </a:r>
            <a:endParaRPr lang="en-US" sz="700" b="1" i="1" dirty="0">
              <a:solidFill>
                <a:schemeClr val="tx1"/>
              </a:solidFill>
            </a:endParaRPr>
          </a:p>
          <a:p>
            <a:pPr algn="ctr"/>
            <a:endParaRPr lang="en-US" sz="800" dirty="0"/>
          </a:p>
          <a:p>
            <a:pPr algn="ctr"/>
            <a:r>
              <a:rPr lang="en-US" sz="700" i="1" dirty="0"/>
              <a:t>Input: </a:t>
            </a:r>
            <a:r>
              <a:rPr lang="en-US" sz="700" dirty="0"/>
              <a:t>FE packets</a:t>
            </a:r>
          </a:p>
          <a:p>
            <a:pPr algn="ctr"/>
            <a:r>
              <a:rPr lang="en-US" sz="700" i="1" dirty="0"/>
              <a:t>Intermediate: </a:t>
            </a:r>
            <a:r>
              <a:rPr lang="en-US" sz="700" dirty="0"/>
              <a:t>MPA packets</a:t>
            </a:r>
          </a:p>
          <a:p>
            <a:pPr algn="ctr"/>
            <a:r>
              <a:rPr lang="en-US" sz="700" i="1" dirty="0"/>
              <a:t>Output: </a:t>
            </a:r>
            <a:r>
              <a:rPr lang="en-US" sz="700" dirty="0"/>
              <a:t>CIC packet</a:t>
            </a:r>
          </a:p>
        </p:txBody>
      </p:sp>
      <p:cxnSp>
        <p:nvCxnSpPr>
          <p:cNvPr id="507" name="Straight Connector 506"/>
          <p:cNvCxnSpPr>
            <a:endCxn id="506" idx="3"/>
          </p:cNvCxnSpPr>
          <p:nvPr/>
        </p:nvCxnSpPr>
        <p:spPr>
          <a:xfrm flipH="1">
            <a:off x="1378433" y="3349147"/>
            <a:ext cx="49004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TextBox 507"/>
          <p:cNvSpPr txBox="1"/>
          <p:nvPr/>
        </p:nvSpPr>
        <p:spPr>
          <a:xfrm>
            <a:off x="5999487" y="2201414"/>
            <a:ext cx="1027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Xilinx ML605</a:t>
            </a:r>
          </a:p>
        </p:txBody>
      </p:sp>
      <p:cxnSp>
        <p:nvCxnSpPr>
          <p:cNvPr id="509" name="Straight Connector 508"/>
          <p:cNvCxnSpPr/>
          <p:nvPr/>
        </p:nvCxnSpPr>
        <p:spPr>
          <a:xfrm>
            <a:off x="5534744" y="2021831"/>
            <a:ext cx="0" cy="4465122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TextBox 509"/>
          <p:cNvSpPr txBox="1"/>
          <p:nvPr/>
        </p:nvSpPr>
        <p:spPr>
          <a:xfrm>
            <a:off x="4976078" y="6165739"/>
            <a:ext cx="571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err="1"/>
              <a:t>Tx</a:t>
            </a:r>
            <a:r>
              <a:rPr lang="en-US" sz="1000" b="1" i="1" dirty="0"/>
              <a:t> side</a:t>
            </a:r>
          </a:p>
        </p:txBody>
      </p:sp>
      <p:sp>
        <p:nvSpPr>
          <p:cNvPr id="511" name="TextBox 510"/>
          <p:cNvSpPr txBox="1"/>
          <p:nvPr/>
        </p:nvSpPr>
        <p:spPr>
          <a:xfrm>
            <a:off x="5555097" y="6165739"/>
            <a:ext cx="581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Rx side</a:t>
            </a:r>
          </a:p>
        </p:txBody>
      </p:sp>
      <p:sp>
        <p:nvSpPr>
          <p:cNvPr id="512" name="TextBox 511"/>
          <p:cNvSpPr txBox="1"/>
          <p:nvPr/>
        </p:nvSpPr>
        <p:spPr>
          <a:xfrm>
            <a:off x="10246012" y="5984483"/>
            <a:ext cx="10720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Bank of BRAM’s</a:t>
            </a:r>
          </a:p>
          <a:p>
            <a:pPr algn="ctr"/>
            <a:r>
              <a:rPr lang="en-US" sz="700" b="1" i="1" dirty="0" err="1"/>
              <a:t>R</a:t>
            </a:r>
            <a:r>
              <a:rPr lang="en-US" sz="700" b="1" i="1"/>
              <a:t>x </a:t>
            </a:r>
            <a:r>
              <a:rPr lang="en-US" sz="700" b="1" i="1" dirty="0"/>
              <a:t>RAM</a:t>
            </a:r>
          </a:p>
        </p:txBody>
      </p:sp>
      <p:cxnSp>
        <p:nvCxnSpPr>
          <p:cNvPr id="513" name="Straight Arrow Connector 512"/>
          <p:cNvCxnSpPr>
            <a:stCxn id="514" idx="0"/>
            <a:endCxn id="392" idx="2"/>
          </p:cNvCxnSpPr>
          <p:nvPr/>
        </p:nvCxnSpPr>
        <p:spPr>
          <a:xfrm flipV="1">
            <a:off x="6897998" y="4960761"/>
            <a:ext cx="6943" cy="3749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Box 513"/>
          <p:cNvSpPr txBox="1"/>
          <p:nvPr/>
        </p:nvSpPr>
        <p:spPr>
          <a:xfrm>
            <a:off x="6527129" y="5335695"/>
            <a:ext cx="7417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/>
              <a:t>Count_256_rx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5731546" y="5329184"/>
            <a:ext cx="6644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i="1" dirty="0"/>
              <a:t>Counter_256</a:t>
            </a:r>
          </a:p>
        </p:txBody>
      </p:sp>
      <p:cxnSp>
        <p:nvCxnSpPr>
          <p:cNvPr id="516" name="Straight Arrow Connector 515"/>
          <p:cNvCxnSpPr/>
          <p:nvPr/>
        </p:nvCxnSpPr>
        <p:spPr>
          <a:xfrm flipV="1">
            <a:off x="6344775" y="5432864"/>
            <a:ext cx="273482" cy="1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26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276"/>
          <p:cNvSpPr/>
          <p:nvPr/>
        </p:nvSpPr>
        <p:spPr>
          <a:xfrm>
            <a:off x="1477741" y="2016192"/>
            <a:ext cx="10287170" cy="44651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812046" y="2777577"/>
            <a:ext cx="1251469" cy="30161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884768" y="2853654"/>
            <a:ext cx="1072027" cy="2865599"/>
            <a:chOff x="1762267" y="1470766"/>
            <a:chExt cx="1146412" cy="2865599"/>
          </a:xfrm>
        </p:grpSpPr>
        <p:sp>
          <p:nvSpPr>
            <p:cNvPr id="8" name="Rectangle 7"/>
            <p:cNvSpPr/>
            <p:nvPr/>
          </p:nvSpPr>
          <p:spPr>
            <a:xfrm>
              <a:off x="1762267" y="323089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62267" y="335372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62267" y="347655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62267" y="359938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62267" y="372221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62267" y="384504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62267" y="310806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62267" y="2994334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62267" y="287918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62267" y="275635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62267" y="263352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62267" y="396787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62267" y="409070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62267" y="421353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62267" y="238786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62267" y="226503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62267" y="251069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62267" y="2149878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62267" y="2039773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62267" y="1920676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62267" y="1798663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62267" y="1683510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62267" y="1577138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62267" y="1470766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242781" y="2592044"/>
            <a:ext cx="536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2956794" y="2667829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884768" y="2661434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1"/>
          </p:cNvCxnSpPr>
          <p:nvPr/>
        </p:nvCxnSpPr>
        <p:spPr>
          <a:xfrm flipH="1">
            <a:off x="1884768" y="2722849"/>
            <a:ext cx="3580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93857" y="2722849"/>
            <a:ext cx="362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V="1">
            <a:off x="1782139" y="2751026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V="1">
            <a:off x="1782138" y="5616625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77643" y="3952616"/>
            <a:ext cx="5360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64*24 = </a:t>
            </a:r>
          </a:p>
          <a:p>
            <a:r>
              <a:rPr lang="en-US" sz="1100" dirty="0"/>
              <a:t>1536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679510" y="2853653"/>
            <a:ext cx="0" cy="1117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679510" y="4272299"/>
            <a:ext cx="0" cy="143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868479" y="5793686"/>
            <a:ext cx="1072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BRAM containing 24 CIC packets:</a:t>
            </a:r>
          </a:p>
          <a:p>
            <a:pPr algn="ctr"/>
            <a:r>
              <a:rPr lang="en-US" sz="700" b="1" i="1" dirty="0" err="1"/>
              <a:t>Tx</a:t>
            </a:r>
            <a:r>
              <a:rPr lang="en-US" sz="700" b="1" i="1" dirty="0"/>
              <a:t> RAM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258803" y="3971380"/>
            <a:ext cx="326276" cy="45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777162" y="4365381"/>
            <a:ext cx="312212" cy="15660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18" idx="3"/>
            <a:endCxn id="63" idx="1"/>
          </p:cNvCxnSpPr>
          <p:nvPr/>
        </p:nvCxnSpPr>
        <p:spPr>
          <a:xfrm>
            <a:off x="2956794" y="4200654"/>
            <a:ext cx="30200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823527" y="4402257"/>
            <a:ext cx="211731" cy="148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 flipV="1">
            <a:off x="3585080" y="4299415"/>
            <a:ext cx="238448" cy="835566"/>
            <a:chOff x="2557875" y="1745402"/>
            <a:chExt cx="254993" cy="76459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2557875" y="2509991"/>
              <a:ext cx="1558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2713703" y="1745402"/>
              <a:ext cx="0" cy="764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13703" y="1745402"/>
              <a:ext cx="9916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000577" y="2959278"/>
            <a:ext cx="416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64</a:t>
            </a:r>
          </a:p>
        </p:txBody>
      </p:sp>
      <p:cxnSp>
        <p:nvCxnSpPr>
          <p:cNvPr id="116" name="Straight Connector 115"/>
          <p:cNvCxnSpPr/>
          <p:nvPr/>
        </p:nvCxnSpPr>
        <p:spPr>
          <a:xfrm rot="16200000" flipV="1">
            <a:off x="4135737" y="2403659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6200000" flipV="1">
            <a:off x="4141221" y="3890154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4135737" y="2517100"/>
            <a:ext cx="0" cy="459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135737" y="3152193"/>
            <a:ext cx="0" cy="840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3777162" y="2459919"/>
            <a:ext cx="312212" cy="1566094"/>
            <a:chOff x="2763285" y="953501"/>
            <a:chExt cx="333876" cy="1566094"/>
          </a:xfrm>
        </p:grpSpPr>
        <p:sp>
          <p:nvSpPr>
            <p:cNvPr id="123" name="Rectangle 122"/>
            <p:cNvSpPr/>
            <p:nvPr/>
          </p:nvSpPr>
          <p:spPr>
            <a:xfrm>
              <a:off x="2763285" y="953501"/>
              <a:ext cx="333876" cy="15660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812868" y="1004439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 rot="16200000">
              <a:off x="2700696" y="1607185"/>
              <a:ext cx="4411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FIFO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 rot="16200000">
            <a:off x="3695193" y="5020901"/>
            <a:ext cx="441146" cy="244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FIFO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3585080" y="3251820"/>
            <a:ext cx="238448" cy="835566"/>
            <a:chOff x="2557875" y="1745402"/>
            <a:chExt cx="254993" cy="764590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2557875" y="2509991"/>
              <a:ext cx="1558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713703" y="1745402"/>
              <a:ext cx="0" cy="764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2713703" y="1750318"/>
              <a:ext cx="9916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Straight Arrow Connector 130"/>
          <p:cNvCxnSpPr/>
          <p:nvPr/>
        </p:nvCxnSpPr>
        <p:spPr>
          <a:xfrm flipV="1">
            <a:off x="3419244" y="4437722"/>
            <a:ext cx="2190" cy="287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193269" y="4691068"/>
            <a:ext cx="451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/>
              <a:t>cycle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176488" y="4058487"/>
            <a:ext cx="277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</a:t>
            </a:r>
            <a:r>
              <a:rPr lang="en-US" sz="500" dirty="0"/>
              <a:t>o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326177" y="3962408"/>
            <a:ext cx="322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500" dirty="0"/>
              <a:t>o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338389" y="4185910"/>
            <a:ext cx="3068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500" dirty="0"/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730797" y="5918028"/>
            <a:ext cx="4979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i="1" dirty="0"/>
              <a:t>buff_1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727130" y="4028642"/>
            <a:ext cx="4353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i="1" dirty="0"/>
              <a:t>buff_0</a:t>
            </a:r>
          </a:p>
        </p:txBody>
      </p:sp>
      <p:sp>
        <p:nvSpPr>
          <p:cNvPr id="141" name="Trapezoid 140"/>
          <p:cNvSpPr/>
          <p:nvPr/>
        </p:nvSpPr>
        <p:spPr>
          <a:xfrm rot="5400000">
            <a:off x="4205601" y="4097433"/>
            <a:ext cx="789039" cy="206441"/>
          </a:xfrm>
          <a:prstGeom prst="trapezoid">
            <a:avLst>
              <a:gd name="adj" fmla="val 738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/>
          <p:cNvGrpSpPr/>
          <p:nvPr/>
        </p:nvGrpSpPr>
        <p:grpSpPr>
          <a:xfrm>
            <a:off x="4035111" y="4402257"/>
            <a:ext cx="461789" cy="732724"/>
            <a:chOff x="3097161" y="2895839"/>
            <a:chExt cx="493832" cy="732724"/>
          </a:xfrm>
        </p:grpSpPr>
        <p:cxnSp>
          <p:nvCxnSpPr>
            <p:cNvPr id="143" name="Straight Connector 142"/>
            <p:cNvCxnSpPr/>
            <p:nvPr/>
          </p:nvCxnSpPr>
          <p:spPr>
            <a:xfrm flipH="1">
              <a:off x="3418998" y="2895839"/>
              <a:ext cx="17199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418998" y="2895839"/>
              <a:ext cx="6801" cy="7327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3097161" y="3626474"/>
              <a:ext cx="3301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 flipV="1">
            <a:off x="4025011" y="3259877"/>
            <a:ext cx="461789" cy="732724"/>
            <a:chOff x="3097161" y="2895839"/>
            <a:chExt cx="493832" cy="732724"/>
          </a:xfrm>
        </p:grpSpPr>
        <p:cxnSp>
          <p:nvCxnSpPr>
            <p:cNvPr id="154" name="Straight Connector 153"/>
            <p:cNvCxnSpPr/>
            <p:nvPr/>
          </p:nvCxnSpPr>
          <p:spPr>
            <a:xfrm flipH="1">
              <a:off x="3418998" y="2895839"/>
              <a:ext cx="17199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3418998" y="2895839"/>
              <a:ext cx="6801" cy="7327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3097161" y="3628563"/>
              <a:ext cx="3301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Straight Arrow Connector 164"/>
          <p:cNvCxnSpPr/>
          <p:nvPr/>
        </p:nvCxnSpPr>
        <p:spPr>
          <a:xfrm flipV="1">
            <a:off x="4603693" y="4511056"/>
            <a:ext cx="2190" cy="287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279352" y="4756895"/>
            <a:ext cx="641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/>
              <a:t>rd_en_1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814738" y="2255490"/>
            <a:ext cx="232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V="1">
            <a:off x="3823527" y="2286789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4025011" y="2297603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6376985" y="3409292"/>
            <a:ext cx="312212" cy="1566094"/>
            <a:chOff x="2763078" y="983617"/>
            <a:chExt cx="333876" cy="1566094"/>
          </a:xfrm>
        </p:grpSpPr>
        <p:sp>
          <p:nvSpPr>
            <p:cNvPr id="176" name="Rectangle 175"/>
            <p:cNvSpPr/>
            <p:nvPr/>
          </p:nvSpPr>
          <p:spPr>
            <a:xfrm>
              <a:off x="2763078" y="983617"/>
              <a:ext cx="333876" cy="15660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 rot="16200000">
              <a:off x="2655347" y="1635252"/>
              <a:ext cx="5389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buffer</a:t>
              </a:r>
            </a:p>
          </p:txBody>
        </p:sp>
      </p:grpSp>
      <p:cxnSp>
        <p:nvCxnSpPr>
          <p:cNvPr id="183" name="Straight Connector 182"/>
          <p:cNvCxnSpPr>
            <a:stCxn id="176" idx="3"/>
            <a:endCxn id="190" idx="0"/>
          </p:cNvCxnSpPr>
          <p:nvPr/>
        </p:nvCxnSpPr>
        <p:spPr>
          <a:xfrm flipV="1">
            <a:off x="6689197" y="4190339"/>
            <a:ext cx="470925" cy="2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7131199" y="3407899"/>
            <a:ext cx="312212" cy="1566094"/>
            <a:chOff x="2763078" y="983617"/>
            <a:chExt cx="333876" cy="1566094"/>
          </a:xfrm>
        </p:grpSpPr>
        <p:sp>
          <p:nvSpPr>
            <p:cNvPr id="188" name="Rectangle 187"/>
            <p:cNvSpPr/>
            <p:nvPr/>
          </p:nvSpPr>
          <p:spPr>
            <a:xfrm>
              <a:off x="2763078" y="983617"/>
              <a:ext cx="333876" cy="15660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 rot="16200000">
              <a:off x="2406881" y="1635252"/>
              <a:ext cx="10358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Packet register</a:t>
              </a:r>
            </a:p>
          </p:txBody>
        </p:sp>
      </p:grpSp>
      <p:grpSp>
        <p:nvGrpSpPr>
          <p:cNvPr id="193" name="Group 192"/>
          <p:cNvGrpSpPr/>
          <p:nvPr/>
        </p:nvGrpSpPr>
        <p:grpSpPr>
          <a:xfrm rot="5400000">
            <a:off x="8282362" y="3077063"/>
            <a:ext cx="380783" cy="832279"/>
            <a:chOff x="2865288" y="890457"/>
            <a:chExt cx="176194" cy="1713138"/>
          </a:xfrm>
        </p:grpSpPr>
        <p:sp>
          <p:nvSpPr>
            <p:cNvPr id="195" name="Rectangle 194"/>
            <p:cNvSpPr/>
            <p:nvPr/>
          </p:nvSpPr>
          <p:spPr>
            <a:xfrm>
              <a:off x="2865288" y="981625"/>
              <a:ext cx="176194" cy="15319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 rot="16200000">
              <a:off x="2091235" y="1688280"/>
              <a:ext cx="1713138" cy="117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Counter_10</a:t>
              </a:r>
            </a:p>
          </p:txBody>
        </p:sp>
      </p:grpSp>
      <p:grpSp>
        <p:nvGrpSpPr>
          <p:cNvPr id="197" name="Group 196"/>
          <p:cNvGrpSpPr/>
          <p:nvPr/>
        </p:nvGrpSpPr>
        <p:grpSpPr>
          <a:xfrm rot="5400000">
            <a:off x="8333525" y="3458100"/>
            <a:ext cx="333876" cy="1464477"/>
            <a:chOff x="2763078" y="983617"/>
            <a:chExt cx="333876" cy="1566094"/>
          </a:xfrm>
        </p:grpSpPr>
        <p:sp>
          <p:nvSpPr>
            <p:cNvPr id="198" name="Rectangle 197"/>
            <p:cNvSpPr/>
            <p:nvPr/>
          </p:nvSpPr>
          <p:spPr>
            <a:xfrm>
              <a:off x="2763078" y="983617"/>
              <a:ext cx="333876" cy="15660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/>
            <p:cNvSpPr txBox="1"/>
            <p:nvPr/>
          </p:nvSpPr>
          <p:spPr>
            <a:xfrm rot="16200000">
              <a:off x="2451770" y="1680136"/>
              <a:ext cx="9460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Stub register</a:t>
              </a:r>
            </a:p>
          </p:txBody>
        </p:sp>
      </p:grpSp>
      <p:cxnSp>
        <p:nvCxnSpPr>
          <p:cNvPr id="202" name="Straight Arrow Connector 201"/>
          <p:cNvCxnSpPr>
            <a:stCxn id="190" idx="2"/>
            <a:endCxn id="199" idx="2"/>
          </p:cNvCxnSpPr>
          <p:nvPr/>
        </p:nvCxnSpPr>
        <p:spPr>
          <a:xfrm flipV="1">
            <a:off x="7404757" y="4188595"/>
            <a:ext cx="397270" cy="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95" idx="3"/>
            <a:endCxn id="200" idx="0"/>
          </p:cNvCxnSpPr>
          <p:nvPr/>
        </p:nvCxnSpPr>
        <p:spPr>
          <a:xfrm flipH="1">
            <a:off x="8459059" y="3683599"/>
            <a:ext cx="13419" cy="370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7143722" y="4781131"/>
            <a:ext cx="2774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EN</a:t>
            </a:r>
            <a:endParaRPr lang="en-US" sz="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6393117" y="4777320"/>
            <a:ext cx="2774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EN</a:t>
            </a:r>
            <a:endParaRPr lang="en-US" sz="200" dirty="0"/>
          </a:p>
        </p:txBody>
      </p:sp>
      <p:sp>
        <p:nvSpPr>
          <p:cNvPr id="257" name="TextBox 256"/>
          <p:cNvSpPr txBox="1"/>
          <p:nvPr/>
        </p:nvSpPr>
        <p:spPr>
          <a:xfrm>
            <a:off x="8434040" y="3765679"/>
            <a:ext cx="202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3</a:t>
            </a:r>
          </a:p>
        </p:txBody>
      </p:sp>
      <p:cxnSp>
        <p:nvCxnSpPr>
          <p:cNvPr id="259" name="Straight Connector 258"/>
          <p:cNvCxnSpPr/>
          <p:nvPr/>
        </p:nvCxnSpPr>
        <p:spPr>
          <a:xfrm flipH="1">
            <a:off x="8407941" y="3794620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7424759" y="3988798"/>
            <a:ext cx="3333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256</a:t>
            </a:r>
          </a:p>
        </p:txBody>
      </p:sp>
      <p:cxnSp>
        <p:nvCxnSpPr>
          <p:cNvPr id="261" name="Straight Connector 260"/>
          <p:cNvCxnSpPr/>
          <p:nvPr/>
        </p:nvCxnSpPr>
        <p:spPr>
          <a:xfrm flipH="1">
            <a:off x="7539063" y="4133045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6699151" y="3992393"/>
            <a:ext cx="3333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256</a:t>
            </a:r>
          </a:p>
        </p:txBody>
      </p:sp>
      <p:cxnSp>
        <p:nvCxnSpPr>
          <p:cNvPr id="263" name="Straight Connector 262"/>
          <p:cNvCxnSpPr/>
          <p:nvPr/>
        </p:nvCxnSpPr>
        <p:spPr>
          <a:xfrm flipH="1">
            <a:off x="6813455" y="4136640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6" name="Group 275"/>
          <p:cNvGrpSpPr/>
          <p:nvPr/>
        </p:nvGrpSpPr>
        <p:grpSpPr>
          <a:xfrm>
            <a:off x="9544724" y="3622238"/>
            <a:ext cx="789299" cy="1113402"/>
            <a:chOff x="8279510" y="2274162"/>
            <a:chExt cx="844067" cy="1113402"/>
          </a:xfrm>
        </p:grpSpPr>
        <p:sp>
          <p:nvSpPr>
            <p:cNvPr id="264" name="Rectangle 263"/>
            <p:cNvSpPr/>
            <p:nvPr/>
          </p:nvSpPr>
          <p:spPr>
            <a:xfrm>
              <a:off x="8351057" y="2277021"/>
              <a:ext cx="626720" cy="11076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8279510" y="2710639"/>
              <a:ext cx="3111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I</a:t>
              </a:r>
              <a:r>
                <a:rPr lang="en-US" sz="500" dirty="0"/>
                <a:t>o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8582590" y="2274162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err="1"/>
                <a:t>mpa</a:t>
              </a:r>
              <a:r>
                <a:rPr lang="en-US" sz="500" dirty="0" err="1"/>
                <a:t>o</a:t>
              </a:r>
              <a:endParaRPr lang="en-US" sz="500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8397789" y="3202898"/>
              <a:ext cx="5332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err="1"/>
                <a:t>chipID</a:t>
              </a:r>
              <a:endParaRPr lang="en-US" sz="200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8582590" y="2387161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</a:t>
              </a:r>
              <a:r>
                <a:rPr lang="en-US" sz="500" dirty="0"/>
                <a:t>1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8584809" y="2924470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</a:t>
              </a:r>
              <a:r>
                <a:rPr lang="en-US" sz="500" dirty="0"/>
                <a:t>6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8577159" y="2502155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mpa2</a:t>
              </a:r>
              <a:endParaRPr lang="en-US" sz="500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579999" y="2605464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</a:t>
              </a:r>
              <a:r>
                <a:rPr lang="en-US" sz="500" dirty="0"/>
                <a:t>3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8590679" y="3021091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</a:t>
              </a:r>
              <a:r>
                <a:rPr lang="en-US" sz="500" dirty="0"/>
                <a:t>7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8577159" y="2715175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</a:t>
              </a:r>
              <a:r>
                <a:rPr lang="en-US" sz="500" dirty="0"/>
                <a:t>4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8580984" y="2819972"/>
              <a:ext cx="5328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mpa</a:t>
              </a:r>
              <a:r>
                <a:rPr lang="en-US" sz="500" dirty="0"/>
                <a:t>5</a:t>
              </a:r>
            </a:p>
          </p:txBody>
        </p:sp>
      </p:grpSp>
      <p:cxnSp>
        <p:nvCxnSpPr>
          <p:cNvPr id="283" name="Straight Connector 282"/>
          <p:cNvCxnSpPr>
            <a:stCxn id="198" idx="0"/>
            <a:endCxn id="264" idx="1"/>
          </p:cNvCxnSpPr>
          <p:nvPr/>
        </p:nvCxnSpPr>
        <p:spPr>
          <a:xfrm flipV="1">
            <a:off x="9232702" y="4178939"/>
            <a:ext cx="378927" cy="114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91"/>
          <p:cNvGrpSpPr/>
          <p:nvPr/>
        </p:nvGrpSpPr>
        <p:grpSpPr>
          <a:xfrm>
            <a:off x="8454875" y="4299201"/>
            <a:ext cx="1449771" cy="749523"/>
            <a:chOff x="7361894" y="2787747"/>
            <a:chExt cx="1550368" cy="749523"/>
          </a:xfrm>
        </p:grpSpPr>
        <p:cxnSp>
          <p:nvCxnSpPr>
            <p:cNvPr id="287" name="Straight Connector 286"/>
            <p:cNvCxnSpPr/>
            <p:nvPr/>
          </p:nvCxnSpPr>
          <p:spPr>
            <a:xfrm flipH="1">
              <a:off x="7361894" y="2787747"/>
              <a:ext cx="4465" cy="7495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7361894" y="3537270"/>
              <a:ext cx="155036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8911741" y="3224186"/>
              <a:ext cx="0" cy="313084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TextBox 293"/>
          <p:cNvSpPr txBox="1"/>
          <p:nvPr/>
        </p:nvSpPr>
        <p:spPr>
          <a:xfrm>
            <a:off x="9892240" y="4777600"/>
            <a:ext cx="202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3</a:t>
            </a:r>
          </a:p>
        </p:txBody>
      </p:sp>
      <p:cxnSp>
        <p:nvCxnSpPr>
          <p:cNvPr id="295" name="Straight Connector 294"/>
          <p:cNvCxnSpPr/>
          <p:nvPr/>
        </p:nvCxnSpPr>
        <p:spPr>
          <a:xfrm flipH="1">
            <a:off x="9857115" y="4816000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9326274" y="4128623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2" name="Rectangle 441"/>
          <p:cNvSpPr/>
          <p:nvPr/>
        </p:nvSpPr>
        <p:spPr>
          <a:xfrm>
            <a:off x="10693418" y="2455301"/>
            <a:ext cx="918135" cy="35457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/>
          <p:cNvSpPr txBox="1"/>
          <p:nvPr/>
        </p:nvSpPr>
        <p:spPr>
          <a:xfrm>
            <a:off x="9248310" y="3968815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grpSp>
        <p:nvGrpSpPr>
          <p:cNvPr id="306" name="Group 305"/>
          <p:cNvGrpSpPr/>
          <p:nvPr/>
        </p:nvGrpSpPr>
        <p:grpSpPr>
          <a:xfrm rot="5400000">
            <a:off x="11028718" y="3172310"/>
            <a:ext cx="261610" cy="758175"/>
            <a:chOff x="2794014" y="1031638"/>
            <a:chExt cx="261610" cy="1481925"/>
          </a:xfrm>
        </p:grpSpPr>
        <p:sp>
          <p:nvSpPr>
            <p:cNvPr id="308" name="Rectangle 307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mpa2</a:t>
              </a:r>
            </a:p>
          </p:txBody>
        </p:sp>
      </p:grpSp>
      <p:grpSp>
        <p:nvGrpSpPr>
          <p:cNvPr id="310" name="Group 309"/>
          <p:cNvGrpSpPr/>
          <p:nvPr/>
        </p:nvGrpSpPr>
        <p:grpSpPr>
          <a:xfrm rot="5400000">
            <a:off x="11029252" y="3681820"/>
            <a:ext cx="261610" cy="741115"/>
            <a:chOff x="2794014" y="1031637"/>
            <a:chExt cx="261610" cy="1481925"/>
          </a:xfrm>
        </p:grpSpPr>
        <p:sp>
          <p:nvSpPr>
            <p:cNvPr id="312" name="Rectangle 311"/>
            <p:cNvSpPr/>
            <p:nvPr/>
          </p:nvSpPr>
          <p:spPr>
            <a:xfrm>
              <a:off x="2815060" y="1031637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mpa3</a:t>
              </a:r>
            </a:p>
          </p:txBody>
        </p:sp>
      </p:grpSp>
      <p:grpSp>
        <p:nvGrpSpPr>
          <p:cNvPr id="314" name="Group 313"/>
          <p:cNvGrpSpPr/>
          <p:nvPr/>
        </p:nvGrpSpPr>
        <p:grpSpPr>
          <a:xfrm rot="5400000">
            <a:off x="11023313" y="2732702"/>
            <a:ext cx="261610" cy="741115"/>
            <a:chOff x="2794014" y="1031638"/>
            <a:chExt cx="261610" cy="1481925"/>
          </a:xfrm>
        </p:grpSpPr>
        <p:sp>
          <p:nvSpPr>
            <p:cNvPr id="316" name="Rectangle 315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TextBox 316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mpa1</a:t>
              </a:r>
            </a:p>
          </p:txBody>
        </p:sp>
      </p:grpSp>
      <p:grpSp>
        <p:nvGrpSpPr>
          <p:cNvPr id="318" name="Group 317"/>
          <p:cNvGrpSpPr/>
          <p:nvPr/>
        </p:nvGrpSpPr>
        <p:grpSpPr>
          <a:xfrm rot="5400000">
            <a:off x="11029252" y="4075791"/>
            <a:ext cx="261610" cy="741115"/>
            <a:chOff x="2794014" y="1031638"/>
            <a:chExt cx="261610" cy="1481925"/>
          </a:xfrm>
        </p:grpSpPr>
        <p:sp>
          <p:nvSpPr>
            <p:cNvPr id="320" name="Rectangle 319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xtBox 320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mpa4</a:t>
              </a:r>
            </a:p>
          </p:txBody>
        </p:sp>
      </p:grpSp>
      <p:grpSp>
        <p:nvGrpSpPr>
          <p:cNvPr id="322" name="Group 321"/>
          <p:cNvGrpSpPr/>
          <p:nvPr/>
        </p:nvGrpSpPr>
        <p:grpSpPr>
          <a:xfrm rot="5400000">
            <a:off x="11023313" y="4526036"/>
            <a:ext cx="261610" cy="741115"/>
            <a:chOff x="2794014" y="1060540"/>
            <a:chExt cx="261610" cy="1481925"/>
          </a:xfrm>
        </p:grpSpPr>
        <p:sp>
          <p:nvSpPr>
            <p:cNvPr id="324" name="Rectangle 323"/>
            <p:cNvSpPr/>
            <p:nvPr/>
          </p:nvSpPr>
          <p:spPr>
            <a:xfrm>
              <a:off x="2814422" y="1060540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TextBox 324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mpa5</a:t>
              </a:r>
            </a:p>
          </p:txBody>
        </p:sp>
      </p:grpSp>
      <p:grpSp>
        <p:nvGrpSpPr>
          <p:cNvPr id="326" name="Group 325"/>
          <p:cNvGrpSpPr/>
          <p:nvPr/>
        </p:nvGrpSpPr>
        <p:grpSpPr>
          <a:xfrm rot="5400000">
            <a:off x="11016065" y="2284566"/>
            <a:ext cx="261610" cy="741115"/>
            <a:chOff x="2794012" y="1031638"/>
            <a:chExt cx="261610" cy="1481925"/>
          </a:xfrm>
        </p:grpSpPr>
        <p:sp>
          <p:nvSpPr>
            <p:cNvPr id="328" name="Rectangle 327"/>
            <p:cNvSpPr/>
            <p:nvPr/>
          </p:nvSpPr>
          <p:spPr>
            <a:xfrm>
              <a:off x="2815060" y="1031638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xtBox 328"/>
            <p:cNvSpPr txBox="1"/>
            <p:nvPr/>
          </p:nvSpPr>
          <p:spPr>
            <a:xfrm rot="16200000">
              <a:off x="2669779" y="1898144"/>
              <a:ext cx="5100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mpa0</a:t>
              </a:r>
            </a:p>
          </p:txBody>
        </p:sp>
      </p:grpSp>
      <p:grpSp>
        <p:nvGrpSpPr>
          <p:cNvPr id="330" name="Group 329"/>
          <p:cNvGrpSpPr/>
          <p:nvPr/>
        </p:nvGrpSpPr>
        <p:grpSpPr>
          <a:xfrm rot="5400000">
            <a:off x="11025627" y="4988124"/>
            <a:ext cx="261610" cy="761654"/>
            <a:chOff x="2794014" y="1033986"/>
            <a:chExt cx="261610" cy="1481926"/>
          </a:xfrm>
        </p:grpSpPr>
        <p:sp>
          <p:nvSpPr>
            <p:cNvPr id="332" name="Rectangle 331"/>
            <p:cNvSpPr/>
            <p:nvPr/>
          </p:nvSpPr>
          <p:spPr>
            <a:xfrm>
              <a:off x="2822868" y="1033986"/>
              <a:ext cx="226423" cy="1481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TextBox 332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mpa6</a:t>
              </a:r>
            </a:p>
          </p:txBody>
        </p:sp>
      </p:grpSp>
      <p:grpSp>
        <p:nvGrpSpPr>
          <p:cNvPr id="334" name="Group 333"/>
          <p:cNvGrpSpPr/>
          <p:nvPr/>
        </p:nvGrpSpPr>
        <p:grpSpPr>
          <a:xfrm rot="5400000">
            <a:off x="11029253" y="5415030"/>
            <a:ext cx="261610" cy="741115"/>
            <a:chOff x="2794014" y="1064491"/>
            <a:chExt cx="261610" cy="1425095"/>
          </a:xfrm>
        </p:grpSpPr>
        <p:sp>
          <p:nvSpPr>
            <p:cNvPr id="336" name="Rectangle 335"/>
            <p:cNvSpPr/>
            <p:nvPr/>
          </p:nvSpPr>
          <p:spPr>
            <a:xfrm>
              <a:off x="2816339" y="1064491"/>
              <a:ext cx="226423" cy="14250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xtBox 336"/>
            <p:cNvSpPr txBox="1"/>
            <p:nvPr/>
          </p:nvSpPr>
          <p:spPr>
            <a:xfrm rot="16200000">
              <a:off x="2447937" y="1676300"/>
              <a:ext cx="953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mpa7</a:t>
              </a:r>
            </a:p>
          </p:txBody>
        </p:sp>
      </p:grpSp>
      <p:cxnSp>
        <p:nvCxnSpPr>
          <p:cNvPr id="339" name="Straight Connector 338"/>
          <p:cNvCxnSpPr/>
          <p:nvPr/>
        </p:nvCxnSpPr>
        <p:spPr>
          <a:xfrm>
            <a:off x="10197684" y="3707452"/>
            <a:ext cx="1308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/>
          <p:cNvCxnSpPr>
            <a:endCxn id="328" idx="2"/>
          </p:cNvCxnSpPr>
          <p:nvPr/>
        </p:nvCxnSpPr>
        <p:spPr>
          <a:xfrm rot="5400000" flipH="1" flipV="1">
            <a:off x="10026409" y="2960704"/>
            <a:ext cx="1052030" cy="447779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Group 358"/>
          <p:cNvGrpSpPr/>
          <p:nvPr/>
        </p:nvGrpSpPr>
        <p:grpSpPr>
          <a:xfrm>
            <a:off x="10197684" y="3089672"/>
            <a:ext cx="590638" cy="746365"/>
            <a:chOff x="9276581" y="1587872"/>
            <a:chExt cx="631621" cy="746365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9276581" y="2332561"/>
              <a:ext cx="2380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Elbow Connector 349"/>
            <p:cNvCxnSpPr/>
            <p:nvPr/>
          </p:nvCxnSpPr>
          <p:spPr>
            <a:xfrm rot="5400000" flipH="1" flipV="1">
              <a:off x="9338241" y="1764277"/>
              <a:ext cx="746365" cy="393556"/>
            </a:xfrm>
            <a:prstGeom prst="bentConnector3">
              <a:avLst>
                <a:gd name="adj1" fmla="val 99346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1" name="Straight Connector 360"/>
          <p:cNvCxnSpPr/>
          <p:nvPr/>
        </p:nvCxnSpPr>
        <p:spPr>
          <a:xfrm>
            <a:off x="10191058" y="3960695"/>
            <a:ext cx="311656" cy="1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>
            <a:endCxn id="312" idx="2"/>
          </p:cNvCxnSpPr>
          <p:nvPr/>
        </p:nvCxnSpPr>
        <p:spPr>
          <a:xfrm flipV="1">
            <a:off x="10191058" y="4055829"/>
            <a:ext cx="598442" cy="213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10193438" y="4153652"/>
            <a:ext cx="311656" cy="1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Elbow Connector 384"/>
          <p:cNvCxnSpPr>
            <a:endCxn id="320" idx="2"/>
          </p:cNvCxnSpPr>
          <p:nvPr/>
        </p:nvCxnSpPr>
        <p:spPr>
          <a:xfrm rot="16200000" flipH="1">
            <a:off x="10498561" y="4158862"/>
            <a:ext cx="301287" cy="280591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10197684" y="4270098"/>
            <a:ext cx="2226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Elbow Connector 390"/>
          <p:cNvCxnSpPr>
            <a:endCxn id="324" idx="2"/>
          </p:cNvCxnSpPr>
          <p:nvPr/>
        </p:nvCxnSpPr>
        <p:spPr>
          <a:xfrm rot="16200000" flipH="1">
            <a:off x="10288502" y="4404349"/>
            <a:ext cx="626860" cy="363258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10197684" y="4372604"/>
            <a:ext cx="1308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Elbow Connector 394"/>
          <p:cNvCxnSpPr/>
          <p:nvPr/>
        </p:nvCxnSpPr>
        <p:spPr>
          <a:xfrm>
            <a:off x="10318435" y="4374226"/>
            <a:ext cx="447070" cy="1015332"/>
          </a:xfrm>
          <a:prstGeom prst="bentConnector3">
            <a:avLst>
              <a:gd name="adj1" fmla="val 2423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10193627" y="4468822"/>
            <a:ext cx="57712" cy="19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Elbow Connector 406"/>
          <p:cNvCxnSpPr>
            <a:endCxn id="336" idx="2"/>
          </p:cNvCxnSpPr>
          <p:nvPr/>
        </p:nvCxnSpPr>
        <p:spPr>
          <a:xfrm rot="16200000" flipH="1">
            <a:off x="9856118" y="4856937"/>
            <a:ext cx="1320510" cy="54625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 flipH="1">
            <a:off x="10540282" y="2613685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TextBox 416"/>
          <p:cNvSpPr txBox="1"/>
          <p:nvPr/>
        </p:nvSpPr>
        <p:spPr>
          <a:xfrm>
            <a:off x="10455389" y="2452634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20" name="Straight Connector 419"/>
          <p:cNvCxnSpPr/>
          <p:nvPr/>
        </p:nvCxnSpPr>
        <p:spPr>
          <a:xfrm flipH="1">
            <a:off x="10537964" y="3032796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1" name="TextBox 420"/>
          <p:cNvSpPr txBox="1"/>
          <p:nvPr/>
        </p:nvSpPr>
        <p:spPr>
          <a:xfrm>
            <a:off x="10455963" y="2882157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22" name="Straight Connector 421"/>
          <p:cNvCxnSpPr/>
          <p:nvPr/>
        </p:nvCxnSpPr>
        <p:spPr>
          <a:xfrm flipH="1">
            <a:off x="10533488" y="3504614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3" name="TextBox 422"/>
          <p:cNvSpPr txBox="1"/>
          <p:nvPr/>
        </p:nvSpPr>
        <p:spPr>
          <a:xfrm>
            <a:off x="10446917" y="3352455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24" name="Straight Connector 423"/>
          <p:cNvCxnSpPr/>
          <p:nvPr/>
        </p:nvCxnSpPr>
        <p:spPr>
          <a:xfrm flipH="1">
            <a:off x="10537964" y="4003595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TextBox 424"/>
          <p:cNvSpPr txBox="1"/>
          <p:nvPr/>
        </p:nvSpPr>
        <p:spPr>
          <a:xfrm>
            <a:off x="10458267" y="3862415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26" name="Straight Connector 425"/>
          <p:cNvCxnSpPr/>
          <p:nvPr/>
        </p:nvCxnSpPr>
        <p:spPr>
          <a:xfrm flipH="1">
            <a:off x="10539528" y="4394651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7" name="TextBox 426"/>
          <p:cNvSpPr txBox="1"/>
          <p:nvPr/>
        </p:nvSpPr>
        <p:spPr>
          <a:xfrm>
            <a:off x="10438962" y="4233906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28" name="Straight Connector 427"/>
          <p:cNvCxnSpPr/>
          <p:nvPr/>
        </p:nvCxnSpPr>
        <p:spPr>
          <a:xfrm flipH="1">
            <a:off x="10537964" y="4860577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10443795" y="4708883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30" name="Straight Connector 429"/>
          <p:cNvCxnSpPr/>
          <p:nvPr/>
        </p:nvCxnSpPr>
        <p:spPr>
          <a:xfrm flipH="1">
            <a:off x="10543561" y="5340363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TextBox 430"/>
          <p:cNvSpPr txBox="1"/>
          <p:nvPr/>
        </p:nvSpPr>
        <p:spPr>
          <a:xfrm>
            <a:off x="10452334" y="5190933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32" name="Straight Connector 431"/>
          <p:cNvCxnSpPr/>
          <p:nvPr/>
        </p:nvCxnSpPr>
        <p:spPr>
          <a:xfrm flipH="1">
            <a:off x="10537964" y="5750286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3" name="TextBox 432"/>
          <p:cNvSpPr txBox="1"/>
          <p:nvPr/>
        </p:nvSpPr>
        <p:spPr>
          <a:xfrm>
            <a:off x="10448374" y="5605675"/>
            <a:ext cx="29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21</a:t>
            </a:r>
          </a:p>
        </p:txBody>
      </p:sp>
      <p:cxnSp>
        <p:nvCxnSpPr>
          <p:cNvPr id="466" name="Elbow Connector 465"/>
          <p:cNvCxnSpPr/>
          <p:nvPr/>
        </p:nvCxnSpPr>
        <p:spPr>
          <a:xfrm rot="10800000" flipH="1">
            <a:off x="10507305" y="3546876"/>
            <a:ext cx="281102" cy="412747"/>
          </a:xfrm>
          <a:prstGeom prst="bentConnector3">
            <a:avLst>
              <a:gd name="adj1" fmla="val -1892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TextBox 471"/>
          <p:cNvSpPr txBox="1"/>
          <p:nvPr/>
        </p:nvSpPr>
        <p:spPr>
          <a:xfrm>
            <a:off x="9248310" y="4647595"/>
            <a:ext cx="645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i="1" dirty="0"/>
              <a:t>MPA </a:t>
            </a:r>
            <a:r>
              <a:rPr lang="en-US" sz="700" b="1" i="1" dirty="0" err="1"/>
              <a:t>deserializer</a:t>
            </a:r>
            <a:endParaRPr lang="en-US" sz="700" b="1" i="1" dirty="0"/>
          </a:p>
        </p:txBody>
      </p:sp>
      <p:sp>
        <p:nvSpPr>
          <p:cNvPr id="475" name="Rectangle 474"/>
          <p:cNvSpPr/>
          <p:nvPr/>
        </p:nvSpPr>
        <p:spPr>
          <a:xfrm>
            <a:off x="284484" y="2825188"/>
            <a:ext cx="1093949" cy="1047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i="1" dirty="0">
                <a:solidFill>
                  <a:schemeClr val="tx1"/>
                </a:solidFill>
              </a:rPr>
              <a:t>Software Simulator by Sebastian </a:t>
            </a:r>
            <a:r>
              <a:rPr lang="en-US" sz="700" b="1" i="1" dirty="0" err="1">
                <a:solidFill>
                  <a:schemeClr val="tx1"/>
                </a:solidFill>
              </a:rPr>
              <a:t>Viret</a:t>
            </a:r>
            <a:endParaRPr lang="en-US" sz="700" b="1" i="1" dirty="0">
              <a:solidFill>
                <a:schemeClr val="tx1"/>
              </a:solidFill>
            </a:endParaRPr>
          </a:p>
          <a:p>
            <a:pPr algn="ctr"/>
            <a:endParaRPr lang="en-US" sz="800" dirty="0"/>
          </a:p>
          <a:p>
            <a:pPr algn="ctr"/>
            <a:r>
              <a:rPr lang="en-US" sz="700" i="1" dirty="0"/>
              <a:t>Input: </a:t>
            </a:r>
            <a:r>
              <a:rPr lang="en-US" sz="700" dirty="0"/>
              <a:t>FE packets</a:t>
            </a:r>
          </a:p>
          <a:p>
            <a:pPr algn="ctr"/>
            <a:r>
              <a:rPr lang="en-US" sz="700" i="1" dirty="0"/>
              <a:t>Intermediate: </a:t>
            </a:r>
            <a:r>
              <a:rPr lang="en-US" sz="700" dirty="0"/>
              <a:t>MPA packets</a:t>
            </a:r>
          </a:p>
          <a:p>
            <a:pPr algn="ctr"/>
            <a:r>
              <a:rPr lang="en-US" sz="700" i="1" dirty="0"/>
              <a:t>Output: </a:t>
            </a:r>
            <a:r>
              <a:rPr lang="en-US" sz="700" dirty="0"/>
              <a:t>CIC packet</a:t>
            </a:r>
          </a:p>
        </p:txBody>
      </p:sp>
      <p:cxnSp>
        <p:nvCxnSpPr>
          <p:cNvPr id="476" name="Straight Connector 475"/>
          <p:cNvCxnSpPr>
            <a:endCxn id="475" idx="3"/>
          </p:cNvCxnSpPr>
          <p:nvPr/>
        </p:nvCxnSpPr>
        <p:spPr>
          <a:xfrm flipH="1">
            <a:off x="1378433" y="3349147"/>
            <a:ext cx="49004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/>
          <p:cNvSpPr txBox="1"/>
          <p:nvPr/>
        </p:nvSpPr>
        <p:spPr>
          <a:xfrm>
            <a:off x="409652" y="500807"/>
            <a:ext cx="6326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E-port emulation and BRAM re-definition</a:t>
            </a:r>
          </a:p>
        </p:txBody>
      </p:sp>
      <p:sp>
        <p:nvSpPr>
          <p:cNvPr id="487" name="TextBox 486"/>
          <p:cNvSpPr txBox="1"/>
          <p:nvPr/>
        </p:nvSpPr>
        <p:spPr>
          <a:xfrm>
            <a:off x="4951862" y="2195826"/>
            <a:ext cx="1109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GLIB </a:t>
            </a:r>
          </a:p>
          <a:p>
            <a:pPr algn="ctr"/>
            <a:r>
              <a:rPr lang="en-US" sz="1100" b="1" i="1" dirty="0"/>
              <a:t>[Xilinx Virtex-6]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154932" y="2004207"/>
            <a:ext cx="0" cy="4465122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4976078" y="6165739"/>
            <a:ext cx="571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err="1"/>
              <a:t>Tx</a:t>
            </a:r>
            <a:r>
              <a:rPr lang="en-US" sz="1000" b="1" i="1" dirty="0"/>
              <a:t> side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5555097" y="6165739"/>
            <a:ext cx="581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Rx side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10623509" y="5989519"/>
            <a:ext cx="10720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Bank of BRAM’s</a:t>
            </a:r>
          </a:p>
          <a:p>
            <a:pPr algn="ctr"/>
            <a:r>
              <a:rPr lang="en-US" sz="700" b="1" i="1" dirty="0" err="1"/>
              <a:t>R</a:t>
            </a:r>
            <a:r>
              <a:rPr lang="en-US" sz="700" b="1" i="1"/>
              <a:t>x </a:t>
            </a:r>
            <a:r>
              <a:rPr lang="en-US" sz="700" b="1" i="1" dirty="0"/>
              <a:t>RAM</a:t>
            </a:r>
          </a:p>
        </p:txBody>
      </p:sp>
      <p:cxnSp>
        <p:nvCxnSpPr>
          <p:cNvPr id="246" name="Straight Arrow Connector 245"/>
          <p:cNvCxnSpPr>
            <a:stCxn id="251" idx="0"/>
            <a:endCxn id="212" idx="2"/>
          </p:cNvCxnSpPr>
          <p:nvPr/>
        </p:nvCxnSpPr>
        <p:spPr>
          <a:xfrm flipV="1">
            <a:off x="7282438" y="4965797"/>
            <a:ext cx="0" cy="272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6911569" y="5238146"/>
            <a:ext cx="7417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/>
              <a:t>Count_256_rx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6947589" y="5617374"/>
            <a:ext cx="6644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i="1" dirty="0"/>
              <a:t>Counter_256</a:t>
            </a:r>
          </a:p>
        </p:txBody>
      </p:sp>
      <p:cxnSp>
        <p:nvCxnSpPr>
          <p:cNvPr id="340" name="Straight Arrow Connector 339"/>
          <p:cNvCxnSpPr>
            <a:stCxn id="335" idx="0"/>
            <a:endCxn id="251" idx="2"/>
          </p:cNvCxnSpPr>
          <p:nvPr/>
        </p:nvCxnSpPr>
        <p:spPr>
          <a:xfrm flipV="1">
            <a:off x="7279793" y="5438201"/>
            <a:ext cx="2645" cy="179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78" idx="0"/>
          </p:cNvCxnSpPr>
          <p:nvPr/>
        </p:nvCxnSpPr>
        <p:spPr>
          <a:xfrm flipH="1">
            <a:off x="5801812" y="4191732"/>
            <a:ext cx="604096" cy="12992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5756783" y="4008805"/>
            <a:ext cx="3333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4</a:t>
            </a:r>
          </a:p>
        </p:txBody>
      </p:sp>
      <p:cxnSp>
        <p:nvCxnSpPr>
          <p:cNvPr id="235" name="Straight Connector 234"/>
          <p:cNvCxnSpPr/>
          <p:nvPr/>
        </p:nvCxnSpPr>
        <p:spPr>
          <a:xfrm flipH="1">
            <a:off x="5878191" y="4136640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6061076" y="1860647"/>
            <a:ext cx="5885479" cy="4872790"/>
          </a:xfrm>
          <a:prstGeom prst="rect">
            <a:avLst/>
          </a:prstGeom>
          <a:solidFill>
            <a:schemeClr val="bg2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TextBox 278"/>
          <p:cNvSpPr txBox="1"/>
          <p:nvPr/>
        </p:nvSpPr>
        <p:spPr>
          <a:xfrm>
            <a:off x="8136691" y="3770070"/>
            <a:ext cx="1982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Backend not under consideration for now</a:t>
            </a:r>
          </a:p>
        </p:txBody>
      </p:sp>
      <p:sp>
        <p:nvSpPr>
          <p:cNvPr id="467" name="Oval 466"/>
          <p:cNvSpPr/>
          <p:nvPr/>
        </p:nvSpPr>
        <p:spPr>
          <a:xfrm>
            <a:off x="4871595" y="3876810"/>
            <a:ext cx="378327" cy="263153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58990" y="3329367"/>
            <a:ext cx="128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C00000"/>
                </a:solidFill>
              </a:rPr>
              <a:t>Rough emulation of   e-ports</a:t>
            </a:r>
          </a:p>
        </p:txBody>
      </p:sp>
      <p:cxnSp>
        <p:nvCxnSpPr>
          <p:cNvPr id="5" name="Straight Arrow Connector 4"/>
          <p:cNvCxnSpPr>
            <a:stCxn id="2" idx="2"/>
            <a:endCxn id="467" idx="0"/>
          </p:cNvCxnSpPr>
          <p:nvPr/>
        </p:nvCxnSpPr>
        <p:spPr>
          <a:xfrm flipH="1">
            <a:off x="5060759" y="3698699"/>
            <a:ext cx="138248" cy="17811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/>
          <p:cNvGrpSpPr/>
          <p:nvPr/>
        </p:nvGrpSpPr>
        <p:grpSpPr>
          <a:xfrm>
            <a:off x="5294649" y="3963846"/>
            <a:ext cx="589099" cy="482043"/>
            <a:chOff x="5294355" y="3768110"/>
            <a:chExt cx="589099" cy="482043"/>
          </a:xfrm>
        </p:grpSpPr>
        <p:sp>
          <p:nvSpPr>
            <p:cNvPr id="227" name="Oval 226"/>
            <p:cNvSpPr/>
            <p:nvPr/>
          </p:nvSpPr>
          <p:spPr>
            <a:xfrm>
              <a:off x="5294355" y="3768110"/>
              <a:ext cx="518146" cy="482043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5328463" y="3805057"/>
              <a:ext cx="431870" cy="3964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367736" y="3832352"/>
              <a:ext cx="515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GBT-FPGA</a:t>
              </a:r>
            </a:p>
          </p:txBody>
        </p:sp>
      </p:grpSp>
      <p:pic>
        <p:nvPicPr>
          <p:cNvPr id="232" name="Picture 2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698" y="248356"/>
            <a:ext cx="796147" cy="796673"/>
          </a:xfrm>
          <a:prstGeom prst="rect">
            <a:avLst/>
          </a:prstGeom>
        </p:spPr>
      </p:pic>
      <p:sp>
        <p:nvSpPr>
          <p:cNvPr id="233" name="TextBox 232"/>
          <p:cNvSpPr txBox="1"/>
          <p:nvPr/>
        </p:nvSpPr>
        <p:spPr>
          <a:xfrm>
            <a:off x="459293" y="1101973"/>
            <a:ext cx="900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Removed focus from backend. Instead, worked to roughly emulate e-ports to condition data for transmission at 320Mbps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Changed the CIC BRAM dimensions to suit new FIFO dimensions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4741034" y="3908358"/>
            <a:ext cx="641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/>
              <a:t>e-ports</a:t>
            </a:r>
          </a:p>
        </p:txBody>
      </p:sp>
      <p:cxnSp>
        <p:nvCxnSpPr>
          <p:cNvPr id="226" name="Straight Connector 225"/>
          <p:cNvCxnSpPr/>
          <p:nvPr/>
        </p:nvCxnSpPr>
        <p:spPr>
          <a:xfrm flipH="1" flipV="1">
            <a:off x="4706257" y="4236768"/>
            <a:ext cx="636703" cy="115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4588093" y="4256320"/>
            <a:ext cx="641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@320</a:t>
            </a:r>
          </a:p>
          <a:p>
            <a:pPr algn="ctr"/>
            <a:r>
              <a:rPr lang="en-US" sz="800" b="1" dirty="0"/>
              <a:t>Mbps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4649420" y="3987540"/>
            <a:ext cx="642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{4</a:t>
            </a:r>
            <a:r>
              <a:rPr lang="en-US" sz="600" b="1" dirty="0"/>
              <a:t>t</a:t>
            </a:r>
            <a:r>
              <a:rPr lang="en-US" sz="900" b="1" dirty="0"/>
              <a:t>, 1</a:t>
            </a:r>
            <a:r>
              <a:rPr lang="en-US" sz="600" b="1" dirty="0"/>
              <a:t>L1A</a:t>
            </a:r>
            <a:r>
              <a:rPr lang="en-US" sz="900" b="1" dirty="0"/>
              <a:t>}</a:t>
            </a:r>
          </a:p>
        </p:txBody>
      </p:sp>
      <p:cxnSp>
        <p:nvCxnSpPr>
          <p:cNvPr id="244" name="Straight Connector 243"/>
          <p:cNvCxnSpPr/>
          <p:nvPr/>
        </p:nvCxnSpPr>
        <p:spPr>
          <a:xfrm flipH="1">
            <a:off x="4867386" y="4177815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12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/>
          <p:cNvSpPr/>
          <p:nvPr/>
        </p:nvSpPr>
        <p:spPr>
          <a:xfrm>
            <a:off x="1477740" y="2016192"/>
            <a:ext cx="7814177" cy="44651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812046" y="2777577"/>
            <a:ext cx="1251469" cy="30161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884768" y="2853654"/>
            <a:ext cx="1072027" cy="2865599"/>
            <a:chOff x="1762267" y="1470766"/>
            <a:chExt cx="1146412" cy="2865599"/>
          </a:xfrm>
        </p:grpSpPr>
        <p:sp>
          <p:nvSpPr>
            <p:cNvPr id="8" name="Rectangle 7"/>
            <p:cNvSpPr/>
            <p:nvPr/>
          </p:nvSpPr>
          <p:spPr>
            <a:xfrm>
              <a:off x="1762267" y="323089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62267" y="335372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62267" y="347655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62267" y="359938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62267" y="372221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62267" y="384504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62267" y="310806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62267" y="2994334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62267" y="287918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62267" y="275635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62267" y="263352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62267" y="396787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62267" y="409070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62267" y="421353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62267" y="238786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62267" y="226503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62267" y="251069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62267" y="2149878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62267" y="2039773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62267" y="1920676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62267" y="1798663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62267" y="1683510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62267" y="1577138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62267" y="1470766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242781" y="2592044"/>
            <a:ext cx="536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2956794" y="2667829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884768" y="2661434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1"/>
          </p:cNvCxnSpPr>
          <p:nvPr/>
        </p:nvCxnSpPr>
        <p:spPr>
          <a:xfrm flipH="1">
            <a:off x="1884768" y="2722849"/>
            <a:ext cx="3580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93857" y="2722849"/>
            <a:ext cx="362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V="1">
            <a:off x="1782139" y="2751026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V="1">
            <a:off x="1782138" y="5616625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77643" y="3952616"/>
            <a:ext cx="5360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64*24 = </a:t>
            </a:r>
          </a:p>
          <a:p>
            <a:r>
              <a:rPr lang="en-US" sz="1100" dirty="0"/>
              <a:t>1536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679510" y="2853653"/>
            <a:ext cx="0" cy="1117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679510" y="4272299"/>
            <a:ext cx="0" cy="143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868479" y="5793686"/>
            <a:ext cx="1072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BRAM containing 24 CIC packets:</a:t>
            </a:r>
          </a:p>
          <a:p>
            <a:pPr algn="ctr"/>
            <a:r>
              <a:rPr lang="en-US" sz="700" b="1" i="1" dirty="0" err="1"/>
              <a:t>Tx</a:t>
            </a:r>
            <a:r>
              <a:rPr lang="en-US" sz="700" b="1" i="1" dirty="0"/>
              <a:t> RAM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258803" y="3971380"/>
            <a:ext cx="326276" cy="45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777162" y="4365381"/>
            <a:ext cx="312212" cy="15660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18" idx="3"/>
            <a:endCxn id="63" idx="1"/>
          </p:cNvCxnSpPr>
          <p:nvPr/>
        </p:nvCxnSpPr>
        <p:spPr>
          <a:xfrm>
            <a:off x="2956794" y="4200654"/>
            <a:ext cx="30200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823527" y="4402257"/>
            <a:ext cx="211731" cy="148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 flipV="1">
            <a:off x="3585080" y="4299415"/>
            <a:ext cx="238448" cy="835566"/>
            <a:chOff x="2557875" y="1745402"/>
            <a:chExt cx="254993" cy="76459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2557875" y="2509991"/>
              <a:ext cx="1558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2713703" y="1745402"/>
              <a:ext cx="0" cy="764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13703" y="1745402"/>
              <a:ext cx="9916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000577" y="2959278"/>
            <a:ext cx="416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64</a:t>
            </a:r>
          </a:p>
        </p:txBody>
      </p:sp>
      <p:cxnSp>
        <p:nvCxnSpPr>
          <p:cNvPr id="116" name="Straight Connector 115"/>
          <p:cNvCxnSpPr/>
          <p:nvPr/>
        </p:nvCxnSpPr>
        <p:spPr>
          <a:xfrm rot="16200000" flipV="1">
            <a:off x="4135737" y="2403659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6200000" flipV="1">
            <a:off x="4141221" y="3890154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4135737" y="2517100"/>
            <a:ext cx="0" cy="459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135737" y="3152193"/>
            <a:ext cx="0" cy="840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3777162" y="2459919"/>
            <a:ext cx="312212" cy="1566094"/>
            <a:chOff x="2763285" y="953501"/>
            <a:chExt cx="333876" cy="1566094"/>
          </a:xfrm>
        </p:grpSpPr>
        <p:sp>
          <p:nvSpPr>
            <p:cNvPr id="123" name="Rectangle 122"/>
            <p:cNvSpPr/>
            <p:nvPr/>
          </p:nvSpPr>
          <p:spPr>
            <a:xfrm>
              <a:off x="2763285" y="953501"/>
              <a:ext cx="333876" cy="15660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812868" y="1004439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 rot="16200000">
              <a:off x="2700696" y="1607185"/>
              <a:ext cx="4411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FIFO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 rot="16200000">
            <a:off x="3695193" y="5020901"/>
            <a:ext cx="441146" cy="244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FIFO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3585080" y="3251820"/>
            <a:ext cx="238448" cy="835566"/>
            <a:chOff x="2557875" y="1745402"/>
            <a:chExt cx="254993" cy="764590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2557875" y="2509991"/>
              <a:ext cx="1558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713703" y="1745402"/>
              <a:ext cx="0" cy="764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2713703" y="1750318"/>
              <a:ext cx="9916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Straight Arrow Connector 130"/>
          <p:cNvCxnSpPr/>
          <p:nvPr/>
        </p:nvCxnSpPr>
        <p:spPr>
          <a:xfrm flipV="1">
            <a:off x="3419244" y="4437722"/>
            <a:ext cx="2190" cy="287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193269" y="4691068"/>
            <a:ext cx="451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/>
              <a:t>cycle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176488" y="4058487"/>
            <a:ext cx="277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</a:t>
            </a:r>
            <a:r>
              <a:rPr lang="en-US" sz="500" dirty="0"/>
              <a:t>o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326177" y="3962408"/>
            <a:ext cx="322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500" dirty="0"/>
              <a:t>o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338389" y="4185910"/>
            <a:ext cx="3068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500" dirty="0"/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730797" y="5918028"/>
            <a:ext cx="4979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i="1" dirty="0"/>
              <a:t>buff_1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727130" y="4028642"/>
            <a:ext cx="4353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i="1" dirty="0"/>
              <a:t>buff_0</a:t>
            </a:r>
          </a:p>
        </p:txBody>
      </p:sp>
      <p:sp>
        <p:nvSpPr>
          <p:cNvPr id="141" name="Trapezoid 140"/>
          <p:cNvSpPr/>
          <p:nvPr/>
        </p:nvSpPr>
        <p:spPr>
          <a:xfrm rot="5400000">
            <a:off x="4205601" y="4097433"/>
            <a:ext cx="789039" cy="206441"/>
          </a:xfrm>
          <a:prstGeom prst="trapezoid">
            <a:avLst>
              <a:gd name="adj" fmla="val 738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/>
          <p:cNvGrpSpPr/>
          <p:nvPr/>
        </p:nvGrpSpPr>
        <p:grpSpPr>
          <a:xfrm>
            <a:off x="4035111" y="4402257"/>
            <a:ext cx="461789" cy="732724"/>
            <a:chOff x="3097161" y="2895839"/>
            <a:chExt cx="493832" cy="732724"/>
          </a:xfrm>
        </p:grpSpPr>
        <p:cxnSp>
          <p:nvCxnSpPr>
            <p:cNvPr id="143" name="Straight Connector 142"/>
            <p:cNvCxnSpPr/>
            <p:nvPr/>
          </p:nvCxnSpPr>
          <p:spPr>
            <a:xfrm flipH="1">
              <a:off x="3418998" y="2895839"/>
              <a:ext cx="17199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418998" y="2895839"/>
              <a:ext cx="6801" cy="7327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3097161" y="3626474"/>
              <a:ext cx="3301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 flipV="1">
            <a:off x="4025011" y="3259877"/>
            <a:ext cx="461789" cy="732724"/>
            <a:chOff x="3097161" y="2895839"/>
            <a:chExt cx="493832" cy="732724"/>
          </a:xfrm>
        </p:grpSpPr>
        <p:cxnSp>
          <p:nvCxnSpPr>
            <p:cNvPr id="154" name="Straight Connector 153"/>
            <p:cNvCxnSpPr/>
            <p:nvPr/>
          </p:nvCxnSpPr>
          <p:spPr>
            <a:xfrm flipH="1">
              <a:off x="3418998" y="2895839"/>
              <a:ext cx="17199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3418998" y="2895839"/>
              <a:ext cx="6801" cy="7327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3097161" y="3628563"/>
              <a:ext cx="3301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Straight Arrow Connector 164"/>
          <p:cNvCxnSpPr/>
          <p:nvPr/>
        </p:nvCxnSpPr>
        <p:spPr>
          <a:xfrm flipV="1">
            <a:off x="4603693" y="4511056"/>
            <a:ext cx="2190" cy="287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279352" y="4756895"/>
            <a:ext cx="641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/>
              <a:t>rd_en_1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814738" y="2255490"/>
            <a:ext cx="232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V="1">
            <a:off x="3823527" y="2286789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4025011" y="2297603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Rectangle 474"/>
          <p:cNvSpPr/>
          <p:nvPr/>
        </p:nvSpPr>
        <p:spPr>
          <a:xfrm>
            <a:off x="284484" y="2825188"/>
            <a:ext cx="1093949" cy="1047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i="1" dirty="0">
                <a:solidFill>
                  <a:schemeClr val="tx1"/>
                </a:solidFill>
              </a:rPr>
              <a:t>Software Simulator by Sebastian </a:t>
            </a:r>
            <a:r>
              <a:rPr lang="en-US" sz="700" b="1" i="1" dirty="0" err="1">
                <a:solidFill>
                  <a:schemeClr val="tx1"/>
                </a:solidFill>
              </a:rPr>
              <a:t>Viret</a:t>
            </a:r>
            <a:endParaRPr lang="en-US" sz="700" b="1" i="1" dirty="0">
              <a:solidFill>
                <a:schemeClr val="tx1"/>
              </a:solidFill>
            </a:endParaRPr>
          </a:p>
          <a:p>
            <a:pPr algn="ctr"/>
            <a:endParaRPr lang="en-US" sz="800" dirty="0"/>
          </a:p>
          <a:p>
            <a:pPr algn="ctr"/>
            <a:r>
              <a:rPr lang="en-US" sz="700" i="1" dirty="0"/>
              <a:t>Input: </a:t>
            </a:r>
            <a:r>
              <a:rPr lang="en-US" sz="700" dirty="0"/>
              <a:t>FE packets</a:t>
            </a:r>
          </a:p>
          <a:p>
            <a:pPr algn="ctr"/>
            <a:r>
              <a:rPr lang="en-US" sz="700" i="1" dirty="0"/>
              <a:t>Intermediate: </a:t>
            </a:r>
            <a:r>
              <a:rPr lang="en-US" sz="700" dirty="0"/>
              <a:t>MPA packets</a:t>
            </a:r>
          </a:p>
          <a:p>
            <a:pPr algn="ctr"/>
            <a:r>
              <a:rPr lang="en-US" sz="700" i="1" dirty="0"/>
              <a:t>Output: </a:t>
            </a:r>
            <a:r>
              <a:rPr lang="en-US" sz="700" dirty="0"/>
              <a:t>CIC packet</a:t>
            </a:r>
          </a:p>
        </p:txBody>
      </p:sp>
      <p:cxnSp>
        <p:nvCxnSpPr>
          <p:cNvPr id="476" name="Straight Connector 475"/>
          <p:cNvCxnSpPr>
            <a:endCxn id="475" idx="3"/>
          </p:cNvCxnSpPr>
          <p:nvPr/>
        </p:nvCxnSpPr>
        <p:spPr>
          <a:xfrm flipH="1">
            <a:off x="1378433" y="3349147"/>
            <a:ext cx="49004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/>
          <p:cNvSpPr txBox="1"/>
          <p:nvPr/>
        </p:nvSpPr>
        <p:spPr>
          <a:xfrm>
            <a:off x="409652" y="500807"/>
            <a:ext cx="6983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Interfacing GBT-FPGA with basic CIC emulator</a:t>
            </a:r>
          </a:p>
        </p:txBody>
      </p:sp>
      <p:sp>
        <p:nvSpPr>
          <p:cNvPr id="487" name="TextBox 486"/>
          <p:cNvSpPr txBox="1"/>
          <p:nvPr/>
        </p:nvSpPr>
        <p:spPr>
          <a:xfrm>
            <a:off x="4951862" y="2195826"/>
            <a:ext cx="1109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GLIB </a:t>
            </a:r>
          </a:p>
          <a:p>
            <a:pPr algn="ctr"/>
            <a:r>
              <a:rPr lang="en-US" sz="1100" b="1" i="1" dirty="0"/>
              <a:t>[Xilinx Virtex-6]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8293016" y="2004207"/>
            <a:ext cx="0" cy="4465122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>
            <a:off x="6960299" y="4214302"/>
            <a:ext cx="1329380" cy="407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7206758" y="4163936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H="1">
            <a:off x="4867386" y="4177815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5172136" y="3494132"/>
            <a:ext cx="641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/>
              <a:t>e-ports</a:t>
            </a:r>
          </a:p>
        </p:txBody>
      </p:sp>
      <p:grpSp>
        <p:nvGrpSpPr>
          <p:cNvPr id="225" name="Group 224"/>
          <p:cNvGrpSpPr/>
          <p:nvPr/>
        </p:nvGrpSpPr>
        <p:grpSpPr>
          <a:xfrm>
            <a:off x="6440518" y="3963846"/>
            <a:ext cx="594294" cy="482043"/>
            <a:chOff x="5289160" y="3768110"/>
            <a:chExt cx="594294" cy="482043"/>
          </a:xfrm>
        </p:grpSpPr>
        <p:sp>
          <p:nvSpPr>
            <p:cNvPr id="227" name="Oval 226"/>
            <p:cNvSpPr/>
            <p:nvPr/>
          </p:nvSpPr>
          <p:spPr>
            <a:xfrm>
              <a:off x="5289160" y="3768110"/>
              <a:ext cx="518146" cy="482043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5328463" y="3805057"/>
              <a:ext cx="431870" cy="3964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367736" y="3832352"/>
              <a:ext cx="515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GBT-FPGA</a:t>
              </a:r>
            </a:p>
          </p:txBody>
        </p:sp>
      </p:grpSp>
      <p:pic>
        <p:nvPicPr>
          <p:cNvPr id="232" name="Picture 2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698" y="248356"/>
            <a:ext cx="796147" cy="796673"/>
          </a:xfrm>
          <a:prstGeom prst="rect">
            <a:avLst/>
          </a:prstGeom>
        </p:spPr>
      </p:pic>
      <p:sp>
        <p:nvSpPr>
          <p:cNvPr id="233" name="TextBox 232"/>
          <p:cNvSpPr txBox="1"/>
          <p:nvPr/>
        </p:nvSpPr>
        <p:spPr>
          <a:xfrm>
            <a:off x="459293" y="1101973"/>
            <a:ext cx="90041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Removed focus from backend. Instead, worked to roughly emulate e-ports to condition data for transmission at 320Mbps</a:t>
            </a:r>
          </a:p>
          <a:p>
            <a:r>
              <a:rPr lang="en-US" sz="1400" dirty="0">
                <a:solidFill>
                  <a:srgbClr val="C00000"/>
                </a:solidFill>
              </a:rPr>
              <a:t>Implemented both </a:t>
            </a:r>
            <a:r>
              <a:rPr lang="en-US" sz="1400" dirty="0" err="1">
                <a:solidFill>
                  <a:srgbClr val="C00000"/>
                </a:solidFill>
              </a:rPr>
              <a:t>Tx</a:t>
            </a:r>
            <a:r>
              <a:rPr lang="en-US" sz="1400" dirty="0">
                <a:solidFill>
                  <a:srgbClr val="C00000"/>
                </a:solidFill>
              </a:rPr>
              <a:t> and Rx of the GBT-FPGA IP on the same FPGA fabric</a:t>
            </a:r>
          </a:p>
          <a:p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5344927" y="3709334"/>
            <a:ext cx="304786" cy="1057180"/>
          </a:xfrm>
          <a:prstGeom prst="rect">
            <a:avLst/>
          </a:prstGeom>
          <a:pattFill prst="dk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Straight Connector 243"/>
          <p:cNvCxnSpPr/>
          <p:nvPr/>
        </p:nvCxnSpPr>
        <p:spPr>
          <a:xfrm flipH="1" flipV="1">
            <a:off x="4706257" y="4236768"/>
            <a:ext cx="636703" cy="115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 flipV="1">
            <a:off x="5649714" y="4235612"/>
            <a:ext cx="795999" cy="115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5714952" y="3975756"/>
            <a:ext cx="687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{32</a:t>
            </a:r>
            <a:r>
              <a:rPr lang="en-US" sz="600" b="1" dirty="0"/>
              <a:t>t</a:t>
            </a:r>
            <a:r>
              <a:rPr lang="en-US" sz="900" b="1" dirty="0"/>
              <a:t>, 8</a:t>
            </a:r>
            <a:r>
              <a:rPr lang="en-US" sz="600" b="1" dirty="0"/>
              <a:t>L1A</a:t>
            </a:r>
            <a:r>
              <a:rPr lang="en-US" sz="900" b="1" dirty="0"/>
              <a:t>}</a:t>
            </a:r>
          </a:p>
        </p:txBody>
      </p:sp>
      <p:cxnSp>
        <p:nvCxnSpPr>
          <p:cNvPr id="248" name="Straight Connector 247"/>
          <p:cNvCxnSpPr/>
          <p:nvPr/>
        </p:nvCxnSpPr>
        <p:spPr>
          <a:xfrm flipH="1">
            <a:off x="5958933" y="4177815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5672390" y="4272765"/>
            <a:ext cx="641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@40</a:t>
            </a:r>
          </a:p>
          <a:p>
            <a:pPr algn="ctr"/>
            <a:r>
              <a:rPr lang="en-US" sz="800" b="1" dirty="0"/>
              <a:t>Mbps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8303017" y="6169695"/>
            <a:ext cx="571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Rx side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8080005" y="1860647"/>
            <a:ext cx="1437888" cy="4872790"/>
          </a:xfrm>
          <a:prstGeom prst="rect">
            <a:avLst/>
          </a:prstGeom>
          <a:solidFill>
            <a:schemeClr val="bg2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TextBox 257"/>
          <p:cNvSpPr txBox="1"/>
          <p:nvPr/>
        </p:nvSpPr>
        <p:spPr>
          <a:xfrm>
            <a:off x="4649420" y="3987540"/>
            <a:ext cx="642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{4</a:t>
            </a:r>
            <a:r>
              <a:rPr lang="en-US" sz="600" b="1" dirty="0"/>
              <a:t>t</a:t>
            </a:r>
            <a:r>
              <a:rPr lang="en-US" sz="900" b="1" dirty="0"/>
              <a:t>, 1</a:t>
            </a:r>
            <a:r>
              <a:rPr lang="en-US" sz="600" b="1" dirty="0"/>
              <a:t>L1A</a:t>
            </a:r>
            <a:r>
              <a:rPr lang="en-US" sz="900" b="1" dirty="0"/>
              <a:t>}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588093" y="4256320"/>
            <a:ext cx="641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@320</a:t>
            </a:r>
          </a:p>
          <a:p>
            <a:pPr algn="ctr"/>
            <a:r>
              <a:rPr lang="en-US" sz="800" b="1" dirty="0"/>
              <a:t>Mbps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5649713" y="3205912"/>
            <a:ext cx="1280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Two CIC’s will be connected to one GBT-FPGA, giving a total of 84 lines as per the GBT protocol {64t, 16</a:t>
            </a:r>
            <a:r>
              <a:rPr lang="en-US" sz="700" b="1" dirty="0">
                <a:solidFill>
                  <a:srgbClr val="C00000"/>
                </a:solidFill>
              </a:rPr>
              <a:t>L1A</a:t>
            </a:r>
            <a:r>
              <a:rPr lang="en-US" sz="800" b="1" dirty="0">
                <a:solidFill>
                  <a:srgbClr val="C00000"/>
                </a:solidFill>
              </a:rPr>
              <a:t>, 4}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7424312" y="6165739"/>
            <a:ext cx="571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err="1"/>
              <a:t>Tx</a:t>
            </a:r>
            <a:r>
              <a:rPr lang="en-US" sz="1000" b="1" i="1" dirty="0"/>
              <a:t> side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95543" y="3969273"/>
            <a:ext cx="695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20 or 40</a:t>
            </a:r>
          </a:p>
        </p:txBody>
      </p:sp>
    </p:spTree>
    <p:extLst>
      <p:ext uri="{BB962C8B-B14F-4D97-AF65-F5344CB8AC3E}">
        <p14:creationId xmlns:p14="http://schemas.microsoft.com/office/powerpoint/2010/main" val="104709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/>
          <p:cNvSpPr/>
          <p:nvPr/>
        </p:nvSpPr>
        <p:spPr>
          <a:xfrm>
            <a:off x="1477740" y="2016192"/>
            <a:ext cx="7814177" cy="4465122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812046" y="2777577"/>
            <a:ext cx="1251469" cy="30161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884768" y="2853654"/>
            <a:ext cx="1072027" cy="2865599"/>
            <a:chOff x="1762267" y="1470766"/>
            <a:chExt cx="1146412" cy="2865599"/>
          </a:xfrm>
        </p:grpSpPr>
        <p:sp>
          <p:nvSpPr>
            <p:cNvPr id="8" name="Rectangle 7"/>
            <p:cNvSpPr/>
            <p:nvPr/>
          </p:nvSpPr>
          <p:spPr>
            <a:xfrm>
              <a:off x="1762267" y="323089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62267" y="335372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62267" y="347655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62267" y="359938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62267" y="372221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62267" y="384504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62267" y="310806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62267" y="2994334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62267" y="287918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62267" y="275635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62267" y="263352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62267" y="396787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62267" y="409070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62267" y="421353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62267" y="238786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62267" y="226503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62267" y="251069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62267" y="2149878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62267" y="2039773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62267" y="1920676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62267" y="1798663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62267" y="1683510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62267" y="1577138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62267" y="1470766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242781" y="2592044"/>
            <a:ext cx="536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2956794" y="2667829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884768" y="2661434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1"/>
          </p:cNvCxnSpPr>
          <p:nvPr/>
        </p:nvCxnSpPr>
        <p:spPr>
          <a:xfrm flipH="1">
            <a:off x="1884768" y="2722849"/>
            <a:ext cx="3580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93857" y="2722849"/>
            <a:ext cx="362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V="1">
            <a:off x="1782139" y="2751026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V="1">
            <a:off x="1782138" y="5616625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77643" y="3952616"/>
            <a:ext cx="5360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64*24 = </a:t>
            </a:r>
          </a:p>
          <a:p>
            <a:r>
              <a:rPr lang="en-US" sz="1100" dirty="0"/>
              <a:t>1536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679510" y="2853653"/>
            <a:ext cx="0" cy="1117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679510" y="4272299"/>
            <a:ext cx="0" cy="143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868479" y="5793686"/>
            <a:ext cx="1072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BRAM containing 24 CIC packets:</a:t>
            </a:r>
          </a:p>
          <a:p>
            <a:pPr algn="ctr"/>
            <a:r>
              <a:rPr lang="en-US" sz="700" b="1" i="1" dirty="0" err="1"/>
              <a:t>Tx</a:t>
            </a:r>
            <a:r>
              <a:rPr lang="en-US" sz="700" b="1" i="1" dirty="0"/>
              <a:t> RAM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258803" y="3971380"/>
            <a:ext cx="326276" cy="45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777162" y="4365381"/>
            <a:ext cx="312212" cy="15660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18" idx="3"/>
            <a:endCxn id="63" idx="1"/>
          </p:cNvCxnSpPr>
          <p:nvPr/>
        </p:nvCxnSpPr>
        <p:spPr>
          <a:xfrm>
            <a:off x="2956794" y="4200654"/>
            <a:ext cx="30200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823527" y="4402257"/>
            <a:ext cx="211731" cy="148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 flipV="1">
            <a:off x="3585080" y="4299415"/>
            <a:ext cx="238448" cy="835566"/>
            <a:chOff x="2557875" y="1745402"/>
            <a:chExt cx="254993" cy="76459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2557875" y="2509991"/>
              <a:ext cx="1558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2713703" y="1745402"/>
              <a:ext cx="0" cy="764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13703" y="1745402"/>
              <a:ext cx="9916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000577" y="2959278"/>
            <a:ext cx="416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64</a:t>
            </a:r>
          </a:p>
        </p:txBody>
      </p:sp>
      <p:cxnSp>
        <p:nvCxnSpPr>
          <p:cNvPr id="116" name="Straight Connector 115"/>
          <p:cNvCxnSpPr/>
          <p:nvPr/>
        </p:nvCxnSpPr>
        <p:spPr>
          <a:xfrm rot="16200000" flipV="1">
            <a:off x="4135737" y="2403659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6200000" flipV="1">
            <a:off x="4141221" y="3890154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4135737" y="2517100"/>
            <a:ext cx="0" cy="459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135737" y="3152193"/>
            <a:ext cx="0" cy="840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3777162" y="2459919"/>
            <a:ext cx="312212" cy="1566094"/>
            <a:chOff x="2763285" y="953501"/>
            <a:chExt cx="333876" cy="1566094"/>
          </a:xfrm>
        </p:grpSpPr>
        <p:sp>
          <p:nvSpPr>
            <p:cNvPr id="123" name="Rectangle 122"/>
            <p:cNvSpPr/>
            <p:nvPr/>
          </p:nvSpPr>
          <p:spPr>
            <a:xfrm>
              <a:off x="2763285" y="953501"/>
              <a:ext cx="333876" cy="15660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812868" y="1004439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 rot="16200000">
              <a:off x="2700696" y="1607185"/>
              <a:ext cx="4411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FIFO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 rot="16200000">
            <a:off x="3695193" y="5020901"/>
            <a:ext cx="441146" cy="244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FIFO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3585080" y="3251820"/>
            <a:ext cx="238448" cy="835566"/>
            <a:chOff x="2557875" y="1745402"/>
            <a:chExt cx="254993" cy="764590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2557875" y="2509991"/>
              <a:ext cx="1558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713703" y="1745402"/>
              <a:ext cx="0" cy="764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2713703" y="1750318"/>
              <a:ext cx="9916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Straight Arrow Connector 130"/>
          <p:cNvCxnSpPr/>
          <p:nvPr/>
        </p:nvCxnSpPr>
        <p:spPr>
          <a:xfrm flipV="1">
            <a:off x="3419244" y="4437722"/>
            <a:ext cx="2190" cy="287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193269" y="4691068"/>
            <a:ext cx="451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/>
              <a:t>cycle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176488" y="4058487"/>
            <a:ext cx="277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</a:t>
            </a:r>
            <a:r>
              <a:rPr lang="en-US" sz="500" dirty="0"/>
              <a:t>o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326177" y="3962408"/>
            <a:ext cx="322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500" dirty="0"/>
              <a:t>o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338389" y="4185910"/>
            <a:ext cx="3068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500" dirty="0"/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730797" y="5918028"/>
            <a:ext cx="4979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i="1" dirty="0"/>
              <a:t>buff_1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727130" y="4028642"/>
            <a:ext cx="4353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i="1" dirty="0"/>
              <a:t>buff_0</a:t>
            </a:r>
          </a:p>
        </p:txBody>
      </p:sp>
      <p:sp>
        <p:nvSpPr>
          <p:cNvPr id="141" name="Trapezoid 140"/>
          <p:cNvSpPr/>
          <p:nvPr/>
        </p:nvSpPr>
        <p:spPr>
          <a:xfrm rot="5400000">
            <a:off x="4205601" y="4097433"/>
            <a:ext cx="789039" cy="206441"/>
          </a:xfrm>
          <a:prstGeom prst="trapezoid">
            <a:avLst>
              <a:gd name="adj" fmla="val 738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/>
          <p:cNvGrpSpPr/>
          <p:nvPr/>
        </p:nvGrpSpPr>
        <p:grpSpPr>
          <a:xfrm>
            <a:off x="4035111" y="4402257"/>
            <a:ext cx="461789" cy="732724"/>
            <a:chOff x="3097161" y="2895839"/>
            <a:chExt cx="493832" cy="732724"/>
          </a:xfrm>
        </p:grpSpPr>
        <p:cxnSp>
          <p:nvCxnSpPr>
            <p:cNvPr id="143" name="Straight Connector 142"/>
            <p:cNvCxnSpPr/>
            <p:nvPr/>
          </p:nvCxnSpPr>
          <p:spPr>
            <a:xfrm flipH="1">
              <a:off x="3418998" y="2895839"/>
              <a:ext cx="17199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418998" y="2895839"/>
              <a:ext cx="6801" cy="7327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3097161" y="3626474"/>
              <a:ext cx="3301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 flipV="1">
            <a:off x="4025011" y="3259877"/>
            <a:ext cx="461789" cy="732724"/>
            <a:chOff x="3097161" y="2895839"/>
            <a:chExt cx="493832" cy="732724"/>
          </a:xfrm>
        </p:grpSpPr>
        <p:cxnSp>
          <p:nvCxnSpPr>
            <p:cNvPr id="154" name="Straight Connector 153"/>
            <p:cNvCxnSpPr/>
            <p:nvPr/>
          </p:nvCxnSpPr>
          <p:spPr>
            <a:xfrm flipH="1">
              <a:off x="3418998" y="2895839"/>
              <a:ext cx="17199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3418998" y="2895839"/>
              <a:ext cx="6801" cy="7327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3097161" y="3628563"/>
              <a:ext cx="3301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Straight Arrow Connector 164"/>
          <p:cNvCxnSpPr/>
          <p:nvPr/>
        </p:nvCxnSpPr>
        <p:spPr>
          <a:xfrm flipV="1">
            <a:off x="4603693" y="4511056"/>
            <a:ext cx="2190" cy="287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279352" y="4756895"/>
            <a:ext cx="641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/>
              <a:t>rd_en_1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814738" y="2255490"/>
            <a:ext cx="232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V="1">
            <a:off x="3823527" y="2286789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4025011" y="2297603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Rectangle 474"/>
          <p:cNvSpPr/>
          <p:nvPr/>
        </p:nvSpPr>
        <p:spPr>
          <a:xfrm>
            <a:off x="284484" y="2825188"/>
            <a:ext cx="1093949" cy="1047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i="1" dirty="0">
                <a:solidFill>
                  <a:schemeClr val="tx1"/>
                </a:solidFill>
              </a:rPr>
              <a:t>Software Simulator by Sebastian </a:t>
            </a:r>
            <a:r>
              <a:rPr lang="en-US" sz="700" b="1" i="1" dirty="0" err="1">
                <a:solidFill>
                  <a:schemeClr val="tx1"/>
                </a:solidFill>
              </a:rPr>
              <a:t>Viret</a:t>
            </a:r>
            <a:endParaRPr lang="en-US" sz="700" b="1" i="1" dirty="0">
              <a:solidFill>
                <a:schemeClr val="tx1"/>
              </a:solidFill>
            </a:endParaRPr>
          </a:p>
          <a:p>
            <a:pPr algn="ctr"/>
            <a:endParaRPr lang="en-US" sz="800" dirty="0"/>
          </a:p>
          <a:p>
            <a:pPr algn="ctr"/>
            <a:r>
              <a:rPr lang="en-US" sz="700" i="1" dirty="0"/>
              <a:t>Input: </a:t>
            </a:r>
            <a:r>
              <a:rPr lang="en-US" sz="700" dirty="0"/>
              <a:t>FE packets</a:t>
            </a:r>
          </a:p>
          <a:p>
            <a:pPr algn="ctr"/>
            <a:r>
              <a:rPr lang="en-US" sz="700" i="1" dirty="0"/>
              <a:t>Intermediate: </a:t>
            </a:r>
            <a:r>
              <a:rPr lang="en-US" sz="700" dirty="0"/>
              <a:t>MPA packets</a:t>
            </a:r>
          </a:p>
          <a:p>
            <a:pPr algn="ctr"/>
            <a:r>
              <a:rPr lang="en-US" sz="700" i="1" dirty="0"/>
              <a:t>Output: </a:t>
            </a:r>
            <a:r>
              <a:rPr lang="en-US" sz="700" dirty="0"/>
              <a:t>CIC packet</a:t>
            </a:r>
          </a:p>
        </p:txBody>
      </p:sp>
      <p:cxnSp>
        <p:nvCxnSpPr>
          <p:cNvPr id="476" name="Straight Connector 475"/>
          <p:cNvCxnSpPr>
            <a:endCxn id="475" idx="3"/>
          </p:cNvCxnSpPr>
          <p:nvPr/>
        </p:nvCxnSpPr>
        <p:spPr>
          <a:xfrm flipH="1">
            <a:off x="1378433" y="3349147"/>
            <a:ext cx="49004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/>
          <p:cNvSpPr txBox="1"/>
          <p:nvPr/>
        </p:nvSpPr>
        <p:spPr>
          <a:xfrm>
            <a:off x="409652" y="500807"/>
            <a:ext cx="9232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Interfacing GBT-FPGA with basic CIC emulator: current status</a:t>
            </a:r>
          </a:p>
        </p:txBody>
      </p:sp>
      <p:sp>
        <p:nvSpPr>
          <p:cNvPr id="487" name="TextBox 486"/>
          <p:cNvSpPr txBox="1"/>
          <p:nvPr/>
        </p:nvSpPr>
        <p:spPr>
          <a:xfrm>
            <a:off x="4951862" y="2195826"/>
            <a:ext cx="1109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GLIB </a:t>
            </a:r>
          </a:p>
          <a:p>
            <a:pPr algn="ctr"/>
            <a:r>
              <a:rPr lang="en-US" sz="1100" b="1" i="1" dirty="0"/>
              <a:t>[Xilinx Virtex-6]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8293016" y="2004207"/>
            <a:ext cx="0" cy="4465122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5172136" y="3494132"/>
            <a:ext cx="641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/>
              <a:t>e-ports</a:t>
            </a:r>
          </a:p>
        </p:txBody>
      </p:sp>
      <p:grpSp>
        <p:nvGrpSpPr>
          <p:cNvPr id="225" name="Group 224"/>
          <p:cNvGrpSpPr/>
          <p:nvPr/>
        </p:nvGrpSpPr>
        <p:grpSpPr>
          <a:xfrm>
            <a:off x="6445713" y="3963846"/>
            <a:ext cx="589099" cy="482043"/>
            <a:chOff x="5294355" y="3768110"/>
            <a:chExt cx="589099" cy="482043"/>
          </a:xfrm>
        </p:grpSpPr>
        <p:sp>
          <p:nvSpPr>
            <p:cNvPr id="227" name="Oval 226"/>
            <p:cNvSpPr/>
            <p:nvPr/>
          </p:nvSpPr>
          <p:spPr>
            <a:xfrm>
              <a:off x="5294355" y="3768110"/>
              <a:ext cx="518146" cy="482043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5328463" y="3805057"/>
              <a:ext cx="431870" cy="3964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367736" y="3832352"/>
              <a:ext cx="515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GBT-FPGA</a:t>
              </a:r>
            </a:p>
          </p:txBody>
        </p:sp>
      </p:grpSp>
      <p:pic>
        <p:nvPicPr>
          <p:cNvPr id="232" name="Picture 2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698" y="248356"/>
            <a:ext cx="796147" cy="796673"/>
          </a:xfrm>
          <a:prstGeom prst="rect">
            <a:avLst/>
          </a:prstGeom>
        </p:spPr>
      </p:pic>
      <p:sp>
        <p:nvSpPr>
          <p:cNvPr id="233" name="TextBox 232"/>
          <p:cNvSpPr txBox="1"/>
          <p:nvPr/>
        </p:nvSpPr>
        <p:spPr>
          <a:xfrm>
            <a:off x="459293" y="1101973"/>
            <a:ext cx="90041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Removed focus from backend. Instead, worked to roughly emulate e-ports to condition data for transmission at 320Mbps</a:t>
            </a:r>
          </a:p>
          <a:p>
            <a:r>
              <a:rPr lang="en-US" sz="1400" dirty="0">
                <a:solidFill>
                  <a:srgbClr val="C00000"/>
                </a:solidFill>
              </a:rPr>
              <a:t>Both </a:t>
            </a:r>
            <a:r>
              <a:rPr lang="en-US" sz="1400" dirty="0" err="1">
                <a:solidFill>
                  <a:srgbClr val="C00000"/>
                </a:solidFill>
              </a:rPr>
              <a:t>Tx</a:t>
            </a:r>
            <a:r>
              <a:rPr lang="en-US" sz="1400" dirty="0">
                <a:solidFill>
                  <a:srgbClr val="C00000"/>
                </a:solidFill>
              </a:rPr>
              <a:t> and Rx of the GBT-FPGA IP are on the same FPGA fabric</a:t>
            </a:r>
          </a:p>
          <a:p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6394188" y="3924702"/>
            <a:ext cx="604677" cy="551903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/>
          <p:cNvSpPr txBox="1"/>
          <p:nvPr/>
        </p:nvSpPr>
        <p:spPr>
          <a:xfrm>
            <a:off x="5960977" y="4676487"/>
            <a:ext cx="1280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Hit a problem with </a:t>
            </a:r>
            <a:r>
              <a:rPr lang="en-US" sz="800" b="1" i="1" dirty="0">
                <a:solidFill>
                  <a:srgbClr val="C00000"/>
                </a:solidFill>
              </a:rPr>
              <a:t>gbt-fpga-4.0.0</a:t>
            </a:r>
            <a:r>
              <a:rPr lang="en-US" sz="800" b="1" dirty="0">
                <a:solidFill>
                  <a:srgbClr val="C00000"/>
                </a:solidFill>
              </a:rPr>
              <a:t>: random bit-flipping after uncertain time intervals</a:t>
            </a:r>
          </a:p>
          <a:p>
            <a:pPr algn="ctr"/>
            <a:r>
              <a:rPr lang="en-US" sz="800" b="1" dirty="0">
                <a:solidFill>
                  <a:srgbClr val="C00000"/>
                </a:solidFill>
              </a:rPr>
              <a:t>However, replacing with the newly released </a:t>
            </a:r>
            <a:r>
              <a:rPr lang="en-US" sz="800" b="1" i="1" dirty="0">
                <a:solidFill>
                  <a:srgbClr val="C00000"/>
                </a:solidFill>
              </a:rPr>
              <a:t>gbt-fpga-4.1.0</a:t>
            </a:r>
            <a:r>
              <a:rPr lang="en-US" sz="800" b="1" dirty="0">
                <a:solidFill>
                  <a:srgbClr val="C00000"/>
                </a:solidFill>
              </a:rPr>
              <a:t> resulted in perfect data at the Rx output.</a:t>
            </a:r>
          </a:p>
        </p:txBody>
      </p:sp>
      <p:cxnSp>
        <p:nvCxnSpPr>
          <p:cNvPr id="231" name="Straight Arrow Connector 230"/>
          <p:cNvCxnSpPr>
            <a:stCxn id="226" idx="0"/>
            <a:endCxn id="224" idx="4"/>
          </p:cNvCxnSpPr>
          <p:nvPr/>
        </p:nvCxnSpPr>
        <p:spPr>
          <a:xfrm flipV="1">
            <a:off x="6600994" y="4476605"/>
            <a:ext cx="95533" cy="1998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5344927" y="3709334"/>
            <a:ext cx="304786" cy="1057180"/>
          </a:xfrm>
          <a:prstGeom prst="rect">
            <a:avLst/>
          </a:prstGeom>
          <a:pattFill prst="dk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Straight Connector 243"/>
          <p:cNvCxnSpPr/>
          <p:nvPr/>
        </p:nvCxnSpPr>
        <p:spPr>
          <a:xfrm flipH="1" flipV="1">
            <a:off x="4706257" y="4236768"/>
            <a:ext cx="636703" cy="115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 flipV="1">
            <a:off x="5649714" y="4235612"/>
            <a:ext cx="795999" cy="115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5672390" y="4272765"/>
            <a:ext cx="641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@40</a:t>
            </a:r>
          </a:p>
          <a:p>
            <a:pPr algn="ctr"/>
            <a:r>
              <a:rPr lang="en-US" sz="800" b="1" dirty="0"/>
              <a:t>Mbps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649713" y="3205912"/>
            <a:ext cx="1280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Two CIC’s will be connected to one GBT-FPGA, giving a total of 84 lines as per the GBT protocol {64t, 16</a:t>
            </a:r>
            <a:r>
              <a:rPr lang="en-US" sz="700" b="1" dirty="0">
                <a:solidFill>
                  <a:srgbClr val="C00000"/>
                </a:solidFill>
              </a:rPr>
              <a:t>L1A</a:t>
            </a:r>
            <a:r>
              <a:rPr lang="en-US" sz="800" b="1" dirty="0">
                <a:solidFill>
                  <a:srgbClr val="C00000"/>
                </a:solidFill>
              </a:rPr>
              <a:t>, 4}</a:t>
            </a:r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6960299" y="4214302"/>
            <a:ext cx="1329380" cy="407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7206758" y="4163936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303017" y="6169695"/>
            <a:ext cx="571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Rx side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8080005" y="1860647"/>
            <a:ext cx="1437888" cy="4872790"/>
          </a:xfrm>
          <a:prstGeom prst="rect">
            <a:avLst/>
          </a:prstGeom>
          <a:solidFill>
            <a:schemeClr val="bg2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5714952" y="3975756"/>
            <a:ext cx="687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{32</a:t>
            </a:r>
            <a:r>
              <a:rPr lang="en-US" sz="600" b="1" dirty="0"/>
              <a:t>t</a:t>
            </a:r>
            <a:r>
              <a:rPr lang="en-US" sz="900" b="1" dirty="0"/>
              <a:t>, 8</a:t>
            </a:r>
            <a:r>
              <a:rPr lang="en-US" sz="600" b="1" dirty="0"/>
              <a:t>L1A</a:t>
            </a:r>
            <a:r>
              <a:rPr lang="en-US" sz="900" b="1" dirty="0"/>
              <a:t>}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649420" y="3987540"/>
            <a:ext cx="642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{4</a:t>
            </a:r>
            <a:r>
              <a:rPr lang="en-US" sz="600" b="1" dirty="0"/>
              <a:t>t</a:t>
            </a:r>
            <a:r>
              <a:rPr lang="en-US" sz="900" b="1" dirty="0"/>
              <a:t>, 1</a:t>
            </a:r>
            <a:r>
              <a:rPr lang="en-US" sz="600" b="1" dirty="0"/>
              <a:t>L1A</a:t>
            </a:r>
            <a:r>
              <a:rPr lang="en-US" sz="900" b="1" dirty="0"/>
              <a:t>}</a:t>
            </a:r>
          </a:p>
        </p:txBody>
      </p:sp>
      <p:cxnSp>
        <p:nvCxnSpPr>
          <p:cNvPr id="150" name="Straight Connector 149"/>
          <p:cNvCxnSpPr/>
          <p:nvPr/>
        </p:nvCxnSpPr>
        <p:spPr>
          <a:xfrm flipH="1">
            <a:off x="4867386" y="4177815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5958933" y="4177815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588093" y="4256320"/>
            <a:ext cx="641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@320</a:t>
            </a:r>
          </a:p>
          <a:p>
            <a:pPr algn="ctr"/>
            <a:r>
              <a:rPr lang="en-US" sz="800" b="1" dirty="0"/>
              <a:t>Mbps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995543" y="3969273"/>
            <a:ext cx="695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20 or 40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7424312" y="6165739"/>
            <a:ext cx="571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err="1"/>
              <a:t>Tx</a:t>
            </a:r>
            <a:r>
              <a:rPr lang="en-US" sz="1000" b="1" i="1" dirty="0"/>
              <a:t> side</a:t>
            </a:r>
          </a:p>
        </p:txBody>
      </p:sp>
    </p:spTree>
    <p:extLst>
      <p:ext uri="{BB962C8B-B14F-4D97-AF65-F5344CB8AC3E}">
        <p14:creationId xmlns:p14="http://schemas.microsoft.com/office/powerpoint/2010/main" val="89960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Rectangle 457"/>
          <p:cNvSpPr/>
          <p:nvPr/>
        </p:nvSpPr>
        <p:spPr>
          <a:xfrm>
            <a:off x="943891" y="2016192"/>
            <a:ext cx="3570246" cy="4465122"/>
          </a:xfrm>
          <a:prstGeom prst="rect">
            <a:avLst/>
          </a:prstGeom>
          <a:solidFill>
            <a:srgbClr val="A6A6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TextBox 483"/>
          <p:cNvSpPr txBox="1"/>
          <p:nvPr/>
        </p:nvSpPr>
        <p:spPr>
          <a:xfrm>
            <a:off x="409652" y="500807"/>
            <a:ext cx="101501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Possible future directions: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Establish optical communication between two GLIBs</a:t>
            </a:r>
          </a:p>
        </p:txBody>
      </p:sp>
      <p:pic>
        <p:nvPicPr>
          <p:cNvPr id="232" name="Picture 2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698" y="248356"/>
            <a:ext cx="796147" cy="796673"/>
          </a:xfrm>
          <a:prstGeom prst="rect">
            <a:avLst/>
          </a:prstGeom>
        </p:spPr>
      </p:pic>
      <p:sp>
        <p:nvSpPr>
          <p:cNvPr id="371" name="Trapezoid 370"/>
          <p:cNvSpPr/>
          <p:nvPr/>
        </p:nvSpPr>
        <p:spPr>
          <a:xfrm rot="5400000">
            <a:off x="1285431" y="4097433"/>
            <a:ext cx="789039" cy="206441"/>
          </a:xfrm>
          <a:prstGeom prst="trapezoid">
            <a:avLst>
              <a:gd name="adj" fmla="val 738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3" name="Group 372"/>
          <p:cNvGrpSpPr/>
          <p:nvPr/>
        </p:nvGrpSpPr>
        <p:grpSpPr>
          <a:xfrm>
            <a:off x="1114941" y="4402257"/>
            <a:ext cx="461789" cy="732724"/>
            <a:chOff x="3097161" y="2895839"/>
            <a:chExt cx="493832" cy="732724"/>
          </a:xfrm>
        </p:grpSpPr>
        <p:cxnSp>
          <p:nvCxnSpPr>
            <p:cNvPr id="374" name="Straight Connector 373"/>
            <p:cNvCxnSpPr/>
            <p:nvPr/>
          </p:nvCxnSpPr>
          <p:spPr>
            <a:xfrm flipH="1">
              <a:off x="3418998" y="2895839"/>
              <a:ext cx="17199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418998" y="2895839"/>
              <a:ext cx="6801" cy="7327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flipH="1">
              <a:off x="3097161" y="3626474"/>
              <a:ext cx="3301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7" name="Group 376"/>
          <p:cNvGrpSpPr/>
          <p:nvPr/>
        </p:nvGrpSpPr>
        <p:grpSpPr>
          <a:xfrm flipV="1">
            <a:off x="1104841" y="3259877"/>
            <a:ext cx="461789" cy="732724"/>
            <a:chOff x="3097161" y="2895839"/>
            <a:chExt cx="493832" cy="732724"/>
          </a:xfrm>
        </p:grpSpPr>
        <p:cxnSp>
          <p:nvCxnSpPr>
            <p:cNvPr id="378" name="Straight Connector 377"/>
            <p:cNvCxnSpPr/>
            <p:nvPr/>
          </p:nvCxnSpPr>
          <p:spPr>
            <a:xfrm flipH="1">
              <a:off x="3418998" y="2895839"/>
              <a:ext cx="17199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3418998" y="2895839"/>
              <a:ext cx="6801" cy="7327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 flipH="1">
              <a:off x="3097161" y="3628563"/>
              <a:ext cx="3301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1" name="Straight Arrow Connector 380"/>
          <p:cNvCxnSpPr/>
          <p:nvPr/>
        </p:nvCxnSpPr>
        <p:spPr>
          <a:xfrm flipV="1">
            <a:off x="1683523" y="4511056"/>
            <a:ext cx="2190" cy="287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/>
          <p:cNvSpPr txBox="1"/>
          <p:nvPr/>
        </p:nvSpPr>
        <p:spPr>
          <a:xfrm>
            <a:off x="1359182" y="4756895"/>
            <a:ext cx="641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/>
              <a:t>rd_en_1</a:t>
            </a:r>
          </a:p>
        </p:txBody>
      </p:sp>
      <p:cxnSp>
        <p:nvCxnSpPr>
          <p:cNvPr id="398" name="Straight Connector 397"/>
          <p:cNvCxnSpPr/>
          <p:nvPr/>
        </p:nvCxnSpPr>
        <p:spPr>
          <a:xfrm flipH="1">
            <a:off x="1920321" y="4172436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TextBox 399"/>
          <p:cNvSpPr txBox="1"/>
          <p:nvPr/>
        </p:nvSpPr>
        <p:spPr>
          <a:xfrm>
            <a:off x="2251966" y="3494132"/>
            <a:ext cx="641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/>
              <a:t>e-ports</a:t>
            </a:r>
          </a:p>
        </p:txBody>
      </p:sp>
      <p:sp>
        <p:nvSpPr>
          <p:cNvPr id="401" name="TextBox 400"/>
          <p:cNvSpPr txBox="1"/>
          <p:nvPr/>
        </p:nvSpPr>
        <p:spPr>
          <a:xfrm>
            <a:off x="1640682" y="4270506"/>
            <a:ext cx="641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@320</a:t>
            </a:r>
          </a:p>
          <a:p>
            <a:pPr algn="ctr"/>
            <a:r>
              <a:rPr lang="en-US" sz="800" b="1" dirty="0"/>
              <a:t>Mbps</a:t>
            </a:r>
          </a:p>
        </p:txBody>
      </p:sp>
      <p:grpSp>
        <p:nvGrpSpPr>
          <p:cNvPr id="402" name="Group 401"/>
          <p:cNvGrpSpPr/>
          <p:nvPr/>
        </p:nvGrpSpPr>
        <p:grpSpPr>
          <a:xfrm>
            <a:off x="3548224" y="3317665"/>
            <a:ext cx="1957528" cy="1835893"/>
            <a:chOff x="5294355" y="3768110"/>
            <a:chExt cx="518146" cy="482043"/>
          </a:xfrm>
        </p:grpSpPr>
        <p:sp>
          <p:nvSpPr>
            <p:cNvPr id="403" name="Oval 402"/>
            <p:cNvSpPr/>
            <p:nvPr/>
          </p:nvSpPr>
          <p:spPr>
            <a:xfrm>
              <a:off x="5294355" y="3768110"/>
              <a:ext cx="518146" cy="482043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/>
            <p:cNvSpPr/>
            <p:nvPr/>
          </p:nvSpPr>
          <p:spPr>
            <a:xfrm>
              <a:off x="5328463" y="3805057"/>
              <a:ext cx="431870" cy="3964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5345685" y="3921912"/>
              <a:ext cx="206519" cy="169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GBT-FPGA</a:t>
              </a:r>
            </a:p>
            <a:p>
              <a:pPr algn="ctr"/>
              <a:r>
                <a:rPr lang="en-US" sz="1200" b="1" dirty="0" err="1"/>
                <a:t>Tx</a:t>
              </a:r>
              <a:endParaRPr lang="en-US" sz="1400" b="1" dirty="0"/>
            </a:p>
          </p:txBody>
        </p:sp>
      </p:grpSp>
      <p:sp>
        <p:nvSpPr>
          <p:cNvPr id="410" name="Rectangle 409"/>
          <p:cNvSpPr/>
          <p:nvPr/>
        </p:nvSpPr>
        <p:spPr>
          <a:xfrm>
            <a:off x="2424757" y="3709334"/>
            <a:ext cx="304786" cy="1057180"/>
          </a:xfrm>
          <a:prstGeom prst="rect">
            <a:avLst/>
          </a:prstGeom>
          <a:pattFill prst="dk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1" name="Straight Connector 410"/>
          <p:cNvCxnSpPr/>
          <p:nvPr/>
        </p:nvCxnSpPr>
        <p:spPr>
          <a:xfrm flipH="1" flipV="1">
            <a:off x="1786087" y="4236768"/>
            <a:ext cx="636703" cy="115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 flipH="1" flipV="1">
            <a:off x="2729544" y="4235612"/>
            <a:ext cx="795999" cy="115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flipH="1">
            <a:off x="3028005" y="4172436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5" name="TextBox 414"/>
          <p:cNvSpPr txBox="1"/>
          <p:nvPr/>
        </p:nvSpPr>
        <p:spPr>
          <a:xfrm>
            <a:off x="2752220" y="4272765"/>
            <a:ext cx="641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@40</a:t>
            </a:r>
          </a:p>
          <a:p>
            <a:pPr algn="ctr"/>
            <a:r>
              <a:rPr lang="en-US" sz="800" b="1" dirty="0"/>
              <a:t>Mbps</a:t>
            </a:r>
          </a:p>
        </p:txBody>
      </p:sp>
      <p:cxnSp>
        <p:nvCxnSpPr>
          <p:cNvPr id="435" name="Straight Connector 434"/>
          <p:cNvCxnSpPr/>
          <p:nvPr/>
        </p:nvCxnSpPr>
        <p:spPr>
          <a:xfrm flipH="1">
            <a:off x="5844508" y="4172436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6" name="TextBox 435"/>
          <p:cNvSpPr txBox="1"/>
          <p:nvPr/>
        </p:nvSpPr>
        <p:spPr>
          <a:xfrm>
            <a:off x="5659451" y="3978030"/>
            <a:ext cx="5244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{80</a:t>
            </a:r>
            <a:r>
              <a:rPr lang="en-US" sz="400" b="1" dirty="0"/>
              <a:t>t</a:t>
            </a:r>
            <a:r>
              <a:rPr lang="en-US" sz="700" b="1" dirty="0"/>
              <a:t>, 4</a:t>
            </a:r>
            <a:r>
              <a:rPr lang="en-US" sz="400" b="1" dirty="0"/>
              <a:t>L1A</a:t>
            </a:r>
            <a:r>
              <a:rPr lang="en-US" sz="700" b="1" dirty="0"/>
              <a:t>}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514136" y="3090083"/>
            <a:ext cx="2083276" cy="2601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TextBox 452"/>
          <p:cNvSpPr txBox="1"/>
          <p:nvPr/>
        </p:nvSpPr>
        <p:spPr>
          <a:xfrm>
            <a:off x="3511032" y="6125226"/>
            <a:ext cx="1109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GLIB_0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2763450" y="3982445"/>
            <a:ext cx="695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{32</a:t>
            </a:r>
            <a:r>
              <a:rPr lang="en-US" sz="600" b="1" dirty="0"/>
              <a:t>t</a:t>
            </a:r>
            <a:r>
              <a:rPr lang="en-US" sz="900" b="1" dirty="0"/>
              <a:t>, 8</a:t>
            </a:r>
            <a:r>
              <a:rPr lang="en-US" sz="600" b="1" dirty="0"/>
              <a:t>L1A</a:t>
            </a:r>
            <a:r>
              <a:rPr lang="en-US" sz="900" b="1" dirty="0"/>
              <a:t>}</a:t>
            </a:r>
          </a:p>
        </p:txBody>
      </p:sp>
      <p:sp>
        <p:nvSpPr>
          <p:cNvPr id="457" name="TextBox 456"/>
          <p:cNvSpPr txBox="1"/>
          <p:nvPr/>
        </p:nvSpPr>
        <p:spPr>
          <a:xfrm>
            <a:off x="1686474" y="3987489"/>
            <a:ext cx="695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{4</a:t>
            </a:r>
            <a:r>
              <a:rPr lang="en-US" sz="600" b="1" dirty="0"/>
              <a:t>t</a:t>
            </a:r>
            <a:r>
              <a:rPr lang="en-US" sz="900" b="1" dirty="0"/>
              <a:t>, 1</a:t>
            </a:r>
            <a:r>
              <a:rPr lang="en-US" sz="600" b="1" dirty="0"/>
              <a:t>L1A</a:t>
            </a:r>
            <a:r>
              <a:rPr lang="en-US" sz="900" b="1" dirty="0"/>
              <a:t>}</a:t>
            </a:r>
          </a:p>
        </p:txBody>
      </p:sp>
      <p:grpSp>
        <p:nvGrpSpPr>
          <p:cNvPr id="468" name="Group 467"/>
          <p:cNvGrpSpPr/>
          <p:nvPr/>
        </p:nvGrpSpPr>
        <p:grpSpPr>
          <a:xfrm>
            <a:off x="5150257" y="2016192"/>
            <a:ext cx="2923120" cy="4465122"/>
            <a:chOff x="6920057" y="2016192"/>
            <a:chExt cx="2923120" cy="4465122"/>
          </a:xfrm>
        </p:grpSpPr>
        <p:sp>
          <p:nvSpPr>
            <p:cNvPr id="459" name="Rectangle 458"/>
            <p:cNvSpPr/>
            <p:nvPr/>
          </p:nvSpPr>
          <p:spPr>
            <a:xfrm>
              <a:off x="7883531" y="2016192"/>
              <a:ext cx="1959646" cy="4465122"/>
            </a:xfrm>
            <a:prstGeom prst="rect">
              <a:avLst/>
            </a:prstGeom>
            <a:solidFill>
              <a:srgbClr val="A6A6A6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3" name="Group 442"/>
            <p:cNvGrpSpPr/>
            <p:nvPr/>
          </p:nvGrpSpPr>
          <p:grpSpPr>
            <a:xfrm>
              <a:off x="6920057" y="3317664"/>
              <a:ext cx="1957528" cy="1835893"/>
              <a:chOff x="5294355" y="3768110"/>
              <a:chExt cx="518146" cy="482043"/>
            </a:xfrm>
          </p:grpSpPr>
          <p:sp>
            <p:nvSpPr>
              <p:cNvPr id="444" name="Oval 443"/>
              <p:cNvSpPr/>
              <p:nvPr/>
            </p:nvSpPr>
            <p:spPr>
              <a:xfrm>
                <a:off x="5294355" y="3768110"/>
                <a:ext cx="518146" cy="482043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5328463" y="3805057"/>
                <a:ext cx="431870" cy="3964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7" name="TextBox 446"/>
            <p:cNvSpPr txBox="1"/>
            <p:nvPr/>
          </p:nvSpPr>
          <p:spPr>
            <a:xfrm>
              <a:off x="7841442" y="3903430"/>
              <a:ext cx="780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GBT-FPGA</a:t>
              </a:r>
            </a:p>
            <a:p>
              <a:pPr algn="ctr"/>
              <a:r>
                <a:rPr lang="en-US" sz="1200" b="1" dirty="0"/>
                <a:t>Rx</a:t>
              </a:r>
              <a:endParaRPr lang="en-US" sz="1400" b="1" dirty="0"/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7676819" y="6125226"/>
              <a:ext cx="11094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1" dirty="0"/>
                <a:t>GLIB_1</a:t>
              </a:r>
            </a:p>
          </p:txBody>
        </p:sp>
        <p:cxnSp>
          <p:nvCxnSpPr>
            <p:cNvPr id="460" name="Straight Connector 459"/>
            <p:cNvCxnSpPr/>
            <p:nvPr/>
          </p:nvCxnSpPr>
          <p:spPr>
            <a:xfrm flipH="1">
              <a:off x="8690201" y="4235612"/>
              <a:ext cx="404282" cy="131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flipH="1" flipV="1">
              <a:off x="8720472" y="4234454"/>
              <a:ext cx="795999" cy="115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9" name="Rectangle 468"/>
          <p:cNvSpPr/>
          <p:nvPr/>
        </p:nvSpPr>
        <p:spPr>
          <a:xfrm>
            <a:off x="5077506" y="3090083"/>
            <a:ext cx="1035624" cy="232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TextBox 447"/>
          <p:cNvSpPr txBox="1"/>
          <p:nvPr/>
        </p:nvSpPr>
        <p:spPr>
          <a:xfrm>
            <a:off x="4670383" y="3904503"/>
            <a:ext cx="1280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Optical link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515248" y="4251371"/>
            <a:ext cx="1590766" cy="21391"/>
          </a:xfrm>
          <a:prstGeom prst="straightConnector1">
            <a:avLst/>
          </a:prstGeom>
          <a:ln w="104775" cmpd="tri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TextBox 470"/>
          <p:cNvSpPr txBox="1"/>
          <p:nvPr/>
        </p:nvSpPr>
        <p:spPr>
          <a:xfrm>
            <a:off x="8485284" y="2738058"/>
            <a:ext cx="28562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The entire GBT-FPGA IP is on the same GLIB in our current emulator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Sending a data stream from one GLIB to another via an optical interface would mimic the system as it is actually foreseen to operate.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Comparing data at both ends of the optical interface would help us verify that our transmission scheme is working correctly under constraints, and also test the GBT-FPGA functionality</a:t>
            </a:r>
          </a:p>
        </p:txBody>
      </p:sp>
      <p:cxnSp>
        <p:nvCxnSpPr>
          <p:cNvPr id="485" name="Straight Connector 484"/>
          <p:cNvCxnSpPr/>
          <p:nvPr/>
        </p:nvCxnSpPr>
        <p:spPr>
          <a:xfrm>
            <a:off x="4510663" y="3454822"/>
            <a:ext cx="0" cy="1509796"/>
          </a:xfrm>
          <a:prstGeom prst="line">
            <a:avLst/>
          </a:prstGeom>
          <a:ln w="31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>
            <a:off x="6113130" y="3454822"/>
            <a:ext cx="0" cy="1509796"/>
          </a:xfrm>
          <a:prstGeom prst="line">
            <a:avLst/>
          </a:prstGeom>
          <a:ln w="31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H="1" flipV="1">
            <a:off x="982164" y="3259877"/>
            <a:ext cx="110954" cy="115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 flipH="1" flipV="1">
            <a:off x="982164" y="5134984"/>
            <a:ext cx="110954" cy="115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Rectangle 492"/>
          <p:cNvSpPr/>
          <p:nvPr/>
        </p:nvSpPr>
        <p:spPr>
          <a:xfrm>
            <a:off x="4442529" y="4067616"/>
            <a:ext cx="71742" cy="3888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6111322" y="4067616"/>
            <a:ext cx="71742" cy="3888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2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/>
          <p:cNvSpPr/>
          <p:nvPr/>
        </p:nvSpPr>
        <p:spPr>
          <a:xfrm>
            <a:off x="3890284" y="2016192"/>
            <a:ext cx="6669561" cy="4465122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4" name="TextBox 483"/>
          <p:cNvSpPr txBox="1"/>
          <p:nvPr/>
        </p:nvSpPr>
        <p:spPr>
          <a:xfrm>
            <a:off x="409652" y="500807"/>
            <a:ext cx="101501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Possible future directions: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Emulate the CIC</a:t>
            </a:r>
          </a:p>
        </p:txBody>
      </p:sp>
      <p:pic>
        <p:nvPicPr>
          <p:cNvPr id="232" name="Picture 2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698" y="248356"/>
            <a:ext cx="796147" cy="79667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4451998" y="2777577"/>
            <a:ext cx="1251469" cy="30161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4524720" y="2853654"/>
            <a:ext cx="1072027" cy="2865599"/>
            <a:chOff x="1762267" y="1470766"/>
            <a:chExt cx="1146412" cy="2865599"/>
          </a:xfrm>
        </p:grpSpPr>
        <p:sp>
          <p:nvSpPr>
            <p:cNvPr id="52" name="Rectangle 51"/>
            <p:cNvSpPr/>
            <p:nvPr/>
          </p:nvSpPr>
          <p:spPr>
            <a:xfrm>
              <a:off x="1762267" y="323089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62267" y="335372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62267" y="347655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762267" y="359938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62267" y="372221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762267" y="384504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762267" y="310806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762267" y="2994334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762267" y="287918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62267" y="275635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62267" y="263352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762267" y="396787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62267" y="409070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62267" y="4213535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62267" y="238786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762267" y="226503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62267" y="2510691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762267" y="2149878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62267" y="2039773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62267" y="1920676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62267" y="1798663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762267" y="1683510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762267" y="1577138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762267" y="1470766"/>
              <a:ext cx="1146412" cy="122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882733" y="2592044"/>
            <a:ext cx="536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256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5596746" y="2667829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524720" y="2661434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6" idx="1"/>
          </p:cNvCxnSpPr>
          <p:nvPr/>
        </p:nvCxnSpPr>
        <p:spPr>
          <a:xfrm flipH="1">
            <a:off x="4524720" y="2722849"/>
            <a:ext cx="3580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233809" y="2722849"/>
            <a:ext cx="362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V="1">
            <a:off x="4422091" y="2751026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 flipV="1">
            <a:off x="4422090" y="5616625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117595" y="3952616"/>
            <a:ext cx="5360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64*24 = </a:t>
            </a:r>
          </a:p>
          <a:p>
            <a:r>
              <a:rPr lang="en-US" sz="1100" dirty="0"/>
              <a:t>1536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4319462" y="2853653"/>
            <a:ext cx="0" cy="1117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319462" y="4272299"/>
            <a:ext cx="0" cy="143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508431" y="5793686"/>
            <a:ext cx="1072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BRAM containing 24 CIC packets:</a:t>
            </a:r>
          </a:p>
          <a:p>
            <a:pPr algn="ctr"/>
            <a:r>
              <a:rPr lang="en-US" sz="700" b="1" i="1" dirty="0" err="1"/>
              <a:t>Tx</a:t>
            </a:r>
            <a:r>
              <a:rPr lang="en-US" sz="700" b="1" i="1" dirty="0"/>
              <a:t> RAM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98755" y="3971380"/>
            <a:ext cx="326276" cy="45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417114" y="4365381"/>
            <a:ext cx="312212" cy="15660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61" idx="3"/>
            <a:endCxn id="87" idx="1"/>
          </p:cNvCxnSpPr>
          <p:nvPr/>
        </p:nvCxnSpPr>
        <p:spPr>
          <a:xfrm>
            <a:off x="5596746" y="4200654"/>
            <a:ext cx="30200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463479" y="4402257"/>
            <a:ext cx="211731" cy="148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 flipV="1">
            <a:off x="6225032" y="4299415"/>
            <a:ext cx="238448" cy="835566"/>
            <a:chOff x="2557875" y="1745402"/>
            <a:chExt cx="254993" cy="764590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557875" y="2509991"/>
              <a:ext cx="1558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2713703" y="1745402"/>
              <a:ext cx="0" cy="764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713703" y="1745402"/>
              <a:ext cx="9916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6640529" y="2959278"/>
            <a:ext cx="416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64</a:t>
            </a:r>
          </a:p>
        </p:txBody>
      </p:sp>
      <p:cxnSp>
        <p:nvCxnSpPr>
          <p:cNvPr id="96" name="Straight Connector 95"/>
          <p:cNvCxnSpPr/>
          <p:nvPr/>
        </p:nvCxnSpPr>
        <p:spPr>
          <a:xfrm rot="16200000" flipV="1">
            <a:off x="6775689" y="2403659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V="1">
            <a:off x="6781173" y="3890154"/>
            <a:ext cx="0" cy="205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6775689" y="2517100"/>
            <a:ext cx="0" cy="459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775689" y="3152193"/>
            <a:ext cx="0" cy="840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6417114" y="2459919"/>
            <a:ext cx="312212" cy="1566094"/>
            <a:chOff x="2763285" y="953501"/>
            <a:chExt cx="333876" cy="1566094"/>
          </a:xfrm>
        </p:grpSpPr>
        <p:sp>
          <p:nvSpPr>
            <p:cNvPr id="101" name="Rectangle 100"/>
            <p:cNvSpPr/>
            <p:nvPr/>
          </p:nvSpPr>
          <p:spPr>
            <a:xfrm>
              <a:off x="2763285" y="953501"/>
              <a:ext cx="333876" cy="15660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812868" y="1004439"/>
              <a:ext cx="226423" cy="148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 rot="16200000">
              <a:off x="2700696" y="1607185"/>
              <a:ext cx="4411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FIFO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 rot="16200000">
            <a:off x="6335145" y="5020901"/>
            <a:ext cx="441146" cy="244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FIFO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6225032" y="3251820"/>
            <a:ext cx="238448" cy="835566"/>
            <a:chOff x="2557875" y="1745402"/>
            <a:chExt cx="254993" cy="76459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557875" y="2509991"/>
              <a:ext cx="1558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2713703" y="1745402"/>
              <a:ext cx="0" cy="764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713703" y="1750318"/>
              <a:ext cx="9916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/>
          <p:nvPr/>
        </p:nvCxnSpPr>
        <p:spPr>
          <a:xfrm flipV="1">
            <a:off x="6059196" y="4437722"/>
            <a:ext cx="2190" cy="287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833221" y="4691068"/>
            <a:ext cx="451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/>
              <a:t>cycle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816440" y="4058487"/>
            <a:ext cx="277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</a:t>
            </a:r>
            <a:r>
              <a:rPr lang="en-US" sz="500" dirty="0"/>
              <a:t>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966129" y="3962408"/>
            <a:ext cx="322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500" dirty="0"/>
              <a:t>o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978341" y="4185910"/>
            <a:ext cx="3068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500" dirty="0"/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370749" y="5918028"/>
            <a:ext cx="4979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i="1" dirty="0"/>
              <a:t>buff_1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367082" y="4028642"/>
            <a:ext cx="4353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i="1" dirty="0"/>
              <a:t>buff_0</a:t>
            </a:r>
          </a:p>
        </p:txBody>
      </p:sp>
      <p:sp>
        <p:nvSpPr>
          <p:cNvPr id="116" name="Trapezoid 115"/>
          <p:cNvSpPr/>
          <p:nvPr/>
        </p:nvSpPr>
        <p:spPr>
          <a:xfrm rot="5400000">
            <a:off x="6845553" y="4097433"/>
            <a:ext cx="789039" cy="206441"/>
          </a:xfrm>
          <a:prstGeom prst="trapezoid">
            <a:avLst>
              <a:gd name="adj" fmla="val 738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6675063" y="4402257"/>
            <a:ext cx="461789" cy="732724"/>
            <a:chOff x="3097161" y="2895839"/>
            <a:chExt cx="493832" cy="732724"/>
          </a:xfrm>
        </p:grpSpPr>
        <p:cxnSp>
          <p:nvCxnSpPr>
            <p:cNvPr id="118" name="Straight Connector 117"/>
            <p:cNvCxnSpPr/>
            <p:nvPr/>
          </p:nvCxnSpPr>
          <p:spPr>
            <a:xfrm flipH="1">
              <a:off x="3418998" y="2895839"/>
              <a:ext cx="17199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418998" y="2895839"/>
              <a:ext cx="6801" cy="7327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3097161" y="3626474"/>
              <a:ext cx="3301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 flipV="1">
            <a:off x="6664963" y="3259877"/>
            <a:ext cx="461789" cy="732724"/>
            <a:chOff x="3097161" y="2895839"/>
            <a:chExt cx="493832" cy="732724"/>
          </a:xfrm>
        </p:grpSpPr>
        <p:cxnSp>
          <p:nvCxnSpPr>
            <p:cNvPr id="122" name="Straight Connector 121"/>
            <p:cNvCxnSpPr/>
            <p:nvPr/>
          </p:nvCxnSpPr>
          <p:spPr>
            <a:xfrm flipH="1">
              <a:off x="3418998" y="2895839"/>
              <a:ext cx="17199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418998" y="2895839"/>
              <a:ext cx="6801" cy="7327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3097161" y="3628563"/>
              <a:ext cx="3301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Arrow Connector 124"/>
          <p:cNvCxnSpPr/>
          <p:nvPr/>
        </p:nvCxnSpPr>
        <p:spPr>
          <a:xfrm flipV="1">
            <a:off x="7243645" y="4511056"/>
            <a:ext cx="2190" cy="287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919304" y="4756895"/>
            <a:ext cx="641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/>
              <a:t>rd_en_1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454690" y="2255490"/>
            <a:ext cx="232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6463479" y="2286789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1725574" y="2661435"/>
            <a:ext cx="1629523" cy="1477804"/>
          </a:xfrm>
          <a:prstGeom prst="rect">
            <a:avLst/>
          </a:prstGeom>
          <a:pattFill prst="ltUpDiag">
            <a:fgClr>
              <a:srgbClr val="A6A6A6"/>
            </a:fgClr>
            <a:bgClr>
              <a:schemeClr val="bg1"/>
            </a:bgClr>
          </a:patt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 flipV="1">
            <a:off x="6664963" y="2297603"/>
            <a:ext cx="0" cy="21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010044" y="2825188"/>
            <a:ext cx="1093949" cy="1047917"/>
          </a:xfrm>
          <a:prstGeom prst="rect">
            <a:avLst/>
          </a:prstGeom>
          <a:pattFill prst="ltUpDiag">
            <a:fgClr>
              <a:srgbClr val="A6A6A6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i="1" dirty="0">
                <a:solidFill>
                  <a:schemeClr val="tx1"/>
                </a:solidFill>
              </a:rPr>
              <a:t>Software Simulator by Sebastian </a:t>
            </a:r>
            <a:r>
              <a:rPr lang="en-US" sz="700" b="1" i="1" dirty="0" err="1">
                <a:solidFill>
                  <a:schemeClr val="tx1"/>
                </a:solidFill>
              </a:rPr>
              <a:t>Viret</a:t>
            </a:r>
            <a:endParaRPr lang="en-US" sz="700" b="1" i="1" dirty="0">
              <a:solidFill>
                <a:schemeClr val="tx1"/>
              </a:solidFill>
            </a:endParaRPr>
          </a:p>
          <a:p>
            <a:pPr algn="ctr"/>
            <a:endParaRPr lang="en-US" sz="800" dirty="0"/>
          </a:p>
          <a:p>
            <a:pPr algn="ctr"/>
            <a:r>
              <a:rPr lang="en-US" sz="700" i="1" dirty="0"/>
              <a:t>Input: </a:t>
            </a:r>
            <a:r>
              <a:rPr lang="en-US" sz="700" dirty="0"/>
              <a:t>FE packets</a:t>
            </a:r>
          </a:p>
          <a:p>
            <a:pPr algn="ctr"/>
            <a:r>
              <a:rPr lang="en-US" sz="700" i="1" dirty="0"/>
              <a:t>Intermediate: </a:t>
            </a:r>
            <a:r>
              <a:rPr lang="en-US" sz="700" dirty="0"/>
              <a:t>MPA packets</a:t>
            </a:r>
          </a:p>
          <a:p>
            <a:pPr algn="ctr"/>
            <a:r>
              <a:rPr lang="en-US" sz="700" i="1" dirty="0"/>
              <a:t>Output: </a:t>
            </a:r>
            <a:r>
              <a:rPr lang="en-US" sz="700" dirty="0"/>
              <a:t>CIC packet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591814" y="2195826"/>
            <a:ext cx="1109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GLIB </a:t>
            </a:r>
          </a:p>
          <a:p>
            <a:pPr algn="ctr"/>
            <a:r>
              <a:rPr lang="en-US" sz="1100" b="1" i="1" dirty="0"/>
              <a:t>[Xilinx Virtex-6]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812088" y="3494132"/>
            <a:ext cx="641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/>
              <a:t>e-ports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984879" y="3709334"/>
            <a:ext cx="304786" cy="1057180"/>
          </a:xfrm>
          <a:prstGeom prst="rect">
            <a:avLst/>
          </a:prstGeom>
          <a:pattFill prst="dk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 flipH="1" flipV="1">
            <a:off x="7346209" y="4236768"/>
            <a:ext cx="636703" cy="115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8289666" y="4235612"/>
            <a:ext cx="795999" cy="115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8312342" y="4272765"/>
            <a:ext cx="641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@40</a:t>
            </a:r>
          </a:p>
          <a:p>
            <a:pPr algn="ctr"/>
            <a:r>
              <a:rPr lang="en-US" sz="800" b="1" dirty="0"/>
              <a:t>Mbps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354904" y="3975756"/>
            <a:ext cx="687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{32</a:t>
            </a:r>
            <a:r>
              <a:rPr lang="en-US" sz="600" b="1" dirty="0"/>
              <a:t>t</a:t>
            </a:r>
            <a:r>
              <a:rPr lang="en-US" sz="900" b="1" dirty="0"/>
              <a:t>, 8</a:t>
            </a:r>
            <a:r>
              <a:rPr lang="en-US" sz="600" b="1" dirty="0"/>
              <a:t>L1A</a:t>
            </a:r>
            <a:r>
              <a:rPr lang="en-US" sz="900" b="1" dirty="0"/>
              <a:t>}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289372" y="3987540"/>
            <a:ext cx="642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{4</a:t>
            </a:r>
            <a:r>
              <a:rPr lang="en-US" sz="600" b="1" dirty="0"/>
              <a:t>t</a:t>
            </a:r>
            <a:r>
              <a:rPr lang="en-US" sz="900" b="1" dirty="0"/>
              <a:t>, 1</a:t>
            </a:r>
            <a:r>
              <a:rPr lang="en-US" sz="600" b="1" dirty="0"/>
              <a:t>L1A</a:t>
            </a:r>
            <a:r>
              <a:rPr lang="en-US" sz="900" b="1" dirty="0"/>
              <a:t>}</a:t>
            </a:r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7507338" y="4177815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8598885" y="4177815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7228045" y="4256320"/>
            <a:ext cx="641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@320</a:t>
            </a:r>
          </a:p>
          <a:p>
            <a:pPr algn="ctr"/>
            <a:r>
              <a:rPr lang="en-US" sz="800" b="1" dirty="0"/>
              <a:t>Mbps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961028" y="6165739"/>
            <a:ext cx="571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err="1"/>
              <a:t>Tx</a:t>
            </a:r>
            <a:r>
              <a:rPr lang="en-US" sz="1000" b="1" i="1" dirty="0"/>
              <a:t> side</a:t>
            </a:r>
          </a:p>
        </p:txBody>
      </p:sp>
      <p:cxnSp>
        <p:nvCxnSpPr>
          <p:cNvPr id="7" name="Straight Arrow Connector 6"/>
          <p:cNvCxnSpPr>
            <a:stCxn id="130" idx="3"/>
          </p:cNvCxnSpPr>
          <p:nvPr/>
        </p:nvCxnSpPr>
        <p:spPr>
          <a:xfrm flipV="1">
            <a:off x="3103992" y="3340768"/>
            <a:ext cx="1371600" cy="837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433728" y="4306525"/>
            <a:ext cx="2300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Create a CIC emulator that generates packets in real-time.</a:t>
            </a:r>
          </a:p>
          <a:p>
            <a:r>
              <a:rPr lang="en-US" sz="1400" dirty="0">
                <a:solidFill>
                  <a:srgbClr val="C00000"/>
                </a:solidFill>
              </a:rPr>
              <a:t>A hardware random number generator designed to create the probability distribution required to mimic a CIC can be used.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9070936" y="3993342"/>
            <a:ext cx="589099" cy="482043"/>
            <a:chOff x="5294355" y="3768110"/>
            <a:chExt cx="589099" cy="482043"/>
          </a:xfrm>
        </p:grpSpPr>
        <p:sp>
          <p:nvSpPr>
            <p:cNvPr id="163" name="Oval 162"/>
            <p:cNvSpPr/>
            <p:nvPr/>
          </p:nvSpPr>
          <p:spPr>
            <a:xfrm>
              <a:off x="5294355" y="3768110"/>
              <a:ext cx="518146" cy="482043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5328463" y="3805057"/>
              <a:ext cx="431870" cy="3964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367736" y="3832352"/>
              <a:ext cx="515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GBT-FPGA</a:t>
              </a:r>
            </a:p>
          </p:txBody>
        </p:sp>
      </p:grpSp>
      <p:cxnSp>
        <p:nvCxnSpPr>
          <p:cNvPr id="166" name="Straight Connector 165"/>
          <p:cNvCxnSpPr/>
          <p:nvPr/>
        </p:nvCxnSpPr>
        <p:spPr>
          <a:xfrm flipH="1">
            <a:off x="9570774" y="4243798"/>
            <a:ext cx="731520" cy="407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620766" y="3998769"/>
            <a:ext cx="695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{80</a:t>
            </a:r>
            <a:r>
              <a:rPr lang="en-US" sz="600" b="1" dirty="0"/>
              <a:t>t</a:t>
            </a:r>
            <a:r>
              <a:rPr lang="en-US" sz="900" b="1" dirty="0"/>
              <a:t>, 4</a:t>
            </a:r>
            <a:r>
              <a:rPr lang="en-US" sz="600" b="1" dirty="0"/>
              <a:t>L1A</a:t>
            </a:r>
            <a:r>
              <a:rPr lang="en-US" sz="900" b="1" dirty="0"/>
              <a:t>}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9911053" y="4210210"/>
            <a:ext cx="95082" cy="1110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8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Box 483"/>
          <p:cNvSpPr txBox="1"/>
          <p:nvPr/>
        </p:nvSpPr>
        <p:spPr>
          <a:xfrm>
            <a:off x="409652" y="500807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Summary</a:t>
            </a:r>
          </a:p>
        </p:txBody>
      </p:sp>
      <p:pic>
        <p:nvPicPr>
          <p:cNvPr id="232" name="Picture 2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698" y="248356"/>
            <a:ext cx="796147" cy="796673"/>
          </a:xfrm>
          <a:prstGeom prst="rect">
            <a:avLst/>
          </a:prstGeom>
        </p:spPr>
      </p:pic>
      <p:sp>
        <p:nvSpPr>
          <p:cNvPr id="233" name="TextBox 232"/>
          <p:cNvSpPr txBox="1"/>
          <p:nvPr/>
        </p:nvSpPr>
        <p:spPr>
          <a:xfrm>
            <a:off x="1211462" y="2208102"/>
            <a:ext cx="9097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rudimentary transmission scheme to test GBT-FPGA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Roughly emulated e-port functionality to provide 84-bit input to GBT-FPGA</a:t>
            </a:r>
          </a:p>
          <a:p>
            <a:pPr marL="742950" lvl="1" indent="-285750">
              <a:buFont typeface="Calibri" panose="020F0502020204030204" pitchFamily="34" charset="0"/>
              <a:buChar char="‒"/>
            </a:pPr>
            <a:r>
              <a:rPr lang="en-US" dirty="0"/>
              <a:t>Does </a:t>
            </a:r>
            <a:r>
              <a:rPr lang="en-US" b="1" dirty="0"/>
              <a:t>not</a:t>
            </a:r>
            <a:r>
              <a:rPr lang="en-US" dirty="0"/>
              <a:t> follow the port scheme for </a:t>
            </a:r>
            <a:r>
              <a:rPr lang="en-US" dirty="0" err="1"/>
              <a:t>GBTx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Entire GBT-FPGA on one GLIB</a:t>
            </a:r>
          </a:p>
          <a:p>
            <a:pPr marL="742950" lvl="1" indent="-285750">
              <a:buFont typeface="Calibri" panose="020F0502020204030204" pitchFamily="34" charset="0"/>
              <a:buChar char="‒"/>
            </a:pPr>
            <a:r>
              <a:rPr lang="en-US" dirty="0"/>
              <a:t>No optical/electrical connectivity between transmitting and receiving modules of the GBT-FPGA</a:t>
            </a:r>
          </a:p>
          <a:p>
            <a:pPr marL="742950" lvl="1" indent="-285750">
              <a:buFont typeface="Calibri" panose="020F0502020204030204" pitchFamily="34" charset="0"/>
              <a:buChar char="‒"/>
            </a:pPr>
            <a:r>
              <a:rPr lang="en-US" dirty="0" err="1"/>
              <a:t>Troubleshooted</a:t>
            </a:r>
            <a:r>
              <a:rPr lang="en-US" dirty="0"/>
              <a:t> GBT-FPGA v4.0.0 for bit flipping error observed at output</a:t>
            </a:r>
          </a:p>
          <a:p>
            <a:pPr marL="742950" lvl="1" indent="-285750">
              <a:buFont typeface="Calibri" panose="020F0502020204030204" pitchFamily="34" charset="0"/>
              <a:buChar char="‒"/>
            </a:pPr>
            <a:r>
              <a:rPr lang="en-US" dirty="0"/>
              <a:t>Replaced with v4.1.0; correct output with a BER of 0 </a:t>
            </a:r>
          </a:p>
          <a:p>
            <a:pPr marL="742950" lvl="1" indent="-285750">
              <a:buFont typeface="Calibri" panose="020F0502020204030204" pitchFamily="34" charset="0"/>
              <a:buChar char="‒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1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3758</TotalTime>
  <Words>1000</Words>
  <Application>Microsoft Office PowerPoint</Application>
  <PresentationFormat>Widescreen</PresentationFormat>
  <Paragraphs>307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alishbaK</dc:creator>
  <cp:lastModifiedBy>Alishba Kanwal</cp:lastModifiedBy>
  <cp:revision>83</cp:revision>
  <dcterms:created xsi:type="dcterms:W3CDTF">2016-03-22T07:44:41Z</dcterms:created>
  <dcterms:modified xsi:type="dcterms:W3CDTF">2016-10-19T08:22:35Z</dcterms:modified>
</cp:coreProperties>
</file>