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86" d="100"/>
          <a:sy n="286" d="100"/>
        </p:scale>
        <p:origin x="-12546" y="-5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05257-BEDF-45BB-A674-9E3BFF1AF8B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D3F0-1657-47B5-B7EE-47BBA0D0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3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AEB6-1B27-4D9A-9BD3-F8ECB2DB7999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78ECE-7792-4A2E-897D-9481C54E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725E-46E7-44BC-BAC3-68E81A9E9E0D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31D0-94C5-49C4-8F7E-010AE30F1FDB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7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3F12-4438-45FF-B45C-78EDF33542C2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438D-98E2-408B-B376-B2A66E6E51DF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6EC3-FCEB-4DC7-99F9-E5F38FF12419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E156-05DC-4235-826D-FF9117272668}" type="datetime1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F337-29E5-41AE-95D2-8054AC31709A}" type="datetime1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14E-AFE1-4CCB-A4A1-918150C42417}" type="datetime1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6E0-7324-4E23-B389-13C7F324092E}" type="datetime1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4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DEC8-3BDF-4305-98F4-FF0A034FAE37}" type="datetime1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7BA-B445-482D-898D-D8C681251704}" type="datetime1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5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89FC-F8FE-4AB2-8A55-A6B6C070735D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B998-162C-4CF3-BD80-C6BB4BD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57400" y="1358820"/>
            <a:ext cx="8463516" cy="4946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359323" y="3031977"/>
            <a:ext cx="7512531" cy="3043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i="1" dirty="0"/>
          </a:p>
        </p:txBody>
      </p:sp>
      <p:sp>
        <p:nvSpPr>
          <p:cNvPr id="4" name="Rectangle 3"/>
          <p:cNvSpPr/>
          <p:nvPr/>
        </p:nvSpPr>
        <p:spPr>
          <a:xfrm>
            <a:off x="6859940" y="3516820"/>
            <a:ext cx="945757" cy="1684610"/>
          </a:xfrm>
          <a:prstGeom prst="rect">
            <a:avLst/>
          </a:prstGeom>
          <a:pattFill prst="lt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943394" y="3661398"/>
            <a:ext cx="1022234" cy="184666"/>
            <a:chOff x="4623496" y="1893618"/>
            <a:chExt cx="1022234" cy="1846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23496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GBT_TX_I(1)_data (83:0)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55826" y="3516820"/>
            <a:ext cx="1129738" cy="669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700" y="3825085"/>
            <a:ext cx="1022234" cy="184666"/>
            <a:chOff x="4681182" y="1893618"/>
            <a:chExt cx="1022234" cy="18466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XPOINT1_CLK3_P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37700" y="3524694"/>
            <a:ext cx="1022234" cy="184666"/>
            <a:chOff x="4681182" y="1893618"/>
            <a:chExt cx="1022234" cy="18466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XPOINT1_CLK3_N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6163" y="3562638"/>
            <a:ext cx="868745" cy="524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i="1" dirty="0"/>
              <a:t>Xilinx clocking wizard 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157218" y="3555362"/>
            <a:ext cx="662724" cy="184666"/>
            <a:chOff x="2256608" y="2761259"/>
            <a:chExt cx="550152" cy="18466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256608" y="2915257"/>
              <a:ext cx="443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23237" y="2761259"/>
              <a:ext cx="4835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i="1" dirty="0"/>
                <a:t>40MHz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970667" y="3671087"/>
            <a:ext cx="4418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70667" y="3851285"/>
            <a:ext cx="4418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70667" y="4040419"/>
            <a:ext cx="4418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569027" y="3671087"/>
            <a:ext cx="401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69027" y="3846064"/>
            <a:ext cx="401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569027" y="4040419"/>
            <a:ext cx="401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07024" y="3530197"/>
            <a:ext cx="483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40MHz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23650" y="3685126"/>
            <a:ext cx="4720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320MHz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7024" y="3882073"/>
            <a:ext cx="483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40MHz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485564" y="3847561"/>
            <a:ext cx="1261904" cy="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53131" y="3685126"/>
            <a:ext cx="5738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@40Mbps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37700" y="2121400"/>
            <a:ext cx="1022234" cy="184666"/>
            <a:chOff x="4681182" y="1893618"/>
            <a:chExt cx="1022234" cy="184666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37700" y="1821009"/>
            <a:ext cx="1022234" cy="184666"/>
            <a:chOff x="4681182" y="1893618"/>
            <a:chExt cx="1022234" cy="18466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XPOINT1_CLK3_N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57217" y="3855752"/>
            <a:ext cx="663834" cy="184666"/>
            <a:chOff x="2256608" y="2761258"/>
            <a:chExt cx="550032" cy="184666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256608" y="2915257"/>
              <a:ext cx="443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23117" y="2761258"/>
              <a:ext cx="4835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i="1" dirty="0"/>
                <a:t>40MHz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034086" y="5799134"/>
            <a:ext cx="83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>
                <a:solidFill>
                  <a:schemeClr val="dk1"/>
                </a:solidFill>
              </a:rPr>
              <a:t>User_logic</a:t>
            </a:r>
            <a:endParaRPr lang="en-US" sz="1100" b="1" i="1" dirty="0">
              <a:solidFill>
                <a:schemeClr val="dk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057400" y="2733675"/>
            <a:ext cx="83057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56578" y="1139368"/>
            <a:ext cx="9235222" cy="1747139"/>
          </a:xfrm>
          <a:prstGeom prst="rect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318696" y="4998568"/>
            <a:ext cx="5366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>
                <a:solidFill>
                  <a:schemeClr val="dk1"/>
                </a:solidFill>
              </a:rPr>
              <a:t>GBT-FPGA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751286" y="3661737"/>
            <a:ext cx="1025192" cy="184666"/>
            <a:chOff x="5158854" y="1893618"/>
            <a:chExt cx="1025192" cy="184666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16181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GBT_RX_O(1)_data (83:0)</a:t>
              </a:r>
            </a:p>
          </p:txBody>
        </p:sp>
      </p:grpSp>
      <p:sp>
        <p:nvSpPr>
          <p:cNvPr id="84" name="TextBox 4"/>
          <p:cNvSpPr txBox="1"/>
          <p:nvPr/>
        </p:nvSpPr>
        <p:spPr>
          <a:xfrm>
            <a:off x="4920695" y="1616035"/>
            <a:ext cx="14942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System_core</a:t>
            </a:r>
            <a:r>
              <a:rPr lang="en-US" sz="11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under consideration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871854" y="6021361"/>
            <a:ext cx="617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dk1"/>
                </a:solidFill>
              </a:rPr>
              <a:t>GLIB_0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347848" y="3740028"/>
            <a:ext cx="139345" cy="269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94" name="TextBox 93"/>
          <p:cNvSpPr txBox="1"/>
          <p:nvPr/>
        </p:nvSpPr>
        <p:spPr>
          <a:xfrm>
            <a:off x="5140135" y="3990515"/>
            <a:ext cx="4356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>
                <a:solidFill>
                  <a:schemeClr val="dk1"/>
                </a:solidFill>
              </a:rPr>
              <a:t>e-ports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79014" y="3633024"/>
            <a:ext cx="810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DTC-tester</a:t>
            </a:r>
          </a:p>
          <a:p>
            <a:pPr algn="ctr"/>
            <a:r>
              <a:rPr lang="en-US" sz="1100" b="1" i="1" dirty="0" err="1"/>
              <a:t>Tx</a:t>
            </a:r>
            <a:endParaRPr lang="en-US" sz="1100" b="1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449173" y="397043"/>
            <a:ext cx="2407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DTC-tester with e-ports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Proposed design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92635" y="4154861"/>
            <a:ext cx="155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[used as </a:t>
            </a:r>
            <a:r>
              <a:rPr lang="en-US" sz="800" i="1" dirty="0" err="1"/>
              <a:t>clk</a:t>
            </a:r>
            <a:r>
              <a:rPr lang="en-US" sz="800" i="1" dirty="0"/>
              <a:t> multiplier to generate a 320MHz </a:t>
            </a:r>
            <a:r>
              <a:rPr lang="en-US" sz="800" i="1" dirty="0" err="1"/>
              <a:t>clk</a:t>
            </a:r>
            <a:r>
              <a:rPr lang="en-US" sz="800" i="1" dirty="0"/>
              <a:t> from the 40MHz input]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8173717" y="3846227"/>
            <a:ext cx="574635" cy="8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8781476" y="4154861"/>
            <a:ext cx="653272" cy="473026"/>
            <a:chOff x="8173717" y="4674316"/>
            <a:chExt cx="653272" cy="473026"/>
          </a:xfrm>
        </p:grpSpPr>
        <p:sp>
          <p:nvSpPr>
            <p:cNvPr id="106" name="Rectangle 105"/>
            <p:cNvSpPr/>
            <p:nvPr/>
          </p:nvSpPr>
          <p:spPr>
            <a:xfrm>
              <a:off x="8173717" y="4674316"/>
              <a:ext cx="653272" cy="473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236329" y="4735770"/>
              <a:ext cx="528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>
                  <a:solidFill>
                    <a:schemeClr val="dk1"/>
                  </a:solidFill>
                </a:rPr>
                <a:t>Pattern checker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8413046" y="4663575"/>
            <a:ext cx="1558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If received pattern same as sent pattern, transmit next pattern</a:t>
            </a:r>
          </a:p>
          <a:p>
            <a:pPr algn="ctr"/>
            <a:r>
              <a:rPr lang="en-US" sz="800" b="1" i="1" dirty="0"/>
              <a:t>ELSE</a:t>
            </a:r>
            <a:br>
              <a:rPr lang="en-US" sz="800" i="1" dirty="0"/>
            </a:br>
            <a:r>
              <a:rPr lang="en-US" sz="800" i="1" dirty="0"/>
              <a:t>re-transmit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8757268" y="3590959"/>
            <a:ext cx="1158342" cy="457092"/>
            <a:chOff x="8757268" y="3590959"/>
            <a:chExt cx="1158342" cy="457092"/>
          </a:xfrm>
        </p:grpSpPr>
        <p:sp>
          <p:nvSpPr>
            <p:cNvPr id="124" name="Rectangle 123"/>
            <p:cNvSpPr/>
            <p:nvPr/>
          </p:nvSpPr>
          <p:spPr>
            <a:xfrm>
              <a:off x="8757268" y="3627606"/>
              <a:ext cx="1054867" cy="420445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758245" y="3722454"/>
              <a:ext cx="6765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>
                  <a:solidFill>
                    <a:schemeClr val="dk1"/>
                  </a:solidFill>
                </a:rPr>
                <a:t>To Backend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463586" y="3590959"/>
              <a:ext cx="4520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i="1" dirty="0">
                  <a:solidFill>
                    <a:schemeClr val="dk1"/>
                  </a:solidFill>
                </a:rPr>
                <a:t>GLIB_1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682480" y="3629756"/>
            <a:ext cx="7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Differential </a:t>
            </a:r>
            <a:r>
              <a:rPr lang="en-US" sz="800" i="1" dirty="0" err="1"/>
              <a:t>clk</a:t>
            </a:r>
            <a:r>
              <a:rPr lang="en-US" sz="800" i="1" dirty="0"/>
              <a:t> input of the GLIB</a:t>
            </a:r>
          </a:p>
        </p:txBody>
      </p:sp>
      <p:cxnSp>
        <p:nvCxnSpPr>
          <p:cNvPr id="115" name="Elbow Connector 114"/>
          <p:cNvCxnSpPr>
            <a:stCxn id="112" idx="3"/>
            <a:endCxn id="106" idx="3"/>
          </p:cNvCxnSpPr>
          <p:nvPr/>
        </p:nvCxnSpPr>
        <p:spPr>
          <a:xfrm>
            <a:off x="9434748" y="3830176"/>
            <a:ext cx="12700" cy="561198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Left Bracket 125"/>
          <p:cNvSpPr/>
          <p:nvPr/>
        </p:nvSpPr>
        <p:spPr>
          <a:xfrm>
            <a:off x="1383933" y="3581778"/>
            <a:ext cx="45719" cy="52335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2057400" y="1358820"/>
            <a:ext cx="8463516" cy="4946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359324" y="3031977"/>
            <a:ext cx="7512530" cy="3043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i="1" dirty="0"/>
          </a:p>
        </p:txBody>
      </p:sp>
      <p:sp>
        <p:nvSpPr>
          <p:cNvPr id="76" name="Rectangle 75"/>
          <p:cNvSpPr/>
          <p:nvPr/>
        </p:nvSpPr>
        <p:spPr>
          <a:xfrm>
            <a:off x="6859940" y="3516820"/>
            <a:ext cx="945757" cy="1684610"/>
          </a:xfrm>
          <a:prstGeom prst="rect">
            <a:avLst/>
          </a:prstGeom>
          <a:pattFill prst="lt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943394" y="3661398"/>
            <a:ext cx="1022234" cy="184666"/>
            <a:chOff x="4623496" y="1893618"/>
            <a:chExt cx="1022234" cy="1846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23496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GBT_TX_I(1)_data (83:0)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55826" y="3516820"/>
            <a:ext cx="1129738" cy="669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700" y="3825085"/>
            <a:ext cx="1022234" cy="184666"/>
            <a:chOff x="4681182" y="1893618"/>
            <a:chExt cx="1022234" cy="18466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XPOINT1_CLK3_P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37700" y="3524694"/>
            <a:ext cx="1022234" cy="184666"/>
            <a:chOff x="4681182" y="1893618"/>
            <a:chExt cx="1022234" cy="18466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XPOINT1_CLK3_N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6163" y="3562638"/>
            <a:ext cx="868745" cy="524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i="1" dirty="0"/>
              <a:t>Xilinx clocking wizard 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157218" y="3555362"/>
            <a:ext cx="662724" cy="184666"/>
            <a:chOff x="2256608" y="2761259"/>
            <a:chExt cx="550152" cy="18466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256608" y="2915257"/>
              <a:ext cx="443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23237" y="2761259"/>
              <a:ext cx="4835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i="1" dirty="0"/>
                <a:t>40MHz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970667" y="3671087"/>
            <a:ext cx="4418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70667" y="3851285"/>
            <a:ext cx="4418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70667" y="4040419"/>
            <a:ext cx="4418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569027" y="3671087"/>
            <a:ext cx="401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69027" y="3846064"/>
            <a:ext cx="401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569027" y="4040419"/>
            <a:ext cx="401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07024" y="3530197"/>
            <a:ext cx="483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40MHz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23650" y="3685126"/>
            <a:ext cx="4720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320MHz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7024" y="3882073"/>
            <a:ext cx="483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40MHz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53131" y="3685126"/>
            <a:ext cx="5738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@40Mbps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37700" y="2121400"/>
            <a:ext cx="1022234" cy="184666"/>
            <a:chOff x="4681182" y="1893618"/>
            <a:chExt cx="1022234" cy="184666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37700" y="1821009"/>
            <a:ext cx="1022234" cy="184666"/>
            <a:chOff x="4681182" y="1893618"/>
            <a:chExt cx="1022234" cy="18466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XPOINT1_CLK3_N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57217" y="3855752"/>
            <a:ext cx="663834" cy="184666"/>
            <a:chOff x="2256608" y="2761258"/>
            <a:chExt cx="550032" cy="184666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256608" y="2915257"/>
              <a:ext cx="443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23117" y="2761258"/>
              <a:ext cx="4835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i="1" dirty="0"/>
                <a:t>40MHz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034086" y="5799134"/>
            <a:ext cx="83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>
                <a:solidFill>
                  <a:schemeClr val="dk1"/>
                </a:solidFill>
              </a:rPr>
              <a:t>User_logic</a:t>
            </a:r>
            <a:endParaRPr lang="en-US" sz="1100" b="1" i="1" dirty="0">
              <a:solidFill>
                <a:schemeClr val="dk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057400" y="2733675"/>
            <a:ext cx="83057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56578" y="1139368"/>
            <a:ext cx="9235222" cy="1747139"/>
          </a:xfrm>
          <a:prstGeom prst="rect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7751286" y="3661737"/>
            <a:ext cx="1025192" cy="184666"/>
            <a:chOff x="5158854" y="1893618"/>
            <a:chExt cx="1025192" cy="184666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16181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GBT_RX_O(1)_data (83:0)</a:t>
              </a:r>
            </a:p>
          </p:txBody>
        </p:sp>
      </p:grpSp>
      <p:sp>
        <p:nvSpPr>
          <p:cNvPr id="89" name="Rectangle 88"/>
          <p:cNvSpPr/>
          <p:nvPr/>
        </p:nvSpPr>
        <p:spPr>
          <a:xfrm>
            <a:off x="5347848" y="3740028"/>
            <a:ext cx="139345" cy="269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94" name="TextBox 93"/>
          <p:cNvSpPr txBox="1"/>
          <p:nvPr/>
        </p:nvSpPr>
        <p:spPr>
          <a:xfrm>
            <a:off x="5140135" y="3990515"/>
            <a:ext cx="4356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>
                <a:solidFill>
                  <a:schemeClr val="dk1"/>
                </a:solidFill>
              </a:rPr>
              <a:t>e-ports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79014" y="3633024"/>
            <a:ext cx="810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DTC-tester</a:t>
            </a:r>
          </a:p>
          <a:p>
            <a:pPr algn="ctr"/>
            <a:r>
              <a:rPr lang="en-US" sz="1100" b="1" i="1" dirty="0" err="1"/>
              <a:t>Tx</a:t>
            </a:r>
            <a:endParaRPr lang="en-US" sz="1100" b="1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449173" y="397043"/>
            <a:ext cx="2407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DTC-tester with e-ports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Accomplished so far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92635" y="4154861"/>
            <a:ext cx="155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[used as </a:t>
            </a:r>
            <a:r>
              <a:rPr lang="en-US" sz="800" i="1" dirty="0" err="1"/>
              <a:t>clk</a:t>
            </a:r>
            <a:r>
              <a:rPr lang="en-US" sz="800" i="1" dirty="0"/>
              <a:t> multiplier to generate a 320MHz </a:t>
            </a:r>
            <a:r>
              <a:rPr lang="en-US" sz="800" i="1" dirty="0" err="1"/>
              <a:t>clk</a:t>
            </a:r>
            <a:r>
              <a:rPr lang="en-US" sz="800" i="1" dirty="0"/>
              <a:t> from the 40MHz input]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8173717" y="3846227"/>
            <a:ext cx="574635" cy="8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739325" y="3562638"/>
            <a:ext cx="653272" cy="5922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8766497" y="3732641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 err="1">
                <a:solidFill>
                  <a:schemeClr val="dk1"/>
                </a:solidFill>
              </a:rPr>
              <a:t>ChipScope</a:t>
            </a:r>
            <a:endParaRPr lang="en-US" sz="800" b="1" i="1" dirty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2502" y="4622724"/>
            <a:ext cx="1572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DTC-tester </a:t>
            </a:r>
            <a:r>
              <a:rPr lang="en-US" sz="800" i="1" dirty="0" err="1"/>
              <a:t>Tx</a:t>
            </a:r>
            <a:r>
              <a:rPr lang="en-US" sz="800" i="1" dirty="0"/>
              <a:t> incorporated into the </a:t>
            </a:r>
            <a:r>
              <a:rPr lang="en-US" sz="800" i="1" dirty="0" err="1"/>
              <a:t>user_logic</a:t>
            </a:r>
            <a:r>
              <a:rPr lang="en-US" sz="800" i="1" dirty="0"/>
              <a:t> part of the GLIB firmware;</a:t>
            </a:r>
          </a:p>
          <a:p>
            <a:r>
              <a:rPr lang="en-US" sz="800" i="1" dirty="0"/>
              <a:t>GLIB differential input </a:t>
            </a:r>
            <a:r>
              <a:rPr lang="en-US" sz="800" i="1" dirty="0" err="1"/>
              <a:t>clk</a:t>
            </a:r>
            <a:r>
              <a:rPr lang="en-US" sz="800" i="1" dirty="0"/>
              <a:t> used to generate 40MHz and 320MHz </a:t>
            </a:r>
            <a:r>
              <a:rPr lang="en-US" sz="800" i="1" dirty="0" err="1"/>
              <a:t>clks</a:t>
            </a:r>
            <a:r>
              <a:rPr lang="en-US" sz="800" i="1" dirty="0"/>
              <a:t> for the DTC-tester/</a:t>
            </a:r>
          </a:p>
          <a:p>
            <a:endParaRPr lang="en-US" sz="800" i="1" dirty="0"/>
          </a:p>
          <a:p>
            <a:r>
              <a:rPr lang="en-US" sz="800" i="1" dirty="0"/>
              <a:t>E-ports transmitting data @40Mbps</a:t>
            </a:r>
          </a:p>
        </p:txBody>
      </p:sp>
      <p:sp>
        <p:nvSpPr>
          <p:cNvPr id="69" name="Left Bracket 68"/>
          <p:cNvSpPr/>
          <p:nvPr/>
        </p:nvSpPr>
        <p:spPr>
          <a:xfrm>
            <a:off x="1383933" y="3581778"/>
            <a:ext cx="45719" cy="52335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4"/>
          <p:cNvSpPr txBox="1"/>
          <p:nvPr/>
        </p:nvSpPr>
        <p:spPr>
          <a:xfrm>
            <a:off x="4920695" y="1616035"/>
            <a:ext cx="14942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System_core</a:t>
            </a:r>
            <a:r>
              <a:rPr lang="en-US" sz="11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under consideration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871854" y="6021361"/>
            <a:ext cx="617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dk1"/>
                </a:solidFill>
              </a:rPr>
              <a:t>GLIB_0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8696" y="4998568"/>
            <a:ext cx="5366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>
                <a:solidFill>
                  <a:schemeClr val="dk1"/>
                </a:solidFill>
              </a:rPr>
              <a:t>GBT-FPGA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485564" y="3847561"/>
            <a:ext cx="1261904" cy="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91318" y="4214396"/>
            <a:ext cx="1224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Incorrect output:</a:t>
            </a:r>
          </a:p>
          <a:p>
            <a:r>
              <a:rPr lang="en-US" sz="800" i="1" dirty="0"/>
              <a:t>Work in progress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2480" y="3629756"/>
            <a:ext cx="7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Differential </a:t>
            </a:r>
            <a:r>
              <a:rPr lang="en-US" sz="800" i="1" dirty="0" err="1"/>
              <a:t>clk</a:t>
            </a:r>
            <a:r>
              <a:rPr lang="en-US" sz="800" i="1" dirty="0"/>
              <a:t> input of the GLIB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49792" y="3314115"/>
            <a:ext cx="3259080" cy="1302411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2</a:t>
            </a:fld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610600" y="3510868"/>
            <a:ext cx="893820" cy="750494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57400" y="1358820"/>
            <a:ext cx="8463516" cy="4946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359323" y="2975107"/>
            <a:ext cx="7512531" cy="3100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i="1" dirty="0"/>
          </a:p>
        </p:txBody>
      </p:sp>
      <p:sp>
        <p:nvSpPr>
          <p:cNvPr id="4" name="Rectangle 3"/>
          <p:cNvSpPr/>
          <p:nvPr/>
        </p:nvSpPr>
        <p:spPr>
          <a:xfrm>
            <a:off x="6859940" y="3516820"/>
            <a:ext cx="945757" cy="1684610"/>
          </a:xfrm>
          <a:prstGeom prst="rect">
            <a:avLst/>
          </a:prstGeom>
          <a:pattFill prst="lt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943394" y="3661398"/>
            <a:ext cx="1022234" cy="184666"/>
            <a:chOff x="4623496" y="1893618"/>
            <a:chExt cx="1022234" cy="1846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23496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GBT_TX_I(1)_data (83:0)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55826" y="3516820"/>
            <a:ext cx="1129738" cy="669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700" y="3825085"/>
            <a:ext cx="1022234" cy="184666"/>
            <a:chOff x="4681182" y="1893618"/>
            <a:chExt cx="1022234" cy="18466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XPOINT1_CLK3_P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37700" y="3524694"/>
            <a:ext cx="1022234" cy="184666"/>
            <a:chOff x="4681182" y="1893618"/>
            <a:chExt cx="1022234" cy="18466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XPOINT1_CLK3_N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6163" y="3562638"/>
            <a:ext cx="868745" cy="524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i="1" dirty="0"/>
              <a:t>Xilinx clocking wizard 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157218" y="3555362"/>
            <a:ext cx="662724" cy="184666"/>
            <a:chOff x="2256608" y="2761259"/>
            <a:chExt cx="550152" cy="18466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256608" y="2915257"/>
              <a:ext cx="443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23237" y="2761259"/>
              <a:ext cx="4835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i="1" dirty="0"/>
                <a:t>40MHz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970667" y="3671087"/>
            <a:ext cx="4418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70667" y="3851285"/>
            <a:ext cx="4418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70667" y="4040419"/>
            <a:ext cx="4418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569027" y="3671087"/>
            <a:ext cx="401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69027" y="3846064"/>
            <a:ext cx="401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569027" y="4040419"/>
            <a:ext cx="401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07024" y="3530197"/>
            <a:ext cx="483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40MHz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23650" y="3685126"/>
            <a:ext cx="4720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320MHz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7024" y="3882073"/>
            <a:ext cx="4835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40MHz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485564" y="3847561"/>
            <a:ext cx="1261904" cy="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53131" y="3685126"/>
            <a:ext cx="5738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@40Mbps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37700" y="2121400"/>
            <a:ext cx="1022234" cy="184666"/>
            <a:chOff x="4681182" y="1893618"/>
            <a:chExt cx="1022234" cy="184666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37700" y="1821009"/>
            <a:ext cx="1022234" cy="184666"/>
            <a:chOff x="4681182" y="1893618"/>
            <a:chExt cx="1022234" cy="18466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68118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XPOINT1_CLK3_N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57217" y="3855752"/>
            <a:ext cx="663834" cy="184666"/>
            <a:chOff x="2256608" y="2761258"/>
            <a:chExt cx="550032" cy="184666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256608" y="2915257"/>
              <a:ext cx="443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23117" y="2761258"/>
              <a:ext cx="4835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i="1" dirty="0"/>
                <a:t>40MHz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034086" y="5799134"/>
            <a:ext cx="83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>
                <a:solidFill>
                  <a:schemeClr val="dk1"/>
                </a:solidFill>
              </a:rPr>
              <a:t>User_logic</a:t>
            </a:r>
            <a:endParaRPr lang="en-US" sz="1100" b="1" i="1" dirty="0">
              <a:solidFill>
                <a:schemeClr val="dk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057400" y="2733675"/>
            <a:ext cx="83057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56578" y="1139368"/>
            <a:ext cx="9235222" cy="1747139"/>
          </a:xfrm>
          <a:prstGeom prst="rect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318696" y="4998568"/>
            <a:ext cx="5366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>
                <a:solidFill>
                  <a:schemeClr val="dk1"/>
                </a:solidFill>
              </a:rPr>
              <a:t>GBT-FPGA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751286" y="3661737"/>
            <a:ext cx="1025192" cy="184666"/>
            <a:chOff x="5158854" y="1893618"/>
            <a:chExt cx="1025192" cy="184666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5158854" y="2078284"/>
              <a:ext cx="4418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161812" y="1893618"/>
              <a:ext cx="10222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GBT_RX_O(1)_data (83:0)</a:t>
              </a:r>
            </a:p>
          </p:txBody>
        </p:sp>
      </p:grpSp>
      <p:sp>
        <p:nvSpPr>
          <p:cNvPr id="84" name="TextBox 4"/>
          <p:cNvSpPr txBox="1"/>
          <p:nvPr/>
        </p:nvSpPr>
        <p:spPr>
          <a:xfrm>
            <a:off x="4920695" y="1616035"/>
            <a:ext cx="14942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System_core</a:t>
            </a:r>
            <a:r>
              <a:rPr lang="en-US" sz="11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under consideration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871854" y="6021361"/>
            <a:ext cx="617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dk1"/>
                </a:solidFill>
              </a:rPr>
              <a:t>GLIB_0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347848" y="3740028"/>
            <a:ext cx="139345" cy="269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94" name="TextBox 93"/>
          <p:cNvSpPr txBox="1"/>
          <p:nvPr/>
        </p:nvSpPr>
        <p:spPr>
          <a:xfrm>
            <a:off x="5140135" y="3990515"/>
            <a:ext cx="4356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>
                <a:solidFill>
                  <a:schemeClr val="dk1"/>
                </a:solidFill>
              </a:rPr>
              <a:t>e-ports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79014" y="3633024"/>
            <a:ext cx="810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DTC-tester</a:t>
            </a:r>
          </a:p>
          <a:p>
            <a:pPr algn="ctr"/>
            <a:r>
              <a:rPr lang="en-US" sz="1100" b="1" i="1" dirty="0" err="1"/>
              <a:t>Tx</a:t>
            </a:r>
            <a:endParaRPr lang="en-US" sz="1100" b="1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449173" y="397043"/>
            <a:ext cx="2407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DTC-tester with e-ports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Open problems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92635" y="4154861"/>
            <a:ext cx="155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[used as </a:t>
            </a:r>
            <a:r>
              <a:rPr lang="en-US" sz="800" i="1" dirty="0" err="1"/>
              <a:t>clk</a:t>
            </a:r>
            <a:r>
              <a:rPr lang="en-US" sz="800" i="1" dirty="0"/>
              <a:t> multiplier to generate a 320MHz </a:t>
            </a:r>
            <a:r>
              <a:rPr lang="en-US" sz="800" i="1" dirty="0" err="1"/>
              <a:t>clk</a:t>
            </a:r>
            <a:r>
              <a:rPr lang="en-US" sz="800" i="1" dirty="0"/>
              <a:t> from the 40MHz input]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8173717" y="3846227"/>
            <a:ext cx="574635" cy="8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8781476" y="4154861"/>
            <a:ext cx="653272" cy="473026"/>
            <a:chOff x="8173717" y="4674316"/>
            <a:chExt cx="653272" cy="473026"/>
          </a:xfrm>
        </p:grpSpPr>
        <p:sp>
          <p:nvSpPr>
            <p:cNvPr id="106" name="Rectangle 105"/>
            <p:cNvSpPr/>
            <p:nvPr/>
          </p:nvSpPr>
          <p:spPr>
            <a:xfrm>
              <a:off x="8173717" y="4674316"/>
              <a:ext cx="653272" cy="473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236329" y="4735770"/>
              <a:ext cx="528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>
                  <a:solidFill>
                    <a:schemeClr val="dk1"/>
                  </a:solidFill>
                </a:rPr>
                <a:t>Pattern checker</a:t>
              </a:r>
            </a:p>
          </p:txBody>
        </p:sp>
      </p:grpSp>
      <p:cxnSp>
        <p:nvCxnSpPr>
          <p:cNvPr id="115" name="Elbow Connector 114"/>
          <p:cNvCxnSpPr>
            <a:stCxn id="112" idx="3"/>
            <a:endCxn id="106" idx="3"/>
          </p:cNvCxnSpPr>
          <p:nvPr/>
        </p:nvCxnSpPr>
        <p:spPr>
          <a:xfrm>
            <a:off x="9434748" y="3830176"/>
            <a:ext cx="12700" cy="561198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413046" y="4663575"/>
            <a:ext cx="1558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If received pattern same as sent pattern, transmit next pattern</a:t>
            </a:r>
          </a:p>
          <a:p>
            <a:pPr algn="ctr"/>
            <a:r>
              <a:rPr lang="en-US" sz="800" b="1" i="1" dirty="0"/>
              <a:t>ELSE</a:t>
            </a:r>
            <a:br>
              <a:rPr lang="en-US" sz="800" i="1" dirty="0"/>
            </a:br>
            <a:r>
              <a:rPr lang="en-US" sz="800" i="1" dirty="0"/>
              <a:t>re-transmit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8757268" y="3590959"/>
            <a:ext cx="1158342" cy="457092"/>
            <a:chOff x="8757268" y="3590959"/>
            <a:chExt cx="1158342" cy="457092"/>
          </a:xfrm>
        </p:grpSpPr>
        <p:sp>
          <p:nvSpPr>
            <p:cNvPr id="124" name="Rectangle 123"/>
            <p:cNvSpPr/>
            <p:nvPr/>
          </p:nvSpPr>
          <p:spPr>
            <a:xfrm>
              <a:off x="8757268" y="3627606"/>
              <a:ext cx="1054867" cy="420445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758245" y="3722454"/>
              <a:ext cx="6765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>
                  <a:solidFill>
                    <a:schemeClr val="dk1"/>
                  </a:solidFill>
                </a:rPr>
                <a:t>To Backend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463586" y="3590959"/>
              <a:ext cx="4520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i="1" dirty="0">
                  <a:solidFill>
                    <a:schemeClr val="dk1"/>
                  </a:solidFill>
                </a:rPr>
                <a:t>GLIB_1</a:t>
              </a:r>
            </a:p>
          </p:txBody>
        </p:sp>
      </p:grpSp>
      <p:sp>
        <p:nvSpPr>
          <p:cNvPr id="126" name="Left Bracket 125"/>
          <p:cNvSpPr/>
          <p:nvPr/>
        </p:nvSpPr>
        <p:spPr>
          <a:xfrm>
            <a:off x="1383933" y="3581778"/>
            <a:ext cx="45719" cy="52335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65942" y="3303649"/>
            <a:ext cx="1586587" cy="912666"/>
          </a:xfrm>
          <a:prstGeom prst="rect">
            <a:avLst/>
          </a:prstGeom>
          <a:solidFill>
            <a:srgbClr val="C00000">
              <a:alpha val="13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95444" y="4262979"/>
            <a:ext cx="1572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Is this the correct </a:t>
            </a:r>
            <a:r>
              <a:rPr lang="en-US" sz="800" i="1" dirty="0" err="1"/>
              <a:t>clk</a:t>
            </a:r>
            <a:r>
              <a:rPr lang="en-US" sz="800" i="1" dirty="0"/>
              <a:t> to be used?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14962" y="5284755"/>
            <a:ext cx="1941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How do we receive data so it can be compared to that sent? </a:t>
            </a:r>
          </a:p>
          <a:p>
            <a:r>
              <a:rPr lang="en-US" sz="800" i="1" dirty="0"/>
              <a:t>We are not sending a stream of data from one GLIB to another so there is hardly any chance of error/s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82480" y="3629756"/>
            <a:ext cx="7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Differential </a:t>
            </a:r>
            <a:r>
              <a:rPr lang="en-US" sz="800" i="1" dirty="0" err="1"/>
              <a:t>clk</a:t>
            </a:r>
            <a:r>
              <a:rPr lang="en-US" sz="800" i="1" dirty="0"/>
              <a:t> input of the GLIB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338375" y="3244564"/>
            <a:ext cx="1658699" cy="2156776"/>
          </a:xfrm>
          <a:prstGeom prst="rect">
            <a:avLst/>
          </a:prstGeom>
          <a:solidFill>
            <a:srgbClr val="C00000">
              <a:alpha val="13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B998-162C-4CF3-BD80-C6BB4BDD6A7E}" type="slidenum">
              <a:rPr lang="en-US" smtClean="0"/>
              <a:t>3</a:t>
            </a:fld>
            <a:endParaRPr lang="en-US"/>
          </a:p>
        </p:txBody>
      </p:sp>
      <p:sp>
        <p:nvSpPr>
          <p:cNvPr id="76" name="Rectangle 75"/>
          <p:cNvSpPr/>
          <p:nvPr/>
        </p:nvSpPr>
        <p:spPr>
          <a:xfrm flipH="1">
            <a:off x="5801623" y="3686480"/>
            <a:ext cx="563400" cy="330614"/>
          </a:xfrm>
          <a:prstGeom prst="rect">
            <a:avLst/>
          </a:prstGeom>
          <a:solidFill>
            <a:srgbClr val="C00000">
              <a:alpha val="13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310</Words>
  <Application>Microsoft Office PowerPoint</Application>
  <PresentationFormat>Widescreen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alishbaK</dc:creator>
  <cp:lastModifiedBy>alishbaK</cp:lastModifiedBy>
  <cp:revision>20</cp:revision>
  <dcterms:created xsi:type="dcterms:W3CDTF">2016-05-09T07:08:11Z</dcterms:created>
  <dcterms:modified xsi:type="dcterms:W3CDTF">2016-05-09T15:41:10Z</dcterms:modified>
</cp:coreProperties>
</file>