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EDE"/>
    <a:srgbClr val="F4D4D4"/>
    <a:srgbClr val="F1C7C7"/>
    <a:srgbClr val="E7E6E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238" autoAdjust="0"/>
  </p:normalViewPr>
  <p:slideViewPr>
    <p:cSldViewPr snapToGrid="0">
      <p:cViewPr>
        <p:scale>
          <a:sx n="150" d="100"/>
          <a:sy n="150" d="100"/>
        </p:scale>
        <p:origin x="-3264" y="-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76166-BF01-4933-BA22-8032D6FC9261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CA235-915B-4FB5-B583-D1754F9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4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5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ACE3-A04B-44DA-A1E5-ABA469AEB85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0" name="Straight Arrow Connector 879"/>
          <p:cNvCxnSpPr/>
          <p:nvPr/>
        </p:nvCxnSpPr>
        <p:spPr>
          <a:xfrm>
            <a:off x="6166100" y="4795136"/>
            <a:ext cx="14630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1" name="Flowchart: Connector 880"/>
          <p:cNvSpPr/>
          <p:nvPr/>
        </p:nvSpPr>
        <p:spPr>
          <a:xfrm>
            <a:off x="6845615" y="4813102"/>
            <a:ext cx="91440" cy="9144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3" name="TextBox 882"/>
          <p:cNvSpPr txBox="1"/>
          <p:nvPr/>
        </p:nvSpPr>
        <p:spPr>
          <a:xfrm>
            <a:off x="6084041" y="4888465"/>
            <a:ext cx="163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Optical transmission</a:t>
            </a:r>
          </a:p>
          <a:p>
            <a:pPr algn="ctr"/>
            <a:r>
              <a:rPr lang="en-US" sz="1200" b="1" i="1" dirty="0"/>
              <a:t>OR</a:t>
            </a:r>
          </a:p>
          <a:p>
            <a:pPr algn="ctr"/>
            <a:r>
              <a:rPr lang="en-US" sz="1200" i="1" dirty="0"/>
              <a:t>Direct connection between 2 GLIB’s</a:t>
            </a:r>
          </a:p>
        </p:txBody>
      </p:sp>
      <p:sp>
        <p:nvSpPr>
          <p:cNvPr id="918" name="TextBox 917"/>
          <p:cNvSpPr txBox="1"/>
          <p:nvPr/>
        </p:nvSpPr>
        <p:spPr>
          <a:xfrm>
            <a:off x="464821" y="449736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Original scenario</a:t>
            </a:r>
          </a:p>
        </p:txBody>
      </p:sp>
      <p:sp>
        <p:nvSpPr>
          <p:cNvPr id="919" name="TextBox 918"/>
          <p:cNvSpPr txBox="1"/>
          <p:nvPr/>
        </p:nvSpPr>
        <p:spPr>
          <a:xfrm>
            <a:off x="464821" y="3323069"/>
            <a:ext cx="30075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Current </a:t>
            </a:r>
            <a:r>
              <a:rPr lang="en-US" b="1" dirty="0" smtClean="0">
                <a:solidFill>
                  <a:srgbClr val="C00000"/>
                </a:solidFill>
              </a:rPr>
              <a:t>scenario</a:t>
            </a:r>
          </a:p>
          <a:p>
            <a:r>
              <a:rPr lang="en-US" sz="1100" dirty="0" smtClean="0">
                <a:solidFill>
                  <a:srgbClr val="C00000"/>
                </a:solidFill>
              </a:rPr>
              <a:t>Correct data received at Rx; verified in </a:t>
            </a:r>
            <a:r>
              <a:rPr lang="en-US" sz="1100" dirty="0" err="1" smtClean="0">
                <a:solidFill>
                  <a:srgbClr val="C00000"/>
                </a:solidFill>
              </a:rPr>
              <a:t>ChipScope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1546282" y="6202659"/>
            <a:ext cx="162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/>
            <a:r>
              <a:rPr lang="en-US" sz="800" i="1" dirty="0"/>
              <a:t>*  The GBT-FPGA does not exactly mimic the </a:t>
            </a:r>
            <a:r>
              <a:rPr lang="en-US" sz="800" i="1" dirty="0" err="1"/>
              <a:t>GBTx</a:t>
            </a:r>
            <a:r>
              <a:rPr lang="en-US" sz="800" i="1" dirty="0"/>
              <a:t> ASIC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231134" y="4350679"/>
            <a:ext cx="2587498" cy="1189570"/>
            <a:chOff x="7183739" y="4136557"/>
            <a:chExt cx="3951052" cy="1816449"/>
          </a:xfrm>
        </p:grpSpPr>
        <p:sp>
          <p:nvSpPr>
            <p:cNvPr id="897" name="Rectangle 896"/>
            <p:cNvSpPr>
              <a:spLocks noChangeAspect="1"/>
            </p:cNvSpPr>
            <p:nvPr/>
          </p:nvSpPr>
          <p:spPr>
            <a:xfrm>
              <a:off x="7295370" y="4136557"/>
              <a:ext cx="3812126" cy="1815151"/>
            </a:xfrm>
            <a:prstGeom prst="rect">
              <a:avLst/>
            </a:prstGeom>
            <a:solidFill>
              <a:srgbClr val="E7E6E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1" name="TextBox 890"/>
            <p:cNvSpPr txBox="1">
              <a:spLocks noChangeAspect="1"/>
            </p:cNvSpPr>
            <p:nvPr/>
          </p:nvSpPr>
          <p:spPr>
            <a:xfrm>
              <a:off x="10452200" y="5671025"/>
              <a:ext cx="636609" cy="28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i="1" dirty="0"/>
                <a:t>GLIB_1</a:t>
              </a:r>
            </a:p>
          </p:txBody>
        </p:sp>
        <p:grpSp>
          <p:nvGrpSpPr>
            <p:cNvPr id="894" name="Group 893"/>
            <p:cNvGrpSpPr>
              <a:grpSpLocks noChangeAspect="1"/>
            </p:cNvGrpSpPr>
            <p:nvPr/>
          </p:nvGrpSpPr>
          <p:grpSpPr>
            <a:xfrm>
              <a:off x="7183739" y="4454984"/>
              <a:ext cx="863602" cy="1201003"/>
              <a:chOff x="8907493" y="4470022"/>
              <a:chExt cx="863602" cy="1201003"/>
            </a:xfrm>
          </p:grpSpPr>
          <p:sp>
            <p:nvSpPr>
              <p:cNvPr id="890" name="Rectangle 889"/>
              <p:cNvSpPr/>
              <p:nvPr/>
            </p:nvSpPr>
            <p:spPr>
              <a:xfrm>
                <a:off x="9117352" y="4470022"/>
                <a:ext cx="586854" cy="12010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2" name="TextBox 891"/>
              <p:cNvSpPr txBox="1"/>
              <p:nvPr/>
            </p:nvSpPr>
            <p:spPr>
              <a:xfrm>
                <a:off x="9124398" y="4793448"/>
                <a:ext cx="646697" cy="469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b="1" dirty="0"/>
                  <a:t>FMC</a:t>
                </a:r>
              </a:p>
              <a:p>
                <a:pPr algn="ctr"/>
                <a:r>
                  <a:rPr lang="en-US" sz="700" b="1" dirty="0"/>
                  <a:t>socket</a:t>
                </a:r>
              </a:p>
            </p:txBody>
          </p:sp>
          <p:cxnSp>
            <p:nvCxnSpPr>
              <p:cNvPr id="875" name="Straight Connector 874"/>
              <p:cNvCxnSpPr/>
              <p:nvPr/>
            </p:nvCxnSpPr>
            <p:spPr>
              <a:xfrm>
                <a:off x="8927557" y="4586375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>
              <a:xfrm>
                <a:off x="8927887" y="4667274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>
              <a:xfrm>
                <a:off x="8927929" y="4761778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/>
              <p:cNvCxnSpPr/>
              <p:nvPr/>
            </p:nvCxnSpPr>
            <p:spPr>
              <a:xfrm>
                <a:off x="8932144" y="5560978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9" name="TextBox 878"/>
              <p:cNvSpPr txBox="1"/>
              <p:nvPr/>
            </p:nvSpPr>
            <p:spPr>
              <a:xfrm>
                <a:off x="8907493" y="4662102"/>
                <a:ext cx="340727" cy="986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</a:t>
                </a:r>
              </a:p>
              <a:p>
                <a:r>
                  <a:rPr lang="en-US" sz="1200" dirty="0"/>
                  <a:t>.</a:t>
                </a:r>
              </a:p>
              <a:p>
                <a:r>
                  <a:rPr lang="en-US" sz="1200" dirty="0"/>
                  <a:t>.</a:t>
                </a:r>
              </a:p>
            </p:txBody>
          </p:sp>
        </p:grpSp>
        <p:sp>
          <p:nvSpPr>
            <p:cNvPr id="884" name="Rectangle 883"/>
            <p:cNvSpPr>
              <a:spLocks noChangeAspect="1"/>
            </p:cNvSpPr>
            <p:nvPr/>
          </p:nvSpPr>
          <p:spPr>
            <a:xfrm>
              <a:off x="10142706" y="4497951"/>
              <a:ext cx="559558" cy="668740"/>
            </a:xfrm>
            <a:prstGeom prst="rect">
              <a:avLst/>
            </a:prstGeom>
            <a:pattFill prst="dkUpDiag">
              <a:fgClr>
                <a:srgbClr val="E7E6E6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5" name="TextBox 884"/>
            <p:cNvSpPr txBox="1">
              <a:spLocks noChangeAspect="1"/>
            </p:cNvSpPr>
            <p:nvPr/>
          </p:nvSpPr>
          <p:spPr>
            <a:xfrm>
              <a:off x="9602742" y="5222372"/>
              <a:ext cx="1532049" cy="42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i="1" dirty="0"/>
                <a:t>De-serialization of stub information</a:t>
              </a:r>
            </a:p>
          </p:txBody>
        </p:sp>
        <p:sp>
          <p:nvSpPr>
            <p:cNvPr id="867" name="Rectangle 866"/>
            <p:cNvSpPr>
              <a:spLocks noChangeAspect="1"/>
            </p:cNvSpPr>
            <p:nvPr/>
          </p:nvSpPr>
          <p:spPr>
            <a:xfrm>
              <a:off x="8307639" y="4465396"/>
              <a:ext cx="1269242" cy="1201003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7" name="TextBox 886"/>
            <p:cNvSpPr txBox="1">
              <a:spLocks noChangeAspect="1"/>
            </p:cNvSpPr>
            <p:nvPr/>
          </p:nvSpPr>
          <p:spPr>
            <a:xfrm>
              <a:off x="8608580" y="4811842"/>
              <a:ext cx="720129" cy="61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i="1" dirty="0"/>
                <a:t>GBT-</a:t>
              </a:r>
            </a:p>
            <a:p>
              <a:pPr algn="ctr"/>
              <a:r>
                <a:rPr lang="en-US" sz="1000" b="1" i="1" dirty="0"/>
                <a:t>FPGA</a:t>
              </a:r>
            </a:p>
          </p:txBody>
        </p:sp>
        <p:cxnSp>
          <p:nvCxnSpPr>
            <p:cNvPr id="911" name="Straight Arrow Connector 910"/>
            <p:cNvCxnSpPr>
              <a:cxnSpLocks noChangeAspect="1"/>
            </p:cNvCxnSpPr>
            <p:nvPr/>
          </p:nvCxnSpPr>
          <p:spPr>
            <a:xfrm>
              <a:off x="8033486" y="5052218"/>
              <a:ext cx="207966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2" name="Straight Arrow Connector 911"/>
            <p:cNvCxnSpPr>
              <a:cxnSpLocks noChangeAspect="1"/>
            </p:cNvCxnSpPr>
            <p:nvPr/>
          </p:nvCxnSpPr>
          <p:spPr>
            <a:xfrm>
              <a:off x="9691323" y="4853425"/>
              <a:ext cx="365760" cy="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5" name="TextBox 924"/>
            <p:cNvSpPr txBox="1">
              <a:spLocks noChangeAspect="1"/>
            </p:cNvSpPr>
            <p:nvPr/>
          </p:nvSpPr>
          <p:spPr>
            <a:xfrm>
              <a:off x="9010899" y="5367634"/>
              <a:ext cx="685860" cy="305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i="1" dirty="0"/>
                <a:t>Rx side</a:t>
              </a: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431360" y="1072006"/>
            <a:ext cx="9298191" cy="1854662"/>
            <a:chOff x="690924" y="1093900"/>
            <a:chExt cx="10183746" cy="2031297"/>
          </a:xfrm>
        </p:grpSpPr>
        <p:grpSp>
          <p:nvGrpSpPr>
            <p:cNvPr id="248" name="Group 247"/>
            <p:cNvGrpSpPr/>
            <p:nvPr/>
          </p:nvGrpSpPr>
          <p:grpSpPr>
            <a:xfrm>
              <a:off x="3754911" y="1385764"/>
              <a:ext cx="1302729" cy="1210526"/>
              <a:chOff x="3660646" y="702858"/>
              <a:chExt cx="1302729" cy="121052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660646" y="702858"/>
                <a:ext cx="1269242" cy="1201003"/>
              </a:xfrm>
              <a:prstGeom prst="rect">
                <a:avLst/>
              </a:prstGeom>
              <a:pattFill prst="dk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15221" y="1118692"/>
                <a:ext cx="560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i="1" dirty="0" err="1"/>
                  <a:t>GBTx</a:t>
                </a:r>
                <a:endParaRPr lang="en-US" sz="1400" b="1" i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22203" y="1626859"/>
                <a:ext cx="641172" cy="2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i="1" dirty="0" err="1"/>
                  <a:t>Tx</a:t>
                </a:r>
                <a:r>
                  <a:rPr lang="en-US" sz="1050" b="1" i="1" dirty="0"/>
                  <a:t> side</a:t>
                </a:r>
              </a:p>
            </p:txBody>
          </p:sp>
        </p:grpSp>
        <p:grpSp>
          <p:nvGrpSpPr>
            <p:cNvPr id="621" name="Group 620"/>
            <p:cNvGrpSpPr/>
            <p:nvPr/>
          </p:nvGrpSpPr>
          <p:grpSpPr>
            <a:xfrm>
              <a:off x="690924" y="1101841"/>
              <a:ext cx="2206464" cy="1815151"/>
              <a:chOff x="690924" y="395785"/>
              <a:chExt cx="2206464" cy="181515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0924" y="395785"/>
                <a:ext cx="2131222" cy="1815151"/>
              </a:xfrm>
              <a:prstGeom prst="rect">
                <a:avLst/>
              </a:prstGeom>
              <a:solidFill>
                <a:srgbClr val="E7E6E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28048" y="545911"/>
                <a:ext cx="559558" cy="668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90466" y="702858"/>
                <a:ext cx="586854" cy="12010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28048" y="1378423"/>
                <a:ext cx="559558" cy="668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70011" y="1914273"/>
                <a:ext cx="636609" cy="27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GLIB_0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98085" y="1072526"/>
                <a:ext cx="586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FMC</a:t>
                </a:r>
              </a:p>
              <a:p>
                <a:pPr algn="ctr"/>
                <a:r>
                  <a:rPr lang="en-US" sz="1200" b="1" dirty="0"/>
                  <a:t>socket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06302" y="726392"/>
                <a:ext cx="603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i="1" dirty="0"/>
                  <a:t>CIC_0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06302" y="1558904"/>
                <a:ext cx="603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i="1" dirty="0"/>
                  <a:t>CIC_1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709326" y="799381"/>
                <a:ext cx="18769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709656" y="880280"/>
                <a:ext cx="18769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709698" y="974784"/>
                <a:ext cx="18769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707089" y="1773984"/>
                <a:ext cx="18769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752881" y="1565433"/>
              <a:ext cx="242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2901017" y="1447952"/>
              <a:ext cx="846127" cy="65338"/>
              <a:chOff x="2901017" y="765046"/>
              <a:chExt cx="846127" cy="65338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2901017" y="768378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>
                <a:off x="3036994" y="768378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" name="Group 210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3180952" y="76570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9" name="Group 218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>
                <a:off x="3324101" y="76548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Group 226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>
                <a:off x="3465364" y="76526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5" name="Group 234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38" name="Straight Connector 237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3608645" y="76504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3" name="Group 242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46" name="Straight Connector 245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0" name="Group 249"/>
            <p:cNvGrpSpPr/>
            <p:nvPr/>
          </p:nvGrpSpPr>
          <p:grpSpPr>
            <a:xfrm>
              <a:off x="2901834" y="1531097"/>
              <a:ext cx="846127" cy="65338"/>
              <a:chOff x="2901017" y="765046"/>
              <a:chExt cx="846127" cy="65338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2901017" y="768378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4" name="Group 293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>
                <a:off x="3036994" y="768378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7" name="Group 286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90" name="Straight Connector 289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>
                <a:off x="3180952" y="76570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0" name="Group 279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83" name="Straight Connector 282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>
                <a:off x="3324101" y="76548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3" name="Group 272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>
                <a:off x="3465364" y="76526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6" name="Group 265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69" name="Straight Connector 268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>
                <a:off x="3608645" y="76504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Group 258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262" name="Straight Connector 261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298"/>
            <p:cNvGrpSpPr/>
            <p:nvPr/>
          </p:nvGrpSpPr>
          <p:grpSpPr>
            <a:xfrm>
              <a:off x="2901396" y="1625503"/>
              <a:ext cx="846127" cy="65338"/>
              <a:chOff x="2901017" y="765046"/>
              <a:chExt cx="846127" cy="65338"/>
            </a:xfrm>
          </p:grpSpPr>
          <p:grpSp>
            <p:nvGrpSpPr>
              <p:cNvPr id="300" name="Group 299"/>
              <p:cNvGrpSpPr/>
              <p:nvPr/>
            </p:nvGrpSpPr>
            <p:grpSpPr>
              <a:xfrm>
                <a:off x="2901017" y="768378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3" name="Group 342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46" name="Straight Connector 345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3036994" y="768378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6" name="Group 335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39" name="Straight Connector 338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3180952" y="76570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9" name="Group 328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32" name="Straight Connector 331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 302"/>
              <p:cNvGrpSpPr/>
              <p:nvPr/>
            </p:nvGrpSpPr>
            <p:grpSpPr>
              <a:xfrm>
                <a:off x="3324101" y="76548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2" name="Group 321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25" name="Straight Connector 324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3465364" y="76526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5" name="Group 314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18" name="Straight Connector 317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3608645" y="76504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8" name="Group 307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11" name="Straight Connector 310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8" name="Group 347"/>
            <p:cNvGrpSpPr/>
            <p:nvPr/>
          </p:nvGrpSpPr>
          <p:grpSpPr>
            <a:xfrm>
              <a:off x="2900074" y="2427802"/>
              <a:ext cx="846127" cy="65338"/>
              <a:chOff x="2901017" y="765046"/>
              <a:chExt cx="846127" cy="65338"/>
            </a:xfrm>
          </p:grpSpPr>
          <p:grpSp>
            <p:nvGrpSpPr>
              <p:cNvPr id="349" name="Group 348"/>
              <p:cNvGrpSpPr/>
              <p:nvPr/>
            </p:nvGrpSpPr>
            <p:grpSpPr>
              <a:xfrm>
                <a:off x="2901017" y="768378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2" name="Group 391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3036994" y="768378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5" name="Group 384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88" name="Straight Connector 387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3180952" y="76570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81" name="Straight Connector 380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>
                <a:off x="3324101" y="76548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1" name="Group 370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74" name="Straight Connector 373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>
                <a:off x="3465364" y="76526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4" name="Group 363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67" name="Straight Connector 366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3608645" y="765046"/>
                <a:ext cx="138499" cy="62006"/>
                <a:chOff x="5233711" y="930111"/>
                <a:chExt cx="377128" cy="188582"/>
              </a:xfrm>
            </p:grpSpPr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5297864" y="930111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5297864" y="1118692"/>
                  <a:ext cx="2419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7" name="Group 356"/>
                <p:cNvGrpSpPr/>
                <p:nvPr/>
              </p:nvGrpSpPr>
              <p:grpSpPr>
                <a:xfrm>
                  <a:off x="5233711" y="930111"/>
                  <a:ext cx="72709" cy="188582"/>
                  <a:chOff x="5233711" y="930111"/>
                  <a:chExt cx="72709" cy="188582"/>
                </a:xfrm>
              </p:grpSpPr>
              <p:cxnSp>
                <p:nvCxnSpPr>
                  <p:cNvPr id="360" name="Straight Connector 359"/>
                  <p:cNvCxnSpPr/>
                  <p:nvPr/>
                </p:nvCxnSpPr>
                <p:spPr>
                  <a:xfrm flipH="1">
                    <a:off x="5233711" y="930111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 flipH="1" flipV="1">
                    <a:off x="5233711" y="1024402"/>
                    <a:ext cx="72709" cy="942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5536677" y="930780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 flipV="1">
                  <a:off x="5538130" y="1023733"/>
                  <a:ext cx="72709" cy="94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0" name="Group 609"/>
            <p:cNvGrpSpPr/>
            <p:nvPr/>
          </p:nvGrpSpPr>
          <p:grpSpPr>
            <a:xfrm>
              <a:off x="7229242" y="1385764"/>
              <a:ext cx="1269242" cy="1240576"/>
              <a:chOff x="3660646" y="702858"/>
              <a:chExt cx="1269242" cy="1240576"/>
            </a:xfrm>
          </p:grpSpPr>
          <p:sp>
            <p:nvSpPr>
              <p:cNvPr id="611" name="Rectangle 610"/>
              <p:cNvSpPr/>
              <p:nvPr/>
            </p:nvSpPr>
            <p:spPr>
              <a:xfrm>
                <a:off x="3660646" y="702858"/>
                <a:ext cx="1269242" cy="1201003"/>
              </a:xfrm>
              <a:prstGeom prst="rect">
                <a:avLst/>
              </a:prstGeom>
              <a:pattFill prst="dk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4015221" y="1118692"/>
                <a:ext cx="560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i="1" dirty="0" err="1"/>
                  <a:t>GBTx</a:t>
                </a:r>
                <a:endParaRPr lang="en-US" b="1" i="1" dirty="0"/>
              </a:p>
            </p:txBody>
          </p:sp>
          <p:sp>
            <p:nvSpPr>
              <p:cNvPr id="613" name="TextBox 612"/>
              <p:cNvSpPr txBox="1"/>
              <p:nvPr/>
            </p:nvSpPr>
            <p:spPr>
              <a:xfrm>
                <a:off x="4236184" y="1656909"/>
                <a:ext cx="651706" cy="286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i="1" dirty="0"/>
                  <a:t>Rx side</a:t>
                </a:r>
              </a:p>
            </p:txBody>
          </p:sp>
        </p:grpSp>
        <p:grpSp>
          <p:nvGrpSpPr>
            <p:cNvPr id="622" name="Group 621"/>
            <p:cNvGrpSpPr/>
            <p:nvPr/>
          </p:nvGrpSpPr>
          <p:grpSpPr>
            <a:xfrm>
              <a:off x="8585961" y="1093900"/>
              <a:ext cx="2270023" cy="1815151"/>
              <a:chOff x="591654" y="2467991"/>
              <a:chExt cx="2270023" cy="1815151"/>
            </a:xfrm>
          </p:grpSpPr>
          <p:sp>
            <p:nvSpPr>
              <p:cNvPr id="623" name="Rectangle 622"/>
              <p:cNvSpPr/>
              <p:nvPr/>
            </p:nvSpPr>
            <p:spPr>
              <a:xfrm>
                <a:off x="591654" y="2467991"/>
                <a:ext cx="2270023" cy="1815151"/>
              </a:xfrm>
              <a:prstGeom prst="rect">
                <a:avLst/>
              </a:prstGeom>
              <a:solidFill>
                <a:srgbClr val="E7E6E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708303" y="2775064"/>
                <a:ext cx="586854" cy="12010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7" name="TextBox 626"/>
              <p:cNvSpPr txBox="1"/>
              <p:nvPr/>
            </p:nvSpPr>
            <p:spPr>
              <a:xfrm>
                <a:off x="2122708" y="3976067"/>
                <a:ext cx="636609" cy="27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i="1" dirty="0"/>
                  <a:t>GLIB_1</a:t>
                </a:r>
              </a:p>
            </p:txBody>
          </p:sp>
          <p:sp>
            <p:nvSpPr>
              <p:cNvPr id="628" name="TextBox 627"/>
              <p:cNvSpPr txBox="1"/>
              <p:nvPr/>
            </p:nvSpPr>
            <p:spPr>
              <a:xfrm>
                <a:off x="732021" y="3098490"/>
                <a:ext cx="586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FMC</a:t>
                </a:r>
              </a:p>
              <a:p>
                <a:pPr algn="ctr"/>
                <a:r>
                  <a:rPr lang="en-US" sz="1200" b="1" dirty="0"/>
                  <a:t>socket</a:t>
                </a:r>
              </a:p>
            </p:txBody>
          </p:sp>
        </p:grpSp>
        <p:cxnSp>
          <p:nvCxnSpPr>
            <p:cNvPr id="635" name="Straight Connector 634"/>
            <p:cNvCxnSpPr/>
            <p:nvPr/>
          </p:nvCxnSpPr>
          <p:spPr>
            <a:xfrm>
              <a:off x="8394910" y="1517326"/>
              <a:ext cx="40059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>
              <a:off x="8395241" y="1598226"/>
              <a:ext cx="40059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>
              <a:off x="8389593" y="1692729"/>
              <a:ext cx="40059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8406520" y="2491929"/>
              <a:ext cx="40059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3" name="TextBox 642"/>
            <p:cNvSpPr txBox="1"/>
            <p:nvPr/>
          </p:nvSpPr>
          <p:spPr>
            <a:xfrm>
              <a:off x="8528590" y="1593054"/>
              <a:ext cx="242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cxnSp>
          <p:nvCxnSpPr>
            <p:cNvPr id="645" name="Straight Arrow Connector 644"/>
            <p:cNvCxnSpPr/>
            <p:nvPr/>
          </p:nvCxnSpPr>
          <p:spPr>
            <a:xfrm>
              <a:off x="5116753" y="1986266"/>
              <a:ext cx="2011680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6" name="Flowchart: Connector 645"/>
            <p:cNvSpPr/>
            <p:nvPr/>
          </p:nvSpPr>
          <p:spPr>
            <a:xfrm>
              <a:off x="6074063" y="200423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7" name="TextBox 646"/>
            <p:cNvSpPr txBox="1"/>
            <p:nvPr/>
          </p:nvSpPr>
          <p:spPr>
            <a:xfrm>
              <a:off x="2952905" y="2487136"/>
              <a:ext cx="8467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e-links</a:t>
              </a:r>
            </a:p>
            <a:p>
              <a:pPr algn="ctr"/>
              <a:r>
                <a:rPr lang="en-US" sz="1050" i="1" dirty="0"/>
                <a:t>@320Mbps</a:t>
              </a:r>
            </a:p>
          </p:txBody>
        </p:sp>
        <p:sp>
          <p:nvSpPr>
            <p:cNvPr id="648" name="TextBox 647"/>
            <p:cNvSpPr txBox="1"/>
            <p:nvPr/>
          </p:nvSpPr>
          <p:spPr>
            <a:xfrm>
              <a:off x="5427444" y="2035125"/>
              <a:ext cx="1450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Optical transmission</a:t>
              </a:r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9868937" y="1428902"/>
              <a:ext cx="559558" cy="668740"/>
            </a:xfrm>
            <a:prstGeom prst="rect">
              <a:avLst/>
            </a:prstGeom>
            <a:pattFill prst="dkUpDiag">
              <a:fgClr>
                <a:srgbClr val="E7E6E6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9342621" y="2153323"/>
              <a:ext cx="15320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De-serialization of stub information</a:t>
              </a:r>
            </a:p>
          </p:txBody>
        </p:sp>
        <p:cxnSp>
          <p:nvCxnSpPr>
            <p:cNvPr id="908" name="Straight Arrow Connector 907"/>
            <p:cNvCxnSpPr/>
            <p:nvPr/>
          </p:nvCxnSpPr>
          <p:spPr>
            <a:xfrm>
              <a:off x="1558643" y="1600771"/>
              <a:ext cx="548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0" name="Straight Arrow Connector 909"/>
            <p:cNvCxnSpPr/>
            <p:nvPr/>
          </p:nvCxnSpPr>
          <p:spPr>
            <a:xfrm>
              <a:off x="1558643" y="2401438"/>
              <a:ext cx="548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3" name="Straight Arrow Connector 912"/>
            <p:cNvCxnSpPr/>
            <p:nvPr/>
          </p:nvCxnSpPr>
          <p:spPr>
            <a:xfrm>
              <a:off x="9417685" y="1755603"/>
              <a:ext cx="365760" cy="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2" name="Rectangle 921"/>
            <p:cNvSpPr/>
            <p:nvPr/>
          </p:nvSpPr>
          <p:spPr>
            <a:xfrm>
              <a:off x="904942" y="1877982"/>
              <a:ext cx="60465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@320Mbps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934919" y="2708825"/>
              <a:ext cx="60465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@320Mbps</a:t>
              </a:r>
            </a:p>
          </p:txBody>
        </p:sp>
        <p:sp>
          <p:nvSpPr>
            <p:cNvPr id="926" name="TextBox 925"/>
            <p:cNvSpPr txBox="1"/>
            <p:nvPr/>
          </p:nvSpPr>
          <p:spPr>
            <a:xfrm>
              <a:off x="3952311" y="2648143"/>
              <a:ext cx="11412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/>
                <a:t>3 modes of operation available:</a:t>
              </a:r>
            </a:p>
            <a:p>
              <a:r>
                <a:rPr lang="en-US" sz="700" i="1" dirty="0"/>
                <a:t>80/160/320 Mbps</a:t>
              </a:r>
            </a:p>
          </p:txBody>
        </p:sp>
      </p:grpSp>
      <p:sp>
        <p:nvSpPr>
          <p:cNvPr id="935" name="Rectangle 934"/>
          <p:cNvSpPr/>
          <p:nvPr/>
        </p:nvSpPr>
        <p:spPr>
          <a:xfrm>
            <a:off x="10876813" y="6452558"/>
            <a:ext cx="265111" cy="186611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6" name="TextBox 935"/>
          <p:cNvSpPr txBox="1"/>
          <p:nvPr/>
        </p:nvSpPr>
        <p:spPr>
          <a:xfrm>
            <a:off x="11009369" y="6367179"/>
            <a:ext cx="10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Completed components</a:t>
            </a:r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1407364" y="3996114"/>
            <a:ext cx="4206240" cy="2190383"/>
            <a:chOff x="1631216" y="4163618"/>
            <a:chExt cx="3634513" cy="1892657"/>
          </a:xfrm>
        </p:grpSpPr>
        <p:grpSp>
          <p:nvGrpSpPr>
            <p:cNvPr id="898" name="Group 897"/>
            <p:cNvGrpSpPr/>
            <p:nvPr/>
          </p:nvGrpSpPr>
          <p:grpSpPr>
            <a:xfrm>
              <a:off x="1631216" y="4163618"/>
              <a:ext cx="3634513" cy="1892657"/>
              <a:chOff x="-522689" y="4174970"/>
              <a:chExt cx="3541131" cy="1892657"/>
            </a:xfrm>
          </p:grpSpPr>
          <p:sp>
            <p:nvSpPr>
              <p:cNvPr id="886" name="Rectangle 885"/>
              <p:cNvSpPr/>
              <p:nvPr/>
            </p:nvSpPr>
            <p:spPr>
              <a:xfrm>
                <a:off x="-522689" y="4174970"/>
                <a:ext cx="3425734" cy="1868452"/>
              </a:xfrm>
              <a:prstGeom prst="rect">
                <a:avLst/>
              </a:prstGeom>
              <a:solidFill>
                <a:srgbClr val="E7E6E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56" name="Group 655"/>
              <p:cNvGrpSpPr/>
              <p:nvPr/>
            </p:nvGrpSpPr>
            <p:grpSpPr>
              <a:xfrm>
                <a:off x="-358235" y="4324047"/>
                <a:ext cx="3376677" cy="1743580"/>
                <a:chOff x="-392659" y="571923"/>
                <a:chExt cx="3376677" cy="1743580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-370913" y="571923"/>
                  <a:ext cx="559558" cy="6687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9" name="Rectangle 658"/>
                <p:cNvSpPr/>
                <p:nvPr/>
              </p:nvSpPr>
              <p:spPr>
                <a:xfrm>
                  <a:off x="2190466" y="702858"/>
                  <a:ext cx="586854" cy="120100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-370912" y="1451932"/>
                  <a:ext cx="559558" cy="6687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1" name="TextBox 660"/>
                <p:cNvSpPr txBox="1"/>
                <p:nvPr/>
              </p:nvSpPr>
              <p:spPr>
                <a:xfrm>
                  <a:off x="2242885" y="2038504"/>
                  <a:ext cx="6366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i="1" dirty="0"/>
                    <a:t>GLIB_0</a:t>
                  </a:r>
                </a:p>
              </p:txBody>
            </p:sp>
            <p:sp>
              <p:nvSpPr>
                <p:cNvPr id="662" name="TextBox 661"/>
                <p:cNvSpPr txBox="1"/>
                <p:nvPr/>
              </p:nvSpPr>
              <p:spPr>
                <a:xfrm>
                  <a:off x="2198085" y="1072526"/>
                  <a:ext cx="5860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FMC</a:t>
                  </a:r>
                </a:p>
                <a:p>
                  <a:pPr algn="ctr"/>
                  <a:r>
                    <a:rPr lang="en-US" sz="1200" b="1" dirty="0"/>
                    <a:t>socket</a:t>
                  </a:r>
                </a:p>
              </p:txBody>
            </p:sp>
            <p:sp>
              <p:nvSpPr>
                <p:cNvPr id="663" name="TextBox 662"/>
                <p:cNvSpPr txBox="1"/>
                <p:nvPr/>
              </p:nvSpPr>
              <p:spPr>
                <a:xfrm>
                  <a:off x="-354642" y="773321"/>
                  <a:ext cx="504994" cy="265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i="1" dirty="0"/>
                    <a:t>CIC_0</a:t>
                  </a:r>
                </a:p>
              </p:txBody>
            </p:sp>
            <p:sp>
              <p:nvSpPr>
                <p:cNvPr id="664" name="TextBox 663"/>
                <p:cNvSpPr txBox="1"/>
                <p:nvPr/>
              </p:nvSpPr>
              <p:spPr>
                <a:xfrm>
                  <a:off x="-392659" y="1632413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i="1" dirty="0"/>
                    <a:t>CIC_1</a:t>
                  </a:r>
                </a:p>
              </p:txBody>
            </p:sp>
            <p:cxnSp>
              <p:nvCxnSpPr>
                <p:cNvPr id="665" name="Straight Connector 664"/>
                <p:cNvCxnSpPr/>
                <p:nvPr/>
              </p:nvCxnSpPr>
              <p:spPr>
                <a:xfrm>
                  <a:off x="2709326" y="799381"/>
                  <a:ext cx="2743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/>
                <p:cNvCxnSpPr/>
                <p:nvPr/>
              </p:nvCxnSpPr>
              <p:spPr>
                <a:xfrm>
                  <a:off x="2709656" y="880280"/>
                  <a:ext cx="2743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/>
                <p:cNvCxnSpPr/>
                <p:nvPr/>
              </p:nvCxnSpPr>
              <p:spPr>
                <a:xfrm>
                  <a:off x="2709698" y="974784"/>
                  <a:ext cx="2743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667"/>
                <p:cNvCxnSpPr/>
                <p:nvPr/>
              </p:nvCxnSpPr>
              <p:spPr>
                <a:xfrm>
                  <a:off x="2707089" y="1773984"/>
                  <a:ext cx="2743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9" name="TextBox 668"/>
              <p:cNvSpPr txBox="1"/>
              <p:nvPr/>
            </p:nvSpPr>
            <p:spPr>
              <a:xfrm>
                <a:off x="2750760" y="4605172"/>
                <a:ext cx="24237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</p:grpSp>
        <p:sp>
          <p:nvSpPr>
            <p:cNvPr id="653" name="Rectangle 652"/>
            <p:cNvSpPr/>
            <p:nvPr/>
          </p:nvSpPr>
          <p:spPr>
            <a:xfrm>
              <a:off x="2835557" y="4446946"/>
              <a:ext cx="1319446" cy="1297778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3" name="Straight Arrow Connector 902"/>
            <p:cNvCxnSpPr/>
            <p:nvPr/>
          </p:nvCxnSpPr>
          <p:spPr>
            <a:xfrm>
              <a:off x="4264179" y="5006883"/>
              <a:ext cx="158022" cy="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6" name="Straight Arrow Connector 905"/>
            <p:cNvCxnSpPr/>
            <p:nvPr/>
          </p:nvCxnSpPr>
          <p:spPr>
            <a:xfrm>
              <a:off x="2475312" y="4747395"/>
              <a:ext cx="20796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Arrow Connector 906"/>
            <p:cNvCxnSpPr/>
            <p:nvPr/>
          </p:nvCxnSpPr>
          <p:spPr>
            <a:xfrm>
              <a:off x="2492652" y="5336963"/>
              <a:ext cx="20796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4" name="Rectangle 913"/>
            <p:cNvSpPr/>
            <p:nvPr/>
          </p:nvSpPr>
          <p:spPr>
            <a:xfrm>
              <a:off x="3094092" y="5731924"/>
              <a:ext cx="7745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i="1" dirty="0"/>
                <a:t>@40Mbps</a:t>
              </a:r>
            </a:p>
          </p:txBody>
        </p:sp>
        <p:sp>
          <p:nvSpPr>
            <p:cNvPr id="915" name="TextBox 914"/>
            <p:cNvSpPr txBox="1"/>
            <p:nvPr/>
          </p:nvSpPr>
          <p:spPr>
            <a:xfrm>
              <a:off x="2344523" y="4921481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 smtClean="0"/>
                <a:t>Emulated  </a:t>
              </a:r>
            </a:p>
            <a:p>
              <a:r>
                <a:rPr lang="en-US" sz="900" i="1" dirty="0" smtClean="0"/>
                <a:t>e-links</a:t>
              </a:r>
              <a:endParaRPr lang="en-US" sz="900" i="1" dirty="0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1808824" y="4977255"/>
              <a:ext cx="60465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@320Mbps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1791987" y="5841312"/>
              <a:ext cx="604653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i="1" dirty="0"/>
                <a:t>@320Mbps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85627" y="4569553"/>
              <a:ext cx="296017" cy="365696"/>
            </a:xfrm>
            <a:prstGeom prst="rect">
              <a:avLst/>
            </a:prstGeom>
            <a:pattFill prst="pct5">
              <a:fgClr>
                <a:schemeClr val="lt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075360" y="4612822"/>
              <a:ext cx="3193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 err="1" smtClean="0"/>
                <a:t>Tx</a:t>
              </a:r>
              <a:endParaRPr lang="en-US" sz="1100" b="1" i="1" dirty="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080198" y="5130668"/>
              <a:ext cx="296017" cy="365696"/>
            </a:xfrm>
            <a:prstGeom prst="rect">
              <a:avLst/>
            </a:prstGeom>
            <a:pattFill prst="pct5">
              <a:fgClr>
                <a:schemeClr val="lt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065122" y="517393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i="1" dirty="0"/>
                <a:t>R</a:t>
              </a:r>
              <a:r>
                <a:rPr lang="en-US" sz="1100" b="1" i="1" dirty="0" smtClean="0"/>
                <a:t>x</a:t>
              </a:r>
              <a:endParaRPr lang="en-US" sz="1100" b="1" i="1" dirty="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3564776" y="4639877"/>
              <a:ext cx="407044" cy="795669"/>
            </a:xfrm>
            <a:prstGeom prst="rect">
              <a:avLst/>
            </a:prstGeom>
            <a:pattFill prst="pct5">
              <a:fgClr>
                <a:schemeClr val="lt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687574" y="5266976"/>
              <a:ext cx="336333" cy="17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i="1" dirty="0" smtClean="0"/>
                <a:t>MGT</a:t>
              </a:r>
              <a:endParaRPr lang="en-US" sz="700" b="1" i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3380987" y="5317146"/>
              <a:ext cx="182880" cy="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3385108" y="4748341"/>
              <a:ext cx="182880" cy="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H="1">
              <a:off x="3646002" y="4966432"/>
              <a:ext cx="49356" cy="1056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/>
            <p:cNvSpPr txBox="1"/>
            <p:nvPr/>
          </p:nvSpPr>
          <p:spPr>
            <a:xfrm>
              <a:off x="3623115" y="4937778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20</a:t>
              </a:r>
              <a:endParaRPr lang="en-US" sz="700" i="1" dirty="0"/>
            </a:p>
          </p:txBody>
        </p:sp>
        <p:cxnSp>
          <p:nvCxnSpPr>
            <p:cNvPr id="413" name="Straight Arrow Connector 412"/>
            <p:cNvCxnSpPr/>
            <p:nvPr/>
          </p:nvCxnSpPr>
          <p:spPr>
            <a:xfrm>
              <a:off x="2855488" y="4741668"/>
              <a:ext cx="237033" cy="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H="1">
              <a:off x="2961796" y="4693045"/>
              <a:ext cx="49356" cy="1056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TextBox 414"/>
            <p:cNvSpPr txBox="1"/>
            <p:nvPr/>
          </p:nvSpPr>
          <p:spPr>
            <a:xfrm>
              <a:off x="2898572" y="4547340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84</a:t>
              </a:r>
              <a:endParaRPr lang="en-US" sz="700" i="1" dirty="0"/>
            </a:p>
          </p:txBody>
        </p:sp>
        <p:cxnSp>
          <p:nvCxnSpPr>
            <p:cNvPr id="416" name="Straight Arrow Connector 415"/>
            <p:cNvCxnSpPr/>
            <p:nvPr/>
          </p:nvCxnSpPr>
          <p:spPr>
            <a:xfrm flipH="1">
              <a:off x="2897086" y="5333806"/>
              <a:ext cx="182880" cy="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H="1">
              <a:off x="2961871" y="5275970"/>
              <a:ext cx="49356" cy="1056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/>
            <p:cNvSpPr txBox="1"/>
            <p:nvPr/>
          </p:nvSpPr>
          <p:spPr>
            <a:xfrm>
              <a:off x="2896922" y="5128120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84</a:t>
              </a:r>
              <a:endParaRPr lang="en-US" sz="700" i="1" dirty="0"/>
            </a:p>
          </p:txBody>
        </p:sp>
      </p:grpSp>
      <p:sp>
        <p:nvSpPr>
          <p:cNvPr id="397" name="TextBox 396"/>
          <p:cNvSpPr txBox="1"/>
          <p:nvPr/>
        </p:nvSpPr>
        <p:spPr>
          <a:xfrm>
            <a:off x="3591325" y="556256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/>
              <a:t>GBT-FPGA</a:t>
            </a:r>
            <a:endParaRPr lang="en-US" sz="1100" b="1" i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3634637" y="4667646"/>
            <a:ext cx="133733" cy="663987"/>
            <a:chOff x="3634637" y="4595423"/>
            <a:chExt cx="133733" cy="66398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634637" y="4600118"/>
              <a:ext cx="13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636930" y="5259410"/>
              <a:ext cx="1314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62470" y="4595423"/>
              <a:ext cx="0" cy="6618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1" name="Straight Arrow Connector 420"/>
          <p:cNvCxnSpPr/>
          <p:nvPr/>
        </p:nvCxnSpPr>
        <p:spPr>
          <a:xfrm>
            <a:off x="4109638" y="4972608"/>
            <a:ext cx="182880" cy="14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678527" y="4665095"/>
            <a:ext cx="182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690389" y="5349475"/>
            <a:ext cx="182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4237764" y="4973879"/>
            <a:ext cx="182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1009369" y="6001831"/>
            <a:ext cx="90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f</a:t>
            </a:r>
            <a:r>
              <a:rPr lang="en-US" sz="900" i="1" dirty="0" smtClean="0"/>
              <a:t>oreseen problem/s</a:t>
            </a:r>
            <a:endParaRPr lang="en-US" sz="900" i="1" dirty="0"/>
          </a:p>
        </p:txBody>
      </p:sp>
      <p:sp>
        <p:nvSpPr>
          <p:cNvPr id="432" name="Rectangle 431"/>
          <p:cNvSpPr/>
          <p:nvPr/>
        </p:nvSpPr>
        <p:spPr>
          <a:xfrm>
            <a:off x="10863898" y="6083226"/>
            <a:ext cx="265111" cy="186611"/>
          </a:xfrm>
          <a:prstGeom prst="rect">
            <a:avLst/>
          </a:prstGeom>
          <a:solidFill>
            <a:srgbClr val="F7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Rectangle 433"/>
          <p:cNvSpPr/>
          <p:nvPr/>
        </p:nvSpPr>
        <p:spPr>
          <a:xfrm>
            <a:off x="1244838" y="3889494"/>
            <a:ext cx="3191791" cy="270180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Rectangle 435"/>
          <p:cNvSpPr/>
          <p:nvPr/>
        </p:nvSpPr>
        <p:spPr>
          <a:xfrm>
            <a:off x="4532754" y="4168642"/>
            <a:ext cx="3252488" cy="1697282"/>
          </a:xfrm>
          <a:prstGeom prst="rect">
            <a:avLst/>
          </a:prstGeom>
          <a:solidFill>
            <a:srgbClr val="C0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113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alishbaK</dc:creator>
  <cp:lastModifiedBy>alisha</cp:lastModifiedBy>
  <cp:revision>35</cp:revision>
  <dcterms:created xsi:type="dcterms:W3CDTF">2016-05-19T10:23:11Z</dcterms:created>
  <dcterms:modified xsi:type="dcterms:W3CDTF">2016-06-07T09:52:13Z</dcterms:modified>
</cp:coreProperties>
</file>