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238" autoAdjust="0"/>
  </p:normalViewPr>
  <p:slideViewPr>
    <p:cSldViewPr snapToGrid="0">
      <p:cViewPr varScale="1">
        <p:scale>
          <a:sx n="65" d="100"/>
          <a:sy n="65" d="100"/>
        </p:scale>
        <p:origin x="6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6166-BF01-4933-BA22-8032D6FC9261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CA235-915B-4FB5-B583-D1754F993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0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9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5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ACE3-A04B-44DA-A1E5-ABA469AEB85E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63E5-1DA7-4B9E-97C7-FB5138E31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Rectangle 896"/>
          <p:cNvSpPr/>
          <p:nvPr/>
        </p:nvSpPr>
        <p:spPr>
          <a:xfrm>
            <a:off x="7107312" y="2602717"/>
            <a:ext cx="3812126" cy="1815151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0" name="Straight Arrow Connector 879"/>
          <p:cNvCxnSpPr/>
          <p:nvPr/>
        </p:nvCxnSpPr>
        <p:spPr>
          <a:xfrm>
            <a:off x="5206490" y="3521646"/>
            <a:ext cx="14630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1" name="Flowchart: Connector 880"/>
          <p:cNvSpPr/>
          <p:nvPr/>
        </p:nvSpPr>
        <p:spPr>
          <a:xfrm>
            <a:off x="5886005" y="3539612"/>
            <a:ext cx="91440" cy="914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8" name="Group 897"/>
          <p:cNvGrpSpPr/>
          <p:nvPr/>
        </p:nvGrpSpPr>
        <p:grpSpPr>
          <a:xfrm>
            <a:off x="1536540" y="2602717"/>
            <a:ext cx="3541131" cy="1895514"/>
            <a:chOff x="-522689" y="4147909"/>
            <a:chExt cx="3541131" cy="1895514"/>
          </a:xfrm>
        </p:grpSpPr>
        <p:sp>
          <p:nvSpPr>
            <p:cNvPr id="886" name="Rectangle 885"/>
            <p:cNvSpPr/>
            <p:nvPr/>
          </p:nvSpPr>
          <p:spPr>
            <a:xfrm>
              <a:off x="-522689" y="4147909"/>
              <a:ext cx="3425734" cy="1895514"/>
            </a:xfrm>
            <a:prstGeom prst="rect">
              <a:avLst/>
            </a:prstGeom>
            <a:solidFill>
              <a:srgbClr val="E7E6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6" name="Group 655"/>
            <p:cNvGrpSpPr/>
            <p:nvPr/>
          </p:nvGrpSpPr>
          <p:grpSpPr>
            <a:xfrm>
              <a:off x="-331373" y="4324047"/>
              <a:ext cx="3349815" cy="1667117"/>
              <a:chOff x="-365797" y="571923"/>
              <a:chExt cx="3349815" cy="1667117"/>
            </a:xfrm>
          </p:grpSpPr>
          <p:sp>
            <p:nvSpPr>
              <p:cNvPr id="658" name="Rectangle 657"/>
              <p:cNvSpPr/>
              <p:nvPr/>
            </p:nvSpPr>
            <p:spPr>
              <a:xfrm>
                <a:off x="-344051" y="571923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9" name="Rectangle 658"/>
              <p:cNvSpPr/>
              <p:nvPr/>
            </p:nvSpPr>
            <p:spPr>
              <a:xfrm>
                <a:off x="2190466" y="702858"/>
                <a:ext cx="586854" cy="1201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/>
              <p:cNvSpPr/>
              <p:nvPr/>
            </p:nvSpPr>
            <p:spPr>
              <a:xfrm>
                <a:off x="-344051" y="1451932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1" name="TextBox 660"/>
              <p:cNvSpPr txBox="1"/>
              <p:nvPr/>
            </p:nvSpPr>
            <p:spPr>
              <a:xfrm>
                <a:off x="2183660" y="1962041"/>
                <a:ext cx="636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GLIB_0</a:t>
                </a:r>
              </a:p>
            </p:txBody>
          </p:sp>
          <p:sp>
            <p:nvSpPr>
              <p:cNvPr id="662" name="TextBox 661"/>
              <p:cNvSpPr txBox="1"/>
              <p:nvPr/>
            </p:nvSpPr>
            <p:spPr>
              <a:xfrm>
                <a:off x="2198085" y="1072526"/>
                <a:ext cx="586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FMC</a:t>
                </a:r>
              </a:p>
              <a:p>
                <a:pPr algn="ctr"/>
                <a:r>
                  <a:rPr lang="en-US" sz="1200" b="1" dirty="0"/>
                  <a:t>socket</a:t>
                </a:r>
              </a:p>
            </p:txBody>
          </p:sp>
          <p:sp>
            <p:nvSpPr>
              <p:cNvPr id="663" name="TextBox 662"/>
              <p:cNvSpPr txBox="1"/>
              <p:nvPr/>
            </p:nvSpPr>
            <p:spPr>
              <a:xfrm>
                <a:off x="-365797" y="752404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CIC_0</a:t>
                </a:r>
              </a:p>
            </p:txBody>
          </p:sp>
          <p:sp>
            <p:nvSpPr>
              <p:cNvPr id="664" name="TextBox 663"/>
              <p:cNvSpPr txBox="1"/>
              <p:nvPr/>
            </p:nvSpPr>
            <p:spPr>
              <a:xfrm>
                <a:off x="-365797" y="1632413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CIC_1</a:t>
                </a:r>
              </a:p>
            </p:txBody>
          </p:sp>
          <p:cxnSp>
            <p:nvCxnSpPr>
              <p:cNvPr id="665" name="Straight Connector 664"/>
              <p:cNvCxnSpPr/>
              <p:nvPr/>
            </p:nvCxnSpPr>
            <p:spPr>
              <a:xfrm>
                <a:off x="2709326" y="799381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>
                <a:off x="2709656" y="880280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>
                <a:off x="2709698" y="974784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2707089" y="1773984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9" name="TextBox 668"/>
            <p:cNvSpPr txBox="1"/>
            <p:nvPr/>
          </p:nvSpPr>
          <p:spPr>
            <a:xfrm>
              <a:off x="2745414" y="4605172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sp>
        <p:nvSpPr>
          <p:cNvPr id="883" name="TextBox 882"/>
          <p:cNvSpPr txBox="1"/>
          <p:nvPr/>
        </p:nvSpPr>
        <p:spPr>
          <a:xfrm>
            <a:off x="5124431" y="3614975"/>
            <a:ext cx="163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Optical transmission</a:t>
            </a:r>
          </a:p>
          <a:p>
            <a:pPr algn="ctr"/>
            <a:r>
              <a:rPr lang="en-US" sz="1200" b="1" i="1" dirty="0"/>
              <a:t>OR</a:t>
            </a:r>
          </a:p>
          <a:p>
            <a:pPr algn="ctr"/>
            <a:r>
              <a:rPr lang="en-US" sz="1200" i="1" dirty="0"/>
              <a:t>Direct connection between 2 GLIB’s</a:t>
            </a:r>
          </a:p>
        </p:txBody>
      </p:sp>
      <p:grpSp>
        <p:nvGrpSpPr>
          <p:cNvPr id="652" name="Group 651"/>
          <p:cNvGrpSpPr/>
          <p:nvPr/>
        </p:nvGrpSpPr>
        <p:grpSpPr>
          <a:xfrm>
            <a:off x="2647499" y="2913107"/>
            <a:ext cx="1269242" cy="1201003"/>
            <a:chOff x="3660646" y="702858"/>
            <a:chExt cx="1269242" cy="1201003"/>
          </a:xfrm>
        </p:grpSpPr>
        <p:sp>
          <p:nvSpPr>
            <p:cNvPr id="653" name="Rectangle 652"/>
            <p:cNvSpPr/>
            <p:nvPr/>
          </p:nvSpPr>
          <p:spPr>
            <a:xfrm>
              <a:off x="3660646" y="702858"/>
              <a:ext cx="1269242" cy="1201003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TextBox 653"/>
            <p:cNvSpPr txBox="1"/>
            <p:nvPr/>
          </p:nvSpPr>
          <p:spPr>
            <a:xfrm>
              <a:off x="4017288" y="1049786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/>
                <a:t>GBT-</a:t>
              </a:r>
            </a:p>
            <a:p>
              <a:pPr algn="ctr"/>
              <a:r>
                <a:rPr lang="en-US" sz="1400" b="1" i="1" dirty="0"/>
                <a:t>FPGA</a:t>
              </a:r>
            </a:p>
          </p:txBody>
        </p:sp>
      </p:grpSp>
      <p:sp>
        <p:nvSpPr>
          <p:cNvPr id="891" name="TextBox 890"/>
          <p:cNvSpPr txBox="1"/>
          <p:nvPr/>
        </p:nvSpPr>
        <p:spPr>
          <a:xfrm>
            <a:off x="10264142" y="4137185"/>
            <a:ext cx="63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GLIB_1</a:t>
            </a:r>
          </a:p>
        </p:txBody>
      </p:sp>
      <p:grpSp>
        <p:nvGrpSpPr>
          <p:cNvPr id="894" name="Group 893"/>
          <p:cNvGrpSpPr/>
          <p:nvPr/>
        </p:nvGrpSpPr>
        <p:grpSpPr>
          <a:xfrm>
            <a:off x="7015745" y="2921144"/>
            <a:ext cx="813219" cy="1201003"/>
            <a:chOff x="8927557" y="4470022"/>
            <a:chExt cx="813219" cy="1201003"/>
          </a:xfrm>
        </p:grpSpPr>
        <p:sp>
          <p:nvSpPr>
            <p:cNvPr id="890" name="Rectangle 889"/>
            <p:cNvSpPr/>
            <p:nvPr/>
          </p:nvSpPr>
          <p:spPr>
            <a:xfrm>
              <a:off x="9117352" y="4470022"/>
              <a:ext cx="586854" cy="1201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2" name="TextBox 891"/>
            <p:cNvSpPr txBox="1"/>
            <p:nvPr/>
          </p:nvSpPr>
          <p:spPr>
            <a:xfrm>
              <a:off x="9154718" y="4793448"/>
              <a:ext cx="586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FMC</a:t>
              </a:r>
            </a:p>
            <a:p>
              <a:pPr algn="ctr"/>
              <a:r>
                <a:rPr lang="en-US" sz="1200" b="1" dirty="0"/>
                <a:t>socket</a:t>
              </a:r>
            </a:p>
          </p:txBody>
        </p:sp>
        <p:cxnSp>
          <p:nvCxnSpPr>
            <p:cNvPr id="875" name="Straight Connector 874"/>
            <p:cNvCxnSpPr/>
            <p:nvPr/>
          </p:nvCxnSpPr>
          <p:spPr>
            <a:xfrm>
              <a:off x="8927557" y="4586375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Straight Connector 875"/>
            <p:cNvCxnSpPr/>
            <p:nvPr/>
          </p:nvCxnSpPr>
          <p:spPr>
            <a:xfrm>
              <a:off x="8927887" y="4667274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Straight Connector 876"/>
            <p:cNvCxnSpPr/>
            <p:nvPr/>
          </p:nvCxnSpPr>
          <p:spPr>
            <a:xfrm>
              <a:off x="8927929" y="4761778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Straight Connector 877"/>
            <p:cNvCxnSpPr/>
            <p:nvPr/>
          </p:nvCxnSpPr>
          <p:spPr>
            <a:xfrm>
              <a:off x="8932144" y="5560978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9" name="TextBox 878"/>
            <p:cNvSpPr txBox="1"/>
            <p:nvPr/>
          </p:nvSpPr>
          <p:spPr>
            <a:xfrm>
              <a:off x="8950156" y="4662103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sp>
        <p:nvSpPr>
          <p:cNvPr id="884" name="Rectangle 883"/>
          <p:cNvSpPr/>
          <p:nvPr/>
        </p:nvSpPr>
        <p:spPr>
          <a:xfrm>
            <a:off x="9954648" y="2964111"/>
            <a:ext cx="559558" cy="668740"/>
          </a:xfrm>
          <a:prstGeom prst="rect">
            <a:avLst/>
          </a:prstGeom>
          <a:pattFill prst="dkUpDiag">
            <a:fgClr>
              <a:srgbClr val="E7E6E6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5" name="TextBox 884"/>
          <p:cNvSpPr txBox="1"/>
          <p:nvPr/>
        </p:nvSpPr>
        <p:spPr>
          <a:xfrm>
            <a:off x="9414684" y="3688532"/>
            <a:ext cx="1532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De-serialization of stub information</a:t>
            </a:r>
          </a:p>
        </p:txBody>
      </p:sp>
      <p:sp>
        <p:nvSpPr>
          <p:cNvPr id="867" name="Rectangle 866"/>
          <p:cNvSpPr/>
          <p:nvPr/>
        </p:nvSpPr>
        <p:spPr>
          <a:xfrm>
            <a:off x="8119581" y="2931556"/>
            <a:ext cx="1269242" cy="1201003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7" name="TextBox 886"/>
          <p:cNvSpPr txBox="1"/>
          <p:nvPr/>
        </p:nvSpPr>
        <p:spPr>
          <a:xfrm>
            <a:off x="8487878" y="327800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GBT-</a:t>
            </a:r>
          </a:p>
          <a:p>
            <a:pPr algn="ctr"/>
            <a:r>
              <a:rPr lang="en-US" sz="1400" b="1" i="1" dirty="0"/>
              <a:t>FPGA</a:t>
            </a:r>
          </a:p>
        </p:txBody>
      </p:sp>
      <p:cxnSp>
        <p:nvCxnSpPr>
          <p:cNvPr id="903" name="Straight Arrow Connector 902"/>
          <p:cNvCxnSpPr/>
          <p:nvPr/>
        </p:nvCxnSpPr>
        <p:spPr>
          <a:xfrm>
            <a:off x="4028232" y="3510290"/>
            <a:ext cx="2079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6" name="Straight Arrow Connector 905"/>
          <p:cNvCxnSpPr/>
          <p:nvPr/>
        </p:nvCxnSpPr>
        <p:spPr>
          <a:xfrm>
            <a:off x="2381296" y="3164801"/>
            <a:ext cx="207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7" name="Straight Arrow Connector 906"/>
          <p:cNvCxnSpPr/>
          <p:nvPr/>
        </p:nvCxnSpPr>
        <p:spPr>
          <a:xfrm>
            <a:off x="2381296" y="3964001"/>
            <a:ext cx="207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1" name="Straight Arrow Connector 910"/>
          <p:cNvCxnSpPr/>
          <p:nvPr/>
        </p:nvCxnSpPr>
        <p:spPr>
          <a:xfrm>
            <a:off x="7845428" y="3518378"/>
            <a:ext cx="2079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2" name="Straight Arrow Connector 911"/>
          <p:cNvCxnSpPr/>
          <p:nvPr/>
        </p:nvCxnSpPr>
        <p:spPr>
          <a:xfrm>
            <a:off x="9503265" y="3319585"/>
            <a:ext cx="36576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2906034" y="4103496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@40Mbps</a:t>
            </a:r>
          </a:p>
        </p:txBody>
      </p:sp>
      <p:sp>
        <p:nvSpPr>
          <p:cNvPr id="915" name="TextBox 914"/>
          <p:cNvSpPr txBox="1"/>
          <p:nvPr/>
        </p:nvSpPr>
        <p:spPr>
          <a:xfrm>
            <a:off x="2292325" y="2674684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No e-links available</a:t>
            </a:r>
          </a:p>
        </p:txBody>
      </p:sp>
      <p:sp>
        <p:nvSpPr>
          <p:cNvPr id="916" name="Rectangle 915"/>
          <p:cNvSpPr/>
          <p:nvPr/>
        </p:nvSpPr>
        <p:spPr>
          <a:xfrm>
            <a:off x="1731046" y="3443415"/>
            <a:ext cx="6046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i="1" dirty="0"/>
              <a:t>@320Mbps</a:t>
            </a:r>
          </a:p>
        </p:txBody>
      </p:sp>
      <p:sp>
        <p:nvSpPr>
          <p:cNvPr id="917" name="Rectangle 916"/>
          <p:cNvSpPr/>
          <p:nvPr/>
        </p:nvSpPr>
        <p:spPr>
          <a:xfrm>
            <a:off x="1726253" y="4305992"/>
            <a:ext cx="6046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i="1" dirty="0"/>
              <a:t>@320Mbps</a:t>
            </a:r>
          </a:p>
        </p:txBody>
      </p:sp>
      <p:sp>
        <p:nvSpPr>
          <p:cNvPr id="919" name="TextBox 918"/>
          <p:cNvSpPr txBox="1"/>
          <p:nvPr/>
        </p:nvSpPr>
        <p:spPr>
          <a:xfrm>
            <a:off x="459176" y="656071"/>
            <a:ext cx="1945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Current scenario</a:t>
            </a:r>
          </a:p>
        </p:txBody>
      </p:sp>
      <p:sp>
        <p:nvSpPr>
          <p:cNvPr id="921" name="TextBox 920"/>
          <p:cNvSpPr txBox="1"/>
          <p:nvPr/>
        </p:nvSpPr>
        <p:spPr>
          <a:xfrm>
            <a:off x="1480150" y="4738755"/>
            <a:ext cx="162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/>
            <a:r>
              <a:rPr lang="en-US" sz="900" i="1" dirty="0"/>
              <a:t>*  The GBT-FPGA does not exactly mimic the </a:t>
            </a:r>
            <a:r>
              <a:rPr lang="en-US" sz="900" i="1" dirty="0" err="1"/>
              <a:t>GBTx</a:t>
            </a:r>
            <a:r>
              <a:rPr lang="en-US" sz="900" i="1" dirty="0"/>
              <a:t> ASIC</a:t>
            </a:r>
          </a:p>
        </p:txBody>
      </p:sp>
      <p:sp>
        <p:nvSpPr>
          <p:cNvPr id="924" name="TextBox 923"/>
          <p:cNvSpPr txBox="1"/>
          <p:nvPr/>
        </p:nvSpPr>
        <p:spPr>
          <a:xfrm>
            <a:off x="3337661" y="385473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Tx</a:t>
            </a:r>
            <a:r>
              <a:rPr lang="en-US" sz="1200" b="1" i="1" dirty="0"/>
              <a:t> side</a:t>
            </a:r>
          </a:p>
        </p:txBody>
      </p:sp>
      <p:sp>
        <p:nvSpPr>
          <p:cNvPr id="925" name="TextBox 924"/>
          <p:cNvSpPr txBox="1"/>
          <p:nvPr/>
        </p:nvSpPr>
        <p:spPr>
          <a:xfrm>
            <a:off x="8822841" y="383379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Rx side</a:t>
            </a:r>
          </a:p>
        </p:txBody>
      </p:sp>
      <p:sp>
        <p:nvSpPr>
          <p:cNvPr id="935" name="Rectangle 934"/>
          <p:cNvSpPr/>
          <p:nvPr/>
        </p:nvSpPr>
        <p:spPr>
          <a:xfrm>
            <a:off x="10688755" y="4918718"/>
            <a:ext cx="265111" cy="18661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6" name="TextBox 935"/>
          <p:cNvSpPr txBox="1"/>
          <p:nvPr/>
        </p:nvSpPr>
        <p:spPr>
          <a:xfrm>
            <a:off x="10821311" y="4833339"/>
            <a:ext cx="10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Completed components</a:t>
            </a:r>
          </a:p>
        </p:txBody>
      </p:sp>
      <p:sp>
        <p:nvSpPr>
          <p:cNvPr id="397" name="Rectangle 396"/>
          <p:cNvSpPr/>
          <p:nvPr/>
        </p:nvSpPr>
        <p:spPr>
          <a:xfrm>
            <a:off x="1374383" y="1917353"/>
            <a:ext cx="1063318" cy="2761113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Rectangle 397"/>
          <p:cNvSpPr/>
          <p:nvPr/>
        </p:nvSpPr>
        <p:spPr>
          <a:xfrm>
            <a:off x="9472642" y="1917353"/>
            <a:ext cx="1604560" cy="2761112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Rectangle 398"/>
          <p:cNvSpPr/>
          <p:nvPr/>
        </p:nvSpPr>
        <p:spPr>
          <a:xfrm>
            <a:off x="2437701" y="1917353"/>
            <a:ext cx="7034941" cy="552239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TextBox 399"/>
          <p:cNvSpPr txBox="1"/>
          <p:nvPr/>
        </p:nvSpPr>
        <p:spPr>
          <a:xfrm>
            <a:off x="4333370" y="1965537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Simple electrical connection; </a:t>
            </a:r>
            <a:r>
              <a:rPr lang="en-US" sz="1100" i="1" dirty="0" err="1"/>
              <a:t>Tx</a:t>
            </a:r>
            <a:r>
              <a:rPr lang="en-US" sz="1100" i="1" dirty="0"/>
              <a:t> and Rx on same </a:t>
            </a:r>
            <a:r>
              <a:rPr lang="en-US" sz="1100" i="1" dirty="0" smtClean="0"/>
              <a:t>GLIB</a:t>
            </a:r>
            <a:endParaRPr lang="en-US" sz="1100" i="1" dirty="0"/>
          </a:p>
          <a:p>
            <a:pPr algn="ctr"/>
            <a:r>
              <a:rPr lang="en-US" sz="1100" i="1" dirty="0" smtClean="0"/>
              <a:t>Bypass </a:t>
            </a:r>
            <a:r>
              <a:rPr lang="en-US" sz="1100" i="1" dirty="0"/>
              <a:t>optical transmission phase for now</a:t>
            </a:r>
          </a:p>
          <a:p>
            <a:pPr algn="ctr"/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3835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TextBox 918"/>
          <p:cNvSpPr txBox="1"/>
          <p:nvPr/>
        </p:nvSpPr>
        <p:spPr>
          <a:xfrm>
            <a:off x="459176" y="656071"/>
            <a:ext cx="19459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Current </a:t>
            </a:r>
            <a:r>
              <a:rPr lang="en-US" sz="2000" b="1" dirty="0" smtClean="0">
                <a:solidFill>
                  <a:srgbClr val="C00000"/>
                </a:solidFill>
              </a:rPr>
              <a:t>scenario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Problem point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7312" y="2602717"/>
            <a:ext cx="3812126" cy="1815151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06490" y="3521646"/>
            <a:ext cx="14630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lowchart: Connector 58"/>
          <p:cNvSpPr/>
          <p:nvPr/>
        </p:nvSpPr>
        <p:spPr>
          <a:xfrm>
            <a:off x="5886005" y="3539612"/>
            <a:ext cx="91440" cy="9144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1536540" y="2602717"/>
            <a:ext cx="3541131" cy="1895514"/>
            <a:chOff x="-522689" y="4147909"/>
            <a:chExt cx="3541131" cy="1895514"/>
          </a:xfrm>
        </p:grpSpPr>
        <p:sp>
          <p:nvSpPr>
            <p:cNvPr id="61" name="Rectangle 60"/>
            <p:cNvSpPr/>
            <p:nvPr/>
          </p:nvSpPr>
          <p:spPr>
            <a:xfrm>
              <a:off x="-522689" y="4147909"/>
              <a:ext cx="3425734" cy="1895514"/>
            </a:xfrm>
            <a:prstGeom prst="rect">
              <a:avLst/>
            </a:prstGeom>
            <a:solidFill>
              <a:srgbClr val="E7E6E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-331373" y="4324047"/>
              <a:ext cx="3349815" cy="1667117"/>
              <a:chOff x="-365797" y="571923"/>
              <a:chExt cx="3349815" cy="1667117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-344051" y="571923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90466" y="702858"/>
                <a:ext cx="586854" cy="1201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-344051" y="1451932"/>
                <a:ext cx="559558" cy="66874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83660" y="1962041"/>
                <a:ext cx="6366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GLIB_0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98085" y="1072526"/>
                <a:ext cx="586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/>
                  <a:t>FMC</a:t>
                </a:r>
              </a:p>
              <a:p>
                <a:pPr algn="ctr"/>
                <a:r>
                  <a:rPr lang="en-US" sz="1200" b="1" dirty="0"/>
                  <a:t>socket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-365797" y="752404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CIC_0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365797" y="1632413"/>
                <a:ext cx="6030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i="1" dirty="0"/>
                  <a:t>CIC_1</a:t>
                </a: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2709326" y="799381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09656" y="880280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709698" y="974784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707089" y="1773984"/>
                <a:ext cx="27432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/>
            <p:cNvSpPr txBox="1"/>
            <p:nvPr/>
          </p:nvSpPr>
          <p:spPr>
            <a:xfrm>
              <a:off x="2745414" y="4605172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24431" y="3614975"/>
            <a:ext cx="163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Optical transmission</a:t>
            </a:r>
          </a:p>
          <a:p>
            <a:pPr algn="ctr"/>
            <a:r>
              <a:rPr lang="en-US" sz="1200" b="1" i="1" dirty="0"/>
              <a:t>OR</a:t>
            </a:r>
          </a:p>
          <a:p>
            <a:pPr algn="ctr"/>
            <a:r>
              <a:rPr lang="en-US" sz="1200" i="1" dirty="0"/>
              <a:t>Direct connection between 2 GLIB’s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647499" y="2913107"/>
            <a:ext cx="1269242" cy="1201003"/>
            <a:chOff x="3660646" y="702858"/>
            <a:chExt cx="1269242" cy="1201003"/>
          </a:xfrm>
        </p:grpSpPr>
        <p:sp>
          <p:nvSpPr>
            <p:cNvPr id="77" name="Rectangle 76"/>
            <p:cNvSpPr/>
            <p:nvPr/>
          </p:nvSpPr>
          <p:spPr>
            <a:xfrm>
              <a:off x="3660646" y="702858"/>
              <a:ext cx="1269242" cy="1201003"/>
            </a:xfrm>
            <a:prstGeom prst="rect">
              <a:avLst/>
            </a:prstGeom>
            <a:pattFill prst="dk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17288" y="1049786"/>
              <a:ext cx="585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i="1" dirty="0"/>
                <a:t>GBT-</a:t>
              </a:r>
            </a:p>
            <a:p>
              <a:pPr algn="ctr"/>
              <a:r>
                <a:rPr lang="en-US" sz="1400" b="1" i="1" dirty="0"/>
                <a:t>FPGA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0264142" y="4137185"/>
            <a:ext cx="63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GLIB_1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7015745" y="2921144"/>
            <a:ext cx="813219" cy="1201003"/>
            <a:chOff x="8927557" y="4470022"/>
            <a:chExt cx="813219" cy="1201003"/>
          </a:xfrm>
        </p:grpSpPr>
        <p:sp>
          <p:nvSpPr>
            <p:cNvPr id="81" name="Rectangle 80"/>
            <p:cNvSpPr/>
            <p:nvPr/>
          </p:nvSpPr>
          <p:spPr>
            <a:xfrm>
              <a:off x="9117352" y="4470022"/>
              <a:ext cx="586854" cy="1201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154718" y="4793448"/>
              <a:ext cx="586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FMC</a:t>
              </a:r>
            </a:p>
            <a:p>
              <a:pPr algn="ctr"/>
              <a:r>
                <a:rPr lang="en-US" sz="1200" b="1" dirty="0"/>
                <a:t>socket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8927557" y="4586375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927887" y="4667274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927929" y="4761778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32144" y="5560978"/>
              <a:ext cx="2743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950156" y="4662103"/>
              <a:ext cx="24237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9954648" y="2964111"/>
            <a:ext cx="559558" cy="668740"/>
          </a:xfrm>
          <a:prstGeom prst="rect">
            <a:avLst/>
          </a:prstGeom>
          <a:pattFill prst="dkUpDiag">
            <a:fgClr>
              <a:srgbClr val="E7E6E6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414684" y="3688532"/>
            <a:ext cx="1532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De-serialization of stub information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119581" y="2931556"/>
            <a:ext cx="1269242" cy="1201003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487878" y="3278002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/>
              <a:t>GBT-</a:t>
            </a:r>
          </a:p>
          <a:p>
            <a:pPr algn="ctr"/>
            <a:r>
              <a:rPr lang="en-US" sz="1400" b="1" i="1" dirty="0"/>
              <a:t>FPGA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028232" y="3510290"/>
            <a:ext cx="2079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2381296" y="3164801"/>
            <a:ext cx="207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381296" y="3964001"/>
            <a:ext cx="2079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845428" y="3518378"/>
            <a:ext cx="207966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503265" y="3319585"/>
            <a:ext cx="365760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906034" y="4103496"/>
            <a:ext cx="7745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i="1" dirty="0"/>
              <a:t>@40Mbps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92325" y="2674684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No e-links available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731046" y="3443415"/>
            <a:ext cx="6046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i="1" dirty="0"/>
              <a:t>@320Mbps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726253" y="4305992"/>
            <a:ext cx="6046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i="1" dirty="0"/>
              <a:t>@320Mbps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80150" y="4738755"/>
            <a:ext cx="162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/>
            <a:r>
              <a:rPr lang="en-US" sz="900" i="1" dirty="0"/>
              <a:t>*  The GBT-FPGA does not exactly mimic the </a:t>
            </a:r>
            <a:r>
              <a:rPr lang="en-US" sz="900" i="1" dirty="0" err="1"/>
              <a:t>GBTx</a:t>
            </a:r>
            <a:r>
              <a:rPr lang="en-US" sz="900" i="1" dirty="0"/>
              <a:t> ASIC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337661" y="385473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err="1"/>
              <a:t>Tx</a:t>
            </a:r>
            <a:r>
              <a:rPr lang="en-US" sz="1200" b="1" i="1" dirty="0"/>
              <a:t> side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822841" y="3833794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Rx side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688755" y="4918718"/>
            <a:ext cx="265111" cy="18661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21311" y="4833339"/>
            <a:ext cx="10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Completed components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50381" y="2368575"/>
            <a:ext cx="647580" cy="2370179"/>
          </a:xfrm>
          <a:prstGeom prst="rect">
            <a:avLst/>
          </a:prstGeom>
          <a:solidFill>
            <a:srgbClr val="C0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132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alishbaK</dc:creator>
  <cp:lastModifiedBy>alishbaK</cp:lastModifiedBy>
  <cp:revision>24</cp:revision>
  <dcterms:created xsi:type="dcterms:W3CDTF">2016-05-19T10:23:11Z</dcterms:created>
  <dcterms:modified xsi:type="dcterms:W3CDTF">2016-05-24T04:26:01Z</dcterms:modified>
</cp:coreProperties>
</file>