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86"/>
    <a:srgbClr val="2A60A0"/>
    <a:srgbClr val="0078E6"/>
    <a:srgbClr val="AE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8A13-B19D-4447-AAF8-0F4BE5975C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23C8-5AE4-4ABF-89E9-D8D042FB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08493" y="558140"/>
            <a:ext cx="11707146" cy="5605154"/>
            <a:chOff x="-108493" y="558140"/>
            <a:chExt cx="11707146" cy="5605154"/>
          </a:xfrm>
        </p:grpSpPr>
        <p:grpSp>
          <p:nvGrpSpPr>
            <p:cNvPr id="28" name="Group 27"/>
            <p:cNvGrpSpPr/>
            <p:nvPr/>
          </p:nvGrpSpPr>
          <p:grpSpPr>
            <a:xfrm>
              <a:off x="-108493" y="1162373"/>
              <a:ext cx="11707146" cy="4675049"/>
              <a:chOff x="-108493" y="1162373"/>
              <a:chExt cx="11707146" cy="467504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08" b="71751"/>
              <a:stretch/>
            </p:blipFill>
            <p:spPr>
              <a:xfrm>
                <a:off x="-108493" y="1162373"/>
                <a:ext cx="11707146" cy="3474720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1767155" y="2101932"/>
                <a:ext cx="9824382" cy="3735490"/>
                <a:chOff x="1767155" y="2101932"/>
                <a:chExt cx="9824382" cy="373549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0148042" y="2422844"/>
                  <a:ext cx="1443495" cy="378244"/>
                </a:xfrm>
                <a:prstGeom prst="rect">
                  <a:avLst/>
                </a:prstGeom>
                <a:pattFill prst="dkUpDiag">
                  <a:fgClr>
                    <a:schemeClr val="accent1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rgbClr val="2A6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263733" y="2462534"/>
                  <a:ext cx="12121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4586"/>
                      </a:solidFill>
                    </a:rPr>
                    <a:t>wrapper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767155" y="4637093"/>
                  <a:ext cx="2664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  <a:br>
                    <a:rPr lang="en-US" sz="2400" b="1" dirty="0">
                      <a:solidFill>
                        <a:srgbClr val="004586"/>
                      </a:solidFill>
                    </a:rPr>
                  </a:br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  <a:br>
                    <a:rPr lang="en-US" sz="2400" b="1" dirty="0">
                      <a:solidFill>
                        <a:srgbClr val="004586"/>
                      </a:solidFill>
                    </a:rPr>
                  </a:br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744948" y="4637092"/>
                  <a:ext cx="2664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0148042" y="4637091"/>
                  <a:ext cx="2664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rgbClr val="004586"/>
                      </a:solidFill>
                    </a:rPr>
                    <a:t>.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48041" y="2982858"/>
                  <a:ext cx="1443495" cy="378244"/>
                </a:xfrm>
                <a:prstGeom prst="rect">
                  <a:avLst/>
                </a:prstGeom>
                <a:pattFill prst="dkUpDiag">
                  <a:fgClr>
                    <a:schemeClr val="accent1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rgbClr val="2A60A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9090377" y="2801088"/>
                  <a:ext cx="0" cy="18177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0263732" y="3008760"/>
                  <a:ext cx="12121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4586"/>
                      </a:solidFill>
                    </a:rPr>
                    <a:t>GBT-FPGA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0869788" y="2101932"/>
                  <a:ext cx="0" cy="320912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8401516" y="2422844"/>
                  <a:ext cx="1443496" cy="938258"/>
                  <a:chOff x="8401516" y="2422844"/>
                  <a:chExt cx="1443496" cy="938258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8401517" y="2422844"/>
                    <a:ext cx="1443495" cy="378244"/>
                  </a:xfrm>
                  <a:prstGeom prst="rect">
                    <a:avLst/>
                  </a:prstGeom>
                  <a:pattFill prst="dkUpDiag">
                    <a:fgClr>
                      <a:schemeClr val="accent1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rgbClr val="2A60A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517208" y="2462534"/>
                    <a:ext cx="12121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4586"/>
                        </a:solidFill>
                      </a:rPr>
                      <a:t>wrapper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401516" y="2982858"/>
                    <a:ext cx="1443495" cy="378244"/>
                  </a:xfrm>
                  <a:prstGeom prst="rect">
                    <a:avLst/>
                  </a:prstGeom>
                  <a:pattFill prst="dkUpDiag">
                    <a:fgClr>
                      <a:schemeClr val="accent1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rgbClr val="2A60A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17207" y="3008760"/>
                    <a:ext cx="12121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004586"/>
                        </a:solidFill>
                      </a:rPr>
                      <a:t>GBT-FPGA</a:t>
                    </a:r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7610295" y="2632045"/>
                  <a:ext cx="2664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r>
                    <a:rPr lang="en-US" sz="2400" b="1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9098385" y="2101932"/>
                  <a:ext cx="0" cy="320912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10869788" y="2801088"/>
                  <a:ext cx="0" cy="18177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Rectangle 28"/>
            <p:cNvSpPr/>
            <p:nvPr/>
          </p:nvSpPr>
          <p:spPr>
            <a:xfrm>
              <a:off x="391886" y="558140"/>
              <a:ext cx="9476509" cy="560515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4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004564" y="1152833"/>
            <a:ext cx="2522068" cy="3648873"/>
            <a:chOff x="4992688" y="2079108"/>
            <a:chExt cx="2522068" cy="3648873"/>
          </a:xfrm>
        </p:grpSpPr>
        <p:grpSp>
          <p:nvGrpSpPr>
            <p:cNvPr id="32" name="Group 31"/>
            <p:cNvGrpSpPr/>
            <p:nvPr/>
          </p:nvGrpSpPr>
          <p:grpSpPr>
            <a:xfrm>
              <a:off x="4992688" y="2079108"/>
              <a:ext cx="2522068" cy="3648873"/>
              <a:chOff x="4992688" y="2079108"/>
              <a:chExt cx="2522068" cy="364887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92688" y="2813339"/>
                <a:ext cx="2522068" cy="2179171"/>
              </a:xfrm>
              <a:prstGeom prst="rect">
                <a:avLst/>
              </a:prstGeom>
              <a:solidFill>
                <a:srgbClr val="00458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6200000">
                <a:off x="5349406" y="4168598"/>
                <a:ext cx="438150" cy="771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6723098" y="4168598"/>
                <a:ext cx="438150" cy="771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6200000">
                <a:off x="5896009" y="2636145"/>
                <a:ext cx="663853" cy="16891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" name="Arrow: Down 10"/>
              <p:cNvSpPr/>
              <p:nvPr/>
            </p:nvSpPr>
            <p:spPr>
              <a:xfrm rot="10800000">
                <a:off x="5517932" y="4782173"/>
                <a:ext cx="91441" cy="606039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Down 12"/>
              <p:cNvSpPr/>
              <p:nvPr/>
            </p:nvSpPr>
            <p:spPr>
              <a:xfrm rot="10800000">
                <a:off x="5517933" y="3825697"/>
                <a:ext cx="91440" cy="509591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/>
              <p:cNvSpPr/>
              <p:nvPr/>
            </p:nvSpPr>
            <p:spPr>
              <a:xfrm>
                <a:off x="6898093" y="3822156"/>
                <a:ext cx="91440" cy="500070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92688" y="2079108"/>
                <a:ext cx="2522068" cy="362059"/>
              </a:xfrm>
              <a:prstGeom prst="rect">
                <a:avLst/>
              </a:prstGeom>
              <a:solidFill>
                <a:srgbClr val="AEC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FMC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2063" y="4380493"/>
                <a:ext cx="363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49652" y="4380493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Rx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34134" y="3301838"/>
                <a:ext cx="58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MGT</a:t>
                </a:r>
              </a:p>
            </p:txBody>
          </p:sp>
          <p:sp>
            <p:nvSpPr>
              <p:cNvPr id="22" name="Arrow: Down 21"/>
              <p:cNvSpPr/>
              <p:nvPr/>
            </p:nvSpPr>
            <p:spPr>
              <a:xfrm rot="10800000">
                <a:off x="6091262" y="2441167"/>
                <a:ext cx="91440" cy="694550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Down 22"/>
              <p:cNvSpPr/>
              <p:nvPr/>
            </p:nvSpPr>
            <p:spPr>
              <a:xfrm>
                <a:off x="6258296" y="2454230"/>
                <a:ext cx="91440" cy="689790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39193" y="2851044"/>
                <a:ext cx="8755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GBT-FPGA 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15517" y="5389427"/>
                <a:ext cx="1075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i="1" dirty="0"/>
                  <a:t>TX_DATA_IN</a:t>
                </a:r>
              </a:p>
              <a:p>
                <a:pPr algn="ctr"/>
                <a:r>
                  <a:rPr lang="en-US" sz="800" b="1" i="1" dirty="0"/>
                  <a:t>[from Module block]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27636" y="5389427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i="1" dirty="0"/>
                  <a:t>RX_DATA_OUT</a:t>
                </a:r>
              </a:p>
              <a:p>
                <a:pPr algn="ctr"/>
                <a:r>
                  <a:rPr lang="en-US" sz="800" b="1" i="1" dirty="0"/>
                  <a:t>[to Module block]</a:t>
                </a:r>
              </a:p>
            </p:txBody>
          </p:sp>
          <p:sp>
            <p:nvSpPr>
              <p:cNvPr id="30" name="Arrow: Down 29"/>
              <p:cNvSpPr/>
              <p:nvPr/>
            </p:nvSpPr>
            <p:spPr>
              <a:xfrm>
                <a:off x="6898091" y="4782173"/>
                <a:ext cx="91441" cy="606039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34623" y="2518333"/>
              <a:ext cx="9236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TX_SERIAL_DATA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56022" y="2518333"/>
              <a:ext cx="9300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RX_SERIAL_DATA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463371" y="1580183"/>
            <a:ext cx="3613034" cy="240617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264653" y="5144944"/>
            <a:ext cx="4621747" cy="566850"/>
            <a:chOff x="3830102" y="5959360"/>
            <a:chExt cx="4621747" cy="566850"/>
          </a:xfrm>
        </p:grpSpPr>
        <p:grpSp>
          <p:nvGrpSpPr>
            <p:cNvPr id="52" name="Group 51"/>
            <p:cNvGrpSpPr/>
            <p:nvPr/>
          </p:nvGrpSpPr>
          <p:grpSpPr>
            <a:xfrm>
              <a:off x="3833368" y="5959360"/>
              <a:ext cx="4618481" cy="353984"/>
              <a:chOff x="3833368" y="5959360"/>
              <a:chExt cx="4618481" cy="35398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833368" y="5992754"/>
                <a:ext cx="4618481" cy="302627"/>
                <a:chOff x="3833368" y="5992755"/>
                <a:chExt cx="4618481" cy="2667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833368" y="5992755"/>
                  <a:ext cx="621475" cy="266700"/>
                </a:xfrm>
                <a:prstGeom prst="rect">
                  <a:avLst/>
                </a:prstGeom>
                <a:solidFill>
                  <a:srgbClr val="AEC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441150" y="5992755"/>
                  <a:ext cx="621475" cy="266700"/>
                </a:xfrm>
                <a:prstGeom prst="rect">
                  <a:avLst/>
                </a:prstGeom>
                <a:solidFill>
                  <a:srgbClr val="0078E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062625" y="5992755"/>
                  <a:ext cx="2406294" cy="2667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468918" y="5992755"/>
                  <a:ext cx="982931" cy="2667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891840" y="5959360"/>
                <a:ext cx="4908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Header</a:t>
                </a:r>
              </a:p>
              <a:p>
                <a:pPr algn="ctr"/>
                <a:r>
                  <a:rPr lang="en-US" sz="800" b="1" dirty="0"/>
                  <a:t>(H)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75253" y="6030475"/>
                <a:ext cx="7569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User Data (D)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36229" y="5974790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Extra User Data</a:t>
                </a:r>
              </a:p>
              <a:p>
                <a:pPr algn="ctr"/>
                <a:r>
                  <a:rPr lang="en-US" sz="800" b="1" dirty="0"/>
                  <a:t>(ED)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82679" y="5974790"/>
                <a:ext cx="728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Slow Control</a:t>
                </a:r>
              </a:p>
              <a:p>
                <a:pPr algn="ctr"/>
                <a:r>
                  <a:rPr lang="en-US" sz="800" b="1" dirty="0"/>
                  <a:t>(SC)</a:t>
                </a:r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3830102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42746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62625" y="6295380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468918" y="6295379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444731" y="6295378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44301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60867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19848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80bit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78287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32bit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830102" y="641099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49734" y="641452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441150" y="641663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871209" y="6420592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5060577" y="6420592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521731" y="6420592"/>
              <a:ext cx="947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7468918" y="642059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147612" y="6420592"/>
              <a:ext cx="304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3264652" y="4627292"/>
            <a:ext cx="1762740" cy="545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103138" y="4627291"/>
            <a:ext cx="1783262" cy="545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28414" y="4452718"/>
            <a:ext cx="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99239" y="4444412"/>
            <a:ext cx="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879282" y="5208365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@40MHz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40789" y="1555676"/>
            <a:ext cx="72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wrapper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4458478" y="1854593"/>
            <a:ext cx="36130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10036" y="1833454"/>
            <a:ext cx="222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Interface</a:t>
            </a:r>
          </a:p>
          <a:p>
            <a:pPr algn="r"/>
            <a:r>
              <a:rPr lang="en-US" sz="1200" dirty="0"/>
              <a:t>[for one GBT-FPGA,</a:t>
            </a:r>
          </a:p>
          <a:p>
            <a:pPr algn="r"/>
            <a:r>
              <a:rPr lang="en-US" sz="1200" dirty="0"/>
              <a:t>replicated </a:t>
            </a:r>
            <a:r>
              <a:rPr lang="en-US" sz="1200" dirty="0" err="1"/>
              <a:t>Nx</a:t>
            </a:r>
            <a:r>
              <a:rPr lang="en-US" sz="1200" dirty="0"/>
              <a:t> for </a:t>
            </a:r>
            <a:r>
              <a:rPr lang="en-US" sz="1200" dirty="0" err="1"/>
              <a:t>Nx</a:t>
            </a:r>
            <a:r>
              <a:rPr lang="en-US" sz="1200" dirty="0"/>
              <a:t> GBT-FPGA’s]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3282390" y="5956705"/>
            <a:ext cx="4621747" cy="566850"/>
            <a:chOff x="3830102" y="5959360"/>
            <a:chExt cx="4621747" cy="566850"/>
          </a:xfrm>
        </p:grpSpPr>
        <p:grpSp>
          <p:nvGrpSpPr>
            <p:cNvPr id="129" name="Group 128"/>
            <p:cNvGrpSpPr/>
            <p:nvPr/>
          </p:nvGrpSpPr>
          <p:grpSpPr>
            <a:xfrm>
              <a:off x="3833368" y="5959360"/>
              <a:ext cx="4618481" cy="353984"/>
              <a:chOff x="3833368" y="5959360"/>
              <a:chExt cx="4618481" cy="353984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833368" y="5992754"/>
                <a:ext cx="4618481" cy="302627"/>
                <a:chOff x="3833368" y="5992755"/>
                <a:chExt cx="4618481" cy="26670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3833368" y="5992755"/>
                  <a:ext cx="621475" cy="266700"/>
                </a:xfrm>
                <a:prstGeom prst="rect">
                  <a:avLst/>
                </a:prstGeom>
                <a:solidFill>
                  <a:srgbClr val="AEC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441150" y="5992755"/>
                  <a:ext cx="621475" cy="266700"/>
                </a:xfrm>
                <a:prstGeom prst="rect">
                  <a:avLst/>
                </a:prstGeom>
                <a:solidFill>
                  <a:srgbClr val="0078E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062625" y="5992755"/>
                  <a:ext cx="2406294" cy="2667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68918" y="5992755"/>
                  <a:ext cx="982931" cy="2667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3891840" y="5959360"/>
                <a:ext cx="4908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Header</a:t>
                </a:r>
              </a:p>
              <a:p>
                <a:pPr algn="ctr"/>
                <a:r>
                  <a:rPr lang="en-US" sz="800" b="1" dirty="0"/>
                  <a:t>(H)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875253" y="6030475"/>
                <a:ext cx="7569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User Data (D)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536229" y="5974790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Extra User Data</a:t>
                </a:r>
              </a:p>
              <a:p>
                <a:pPr algn="ctr"/>
                <a:r>
                  <a:rPr lang="en-US" sz="800" b="1" dirty="0"/>
                  <a:t>(ED)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382679" y="5974790"/>
                <a:ext cx="728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Slow Control</a:t>
                </a:r>
              </a:p>
              <a:p>
                <a:pPr algn="ctr"/>
                <a:r>
                  <a:rPr lang="en-US" sz="800" b="1" dirty="0"/>
                  <a:t>(SC)</a:t>
                </a:r>
              </a:p>
            </p:txBody>
          </p:sp>
        </p:grpSp>
        <p:cxnSp>
          <p:nvCxnSpPr>
            <p:cNvPr id="130" name="Straight Connector 129"/>
            <p:cNvCxnSpPr/>
            <p:nvPr/>
          </p:nvCxnSpPr>
          <p:spPr>
            <a:xfrm>
              <a:off x="3830102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442746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062625" y="6295380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468918" y="6295379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444731" y="6295378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944301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560867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9848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80bit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778287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32bit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3830102" y="641099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249734" y="641452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4441150" y="641663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4871209" y="6420592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5060577" y="6420592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6521731" y="6420592"/>
              <a:ext cx="947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468918" y="642059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8147612" y="6420592"/>
              <a:ext cx="304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7897019" y="6020126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@40MHz</a:t>
            </a:r>
          </a:p>
        </p:txBody>
      </p:sp>
    </p:spTree>
    <p:extLst>
      <p:ext uri="{BB962C8B-B14F-4D97-AF65-F5344CB8AC3E}">
        <p14:creationId xmlns:p14="http://schemas.microsoft.com/office/powerpoint/2010/main" val="105105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16994" y="2876621"/>
            <a:ext cx="4624254" cy="566850"/>
            <a:chOff x="3830102" y="5959360"/>
            <a:chExt cx="4624254" cy="566850"/>
          </a:xfrm>
        </p:grpSpPr>
        <p:grpSp>
          <p:nvGrpSpPr>
            <p:cNvPr id="3" name="Group 2"/>
            <p:cNvGrpSpPr/>
            <p:nvPr/>
          </p:nvGrpSpPr>
          <p:grpSpPr>
            <a:xfrm>
              <a:off x="3833368" y="5959360"/>
              <a:ext cx="4618481" cy="353984"/>
              <a:chOff x="3833368" y="5959360"/>
              <a:chExt cx="4618481" cy="35398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833368" y="5992754"/>
                <a:ext cx="4618481" cy="302627"/>
                <a:chOff x="3833368" y="5992755"/>
                <a:chExt cx="4618481" cy="2667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833368" y="5992755"/>
                  <a:ext cx="621475" cy="266700"/>
                </a:xfrm>
                <a:prstGeom prst="rect">
                  <a:avLst/>
                </a:prstGeom>
                <a:solidFill>
                  <a:srgbClr val="AEC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41150" y="5992755"/>
                  <a:ext cx="621475" cy="266700"/>
                </a:xfrm>
                <a:prstGeom prst="rect">
                  <a:avLst/>
                </a:prstGeom>
                <a:solidFill>
                  <a:srgbClr val="0078E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062625" y="5992755"/>
                  <a:ext cx="2406294" cy="2667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468918" y="5992755"/>
                  <a:ext cx="982931" cy="2667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891840" y="5959360"/>
                <a:ext cx="4908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Header</a:t>
                </a:r>
              </a:p>
              <a:p>
                <a:pPr algn="ctr"/>
                <a:r>
                  <a:rPr lang="en-US" sz="800" b="1" dirty="0"/>
                  <a:t>(H)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75253" y="6030475"/>
                <a:ext cx="7569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User Data (D)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36229" y="5974790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Extra User Data</a:t>
                </a:r>
              </a:p>
              <a:p>
                <a:pPr algn="ctr"/>
                <a:r>
                  <a:rPr lang="en-US" sz="800" b="1" dirty="0"/>
                  <a:t>(ED)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82679" y="5974790"/>
                <a:ext cx="728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Slow Control</a:t>
                </a:r>
              </a:p>
              <a:p>
                <a:pPr algn="ctr"/>
                <a:r>
                  <a:rPr lang="en-US" sz="800" b="1" dirty="0"/>
                  <a:t>(SC)</a:t>
                </a:r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3830102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442746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62625" y="6295380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68918" y="6295379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454356" y="6295378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44301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0867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9848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80bit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8287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32bit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830102" y="641099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49734" y="641452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441150" y="641663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871209" y="6420592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60577" y="6420592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521731" y="6420592"/>
              <a:ext cx="947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468918" y="642059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147612" y="6420592"/>
              <a:ext cx="304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13169" y="1880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@40MHz</a:t>
            </a:r>
          </a:p>
          <a:p>
            <a:r>
              <a:rPr lang="en-US" sz="900" b="1" dirty="0"/>
              <a:t>(4.8Gbps)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24112" y="1817519"/>
            <a:ext cx="4624254" cy="566850"/>
            <a:chOff x="3830102" y="5959360"/>
            <a:chExt cx="4624254" cy="566850"/>
          </a:xfrm>
        </p:grpSpPr>
        <p:grpSp>
          <p:nvGrpSpPr>
            <p:cNvPr id="32" name="Group 31"/>
            <p:cNvGrpSpPr/>
            <p:nvPr/>
          </p:nvGrpSpPr>
          <p:grpSpPr>
            <a:xfrm>
              <a:off x="3833368" y="5959360"/>
              <a:ext cx="4618481" cy="353984"/>
              <a:chOff x="3833368" y="5959360"/>
              <a:chExt cx="4618481" cy="35398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833368" y="5992754"/>
                <a:ext cx="4618481" cy="302627"/>
                <a:chOff x="3833368" y="5992755"/>
                <a:chExt cx="4618481" cy="2667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833368" y="5992755"/>
                  <a:ext cx="621475" cy="266700"/>
                </a:xfrm>
                <a:prstGeom prst="rect">
                  <a:avLst/>
                </a:prstGeom>
                <a:solidFill>
                  <a:srgbClr val="AEC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41150" y="5992755"/>
                  <a:ext cx="621475" cy="266700"/>
                </a:xfrm>
                <a:prstGeom prst="rect">
                  <a:avLst/>
                </a:prstGeom>
                <a:solidFill>
                  <a:srgbClr val="0078E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062625" y="5992755"/>
                  <a:ext cx="2406294" cy="2667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468918" y="5992755"/>
                  <a:ext cx="982931" cy="2667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3891840" y="5959360"/>
                <a:ext cx="4908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Header</a:t>
                </a:r>
              </a:p>
              <a:p>
                <a:pPr algn="ctr"/>
                <a:r>
                  <a:rPr lang="en-US" sz="800" b="1" dirty="0"/>
                  <a:t>(H)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75253" y="6030475"/>
                <a:ext cx="7569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User Data (D)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525815" y="5974790"/>
                <a:ext cx="8691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Forward Error </a:t>
                </a:r>
              </a:p>
              <a:p>
                <a:pPr algn="ctr"/>
                <a:r>
                  <a:rPr lang="en-US" sz="800" b="1" dirty="0"/>
                  <a:t>Correction (FEC)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82679" y="5974790"/>
                <a:ext cx="728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/>
                  <a:t>Slow Control</a:t>
                </a:r>
              </a:p>
              <a:p>
                <a:pPr algn="ctr"/>
                <a:r>
                  <a:rPr lang="en-US" sz="800" b="1" dirty="0"/>
                  <a:t>(SC)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3830102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42746" y="6295381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2625" y="6295380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68918" y="6295379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454356" y="6295378"/>
              <a:ext cx="0" cy="207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44301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60867" y="6295378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4bit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848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80bit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87" y="6295378"/>
              <a:ext cx="431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32bit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3830102" y="641099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249734" y="641452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41150" y="6416631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1209" y="6420592"/>
              <a:ext cx="19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060577" y="6420592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521731" y="6420592"/>
              <a:ext cx="947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7468918" y="642059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147612" y="6420592"/>
              <a:ext cx="304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7313169" y="294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@40MHz</a:t>
            </a:r>
          </a:p>
          <a:p>
            <a:r>
              <a:rPr lang="en-US" sz="900" b="1" dirty="0"/>
              <a:t>(4.8Gbps)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624112" y="1643894"/>
            <a:ext cx="0" cy="20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45859" y="1643893"/>
            <a:ext cx="0" cy="20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13858" y="1627891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120bit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22427" y="175310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22802" y="175310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622318" y="2701068"/>
            <a:ext cx="0" cy="20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34440" y="2701067"/>
            <a:ext cx="0" cy="20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620633" y="2810279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21008" y="2810279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77169" y="2688982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120bit</a:t>
            </a:r>
          </a:p>
        </p:txBody>
      </p:sp>
    </p:spTree>
    <p:extLst>
      <p:ext uri="{BB962C8B-B14F-4D97-AF65-F5344CB8AC3E}">
        <p14:creationId xmlns:p14="http://schemas.microsoft.com/office/powerpoint/2010/main" val="1350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3574473" y="995722"/>
            <a:ext cx="6875810" cy="5250699"/>
            <a:chOff x="3574473" y="995722"/>
            <a:chExt cx="6875810" cy="5250699"/>
          </a:xfrm>
        </p:grpSpPr>
        <p:grpSp>
          <p:nvGrpSpPr>
            <p:cNvPr id="96" name="Group 95"/>
            <p:cNvGrpSpPr/>
            <p:nvPr/>
          </p:nvGrpSpPr>
          <p:grpSpPr>
            <a:xfrm>
              <a:off x="3574473" y="995722"/>
              <a:ext cx="6875810" cy="5250699"/>
              <a:chOff x="3574473" y="995722"/>
              <a:chExt cx="6875810" cy="52506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74473" y="3074237"/>
                <a:ext cx="6875810" cy="2729853"/>
              </a:xfrm>
              <a:prstGeom prst="rect">
                <a:avLst/>
              </a:prstGeom>
              <a:solidFill>
                <a:srgbClr val="00458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4586"/>
                  </a:solidFill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914699" y="3562597"/>
                <a:ext cx="2521194" cy="1389416"/>
              </a:xfrm>
              <a:prstGeom prst="rect">
                <a:avLst/>
              </a:prstGeom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0721" y="3829793"/>
                <a:ext cx="1199408" cy="8550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GBT-FPGA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7948549" y="4678878"/>
                <a:ext cx="0" cy="1567543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835724" y="1158080"/>
                <a:ext cx="1199408" cy="8550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SFP+</a:t>
                </a:r>
              </a:p>
              <a:p>
                <a:pPr algn="ctr"/>
                <a:r>
                  <a:rPr lang="en-US" sz="1400" dirty="0"/>
                  <a:t>[optical]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568929" y="995722"/>
                <a:ext cx="2085710" cy="10489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COTS/custom-made FMC by Kovacs</a:t>
                </a:r>
              </a:p>
              <a:p>
                <a:pPr algn="ctr"/>
                <a:r>
                  <a:rPr lang="en-US" sz="1400" dirty="0"/>
                  <a:t>[electrical]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47303" y="4595751"/>
                <a:ext cx="1199408" cy="3562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Selection logic (?)</a:t>
                </a:r>
                <a:endParaRPr lang="en-US" sz="105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35428" y="3858746"/>
                <a:ext cx="1199408" cy="4942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Decoding logic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5047007" y="4353043"/>
                <a:ext cx="0" cy="242708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/>
              <p:cNvCxnSpPr>
                <a:endCxn id="38" idx="2"/>
              </p:cNvCxnSpPr>
              <p:nvPr/>
            </p:nvCxnSpPr>
            <p:spPr>
              <a:xfrm flipV="1">
                <a:off x="6630389" y="2044709"/>
                <a:ext cx="1981395" cy="496609"/>
              </a:xfrm>
              <a:prstGeom prst="bentConnector2">
                <a:avLst/>
              </a:prstGeom>
              <a:ln w="539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7813964" y="5118265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8083135" y="4907478"/>
                <a:ext cx="18484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120-bit</a:t>
                </a:r>
              </a:p>
              <a:p>
                <a:r>
                  <a:rPr lang="en-US" sz="1200" dirty="0"/>
                  <a:t>DATA_TO/FROM_MODULE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948549" y="2517568"/>
                <a:ext cx="0" cy="1312225"/>
              </a:xfrm>
              <a:prstGeom prst="straightConnector1">
                <a:avLst/>
              </a:prstGeom>
              <a:ln w="539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7776357" y="3371121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103335" y="3202418"/>
                <a:ext cx="1584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10/20-bit</a:t>
                </a:r>
              </a:p>
              <a:p>
                <a:r>
                  <a:rPr lang="en-US" sz="1200" dirty="0"/>
                  <a:t>DATA_TO/FROM_MGT</a:t>
                </a:r>
              </a:p>
            </p:txBody>
          </p:sp>
          <p:cxnSp>
            <p:nvCxnSpPr>
              <p:cNvPr id="65" name="Connector: Elbow 64"/>
              <p:cNvCxnSpPr>
                <a:endCxn id="37" idx="2"/>
              </p:cNvCxnSpPr>
              <p:nvPr/>
            </p:nvCxnSpPr>
            <p:spPr>
              <a:xfrm rot="10800000">
                <a:off x="4435429" y="2013103"/>
                <a:ext cx="4202281" cy="529778"/>
              </a:xfrm>
              <a:prstGeom prst="bentConnector2">
                <a:avLst/>
              </a:prstGeom>
              <a:ln w="539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4127411" y="2013102"/>
                <a:ext cx="676960" cy="1845644"/>
                <a:chOff x="4127411" y="2013102"/>
                <a:chExt cx="676960" cy="1845644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4802392" y="2786294"/>
                  <a:ext cx="1979" cy="1072452"/>
                </a:xfrm>
                <a:prstGeom prst="straightConnector1">
                  <a:avLst/>
                </a:prstGeom>
                <a:ln w="15875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127411" y="2013102"/>
                  <a:ext cx="0" cy="785023"/>
                </a:xfrm>
                <a:prstGeom prst="line">
                  <a:avLst/>
                </a:prstGeom>
                <a:ln w="15875"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132611" y="2807778"/>
                  <a:ext cx="669781" cy="1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 flipH="1">
                <a:off x="5308267" y="2044709"/>
                <a:ext cx="3640189" cy="1814037"/>
                <a:chOff x="3445299" y="2032834"/>
                <a:chExt cx="992598" cy="1814037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H="1" flipV="1">
                  <a:off x="4437897" y="2775774"/>
                  <a:ext cx="0" cy="1071097"/>
                </a:xfrm>
                <a:prstGeom prst="straightConnector1">
                  <a:avLst/>
                </a:prstGeom>
                <a:ln w="15875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3445299" y="2032834"/>
                  <a:ext cx="0" cy="763069"/>
                </a:xfrm>
                <a:prstGeom prst="line">
                  <a:avLst/>
                </a:prstGeom>
                <a:ln w="15875">
                  <a:head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3446380" y="2795903"/>
                  <a:ext cx="991517" cy="2715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8637707" y="5437916"/>
                <a:ext cx="1734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Physical access block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6711" y="4632116"/>
                <a:ext cx="812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wrapper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8535727" y="4253930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… </a:t>
              </a:r>
              <a:r>
                <a:rPr lang="en-US" sz="1600" dirty="0" err="1">
                  <a:solidFill>
                    <a:schemeClr val="bg1"/>
                  </a:solidFill>
                </a:rPr>
                <a:t>xN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48622" y="2056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957517" y="2056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47007" y="4345842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1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08168" y="1187533"/>
            <a:ext cx="10142920" cy="5153887"/>
            <a:chOff x="1508168" y="581893"/>
            <a:chExt cx="10142920" cy="5153887"/>
          </a:xfrm>
        </p:grpSpPr>
        <p:sp>
          <p:nvSpPr>
            <p:cNvPr id="2" name="Rectangle 1"/>
            <p:cNvSpPr/>
            <p:nvPr/>
          </p:nvSpPr>
          <p:spPr>
            <a:xfrm>
              <a:off x="1508168" y="938150"/>
              <a:ext cx="8847116" cy="2067262"/>
            </a:xfrm>
            <a:prstGeom prst="rect">
              <a:avLst/>
            </a:prstGeom>
            <a:solidFill>
              <a:srgbClr val="0045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78706" y="3396341"/>
              <a:ext cx="1591293" cy="2339439"/>
            </a:xfrm>
            <a:prstGeom prst="rect">
              <a:avLst/>
            </a:prstGeom>
            <a:solidFill>
              <a:srgbClr val="0045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block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32938" y="3396341"/>
              <a:ext cx="1591293" cy="2339439"/>
            </a:xfrm>
            <a:prstGeom prst="rect">
              <a:avLst/>
            </a:prstGeom>
            <a:solidFill>
              <a:srgbClr val="0045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block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59087" y="3395388"/>
              <a:ext cx="1591293" cy="2339439"/>
            </a:xfrm>
            <a:prstGeom prst="rect">
              <a:avLst/>
            </a:prstGeom>
            <a:solidFill>
              <a:srgbClr val="0045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Readout block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41325" y="5027894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64090" y="2587567"/>
              <a:ext cx="1757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Physical access block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71253" y="581893"/>
              <a:ext cx="2660965" cy="2814448"/>
              <a:chOff x="2071253" y="581893"/>
              <a:chExt cx="2660965" cy="28144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071253" y="581893"/>
                <a:ext cx="1199408" cy="2814448"/>
                <a:chOff x="2071253" y="581893"/>
                <a:chExt cx="1199408" cy="281444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071253" y="1494275"/>
                  <a:ext cx="1199408" cy="85502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GBT-FPGA</a:t>
                  </a:r>
                </a:p>
              </p:txBody>
            </p:sp>
            <p:cxnSp>
              <p:nvCxnSpPr>
                <p:cNvPr id="9" name="Straight Arrow Connector 8"/>
                <p:cNvCxnSpPr>
                  <a:stCxn id="3" idx="0"/>
                </p:cNvCxnSpPr>
                <p:nvPr/>
              </p:nvCxnSpPr>
              <p:spPr>
                <a:xfrm flipH="1" flipV="1">
                  <a:off x="2659081" y="2343361"/>
                  <a:ext cx="15272" cy="1052980"/>
                </a:xfrm>
                <a:prstGeom prst="straightConnector1">
                  <a:avLst/>
                </a:prstGeom>
                <a:ln w="539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524496" y="2663997"/>
                  <a:ext cx="296883" cy="1068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2659081" y="581893"/>
                  <a:ext cx="0" cy="912383"/>
                </a:xfrm>
                <a:prstGeom prst="straightConnector1">
                  <a:avLst/>
                </a:prstGeom>
                <a:ln w="539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510639" y="1071228"/>
                  <a:ext cx="296883" cy="1068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955964" y="985380"/>
                <a:ext cx="1617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10/20-bit</a:t>
                </a:r>
              </a:p>
              <a:p>
                <a:r>
                  <a:rPr lang="en-US" sz="1200" b="1" dirty="0"/>
                  <a:t>DATA_TO/FROM_MGT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4842" y="2412056"/>
                <a:ext cx="18873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120-bit</a:t>
                </a:r>
              </a:p>
              <a:p>
                <a:r>
                  <a:rPr lang="en-US" sz="1200" b="1" dirty="0"/>
                  <a:t>DATA_TO/FROM_MODULE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40757" y="1071228"/>
              <a:ext cx="1199408" cy="2325113"/>
              <a:chOff x="2071253" y="1071228"/>
              <a:chExt cx="1199408" cy="232511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071253" y="1494275"/>
                <a:ext cx="1199408" cy="85502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GBT-FPGA</a:t>
                </a:r>
              </a:p>
            </p:txBody>
          </p:sp>
          <p:cxnSp>
            <p:nvCxnSpPr>
              <p:cNvPr id="23" name="Straight Arrow Connector 22"/>
              <p:cNvCxnSpPr>
                <a:stCxn id="4" idx="0"/>
              </p:cNvCxnSpPr>
              <p:nvPr/>
            </p:nvCxnSpPr>
            <p:spPr>
              <a:xfrm flipV="1">
                <a:off x="2659081" y="2343361"/>
                <a:ext cx="0" cy="1052980"/>
              </a:xfrm>
              <a:prstGeom prst="straightConnector1">
                <a:avLst/>
              </a:prstGeom>
              <a:ln w="539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524496" y="2663997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2510639" y="1071228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875531" y="1107730"/>
              <a:ext cx="1199408" cy="2287665"/>
              <a:chOff x="2071253" y="1115496"/>
              <a:chExt cx="1199408" cy="23068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071253" y="1494275"/>
                <a:ext cx="1199408" cy="85502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GBT-FPGA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2659081" y="2325081"/>
                <a:ext cx="0" cy="1097280"/>
              </a:xfrm>
              <a:prstGeom prst="straightConnector1">
                <a:avLst/>
              </a:prstGeom>
              <a:ln w="539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524496" y="2663997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486889" y="1115496"/>
                <a:ext cx="296883" cy="1068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9534599" y="1086983"/>
              <a:ext cx="2116489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Every module has its </a:t>
              </a:r>
              <a:r>
                <a:rPr lang="en-US" sz="1400" b="1" i="1" dirty="0"/>
                <a:t>own</a:t>
              </a:r>
              <a:r>
                <a:rPr lang="en-US" sz="1400" i="1" dirty="0"/>
                <a:t> GBT-FPGA (alternately referred to as a </a:t>
              </a:r>
              <a:r>
                <a:rPr lang="en-US" sz="1400" b="1" i="1" dirty="0"/>
                <a:t>wrapper</a:t>
              </a:r>
              <a:r>
                <a:rPr lang="en-US" sz="1400" i="1" dirty="0"/>
                <a:t>)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5128585" y="1187533"/>
            <a:ext cx="0" cy="912383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424762" y="1187533"/>
            <a:ext cx="0" cy="912383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47426" y="846174"/>
            <a:ext cx="1653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TO/FROM SFP+ or FMC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17884" y="831515"/>
            <a:ext cx="1653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TO/FROM SFP+ or FMC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2682" y="846174"/>
            <a:ext cx="1653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TO/FROM SFP+ or FMC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15032" y="2475963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44484" y="411554"/>
            <a:ext cx="195388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The GBT-FPGA also selects if data is to be sent/received via SFP+/FMC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9454" y="2431287"/>
            <a:ext cx="70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CLKS_IN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085222" y="2569787"/>
            <a:ext cx="422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52088" y="2521661"/>
            <a:ext cx="8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CLKS_OUT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0355284" y="2660160"/>
            <a:ext cx="422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4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253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Kanwal</dc:creator>
  <cp:lastModifiedBy>Alishba Kanwal</cp:lastModifiedBy>
  <cp:revision>32</cp:revision>
  <cp:lastPrinted>2016-10-20T11:04:07Z</cp:lastPrinted>
  <dcterms:created xsi:type="dcterms:W3CDTF">2016-10-19T08:22:24Z</dcterms:created>
  <dcterms:modified xsi:type="dcterms:W3CDTF">2016-10-27T09:57:10Z</dcterms:modified>
</cp:coreProperties>
</file>