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4" r:id="rId3"/>
    <p:sldId id="265" r:id="rId4"/>
    <p:sldId id="259" r:id="rId5"/>
    <p:sldId id="275" r:id="rId6"/>
    <p:sldId id="276" r:id="rId7"/>
    <p:sldId id="258" r:id="rId8"/>
    <p:sldId id="277" r:id="rId9"/>
    <p:sldId id="278" r:id="rId10"/>
    <p:sldId id="281" r:id="rId11"/>
    <p:sldId id="283" r:id="rId12"/>
    <p:sldId id="282" r:id="rId13"/>
    <p:sldId id="260" r:id="rId14"/>
    <p:sldId id="273" r:id="rId15"/>
    <p:sldId id="274" r:id="rId16"/>
    <p:sldId id="261" r:id="rId17"/>
    <p:sldId id="271" r:id="rId18"/>
    <p:sldId id="272" r:id="rId19"/>
    <p:sldId id="262" r:id="rId20"/>
    <p:sldId id="267" r:id="rId21"/>
    <p:sldId id="266"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shba Kanwal" initials="AK" lastIdx="0" clrIdx="0">
    <p:extLst>
      <p:ext uri="{19B8F6BF-5375-455C-9EA6-DF929625EA0E}">
        <p15:presenceInfo xmlns:p15="http://schemas.microsoft.com/office/powerpoint/2012/main" userId="Alishba Kanw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94660"/>
  </p:normalViewPr>
  <p:slideViewPr>
    <p:cSldViewPr snapToGrid="0">
      <p:cViewPr varScale="1">
        <p:scale>
          <a:sx n="83" d="100"/>
          <a:sy n="83" d="100"/>
        </p:scale>
        <p:origin x="126" y="28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6299F-E6BF-49A7-AAA9-0AB7BF90762C}" type="datetimeFigureOut">
              <a:rPr lang="en-US" smtClean="0"/>
              <a:t>9/8/2016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B8612-188E-4A51-84C3-169BE84ECE12}" type="slidenum">
              <a:rPr lang="en-US" smtClean="0"/>
              <a:t>‹#›</a:t>
            </a:fld>
            <a:endParaRPr lang="en-US"/>
          </a:p>
        </p:txBody>
      </p:sp>
    </p:spTree>
    <p:extLst>
      <p:ext uri="{BB962C8B-B14F-4D97-AF65-F5344CB8AC3E}">
        <p14:creationId xmlns:p14="http://schemas.microsoft.com/office/powerpoint/2010/main" val="3571534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Inversion-based Hardware Gaussian Random Number Generator: A Case Study of Function Evaluation via</a:t>
            </a:r>
            <a:r>
              <a:rPr lang="en-US" baseline="0" dirty="0"/>
              <a:t> Hierarchical Segmentation, </a:t>
            </a:r>
            <a:r>
              <a:rPr lang="en-US" i="1" baseline="0" dirty="0"/>
              <a:t>Cheung, </a:t>
            </a:r>
            <a:r>
              <a:rPr lang="en-US" i="1" baseline="0" dirty="0" err="1"/>
              <a:t>Luk</a:t>
            </a:r>
            <a:endParaRPr lang="en-US" i="1" dirty="0"/>
          </a:p>
        </p:txBody>
      </p:sp>
      <p:sp>
        <p:nvSpPr>
          <p:cNvPr id="4" name="Slide Number Placeholder 3"/>
          <p:cNvSpPr>
            <a:spLocks noGrp="1"/>
          </p:cNvSpPr>
          <p:nvPr>
            <p:ph type="sldNum" sz="quarter" idx="10"/>
          </p:nvPr>
        </p:nvSpPr>
        <p:spPr/>
        <p:txBody>
          <a:bodyPr/>
          <a:lstStyle/>
          <a:p>
            <a:fld id="{551B8612-188E-4A51-84C3-169BE84ECE12}" type="slidenum">
              <a:rPr lang="en-US" smtClean="0"/>
              <a:t>3</a:t>
            </a:fld>
            <a:endParaRPr lang="en-US"/>
          </a:p>
        </p:txBody>
      </p:sp>
    </p:spTree>
    <p:extLst>
      <p:ext uri="{BB962C8B-B14F-4D97-AF65-F5344CB8AC3E}">
        <p14:creationId xmlns:p14="http://schemas.microsoft.com/office/powerpoint/2010/main" val="1772525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[2] PUFKY: A Fully Functional PUF-Based Cryptographic Key Generator</a:t>
            </a:r>
            <a:r>
              <a:rPr lang="en-US" sz="1200" b="0" i="1" u="none" strike="noStrike" kern="1200" baseline="0" dirty="0">
                <a:solidFill>
                  <a:schemeClr val="tx1"/>
                </a:solidFill>
                <a:latin typeface="+mn-lt"/>
                <a:ea typeface="+mn-ea"/>
                <a:cs typeface="+mn-cs"/>
              </a:rPr>
              <a:t>, R. </a:t>
            </a:r>
            <a:r>
              <a:rPr lang="en-US" sz="1200" b="0" i="1" u="none" strike="noStrike" kern="1200" baseline="0" dirty="0" err="1">
                <a:solidFill>
                  <a:schemeClr val="tx1"/>
                </a:solidFill>
                <a:latin typeface="+mn-lt"/>
                <a:ea typeface="+mn-ea"/>
                <a:cs typeface="+mn-cs"/>
              </a:rPr>
              <a:t>Maes</a:t>
            </a:r>
            <a:r>
              <a:rPr lang="en-US" sz="1200" b="0" i="1" u="none" strike="noStrike" kern="1200" baseline="0" dirty="0">
                <a:solidFill>
                  <a:schemeClr val="tx1"/>
                </a:solidFill>
                <a:latin typeface="+mn-lt"/>
                <a:ea typeface="+mn-ea"/>
                <a:cs typeface="+mn-cs"/>
              </a:rPr>
              <a:t>, A. Van </a:t>
            </a:r>
            <a:r>
              <a:rPr lang="en-US" sz="1200" b="0" i="1" u="none" strike="noStrike" kern="1200" baseline="0" dirty="0" err="1">
                <a:solidFill>
                  <a:schemeClr val="tx1"/>
                </a:solidFill>
                <a:latin typeface="+mn-lt"/>
                <a:ea typeface="+mn-ea"/>
                <a:cs typeface="+mn-cs"/>
              </a:rPr>
              <a:t>Herrewege</a:t>
            </a:r>
            <a:r>
              <a:rPr lang="en-US" sz="1200" b="0" i="1" u="none" strike="noStrike" kern="1200" baseline="0" dirty="0">
                <a:solidFill>
                  <a:schemeClr val="tx1"/>
                </a:solidFill>
                <a:latin typeface="+mn-lt"/>
                <a:ea typeface="+mn-ea"/>
                <a:cs typeface="+mn-cs"/>
              </a:rPr>
              <a:t>, and I. </a:t>
            </a:r>
            <a:r>
              <a:rPr lang="en-US" sz="1200" b="0" i="1" u="none" strike="noStrike" kern="1200" baseline="0" dirty="0" err="1">
                <a:solidFill>
                  <a:schemeClr val="tx1"/>
                </a:solidFill>
                <a:latin typeface="+mn-lt"/>
                <a:ea typeface="+mn-ea"/>
                <a:cs typeface="+mn-cs"/>
              </a:rPr>
              <a:t>Verbauwhede</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in </a:t>
            </a:r>
            <a:r>
              <a:rPr lang="en-US" sz="1200" b="0" i="1" u="none" strike="noStrike" kern="1200" baseline="0" dirty="0">
                <a:solidFill>
                  <a:schemeClr val="tx1"/>
                </a:solidFill>
                <a:latin typeface="+mn-lt"/>
                <a:ea typeface="+mn-ea"/>
                <a:cs typeface="+mn-cs"/>
              </a:rPr>
              <a:t>CHES 2012</a:t>
            </a:r>
            <a:r>
              <a:rPr lang="en-US" sz="1200" b="0" i="0" u="none" strike="noStrike" kern="1200" baseline="0" dirty="0">
                <a:solidFill>
                  <a:schemeClr val="tx1"/>
                </a:solidFill>
                <a:latin typeface="+mn-lt"/>
                <a:ea typeface="+mn-ea"/>
                <a:cs typeface="+mn-cs"/>
              </a:rPr>
              <a:t>, Springer, 2012.</a:t>
            </a:r>
            <a:endParaRPr lang="en-US" dirty="0"/>
          </a:p>
        </p:txBody>
      </p:sp>
      <p:sp>
        <p:nvSpPr>
          <p:cNvPr id="4" name="Slide Number Placeholder 3"/>
          <p:cNvSpPr>
            <a:spLocks noGrp="1"/>
          </p:cNvSpPr>
          <p:nvPr>
            <p:ph type="sldNum" sz="quarter" idx="10"/>
          </p:nvPr>
        </p:nvSpPr>
        <p:spPr/>
        <p:txBody>
          <a:bodyPr/>
          <a:lstStyle/>
          <a:p>
            <a:fld id="{551B8612-188E-4A51-84C3-169BE84ECE12}" type="slidenum">
              <a:rPr lang="en-US" smtClean="0"/>
              <a:t>21</a:t>
            </a:fld>
            <a:endParaRPr lang="en-US"/>
          </a:p>
        </p:txBody>
      </p:sp>
    </p:spTree>
    <p:extLst>
      <p:ext uri="{BB962C8B-B14F-4D97-AF65-F5344CB8AC3E}">
        <p14:creationId xmlns:p14="http://schemas.microsoft.com/office/powerpoint/2010/main" val="2277315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[2] PUFKY: A Fully Functional PUF-Based Cryptographic Key Generator</a:t>
            </a:r>
            <a:r>
              <a:rPr lang="en-US" sz="1200" b="0" i="1" u="none" strike="noStrike" kern="1200" baseline="0" dirty="0">
                <a:solidFill>
                  <a:schemeClr val="tx1"/>
                </a:solidFill>
                <a:latin typeface="+mn-lt"/>
                <a:ea typeface="+mn-ea"/>
                <a:cs typeface="+mn-cs"/>
              </a:rPr>
              <a:t>, R. </a:t>
            </a:r>
            <a:r>
              <a:rPr lang="en-US" sz="1200" b="0" i="1" u="none" strike="noStrike" kern="1200" baseline="0" dirty="0" err="1">
                <a:solidFill>
                  <a:schemeClr val="tx1"/>
                </a:solidFill>
                <a:latin typeface="+mn-lt"/>
                <a:ea typeface="+mn-ea"/>
                <a:cs typeface="+mn-cs"/>
              </a:rPr>
              <a:t>Maes</a:t>
            </a:r>
            <a:r>
              <a:rPr lang="en-US" sz="1200" b="0" i="1" u="none" strike="noStrike" kern="1200" baseline="0" dirty="0">
                <a:solidFill>
                  <a:schemeClr val="tx1"/>
                </a:solidFill>
                <a:latin typeface="+mn-lt"/>
                <a:ea typeface="+mn-ea"/>
                <a:cs typeface="+mn-cs"/>
              </a:rPr>
              <a:t>, A. Van </a:t>
            </a:r>
            <a:r>
              <a:rPr lang="en-US" sz="1200" b="0" i="1" u="none" strike="noStrike" kern="1200" baseline="0" dirty="0" err="1">
                <a:solidFill>
                  <a:schemeClr val="tx1"/>
                </a:solidFill>
                <a:latin typeface="+mn-lt"/>
                <a:ea typeface="+mn-ea"/>
                <a:cs typeface="+mn-cs"/>
              </a:rPr>
              <a:t>Herrewege</a:t>
            </a:r>
            <a:r>
              <a:rPr lang="en-US" sz="1200" b="0" i="1" u="none" strike="noStrike" kern="1200" baseline="0" dirty="0">
                <a:solidFill>
                  <a:schemeClr val="tx1"/>
                </a:solidFill>
                <a:latin typeface="+mn-lt"/>
                <a:ea typeface="+mn-ea"/>
                <a:cs typeface="+mn-cs"/>
              </a:rPr>
              <a:t>, and I. </a:t>
            </a:r>
            <a:r>
              <a:rPr lang="en-US" sz="1200" b="0" i="1" u="none" strike="noStrike" kern="1200" baseline="0" dirty="0" err="1">
                <a:solidFill>
                  <a:schemeClr val="tx1"/>
                </a:solidFill>
                <a:latin typeface="+mn-lt"/>
                <a:ea typeface="+mn-ea"/>
                <a:cs typeface="+mn-cs"/>
              </a:rPr>
              <a:t>Verbauwhede</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in </a:t>
            </a:r>
            <a:r>
              <a:rPr lang="en-US" sz="1200" b="0" i="1" u="none" strike="noStrike" kern="1200" baseline="0" dirty="0">
                <a:solidFill>
                  <a:schemeClr val="tx1"/>
                </a:solidFill>
                <a:latin typeface="+mn-lt"/>
                <a:ea typeface="+mn-ea"/>
                <a:cs typeface="+mn-cs"/>
              </a:rPr>
              <a:t>CHES 2012</a:t>
            </a:r>
            <a:r>
              <a:rPr lang="en-US" sz="1200" b="0" i="0" u="none" strike="noStrike" kern="1200" baseline="0" dirty="0">
                <a:solidFill>
                  <a:schemeClr val="tx1"/>
                </a:solidFill>
                <a:latin typeface="+mn-lt"/>
                <a:ea typeface="+mn-ea"/>
                <a:cs typeface="+mn-cs"/>
              </a:rPr>
              <a:t>, Springer, 2012.</a:t>
            </a:r>
            <a:endParaRPr lang="en-US" dirty="0"/>
          </a:p>
        </p:txBody>
      </p:sp>
      <p:sp>
        <p:nvSpPr>
          <p:cNvPr id="4" name="Slide Number Placeholder 3"/>
          <p:cNvSpPr>
            <a:spLocks noGrp="1"/>
          </p:cNvSpPr>
          <p:nvPr>
            <p:ph type="sldNum" sz="quarter" idx="10"/>
          </p:nvPr>
        </p:nvSpPr>
        <p:spPr/>
        <p:txBody>
          <a:bodyPr/>
          <a:lstStyle/>
          <a:p>
            <a:fld id="{551B8612-188E-4A51-84C3-169BE84ECE12}" type="slidenum">
              <a:rPr lang="en-US" smtClean="0"/>
              <a:t>22</a:t>
            </a:fld>
            <a:endParaRPr lang="en-US"/>
          </a:p>
        </p:txBody>
      </p:sp>
    </p:spTree>
    <p:extLst>
      <p:ext uri="{BB962C8B-B14F-4D97-AF65-F5344CB8AC3E}">
        <p14:creationId xmlns:p14="http://schemas.microsoft.com/office/powerpoint/2010/main" val="1371018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359869-633A-49FC-84A1-6E66F635EF57}" type="datetimeFigureOut">
              <a:rPr lang="en-US" smtClean="0"/>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24BCF-06CA-444C-BD93-EB0C20679BAA}" type="slidenum">
              <a:rPr lang="en-US" smtClean="0"/>
              <a:t>‹#›</a:t>
            </a:fld>
            <a:endParaRPr lang="en-US"/>
          </a:p>
        </p:txBody>
      </p:sp>
    </p:spTree>
    <p:extLst>
      <p:ext uri="{BB962C8B-B14F-4D97-AF65-F5344CB8AC3E}">
        <p14:creationId xmlns:p14="http://schemas.microsoft.com/office/powerpoint/2010/main" val="511777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359869-633A-49FC-84A1-6E66F635EF57}" type="datetimeFigureOut">
              <a:rPr lang="en-US" smtClean="0"/>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24BCF-06CA-444C-BD93-EB0C20679BAA}" type="slidenum">
              <a:rPr lang="en-US" smtClean="0"/>
              <a:t>‹#›</a:t>
            </a:fld>
            <a:endParaRPr lang="en-US"/>
          </a:p>
        </p:txBody>
      </p:sp>
    </p:spTree>
    <p:extLst>
      <p:ext uri="{BB962C8B-B14F-4D97-AF65-F5344CB8AC3E}">
        <p14:creationId xmlns:p14="http://schemas.microsoft.com/office/powerpoint/2010/main" val="727405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359869-633A-49FC-84A1-6E66F635EF57}" type="datetimeFigureOut">
              <a:rPr lang="en-US" smtClean="0"/>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24BCF-06CA-444C-BD93-EB0C20679BAA}" type="slidenum">
              <a:rPr lang="en-US" smtClean="0"/>
              <a:t>‹#›</a:t>
            </a:fld>
            <a:endParaRPr lang="en-US"/>
          </a:p>
        </p:txBody>
      </p:sp>
    </p:spTree>
    <p:extLst>
      <p:ext uri="{BB962C8B-B14F-4D97-AF65-F5344CB8AC3E}">
        <p14:creationId xmlns:p14="http://schemas.microsoft.com/office/powerpoint/2010/main" val="1481011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359869-633A-49FC-84A1-6E66F635EF57}" type="datetimeFigureOut">
              <a:rPr lang="en-US" smtClean="0"/>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24BCF-06CA-444C-BD93-EB0C20679BAA}" type="slidenum">
              <a:rPr lang="en-US" smtClean="0"/>
              <a:t>‹#›</a:t>
            </a:fld>
            <a:endParaRPr lang="en-US"/>
          </a:p>
        </p:txBody>
      </p:sp>
    </p:spTree>
    <p:extLst>
      <p:ext uri="{BB962C8B-B14F-4D97-AF65-F5344CB8AC3E}">
        <p14:creationId xmlns:p14="http://schemas.microsoft.com/office/powerpoint/2010/main" val="2561636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359869-633A-49FC-84A1-6E66F635EF57}" type="datetimeFigureOut">
              <a:rPr lang="en-US" smtClean="0"/>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24BCF-06CA-444C-BD93-EB0C20679BAA}" type="slidenum">
              <a:rPr lang="en-US" smtClean="0"/>
              <a:t>‹#›</a:t>
            </a:fld>
            <a:endParaRPr lang="en-US"/>
          </a:p>
        </p:txBody>
      </p:sp>
    </p:spTree>
    <p:extLst>
      <p:ext uri="{BB962C8B-B14F-4D97-AF65-F5344CB8AC3E}">
        <p14:creationId xmlns:p14="http://schemas.microsoft.com/office/powerpoint/2010/main" val="3023419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359869-633A-49FC-84A1-6E66F635EF57}" type="datetimeFigureOut">
              <a:rPr lang="en-US" smtClean="0"/>
              <a:t>9/8/2016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24BCF-06CA-444C-BD93-EB0C20679BAA}" type="slidenum">
              <a:rPr lang="en-US" smtClean="0"/>
              <a:t>‹#›</a:t>
            </a:fld>
            <a:endParaRPr lang="en-US"/>
          </a:p>
        </p:txBody>
      </p:sp>
    </p:spTree>
    <p:extLst>
      <p:ext uri="{BB962C8B-B14F-4D97-AF65-F5344CB8AC3E}">
        <p14:creationId xmlns:p14="http://schemas.microsoft.com/office/powerpoint/2010/main" val="3558269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359869-633A-49FC-84A1-6E66F635EF57}" type="datetimeFigureOut">
              <a:rPr lang="en-US" smtClean="0"/>
              <a:t>9/8/2016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724BCF-06CA-444C-BD93-EB0C20679BAA}" type="slidenum">
              <a:rPr lang="en-US" smtClean="0"/>
              <a:t>‹#›</a:t>
            </a:fld>
            <a:endParaRPr lang="en-US"/>
          </a:p>
        </p:txBody>
      </p:sp>
    </p:spTree>
    <p:extLst>
      <p:ext uri="{BB962C8B-B14F-4D97-AF65-F5344CB8AC3E}">
        <p14:creationId xmlns:p14="http://schemas.microsoft.com/office/powerpoint/2010/main" val="469977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359869-633A-49FC-84A1-6E66F635EF57}" type="datetimeFigureOut">
              <a:rPr lang="en-US" smtClean="0"/>
              <a:t>9/8/2016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724BCF-06CA-444C-BD93-EB0C20679BAA}" type="slidenum">
              <a:rPr lang="en-US" smtClean="0"/>
              <a:t>‹#›</a:t>
            </a:fld>
            <a:endParaRPr lang="en-US"/>
          </a:p>
        </p:txBody>
      </p:sp>
    </p:spTree>
    <p:extLst>
      <p:ext uri="{BB962C8B-B14F-4D97-AF65-F5344CB8AC3E}">
        <p14:creationId xmlns:p14="http://schemas.microsoft.com/office/powerpoint/2010/main" val="641083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59869-633A-49FC-84A1-6E66F635EF57}" type="datetimeFigureOut">
              <a:rPr lang="en-US" smtClean="0"/>
              <a:t>9/8/2016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724BCF-06CA-444C-BD93-EB0C20679BAA}" type="slidenum">
              <a:rPr lang="en-US" smtClean="0"/>
              <a:t>‹#›</a:t>
            </a:fld>
            <a:endParaRPr lang="en-US"/>
          </a:p>
        </p:txBody>
      </p:sp>
    </p:spTree>
    <p:extLst>
      <p:ext uri="{BB962C8B-B14F-4D97-AF65-F5344CB8AC3E}">
        <p14:creationId xmlns:p14="http://schemas.microsoft.com/office/powerpoint/2010/main" val="352496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359869-633A-49FC-84A1-6E66F635EF57}" type="datetimeFigureOut">
              <a:rPr lang="en-US" smtClean="0"/>
              <a:t>9/8/2016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24BCF-06CA-444C-BD93-EB0C20679BAA}" type="slidenum">
              <a:rPr lang="en-US" smtClean="0"/>
              <a:t>‹#›</a:t>
            </a:fld>
            <a:endParaRPr lang="en-US"/>
          </a:p>
        </p:txBody>
      </p:sp>
    </p:spTree>
    <p:extLst>
      <p:ext uri="{BB962C8B-B14F-4D97-AF65-F5344CB8AC3E}">
        <p14:creationId xmlns:p14="http://schemas.microsoft.com/office/powerpoint/2010/main" val="249968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359869-633A-49FC-84A1-6E66F635EF57}" type="datetimeFigureOut">
              <a:rPr lang="en-US" smtClean="0"/>
              <a:t>9/8/2016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24BCF-06CA-444C-BD93-EB0C20679BAA}" type="slidenum">
              <a:rPr lang="en-US" smtClean="0"/>
              <a:t>‹#›</a:t>
            </a:fld>
            <a:endParaRPr lang="en-US"/>
          </a:p>
        </p:txBody>
      </p:sp>
    </p:spTree>
    <p:extLst>
      <p:ext uri="{BB962C8B-B14F-4D97-AF65-F5344CB8AC3E}">
        <p14:creationId xmlns:p14="http://schemas.microsoft.com/office/powerpoint/2010/main" val="389320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59869-633A-49FC-84A1-6E66F635EF57}" type="datetimeFigureOut">
              <a:rPr lang="en-US" smtClean="0"/>
              <a:t>9/8/2016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724BCF-06CA-444C-BD93-EB0C20679BAA}" type="slidenum">
              <a:rPr lang="en-US" smtClean="0"/>
              <a:t>‹#›</a:t>
            </a:fld>
            <a:endParaRPr lang="en-US"/>
          </a:p>
        </p:txBody>
      </p:sp>
    </p:spTree>
    <p:extLst>
      <p:ext uri="{BB962C8B-B14F-4D97-AF65-F5344CB8AC3E}">
        <p14:creationId xmlns:p14="http://schemas.microsoft.com/office/powerpoint/2010/main" val="2679757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5.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69441"/>
            <a:ext cx="9144000" cy="1253460"/>
          </a:xfrm>
        </p:spPr>
        <p:txBody>
          <a:bodyPr>
            <a:normAutofit fontScale="90000"/>
          </a:bodyPr>
          <a:lstStyle/>
          <a:p>
            <a:r>
              <a:rPr lang="en-US" sz="4400" b="1" dirty="0">
                <a:solidFill>
                  <a:srgbClr val="0070C0"/>
                </a:solidFill>
                <a:latin typeface="+mn-lt"/>
              </a:rPr>
              <a:t>Random Number Generators and Physical </a:t>
            </a:r>
            <a:r>
              <a:rPr lang="en-US" sz="4400" b="1" dirty="0" err="1">
                <a:solidFill>
                  <a:srgbClr val="0070C0"/>
                </a:solidFill>
                <a:latin typeface="+mn-lt"/>
              </a:rPr>
              <a:t>Unclonable</a:t>
            </a:r>
            <a:r>
              <a:rPr lang="en-US" sz="4400" b="1" dirty="0">
                <a:solidFill>
                  <a:srgbClr val="0070C0"/>
                </a:solidFill>
                <a:latin typeface="+mn-lt"/>
              </a:rPr>
              <a:t> Function (PUF)</a:t>
            </a:r>
            <a:r>
              <a:rPr lang="en-US" sz="3600" b="1" dirty="0">
                <a:solidFill>
                  <a:srgbClr val="0070C0"/>
                </a:solidFill>
              </a:rPr>
              <a:t/>
            </a:r>
            <a:br>
              <a:rPr lang="en-US" sz="3600" b="1" dirty="0">
                <a:solidFill>
                  <a:srgbClr val="0070C0"/>
                </a:solidFill>
              </a:rPr>
            </a:br>
            <a:r>
              <a:rPr lang="en-US" sz="2700" dirty="0">
                <a:solidFill>
                  <a:srgbClr val="0070C0"/>
                </a:solidFill>
                <a:latin typeface="+mn-lt"/>
              </a:rPr>
              <a:t>Alishba Kanwal</a:t>
            </a:r>
            <a:endParaRPr lang="en-US" sz="3600" dirty="0">
              <a:solidFill>
                <a:srgbClr val="0070C0"/>
              </a:solidFill>
              <a:latin typeface="+mn-lt"/>
            </a:endParaRPr>
          </a:p>
        </p:txBody>
      </p:sp>
    </p:spTree>
    <p:extLst>
      <p:ext uri="{BB962C8B-B14F-4D97-AF65-F5344CB8AC3E}">
        <p14:creationId xmlns:p14="http://schemas.microsoft.com/office/powerpoint/2010/main" val="2773692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Design approach</a:t>
            </a:r>
          </a:p>
          <a:p>
            <a:endParaRPr lang="en-US" sz="1600" dirty="0">
              <a:solidFill>
                <a:srgbClr val="0070C0"/>
              </a:solidFill>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250657" y="924384"/>
            <a:ext cx="4763790" cy="5480064"/>
          </a:xfrm>
          <a:prstGeom prst="rect">
            <a:avLst/>
          </a:prstGeom>
        </p:spPr>
      </p:pic>
      <p:sp>
        <p:nvSpPr>
          <p:cNvPr id="6" name="Rectangle 5"/>
          <p:cNvSpPr/>
          <p:nvPr/>
        </p:nvSpPr>
        <p:spPr>
          <a:xfrm>
            <a:off x="4854387" y="3044691"/>
            <a:ext cx="2501153" cy="518780"/>
          </a:xfrm>
          <a:prstGeom prst="rect">
            <a:avLst/>
          </a:prstGeom>
          <a:solidFill>
            <a:schemeClr val="tx1">
              <a:lumMod val="50000"/>
              <a:lumOff val="50000"/>
              <a:alpha val="29000"/>
            </a:schemeClr>
          </a:solidFill>
          <a:ln w="28575">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7" name="Rectangle 6"/>
          <p:cNvSpPr/>
          <p:nvPr/>
        </p:nvSpPr>
        <p:spPr>
          <a:xfrm>
            <a:off x="4737283" y="4057701"/>
            <a:ext cx="2618257" cy="527745"/>
          </a:xfrm>
          <a:prstGeom prst="rect">
            <a:avLst/>
          </a:prstGeom>
          <a:solidFill>
            <a:schemeClr val="tx1">
              <a:lumMod val="50000"/>
              <a:lumOff val="50000"/>
              <a:alpha val="29000"/>
            </a:schemeClr>
          </a:solidFill>
          <a:ln w="28575">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Rectangle 7"/>
          <p:cNvSpPr/>
          <p:nvPr/>
        </p:nvSpPr>
        <p:spPr>
          <a:xfrm>
            <a:off x="4381975" y="2353234"/>
            <a:ext cx="2501153" cy="591671"/>
          </a:xfrm>
          <a:prstGeom prst="rect">
            <a:avLst/>
          </a:prstGeom>
          <a:solidFill>
            <a:schemeClr val="tx1">
              <a:lumMod val="50000"/>
              <a:lumOff val="50000"/>
              <a:alpha val="29000"/>
            </a:schemeClr>
          </a:solidFill>
          <a:ln w="28575">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9" name="TextBox 8"/>
          <p:cNvSpPr txBox="1"/>
          <p:nvPr/>
        </p:nvSpPr>
        <p:spPr>
          <a:xfrm>
            <a:off x="7928218" y="2479792"/>
            <a:ext cx="1968359" cy="338554"/>
          </a:xfrm>
          <a:prstGeom prst="rect">
            <a:avLst/>
          </a:prstGeom>
          <a:noFill/>
        </p:spPr>
        <p:txBody>
          <a:bodyPr wrap="none" rtlCol="0">
            <a:spAutoFit/>
          </a:bodyPr>
          <a:lstStyle/>
          <a:p>
            <a:r>
              <a:rPr lang="en-US" sz="1600" dirty="0"/>
              <a:t>Extracts </a:t>
            </a:r>
            <a:r>
              <a:rPr lang="en-US" sz="1600" i="1" dirty="0"/>
              <a:t>x</a:t>
            </a:r>
            <a:r>
              <a:rPr lang="en-US" sz="1600" i="1" baseline="-25000" dirty="0"/>
              <a:t>0</a:t>
            </a:r>
            <a:r>
              <a:rPr lang="en-US" sz="1600" i="1" dirty="0"/>
              <a:t>, x</a:t>
            </a:r>
            <a:r>
              <a:rPr lang="en-US" sz="1600" i="1" baseline="-25000" dirty="0"/>
              <a:t>1</a:t>
            </a:r>
            <a:r>
              <a:rPr lang="en-US" sz="1600" i="1" dirty="0"/>
              <a:t>, </a:t>
            </a:r>
            <a:r>
              <a:rPr lang="en-US" sz="1600" dirty="0"/>
              <a:t>and</a:t>
            </a:r>
            <a:r>
              <a:rPr lang="en-US" sz="1600" i="1" dirty="0"/>
              <a:t> x</a:t>
            </a:r>
            <a:r>
              <a:rPr lang="en-US" sz="1600" i="1" baseline="-25000" dirty="0"/>
              <a:t>2</a:t>
            </a:r>
            <a:endParaRPr lang="en-US" sz="1600" dirty="0"/>
          </a:p>
        </p:txBody>
      </p:sp>
      <p:sp>
        <p:nvSpPr>
          <p:cNvPr id="14" name="TextBox 13"/>
          <p:cNvSpPr txBox="1"/>
          <p:nvPr/>
        </p:nvSpPr>
        <p:spPr>
          <a:xfrm>
            <a:off x="7845523" y="3011693"/>
            <a:ext cx="2690970" cy="584775"/>
          </a:xfrm>
          <a:prstGeom prst="rect">
            <a:avLst/>
          </a:prstGeom>
          <a:noFill/>
        </p:spPr>
        <p:txBody>
          <a:bodyPr wrap="square" rtlCol="0">
            <a:spAutoFit/>
          </a:bodyPr>
          <a:lstStyle/>
          <a:p>
            <a:r>
              <a:rPr lang="en-US" sz="1600" i="1" dirty="0"/>
              <a:t>X</a:t>
            </a:r>
            <a:r>
              <a:rPr lang="en-US" sz="1600" i="1" baseline="-25000" dirty="0"/>
              <a:t>0</a:t>
            </a:r>
            <a:r>
              <a:rPr lang="en-US" sz="1600" i="1" dirty="0"/>
              <a:t> </a:t>
            </a:r>
            <a:r>
              <a:rPr lang="en-US" sz="1600" dirty="0"/>
              <a:t>is used for indexing the segmentation table ROM0</a:t>
            </a:r>
          </a:p>
        </p:txBody>
      </p:sp>
      <p:sp>
        <p:nvSpPr>
          <p:cNvPr id="15" name="TextBox 14"/>
          <p:cNvSpPr txBox="1"/>
          <p:nvPr/>
        </p:nvSpPr>
        <p:spPr>
          <a:xfrm>
            <a:off x="7759920" y="3923240"/>
            <a:ext cx="3482305" cy="1077218"/>
          </a:xfrm>
          <a:prstGeom prst="rect">
            <a:avLst/>
          </a:prstGeom>
          <a:noFill/>
        </p:spPr>
        <p:txBody>
          <a:bodyPr wrap="square" rtlCol="0">
            <a:spAutoFit/>
          </a:bodyPr>
          <a:lstStyle/>
          <a:p>
            <a:r>
              <a:rPr lang="en-US" sz="1600" i="1" dirty="0"/>
              <a:t>X</a:t>
            </a:r>
            <a:r>
              <a:rPr lang="en-US" sz="1600" i="1" baseline="-25000" dirty="0"/>
              <a:t>1</a:t>
            </a:r>
            <a:r>
              <a:rPr lang="en-US" sz="1600" i="1" dirty="0"/>
              <a:t> </a:t>
            </a:r>
            <a:r>
              <a:rPr lang="en-US" sz="1600" dirty="0"/>
              <a:t>is used with the ROM0 output for indexing the polynomial coefficients in ROM1</a:t>
            </a:r>
          </a:p>
          <a:p>
            <a:r>
              <a:rPr lang="en-US" sz="1600" i="1" dirty="0"/>
              <a:t>X</a:t>
            </a:r>
            <a:r>
              <a:rPr lang="en-US" sz="1600" i="1" baseline="-25000" dirty="0"/>
              <a:t>2  </a:t>
            </a:r>
            <a:r>
              <a:rPr lang="en-US" sz="1600" dirty="0"/>
              <a:t>is used in polynomial evaluation</a:t>
            </a:r>
          </a:p>
        </p:txBody>
      </p:sp>
    </p:spTree>
    <p:extLst>
      <p:ext uri="{BB962C8B-B14F-4D97-AF65-F5344CB8AC3E}">
        <p14:creationId xmlns:p14="http://schemas.microsoft.com/office/powerpoint/2010/main" val="423591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Design approach</a:t>
            </a:r>
          </a:p>
          <a:p>
            <a:endParaRPr lang="en-US" sz="1600" dirty="0">
              <a:solidFill>
                <a:srgbClr val="0070C0"/>
              </a:solidFill>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250657" y="924384"/>
            <a:ext cx="4763790" cy="5480064"/>
          </a:xfrm>
          <a:prstGeom prst="rect">
            <a:avLst/>
          </a:prstGeom>
        </p:spPr>
      </p:pic>
      <p:sp>
        <p:nvSpPr>
          <p:cNvPr id="6" name="Rectangle 5"/>
          <p:cNvSpPr/>
          <p:nvPr/>
        </p:nvSpPr>
        <p:spPr>
          <a:xfrm>
            <a:off x="4854387" y="3044691"/>
            <a:ext cx="2501153" cy="518780"/>
          </a:xfrm>
          <a:prstGeom prst="rect">
            <a:avLst/>
          </a:prstGeom>
          <a:solidFill>
            <a:schemeClr val="tx1">
              <a:lumMod val="50000"/>
              <a:lumOff val="50000"/>
              <a:alpha val="29000"/>
            </a:schemeClr>
          </a:solidFill>
          <a:ln w="28575">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7" name="Rectangle 6"/>
          <p:cNvSpPr/>
          <p:nvPr/>
        </p:nvSpPr>
        <p:spPr>
          <a:xfrm>
            <a:off x="4737283" y="4057701"/>
            <a:ext cx="2618257" cy="527745"/>
          </a:xfrm>
          <a:prstGeom prst="rect">
            <a:avLst/>
          </a:prstGeom>
          <a:solidFill>
            <a:schemeClr val="tx1">
              <a:lumMod val="50000"/>
              <a:lumOff val="50000"/>
              <a:alpha val="29000"/>
            </a:schemeClr>
          </a:solidFill>
          <a:ln w="28575">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Rectangle 7"/>
          <p:cNvSpPr/>
          <p:nvPr/>
        </p:nvSpPr>
        <p:spPr>
          <a:xfrm>
            <a:off x="4381975" y="2353234"/>
            <a:ext cx="2501153" cy="591671"/>
          </a:xfrm>
          <a:prstGeom prst="rect">
            <a:avLst/>
          </a:prstGeom>
          <a:solidFill>
            <a:schemeClr val="tx1">
              <a:lumMod val="50000"/>
              <a:lumOff val="50000"/>
              <a:alpha val="29000"/>
            </a:schemeClr>
          </a:solidFill>
          <a:ln w="28575">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7" name="Rectangle 16"/>
          <p:cNvSpPr/>
          <p:nvPr/>
        </p:nvSpPr>
        <p:spPr>
          <a:xfrm>
            <a:off x="8014446" y="1776597"/>
            <a:ext cx="3294988" cy="1268094"/>
          </a:xfrm>
          <a:prstGeom prst="rect">
            <a:avLst/>
          </a:prstGeom>
          <a:solidFill>
            <a:schemeClr val="tx1">
              <a:lumMod val="50000"/>
              <a:lumOff val="50000"/>
              <a:alpha val="29000"/>
            </a:schemeClr>
          </a:solidFill>
          <a:ln w="285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i="1" dirty="0">
                <a:solidFill>
                  <a:schemeClr val="tx1"/>
                </a:solidFill>
              </a:rPr>
              <a:t>Basically, x</a:t>
            </a:r>
            <a:r>
              <a:rPr lang="en-US" sz="1600" i="1" baseline="-25000" dirty="0">
                <a:solidFill>
                  <a:schemeClr val="tx1"/>
                </a:solidFill>
              </a:rPr>
              <a:t>0</a:t>
            </a:r>
            <a:r>
              <a:rPr lang="en-US" sz="1600" i="1" dirty="0">
                <a:solidFill>
                  <a:schemeClr val="tx1"/>
                </a:solidFill>
              </a:rPr>
              <a:t> and x</a:t>
            </a:r>
            <a:r>
              <a:rPr lang="en-US" sz="1600" i="1" baseline="-25000" dirty="0">
                <a:solidFill>
                  <a:schemeClr val="tx1"/>
                </a:solidFill>
              </a:rPr>
              <a:t>1</a:t>
            </a:r>
            <a:r>
              <a:rPr lang="en-US" sz="1600" i="1" dirty="0">
                <a:solidFill>
                  <a:schemeClr val="tx1"/>
                </a:solidFill>
              </a:rPr>
              <a:t> are used to index the outer and inner segments, while x</a:t>
            </a:r>
            <a:r>
              <a:rPr lang="en-US" sz="1600" i="1" baseline="-25000" dirty="0">
                <a:solidFill>
                  <a:schemeClr val="tx1"/>
                </a:solidFill>
              </a:rPr>
              <a:t>2</a:t>
            </a:r>
            <a:r>
              <a:rPr lang="en-US" sz="1600" i="1" dirty="0">
                <a:solidFill>
                  <a:schemeClr val="tx1"/>
                </a:solidFill>
              </a:rPr>
              <a:t> is used for polynomial arithmetic</a:t>
            </a:r>
          </a:p>
        </p:txBody>
      </p:sp>
      <p:sp>
        <p:nvSpPr>
          <p:cNvPr id="18" name="Rectangle 17"/>
          <p:cNvSpPr/>
          <p:nvPr/>
        </p:nvSpPr>
        <p:spPr>
          <a:xfrm>
            <a:off x="7802540" y="3783154"/>
            <a:ext cx="3745693" cy="1882830"/>
          </a:xfrm>
          <a:prstGeom prst="rect">
            <a:avLst/>
          </a:prstGeom>
          <a:solidFill>
            <a:schemeClr val="tx1">
              <a:lumMod val="50000"/>
              <a:lumOff val="50000"/>
              <a:alpha val="29000"/>
            </a:schemeClr>
          </a:solidFill>
          <a:ln w="285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i="1" dirty="0">
                <a:solidFill>
                  <a:schemeClr val="tx1"/>
                </a:solidFill>
              </a:rPr>
              <a:t>For each segment of the </a:t>
            </a:r>
            <a:r>
              <a:rPr lang="en-US" sz="1600" b="1" i="1" dirty="0">
                <a:solidFill>
                  <a:schemeClr val="tx1"/>
                </a:solidFill>
              </a:rPr>
              <a:t>first pass </a:t>
            </a:r>
            <a:r>
              <a:rPr lang="en-US" sz="1600" i="1" dirty="0">
                <a:solidFill>
                  <a:schemeClr val="tx1"/>
                </a:solidFill>
              </a:rPr>
              <a:t>(outer segment), the Chebyshev coefficients for the approximating polynomial are computed.</a:t>
            </a:r>
          </a:p>
          <a:p>
            <a:pPr algn="ctr"/>
            <a:r>
              <a:rPr lang="en-US" sz="1600" i="1" dirty="0">
                <a:solidFill>
                  <a:schemeClr val="tx1"/>
                </a:solidFill>
              </a:rPr>
              <a:t>In the </a:t>
            </a:r>
            <a:r>
              <a:rPr lang="en-US" sz="1600" b="1" i="1" dirty="0">
                <a:solidFill>
                  <a:schemeClr val="tx1"/>
                </a:solidFill>
              </a:rPr>
              <a:t>second pass</a:t>
            </a:r>
            <a:r>
              <a:rPr lang="en-US" sz="1600" i="1" dirty="0">
                <a:solidFill>
                  <a:schemeClr val="tx1"/>
                </a:solidFill>
              </a:rPr>
              <a:t>, each segment can be further subdivided, again using any of the four HSM schemes.</a:t>
            </a:r>
          </a:p>
        </p:txBody>
      </p:sp>
    </p:spTree>
    <p:extLst>
      <p:ext uri="{BB962C8B-B14F-4D97-AF65-F5344CB8AC3E}">
        <p14:creationId xmlns:p14="http://schemas.microsoft.com/office/powerpoint/2010/main" val="2692154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Design approach</a:t>
            </a:r>
          </a:p>
          <a:p>
            <a:endParaRPr lang="en-US" sz="1600" dirty="0">
              <a:solidFill>
                <a:srgbClr val="0070C0"/>
              </a:solidFill>
            </a:endParaRPr>
          </a:p>
        </p:txBody>
      </p:sp>
      <p:sp>
        <p:nvSpPr>
          <p:cNvPr id="6" name="Rectangle 5"/>
          <p:cNvSpPr/>
          <p:nvPr/>
        </p:nvSpPr>
        <p:spPr>
          <a:xfrm>
            <a:off x="1388534" y="1496747"/>
            <a:ext cx="4718755" cy="3457357"/>
          </a:xfrm>
          <a:prstGeom prst="rect">
            <a:avLst/>
          </a:prstGeom>
        </p:spPr>
        <p:txBody>
          <a:bodyPr wrap="square">
            <a:spAutoFit/>
          </a:bodyPr>
          <a:lstStyle/>
          <a:p>
            <a:pPr marL="285750" indent="-285750">
              <a:buFont typeface="Arial" panose="020B0604020202020204" pitchFamily="34" charset="0"/>
              <a:buChar char="•"/>
            </a:pPr>
            <a:r>
              <a:rPr lang="en-US" sz="1600" dirty="0"/>
              <a:t>HSM provides four basic segmentation schemes:</a:t>
            </a:r>
          </a:p>
          <a:p>
            <a:pPr marL="857250" lvl="1" indent="-400050">
              <a:buFont typeface="+mj-lt"/>
              <a:buAutoNum type="romanLcPeriod"/>
            </a:pPr>
            <a:r>
              <a:rPr lang="en-US" sz="1600" b="1" dirty="0"/>
              <a:t>US: </a:t>
            </a:r>
            <a:r>
              <a:rPr lang="en-US" sz="1600" dirty="0"/>
              <a:t>segments are uniformly sized</a:t>
            </a:r>
          </a:p>
          <a:p>
            <a:pPr marL="857250" lvl="1" indent="-400050">
              <a:buFont typeface="+mj-lt"/>
              <a:buAutoNum type="romanLcPeriod"/>
            </a:pPr>
            <a:r>
              <a:rPr lang="en-US" sz="1600" b="1" dirty="0"/>
              <a:t>P2S</a:t>
            </a:r>
            <a:r>
              <a:rPr lang="en-US" sz="1600" b="1" baseline="-25000" dirty="0"/>
              <a:t>L </a:t>
            </a:r>
            <a:r>
              <a:rPr lang="en-US" sz="1600" b="1" dirty="0"/>
              <a:t>: </a:t>
            </a:r>
            <a:r>
              <a:rPr lang="en-US" sz="1600" dirty="0"/>
              <a:t>segment sizes increase by powers of 2 from the beginning of the input interval to the end of the interval</a:t>
            </a:r>
            <a:endParaRPr lang="en-US" sz="1600" baseline="-25000" dirty="0"/>
          </a:p>
          <a:p>
            <a:pPr marL="857250" lvl="1" indent="-400050">
              <a:buFont typeface="+mj-lt"/>
              <a:buAutoNum type="romanLcPeriod"/>
            </a:pPr>
            <a:r>
              <a:rPr lang="en-US" sz="1600" b="1" dirty="0"/>
              <a:t>P2S</a:t>
            </a:r>
            <a:r>
              <a:rPr lang="en-US" sz="1600" b="1" baseline="-25000" dirty="0"/>
              <a:t>R </a:t>
            </a:r>
            <a:r>
              <a:rPr lang="en-US" sz="1600" b="1" dirty="0"/>
              <a:t>: </a:t>
            </a:r>
            <a:r>
              <a:rPr lang="en-US" sz="1600" dirty="0"/>
              <a:t>segment sizes decrease by powers of 2 from the beginning of the input interval to the end of the interval</a:t>
            </a:r>
            <a:endParaRPr lang="en-US" sz="1600" baseline="-25000" dirty="0"/>
          </a:p>
          <a:p>
            <a:pPr marL="857250" lvl="1" indent="-400050">
              <a:buFont typeface="+mj-lt"/>
              <a:buAutoNum type="romanLcPeriod"/>
            </a:pPr>
            <a:r>
              <a:rPr lang="en-US" sz="1600" b="1" dirty="0"/>
              <a:t>P2S</a:t>
            </a:r>
            <a:r>
              <a:rPr lang="en-US" sz="1600" b="1" baseline="-25000" dirty="0"/>
              <a:t>LR</a:t>
            </a:r>
            <a:r>
              <a:rPr lang="en-US" sz="1600" dirty="0"/>
              <a:t>: segment sized increase by powers of 2 until the mid-point of the interval and then decreases by powers of 2  until the end is reached</a:t>
            </a:r>
            <a:endParaRPr lang="en-US" sz="1600" baseline="-25000" dirty="0"/>
          </a:p>
          <a:p>
            <a:pPr marL="857250" lvl="1" indent="-400050">
              <a:buFont typeface="+mj-lt"/>
              <a:buAutoNum type="romanLcPeriod"/>
            </a:pPr>
            <a:endParaRPr lang="en-US" sz="1600" baseline="-25000" dirty="0"/>
          </a:p>
          <a:p>
            <a:pPr lvl="1"/>
            <a:endParaRPr lang="en-US" sz="1600"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7041776" y="0"/>
            <a:ext cx="4724400" cy="6753225"/>
          </a:xfrm>
          <a:prstGeom prst="rect">
            <a:avLst/>
          </a:prstGeom>
        </p:spPr>
      </p:pic>
      <p:sp>
        <p:nvSpPr>
          <p:cNvPr id="12" name="Rectangle 11"/>
          <p:cNvSpPr/>
          <p:nvPr/>
        </p:nvSpPr>
        <p:spPr>
          <a:xfrm>
            <a:off x="6925234" y="94129"/>
            <a:ext cx="4840941" cy="1834148"/>
          </a:xfrm>
          <a:prstGeom prst="rect">
            <a:avLst/>
          </a:prstGeom>
          <a:solidFill>
            <a:schemeClr val="tx1">
              <a:lumMod val="50000"/>
              <a:lumOff val="50000"/>
              <a:alpha val="29000"/>
            </a:schemeClr>
          </a:solidFill>
          <a:ln w="28575">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3" name="Rectangle 12"/>
          <p:cNvSpPr/>
          <p:nvPr/>
        </p:nvSpPr>
        <p:spPr>
          <a:xfrm>
            <a:off x="6925234" y="2025158"/>
            <a:ext cx="4840941" cy="1847595"/>
          </a:xfrm>
          <a:prstGeom prst="rect">
            <a:avLst/>
          </a:prstGeom>
          <a:solidFill>
            <a:schemeClr val="tx1">
              <a:lumMod val="50000"/>
              <a:lumOff val="50000"/>
              <a:alpha val="29000"/>
            </a:schemeClr>
          </a:solidFill>
          <a:ln w="28575">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4" name="Rectangle 13"/>
          <p:cNvSpPr/>
          <p:nvPr/>
        </p:nvSpPr>
        <p:spPr>
          <a:xfrm>
            <a:off x="6925234" y="3942741"/>
            <a:ext cx="4840941" cy="1812600"/>
          </a:xfrm>
          <a:prstGeom prst="rect">
            <a:avLst/>
          </a:prstGeom>
          <a:solidFill>
            <a:schemeClr val="tx1">
              <a:lumMod val="50000"/>
              <a:lumOff val="50000"/>
              <a:alpha val="29000"/>
            </a:schemeClr>
          </a:solidFill>
          <a:ln w="28575">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62501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70C0"/>
                </a:solidFill>
              </a:rPr>
              <a:t>Hardware Architecture of a Gaussian Noise Generator Based on the Inversion Method</a:t>
            </a:r>
          </a:p>
        </p:txBody>
      </p:sp>
      <p:sp>
        <p:nvSpPr>
          <p:cNvPr id="3" name="Text Placeholder 2"/>
          <p:cNvSpPr>
            <a:spLocks noGrp="1"/>
          </p:cNvSpPr>
          <p:nvPr>
            <p:ph type="body" idx="1"/>
          </p:nvPr>
        </p:nvSpPr>
        <p:spPr/>
        <p:txBody>
          <a:bodyPr>
            <a:normAutofit/>
          </a:bodyPr>
          <a:lstStyle/>
          <a:p>
            <a:r>
              <a:rPr lang="en-US" sz="2000" dirty="0"/>
              <a:t>R. Gutierrez, V. Torres, and J. Valls</a:t>
            </a:r>
          </a:p>
          <a:p>
            <a:endParaRPr lang="en-US" sz="2000" dirty="0"/>
          </a:p>
          <a:p>
            <a:r>
              <a:rPr lang="en-US" sz="2000" dirty="0"/>
              <a:t>IEEE TRANSACTIONS ON CIRCUITS AND SYSTEMS—II: EXPRESS BRIEFS, VOL. 59, NO. 8, AUGUST 2012</a:t>
            </a:r>
          </a:p>
        </p:txBody>
      </p:sp>
    </p:spTree>
    <p:extLst>
      <p:ext uri="{BB962C8B-B14F-4D97-AF65-F5344CB8AC3E}">
        <p14:creationId xmlns:p14="http://schemas.microsoft.com/office/powerpoint/2010/main" val="38987603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Overview</a:t>
            </a:r>
          </a:p>
          <a:p>
            <a:endParaRPr lang="en-US" sz="1600" dirty="0">
              <a:solidFill>
                <a:srgbClr val="0070C0"/>
              </a:solidFill>
            </a:endParaRPr>
          </a:p>
        </p:txBody>
      </p:sp>
      <p:sp>
        <p:nvSpPr>
          <p:cNvPr id="3" name="Rectangle 2"/>
          <p:cNvSpPr/>
          <p:nvPr/>
        </p:nvSpPr>
        <p:spPr>
          <a:xfrm>
            <a:off x="1388534" y="1496747"/>
            <a:ext cx="6841066" cy="3139321"/>
          </a:xfrm>
          <a:prstGeom prst="rect">
            <a:avLst/>
          </a:prstGeom>
        </p:spPr>
        <p:txBody>
          <a:bodyPr wrap="square">
            <a:spAutoFit/>
          </a:bodyPr>
          <a:lstStyle/>
          <a:p>
            <a:pPr marL="285750" indent="-285750">
              <a:buFont typeface="Arial" panose="020B0604020202020204" pitchFamily="34" charset="0"/>
              <a:buChar char="•"/>
            </a:pPr>
            <a:r>
              <a:rPr lang="en-US" dirty="0"/>
              <a:t>Design implemented on Xilinx Virtex-2</a:t>
            </a:r>
          </a:p>
          <a:p>
            <a:pPr marL="285750" indent="-285750">
              <a:buFont typeface="Arial" panose="020B0604020202020204" pitchFamily="34" charset="0"/>
              <a:buChar char="•"/>
            </a:pPr>
            <a:r>
              <a:rPr lang="en-US" dirty="0"/>
              <a:t>Employs piecewise polynomial approximation of ICDF</a:t>
            </a:r>
          </a:p>
          <a:p>
            <a:pPr marL="285750" indent="-285750">
              <a:buFont typeface="Arial" panose="020B0604020202020204" pitchFamily="34" charset="0"/>
              <a:buChar char="•"/>
            </a:pPr>
            <a:r>
              <a:rPr lang="en-US" dirty="0"/>
              <a:t>Uses non-uniform segmentation scheme</a:t>
            </a:r>
          </a:p>
          <a:p>
            <a:pPr marL="285750" indent="-285750">
              <a:buFont typeface="Arial" panose="020B0604020202020204" pitchFamily="34" charset="0"/>
              <a:buChar char="•"/>
            </a:pPr>
            <a:r>
              <a:rPr lang="en-US" dirty="0"/>
              <a:t>Achieves a tail of 13.1</a:t>
            </a:r>
            <a:r>
              <a:rPr lang="el-GR" dirty="0"/>
              <a:t>σ</a:t>
            </a:r>
            <a:endParaRPr lang="en-US" dirty="0"/>
          </a:p>
          <a:p>
            <a:pPr marL="285750" indent="-285750">
              <a:buFont typeface="Arial" panose="020B0604020202020204" pitchFamily="34" charset="0"/>
              <a:buChar char="•"/>
            </a:pPr>
            <a:r>
              <a:rPr lang="en-US" dirty="0"/>
              <a:t>A new uniform variable is created from the one generated by the URNG . As a consequence, the barrel-shifter is eliminated and a simpler bit-masking block is introduced to cope with the specific problem of interpolation inside of the smaller segments</a:t>
            </a:r>
          </a:p>
          <a:p>
            <a:pPr marL="285750" indent="-285750">
              <a:buFont typeface="Arial" panose="020B0604020202020204" pitchFamily="34" charset="0"/>
              <a:buChar char="•"/>
            </a:pPr>
            <a:r>
              <a:rPr lang="en-US" dirty="0"/>
              <a:t>The quality of the generated Gaussian noise samples has been analyzed using two statistical tests: Chi-square and Anderson-Darling</a:t>
            </a:r>
          </a:p>
          <a:p>
            <a:endParaRPr lang="en-US" dirty="0"/>
          </a:p>
        </p:txBody>
      </p:sp>
    </p:spTree>
    <p:extLst>
      <p:ext uri="{BB962C8B-B14F-4D97-AF65-F5344CB8AC3E}">
        <p14:creationId xmlns:p14="http://schemas.microsoft.com/office/powerpoint/2010/main" val="2743304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Design approach</a:t>
            </a:r>
          </a:p>
          <a:p>
            <a:endParaRPr lang="en-US" sz="1600" dirty="0">
              <a:solidFill>
                <a:srgbClr val="0070C0"/>
              </a:solidFill>
            </a:endParaRPr>
          </a:p>
        </p:txBody>
      </p:sp>
      <p:pic>
        <p:nvPicPr>
          <p:cNvPr id="5" name="Picture 4"/>
          <p:cNvPicPr>
            <a:picLocks noChangeAspect="1"/>
          </p:cNvPicPr>
          <p:nvPr/>
        </p:nvPicPr>
        <p:blipFill rotWithShape="1">
          <a:blip r:embed="rId2"/>
          <a:srcRect l="1675" r="9973"/>
          <a:stretch/>
        </p:blipFill>
        <p:spPr>
          <a:xfrm>
            <a:off x="3240742" y="1220218"/>
            <a:ext cx="5082990" cy="4495800"/>
          </a:xfrm>
          <a:prstGeom prst="rect">
            <a:avLst/>
          </a:prstGeom>
        </p:spPr>
      </p:pic>
      <p:sp>
        <p:nvSpPr>
          <p:cNvPr id="6" name="Rectangle 5"/>
          <p:cNvSpPr/>
          <p:nvPr/>
        </p:nvSpPr>
        <p:spPr>
          <a:xfrm>
            <a:off x="5056094" y="1336913"/>
            <a:ext cx="874059" cy="747380"/>
          </a:xfrm>
          <a:prstGeom prst="rect">
            <a:avLst/>
          </a:prstGeom>
          <a:solidFill>
            <a:schemeClr val="tx1">
              <a:lumMod val="50000"/>
              <a:lumOff val="50000"/>
              <a:alpha val="29000"/>
            </a:schemeClr>
          </a:solidFill>
          <a:ln w="28575">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7" name="Rectangle 6"/>
          <p:cNvSpPr/>
          <p:nvPr/>
        </p:nvSpPr>
        <p:spPr>
          <a:xfrm>
            <a:off x="6803634" y="1945152"/>
            <a:ext cx="829238" cy="594980"/>
          </a:xfrm>
          <a:prstGeom prst="rect">
            <a:avLst/>
          </a:prstGeom>
          <a:solidFill>
            <a:schemeClr val="tx1">
              <a:lumMod val="50000"/>
              <a:lumOff val="50000"/>
              <a:alpha val="29000"/>
            </a:schemeClr>
          </a:solidFill>
          <a:ln w="28575">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Rectangle 7"/>
          <p:cNvSpPr/>
          <p:nvPr/>
        </p:nvSpPr>
        <p:spPr>
          <a:xfrm>
            <a:off x="8096150" y="1776614"/>
            <a:ext cx="2739713" cy="1077218"/>
          </a:xfrm>
          <a:prstGeom prst="rect">
            <a:avLst/>
          </a:prstGeom>
        </p:spPr>
        <p:txBody>
          <a:bodyPr wrap="square">
            <a:spAutoFit/>
          </a:bodyPr>
          <a:lstStyle/>
          <a:p>
            <a:r>
              <a:rPr lang="en-US" sz="1600" dirty="0"/>
              <a:t>The segment number is calculated as the addition of the </a:t>
            </a:r>
            <a:r>
              <a:rPr lang="en-US" sz="1600" i="1" dirty="0" err="1"/>
              <a:t>ROM_trans</a:t>
            </a:r>
            <a:r>
              <a:rPr lang="en-US" sz="1600" dirty="0"/>
              <a:t> output and the offset bits.</a:t>
            </a:r>
            <a:endParaRPr lang="en-US" sz="1600" i="1" dirty="0"/>
          </a:p>
        </p:txBody>
      </p:sp>
      <p:sp>
        <p:nvSpPr>
          <p:cNvPr id="3" name="Rectangle 2"/>
          <p:cNvSpPr/>
          <p:nvPr/>
        </p:nvSpPr>
        <p:spPr>
          <a:xfrm>
            <a:off x="1094867" y="1776614"/>
            <a:ext cx="2739713" cy="830997"/>
          </a:xfrm>
          <a:prstGeom prst="rect">
            <a:avLst/>
          </a:prstGeom>
        </p:spPr>
        <p:txBody>
          <a:bodyPr wrap="square">
            <a:spAutoFit/>
          </a:bodyPr>
          <a:lstStyle/>
          <a:p>
            <a:r>
              <a:rPr lang="en-US" sz="1600" dirty="0"/>
              <a:t>The </a:t>
            </a:r>
            <a:r>
              <a:rPr lang="en-US" sz="1600" b="1" dirty="0"/>
              <a:t>LZD </a:t>
            </a:r>
            <a:r>
              <a:rPr lang="en-US" sz="1600" dirty="0"/>
              <a:t>is used to get the position of the most significant zero bit of the input word.</a:t>
            </a:r>
            <a:endParaRPr lang="en-US" sz="1600" i="1" dirty="0"/>
          </a:p>
        </p:txBody>
      </p:sp>
      <p:sp>
        <p:nvSpPr>
          <p:cNvPr id="9" name="Rectangle 8"/>
          <p:cNvSpPr/>
          <p:nvPr/>
        </p:nvSpPr>
        <p:spPr>
          <a:xfrm>
            <a:off x="8323732" y="4129831"/>
            <a:ext cx="3509681" cy="2321443"/>
          </a:xfrm>
          <a:prstGeom prst="rect">
            <a:avLst/>
          </a:prstGeom>
          <a:solidFill>
            <a:schemeClr val="tx1">
              <a:lumMod val="50000"/>
              <a:lumOff val="50000"/>
              <a:alpha val="29000"/>
            </a:schemeClr>
          </a:solidFill>
          <a:ln w="285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i="1" dirty="0">
                <a:solidFill>
                  <a:schemeClr val="tx1"/>
                </a:solidFill>
              </a:rPr>
              <a:t>A barrel-shifter is usually used to select the appropriate bits from the URNG output as input for polynomial approximation.</a:t>
            </a:r>
          </a:p>
          <a:p>
            <a:pPr algn="ctr"/>
            <a:r>
              <a:rPr lang="en-US" sz="1600" i="1" dirty="0">
                <a:solidFill>
                  <a:schemeClr val="tx1"/>
                </a:solidFill>
              </a:rPr>
              <a:t>When working with big word lengths, the barrel-shifter implies an important hardware cost</a:t>
            </a:r>
          </a:p>
        </p:txBody>
      </p:sp>
    </p:spTree>
    <p:extLst>
      <p:ext uri="{BB962C8B-B14F-4D97-AF65-F5344CB8AC3E}">
        <p14:creationId xmlns:p14="http://schemas.microsoft.com/office/powerpoint/2010/main" val="388070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3"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70C0"/>
                </a:solidFill>
              </a:rPr>
              <a:t>Extracting Secret Keys From Integrated Circuits</a:t>
            </a:r>
          </a:p>
        </p:txBody>
      </p:sp>
      <p:sp>
        <p:nvSpPr>
          <p:cNvPr id="3" name="Text Placeholder 2"/>
          <p:cNvSpPr>
            <a:spLocks noGrp="1"/>
          </p:cNvSpPr>
          <p:nvPr>
            <p:ph type="body" idx="1"/>
          </p:nvPr>
        </p:nvSpPr>
        <p:spPr/>
        <p:txBody>
          <a:bodyPr>
            <a:noAutofit/>
          </a:bodyPr>
          <a:lstStyle/>
          <a:p>
            <a:r>
              <a:rPr lang="en-US" sz="2000" dirty="0" err="1"/>
              <a:t>Daihyun</a:t>
            </a:r>
            <a:r>
              <a:rPr lang="en-US" sz="2000" dirty="0"/>
              <a:t> Lim, Jae W. Lee, Blaise </a:t>
            </a:r>
            <a:r>
              <a:rPr lang="en-US" sz="2000" dirty="0" err="1"/>
              <a:t>Gassend</a:t>
            </a:r>
            <a:r>
              <a:rPr lang="en-US" sz="2000" dirty="0"/>
              <a:t>, G. Edward Suh,</a:t>
            </a:r>
          </a:p>
          <a:p>
            <a:r>
              <a:rPr lang="en-US" sz="2000" dirty="0"/>
              <a:t>Marten van </a:t>
            </a:r>
            <a:r>
              <a:rPr lang="en-US" sz="2000" dirty="0" err="1"/>
              <a:t>Dijk</a:t>
            </a:r>
            <a:r>
              <a:rPr lang="en-US" sz="2000" dirty="0"/>
              <a:t>, and Srinivas </a:t>
            </a:r>
            <a:r>
              <a:rPr lang="en-US" sz="2000" dirty="0" err="1"/>
              <a:t>Devadas</a:t>
            </a:r>
            <a:endParaRPr lang="en-US" sz="2000" dirty="0"/>
          </a:p>
          <a:p>
            <a:endParaRPr lang="en-US" sz="2000" dirty="0"/>
          </a:p>
          <a:p>
            <a:r>
              <a:rPr lang="en-US" sz="2000" dirty="0"/>
              <a:t>IEEE TRANSACTIONS ON VERY LARGE SCALE INTEGRATION (VLSI) SYSTEMS, 2005</a:t>
            </a:r>
          </a:p>
        </p:txBody>
      </p:sp>
    </p:spTree>
    <p:extLst>
      <p:ext uri="{BB962C8B-B14F-4D97-AF65-F5344CB8AC3E}">
        <p14:creationId xmlns:p14="http://schemas.microsoft.com/office/powerpoint/2010/main" val="4019188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Overview</a:t>
            </a:r>
          </a:p>
          <a:p>
            <a:endParaRPr lang="en-US" sz="1600" dirty="0">
              <a:solidFill>
                <a:srgbClr val="0070C0"/>
              </a:solidFill>
            </a:endParaRPr>
          </a:p>
        </p:txBody>
      </p:sp>
      <p:sp>
        <p:nvSpPr>
          <p:cNvPr id="3" name="Rectangle 2"/>
          <p:cNvSpPr/>
          <p:nvPr/>
        </p:nvSpPr>
        <p:spPr>
          <a:xfrm>
            <a:off x="1388534" y="1496747"/>
            <a:ext cx="6841066" cy="2031325"/>
          </a:xfrm>
          <a:prstGeom prst="rect">
            <a:avLst/>
          </a:prstGeom>
        </p:spPr>
        <p:txBody>
          <a:bodyPr wrap="square">
            <a:spAutoFit/>
          </a:bodyPr>
          <a:lstStyle/>
          <a:p>
            <a:pPr marL="285750" indent="-285750">
              <a:buFont typeface="Arial" panose="020B0604020202020204" pitchFamily="34" charset="0"/>
              <a:buChar char="•"/>
            </a:pPr>
            <a:r>
              <a:rPr lang="en-US" dirty="0" smtClean="0"/>
              <a:t>Chips fabricated using TSMC 0.18-</a:t>
            </a:r>
            <a:r>
              <a:rPr lang="en-US" i="1" dirty="0" smtClean="0"/>
              <a:t>µ</a:t>
            </a:r>
            <a:r>
              <a:rPr lang="en-US" dirty="0" smtClean="0"/>
              <a:t>m</a:t>
            </a:r>
          </a:p>
          <a:p>
            <a:pPr marL="285750" indent="-285750">
              <a:buFont typeface="Arial" panose="020B0604020202020204" pitchFamily="34" charset="0"/>
              <a:buChar char="•"/>
            </a:pPr>
            <a:r>
              <a:rPr lang="en-US" dirty="0" smtClean="0"/>
              <a:t>Instead of using digital circuitry, propose to build random functions based on the randomness in physical materials</a:t>
            </a:r>
          </a:p>
          <a:p>
            <a:pPr marL="285750" indent="-285750">
              <a:buFont typeface="Arial" panose="020B0604020202020204" pitchFamily="34" charset="0"/>
              <a:buChar char="•"/>
            </a:pPr>
            <a:r>
              <a:rPr lang="en-US" dirty="0" smtClean="0"/>
              <a:t>Propose a scheme called </a:t>
            </a:r>
            <a:r>
              <a:rPr lang="en-US" i="1" dirty="0" smtClean="0"/>
              <a:t>arbiter-based PUF </a:t>
            </a:r>
            <a:r>
              <a:rPr lang="en-US" dirty="0" smtClean="0"/>
              <a:t>that improves the reliability of the PUFs against environmentally induced noise by using a differential structure </a:t>
            </a:r>
            <a:endParaRPr lang="en-US" dirty="0"/>
          </a:p>
          <a:p>
            <a:endParaRPr lang="en-US" dirty="0"/>
          </a:p>
        </p:txBody>
      </p:sp>
    </p:spTree>
    <p:extLst>
      <p:ext uri="{BB962C8B-B14F-4D97-AF65-F5344CB8AC3E}">
        <p14:creationId xmlns:p14="http://schemas.microsoft.com/office/powerpoint/2010/main" val="2055054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Design approach</a:t>
            </a:r>
          </a:p>
          <a:p>
            <a:endParaRPr lang="en-US" sz="1600" dirty="0">
              <a:solidFill>
                <a:srgbClr val="0070C0"/>
              </a:solidFill>
            </a:endParaRPr>
          </a:p>
        </p:txBody>
      </p:sp>
      <p:pic>
        <p:nvPicPr>
          <p:cNvPr id="3" name="Picture 2"/>
          <p:cNvPicPr>
            <a:picLocks noChangeAspect="1"/>
          </p:cNvPicPr>
          <p:nvPr/>
        </p:nvPicPr>
        <p:blipFill>
          <a:blip r:embed="rId2"/>
          <a:stretch>
            <a:fillRect/>
          </a:stretch>
        </p:blipFill>
        <p:spPr>
          <a:xfrm>
            <a:off x="3677581" y="1423687"/>
            <a:ext cx="4085300" cy="4409411"/>
          </a:xfrm>
          <a:prstGeom prst="rect">
            <a:avLst/>
          </a:prstGeom>
        </p:spPr>
      </p:pic>
      <p:sp>
        <p:nvSpPr>
          <p:cNvPr id="4" name="Rectangle 3"/>
          <p:cNvSpPr/>
          <p:nvPr/>
        </p:nvSpPr>
        <p:spPr>
          <a:xfrm>
            <a:off x="3677581" y="1423687"/>
            <a:ext cx="6519720" cy="2581154"/>
          </a:xfrm>
          <a:prstGeom prst="rect">
            <a:avLst/>
          </a:prstGeom>
          <a:solidFill>
            <a:schemeClr val="tx1">
              <a:lumMod val="50000"/>
              <a:lumOff val="50000"/>
              <a:alpha val="29000"/>
            </a:schemeClr>
          </a:solidFill>
          <a:ln w="28575">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600" i="1" dirty="0">
              <a:solidFill>
                <a:schemeClr val="tx1"/>
              </a:solidFill>
            </a:endParaRPr>
          </a:p>
        </p:txBody>
      </p:sp>
      <p:sp>
        <p:nvSpPr>
          <p:cNvPr id="5" name="Rectangle 4"/>
          <p:cNvSpPr/>
          <p:nvPr/>
        </p:nvSpPr>
        <p:spPr>
          <a:xfrm>
            <a:off x="7892070" y="1883267"/>
            <a:ext cx="2176041" cy="1569660"/>
          </a:xfrm>
          <a:prstGeom prst="rect">
            <a:avLst/>
          </a:prstGeom>
        </p:spPr>
        <p:txBody>
          <a:bodyPr wrap="square">
            <a:spAutoFit/>
          </a:bodyPr>
          <a:lstStyle/>
          <a:p>
            <a:pPr algn="ctr"/>
            <a:r>
              <a:rPr lang="en-US" sz="1200" i="1" dirty="0"/>
              <a:t>Arbiter-based PUF composed of delay paths and an arbiter located at the end of the delay paths</a:t>
            </a:r>
            <a:r>
              <a:rPr lang="en-US" sz="1200" i="1" dirty="0" smtClean="0"/>
              <a:t>.</a:t>
            </a:r>
          </a:p>
          <a:p>
            <a:pPr algn="ctr"/>
            <a:r>
              <a:rPr lang="en-US" sz="1200" i="1" dirty="0" smtClean="0"/>
              <a:t>Arbiter decides which rising edge arrives first and set its output to 0/1 depending on the winner.</a:t>
            </a:r>
            <a:endParaRPr lang="en-US" sz="1200" i="1" dirty="0"/>
          </a:p>
        </p:txBody>
      </p:sp>
      <p:sp>
        <p:nvSpPr>
          <p:cNvPr id="6" name="Rectangle 5"/>
          <p:cNvSpPr/>
          <p:nvPr/>
        </p:nvSpPr>
        <p:spPr>
          <a:xfrm>
            <a:off x="7577565" y="5094434"/>
            <a:ext cx="3777199" cy="738664"/>
          </a:xfrm>
          <a:prstGeom prst="rect">
            <a:avLst/>
          </a:prstGeom>
        </p:spPr>
        <p:txBody>
          <a:bodyPr wrap="square">
            <a:spAutoFit/>
          </a:bodyPr>
          <a:lstStyle/>
          <a:p>
            <a:pPr algn="ctr"/>
            <a:r>
              <a:rPr lang="en-US" sz="1400" i="1" dirty="0" smtClean="0"/>
              <a:t>The response of the arbiter can vary across ICs if the maximum delay variation in manufacturing is greater than the delay difference</a:t>
            </a:r>
            <a:endParaRPr lang="en-US" sz="1400" i="1" dirty="0"/>
          </a:p>
        </p:txBody>
      </p:sp>
      <p:sp>
        <p:nvSpPr>
          <p:cNvPr id="8" name="Rectangle 7"/>
          <p:cNvSpPr/>
          <p:nvPr/>
        </p:nvSpPr>
        <p:spPr>
          <a:xfrm>
            <a:off x="728611" y="1423687"/>
            <a:ext cx="2616307" cy="3970318"/>
          </a:xfrm>
          <a:prstGeom prst="rect">
            <a:avLst/>
          </a:prstGeom>
        </p:spPr>
        <p:txBody>
          <a:bodyPr wrap="square">
            <a:spAutoFit/>
          </a:bodyPr>
          <a:lstStyle/>
          <a:p>
            <a:pPr marL="171450" indent="-171450">
              <a:buFont typeface="Arial" panose="020B0604020202020204" pitchFamily="34" charset="0"/>
              <a:buChar char="•"/>
            </a:pPr>
            <a:r>
              <a:rPr lang="en-US" sz="1200" dirty="0" smtClean="0"/>
              <a:t>In order to maximize the inter-chip variation of PUF responses, the delay paths must be placed and routed as symmetrically as possible so as to minimize the nominal delay difference between two paths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smtClean="0"/>
              <a:t>Symmetrical place and route makes it extremely difficult for an adversary to probe internal nodes to read out a logic value without breaking the PUF</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smtClean="0"/>
              <a:t>The arbiter-based PUF can be used as a hardware random number generator by using the metastable responses. </a:t>
            </a:r>
            <a:r>
              <a:rPr lang="en-US" sz="1200" dirty="0"/>
              <a:t/>
            </a:r>
            <a:br>
              <a:rPr lang="en-US" sz="1200" dirty="0"/>
            </a:br>
            <a:r>
              <a:rPr lang="en-US" sz="1200" dirty="0" smtClean="0"/>
              <a:t>The arbiter generates metastable responses when the delay differences between the top and bottom are negligibly small</a:t>
            </a:r>
            <a:endParaRPr lang="en-US" sz="1200" dirty="0"/>
          </a:p>
        </p:txBody>
      </p:sp>
    </p:spTree>
    <p:extLst>
      <p:ext uri="{BB962C8B-B14F-4D97-AF65-F5344CB8AC3E}">
        <p14:creationId xmlns:p14="http://schemas.microsoft.com/office/powerpoint/2010/main" val="157362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70C0"/>
                </a:solidFill>
              </a:rPr>
              <a:t>On the Problems of Realizing Reliable and Efficient Ring Oscillator PUFs on FPGAs</a:t>
            </a:r>
          </a:p>
        </p:txBody>
      </p:sp>
      <p:sp>
        <p:nvSpPr>
          <p:cNvPr id="3" name="Text Placeholder 2"/>
          <p:cNvSpPr>
            <a:spLocks noGrp="1"/>
          </p:cNvSpPr>
          <p:nvPr>
            <p:ph type="body" idx="1"/>
          </p:nvPr>
        </p:nvSpPr>
        <p:spPr/>
        <p:txBody>
          <a:bodyPr>
            <a:normAutofit/>
          </a:bodyPr>
          <a:lstStyle/>
          <a:p>
            <a:r>
              <a:rPr lang="en-US" sz="2000" dirty="0"/>
              <a:t>Alexandre Wild, Georg T. Becker, Tim </a:t>
            </a:r>
            <a:r>
              <a:rPr lang="en-US" sz="2000" dirty="0" err="1"/>
              <a:t>G¨uneysu</a:t>
            </a:r>
            <a:endParaRPr lang="en-US" sz="2000" dirty="0"/>
          </a:p>
          <a:p>
            <a:endParaRPr lang="en-US" sz="2000" dirty="0"/>
          </a:p>
          <a:p>
            <a:r>
              <a:rPr lang="en-US" sz="2000" dirty="0"/>
              <a:t>IEEE International Symposium on Hardware Oriented Security and Trust (HOST), 2017</a:t>
            </a:r>
          </a:p>
        </p:txBody>
      </p:sp>
    </p:spTree>
    <p:extLst>
      <p:ext uri="{BB962C8B-B14F-4D97-AF65-F5344CB8AC3E}">
        <p14:creationId xmlns:p14="http://schemas.microsoft.com/office/powerpoint/2010/main" val="2029630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Random Number Generator basics:</a:t>
            </a:r>
          </a:p>
          <a:p>
            <a:r>
              <a:rPr lang="en-US" sz="1600" dirty="0">
                <a:solidFill>
                  <a:srgbClr val="0070C0"/>
                </a:solidFill>
              </a:rPr>
              <a:t>Computation</a:t>
            </a:r>
          </a:p>
        </p:txBody>
      </p:sp>
      <p:sp>
        <p:nvSpPr>
          <p:cNvPr id="5" name="Rectangle 4"/>
          <p:cNvSpPr/>
          <p:nvPr/>
        </p:nvSpPr>
        <p:spPr>
          <a:xfrm>
            <a:off x="1738489" y="2403981"/>
            <a:ext cx="2818763" cy="2064775"/>
          </a:xfrm>
          <a:prstGeom prst="rect">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t>Generate uniform random number/s</a:t>
            </a:r>
          </a:p>
          <a:p>
            <a:pPr algn="ctr"/>
            <a:endParaRPr lang="en-US" dirty="0"/>
          </a:p>
          <a:p>
            <a:pPr algn="ctr"/>
            <a:r>
              <a:rPr lang="en-US" sz="1400" dirty="0"/>
              <a:t>Use simple LFSR/</a:t>
            </a:r>
            <a:r>
              <a:rPr lang="en-US" sz="1400" dirty="0" err="1"/>
              <a:t>Tausworthe</a:t>
            </a:r>
            <a:r>
              <a:rPr lang="en-US" sz="1400" dirty="0"/>
              <a:t> generator/</a:t>
            </a:r>
            <a:r>
              <a:rPr lang="en-US" sz="1400" dirty="0" err="1"/>
              <a:t>Mersenne</a:t>
            </a:r>
            <a:r>
              <a:rPr lang="en-US" sz="1400" dirty="0"/>
              <a:t>-Twister</a:t>
            </a:r>
          </a:p>
        </p:txBody>
      </p:sp>
      <p:sp>
        <p:nvSpPr>
          <p:cNvPr id="6" name="Rectangle 5"/>
          <p:cNvSpPr/>
          <p:nvPr/>
        </p:nvSpPr>
        <p:spPr>
          <a:xfrm>
            <a:off x="5550311" y="2042645"/>
            <a:ext cx="3774312" cy="2787446"/>
          </a:xfrm>
          <a:prstGeom prst="rect">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t>Transform uniform number/s into custom PDF</a:t>
            </a:r>
          </a:p>
          <a:p>
            <a:pPr algn="ctr"/>
            <a:endParaRPr lang="en-US" dirty="0"/>
          </a:p>
          <a:p>
            <a:pPr algn="ctr"/>
            <a:r>
              <a:rPr lang="en-US" sz="1400" dirty="0"/>
              <a:t>Employ either:</a:t>
            </a:r>
          </a:p>
          <a:p>
            <a:pPr algn="ctr"/>
            <a:r>
              <a:rPr lang="en-US" sz="1400" i="1" dirty="0"/>
              <a:t>Inversion (ICDF)</a:t>
            </a:r>
          </a:p>
          <a:p>
            <a:pPr algn="ctr"/>
            <a:r>
              <a:rPr lang="en-US" sz="1400" i="1" dirty="0"/>
              <a:t>Box-Muller</a:t>
            </a:r>
          </a:p>
          <a:p>
            <a:pPr algn="ctr"/>
            <a:r>
              <a:rPr lang="en-US" sz="1400" i="1" dirty="0">
                <a:solidFill>
                  <a:srgbClr val="0070C0"/>
                </a:solidFill>
              </a:rPr>
              <a:t>Ziggurat</a:t>
            </a:r>
          </a:p>
          <a:p>
            <a:pPr algn="ctr"/>
            <a:r>
              <a:rPr lang="en-US" sz="1400" i="1" dirty="0">
                <a:solidFill>
                  <a:srgbClr val="0070C0"/>
                </a:solidFill>
              </a:rPr>
              <a:t>Polar method</a:t>
            </a:r>
          </a:p>
          <a:p>
            <a:pPr algn="ctr"/>
            <a:r>
              <a:rPr lang="en-US" sz="1400" i="1" dirty="0"/>
              <a:t>Acceptance-rejection methods</a:t>
            </a:r>
          </a:p>
          <a:p>
            <a:pPr algn="ctr"/>
            <a:endParaRPr lang="en-US" dirty="0"/>
          </a:p>
        </p:txBody>
      </p:sp>
      <p:cxnSp>
        <p:nvCxnSpPr>
          <p:cNvPr id="8" name="Straight Arrow Connector 7"/>
          <p:cNvCxnSpPr>
            <a:stCxn id="5" idx="3"/>
            <a:endCxn id="6" idx="1"/>
          </p:cNvCxnSpPr>
          <p:nvPr/>
        </p:nvCxnSpPr>
        <p:spPr>
          <a:xfrm flipV="1">
            <a:off x="4557252" y="3436368"/>
            <a:ext cx="993059"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9634704" y="3623733"/>
            <a:ext cx="1365955" cy="523220"/>
          </a:xfrm>
          <a:prstGeom prst="rect">
            <a:avLst/>
          </a:prstGeom>
          <a:noFill/>
        </p:spPr>
        <p:txBody>
          <a:bodyPr wrap="square" rtlCol="0">
            <a:spAutoFit/>
          </a:bodyPr>
          <a:lstStyle/>
          <a:p>
            <a:r>
              <a:rPr lang="en-US" sz="1400" dirty="0">
                <a:solidFill>
                  <a:srgbClr val="0070C0"/>
                </a:solidFill>
              </a:rPr>
              <a:t>Software implementation</a:t>
            </a:r>
          </a:p>
        </p:txBody>
      </p:sp>
      <p:cxnSp>
        <p:nvCxnSpPr>
          <p:cNvPr id="20" name="Straight Arrow Connector 19"/>
          <p:cNvCxnSpPr/>
          <p:nvPr/>
        </p:nvCxnSpPr>
        <p:spPr>
          <a:xfrm>
            <a:off x="7879644" y="3783744"/>
            <a:ext cx="1755060"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p:cNvCxnSpPr/>
          <p:nvPr/>
        </p:nvCxnSpPr>
        <p:spPr>
          <a:xfrm rot="5400000" flipH="1" flipV="1">
            <a:off x="8020574" y="3800859"/>
            <a:ext cx="265289" cy="231061"/>
          </a:xfrm>
          <a:prstGeom prst="bentConnector3">
            <a:avLst>
              <a:gd name="adj1" fmla="val -1064"/>
            </a:avLst>
          </a:prstGeom>
          <a:ln>
            <a:prstDash val="lg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9504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Overview</a:t>
            </a:r>
          </a:p>
          <a:p>
            <a:endParaRPr lang="en-US" sz="1600" dirty="0">
              <a:solidFill>
                <a:srgbClr val="0070C0"/>
              </a:solidFill>
            </a:endParaRPr>
          </a:p>
        </p:txBody>
      </p:sp>
      <p:sp>
        <p:nvSpPr>
          <p:cNvPr id="3" name="Rectangle 2"/>
          <p:cNvSpPr/>
          <p:nvPr/>
        </p:nvSpPr>
        <p:spPr>
          <a:xfrm>
            <a:off x="1388534" y="1496747"/>
            <a:ext cx="6841066" cy="2308324"/>
          </a:xfrm>
          <a:prstGeom prst="rect">
            <a:avLst/>
          </a:prstGeom>
        </p:spPr>
        <p:txBody>
          <a:bodyPr wrap="square">
            <a:spAutoFit/>
          </a:bodyPr>
          <a:lstStyle/>
          <a:p>
            <a:pPr marL="285750" indent="-285750">
              <a:buFont typeface="Arial" panose="020B0604020202020204" pitchFamily="34" charset="0"/>
              <a:buChar char="•"/>
            </a:pPr>
            <a:r>
              <a:rPr lang="en-US" dirty="0"/>
              <a:t>Design implemented on Xilinx Spartan-6</a:t>
            </a:r>
          </a:p>
          <a:p>
            <a:pPr marL="285750" indent="-285750">
              <a:buFont typeface="Arial" panose="020B0604020202020204" pitchFamily="34" charset="0"/>
              <a:buChar char="•"/>
            </a:pPr>
            <a:r>
              <a:rPr lang="en-US" dirty="0"/>
              <a:t>Improves upon PUFKY [2] architecture by decreasing area utilization by 50%</a:t>
            </a:r>
          </a:p>
          <a:p>
            <a:pPr marL="285750" indent="-285750">
              <a:buFont typeface="Arial" panose="020B0604020202020204" pitchFamily="34" charset="0"/>
              <a:buChar char="•"/>
            </a:pPr>
            <a:r>
              <a:rPr lang="en-US" dirty="0"/>
              <a:t>Detailed analysis of PUFKY code</a:t>
            </a:r>
          </a:p>
          <a:p>
            <a:pPr marL="285750" indent="-285750">
              <a:buFont typeface="Arial" panose="020B0604020202020204" pitchFamily="34" charset="0"/>
              <a:buChar char="•"/>
            </a:pPr>
            <a:r>
              <a:rPr lang="en-US" dirty="0"/>
              <a:t>PUFKY exhibits a strong structural bias, the reason for which is the different slice types and the non-public switching matrix. A RO in PUFKY is instantiated in half of a slice using the Xilinx tools</a:t>
            </a:r>
          </a:p>
          <a:p>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134578" y="3364804"/>
            <a:ext cx="4481220" cy="2697329"/>
          </a:xfrm>
          <a:prstGeom prst="rect">
            <a:avLst/>
          </a:prstGeom>
        </p:spPr>
      </p:pic>
    </p:spTree>
    <p:extLst>
      <p:ext uri="{BB962C8B-B14F-4D97-AF65-F5344CB8AC3E}">
        <p14:creationId xmlns:p14="http://schemas.microsoft.com/office/powerpoint/2010/main" val="3236687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3689" y="812799"/>
            <a:ext cx="6962274" cy="646331"/>
          </a:xfrm>
          <a:prstGeom prst="rect">
            <a:avLst/>
          </a:prstGeom>
          <a:noFill/>
        </p:spPr>
        <p:txBody>
          <a:bodyPr wrap="square" rtlCol="0">
            <a:spAutoFit/>
          </a:bodyPr>
          <a:lstStyle/>
          <a:p>
            <a:endParaRPr lang="en-US" dirty="0"/>
          </a:p>
          <a:p>
            <a:pPr marL="914400" indent="-914400"/>
            <a:endParaRPr lang="en-US" dirty="0"/>
          </a:p>
        </p:txBody>
      </p:sp>
      <p:sp>
        <p:nvSpPr>
          <p:cNvPr id="9"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Design approach</a:t>
            </a:r>
          </a:p>
          <a:p>
            <a:endParaRPr lang="en-US" sz="1600" dirty="0">
              <a:solidFill>
                <a:srgbClr val="0070C0"/>
              </a:solidFill>
            </a:endParaRPr>
          </a:p>
        </p:txBody>
      </p:sp>
      <p:sp>
        <p:nvSpPr>
          <p:cNvPr id="10" name="Rectangle 9"/>
          <p:cNvSpPr/>
          <p:nvPr/>
        </p:nvSpPr>
        <p:spPr>
          <a:xfrm>
            <a:off x="1388534" y="1496747"/>
            <a:ext cx="7507110" cy="3139321"/>
          </a:xfrm>
          <a:prstGeom prst="rect">
            <a:avLst/>
          </a:prstGeom>
        </p:spPr>
        <p:txBody>
          <a:bodyPr wrap="square">
            <a:spAutoFit/>
          </a:bodyPr>
          <a:lstStyle/>
          <a:p>
            <a:pPr marL="285750" indent="-285750">
              <a:buFont typeface="Arial" panose="020B0604020202020204" pitchFamily="34" charset="0"/>
              <a:buChar char="•"/>
            </a:pPr>
            <a:r>
              <a:rPr lang="en-US" dirty="0"/>
              <a:t>PUFKY consists of two stages:</a:t>
            </a:r>
          </a:p>
          <a:p>
            <a:pPr marL="857250" lvl="1" indent="-400050">
              <a:buFont typeface="+mj-lt"/>
              <a:buAutoNum type="romanLcPeriod"/>
            </a:pPr>
            <a:r>
              <a:rPr lang="en-US" dirty="0"/>
              <a:t>RO PUF architecture, used to as an entropy source</a:t>
            </a:r>
          </a:p>
          <a:p>
            <a:pPr marL="857250" lvl="1" indent="-400050">
              <a:buFont typeface="+mj-lt"/>
              <a:buAutoNum type="romanLcPeriod"/>
            </a:pPr>
            <a:r>
              <a:rPr lang="en-US" dirty="0"/>
              <a:t>Post processing that consists of a Fuzzy Extractor for error correction and entropy extraction</a:t>
            </a:r>
          </a:p>
          <a:p>
            <a:pPr marL="857250" lvl="1" indent="-400050">
              <a:buFont typeface="+mj-lt"/>
              <a:buAutoNum type="romanLcPeriod"/>
            </a:pPr>
            <a:endParaRPr lang="en-US" dirty="0"/>
          </a:p>
          <a:p>
            <a:pPr marL="285750" indent="-285750">
              <a:buFont typeface="Arial" panose="020B0604020202020204" pitchFamily="34" charset="0"/>
              <a:buChar char="•"/>
            </a:pPr>
            <a:r>
              <a:rPr lang="en-US" dirty="0"/>
              <a:t>To fix the RO structure, Xilinx offers the opportunity to use </a:t>
            </a:r>
            <a:r>
              <a:rPr lang="en-US" b="1" dirty="0"/>
              <a:t>Hard Macros</a:t>
            </a:r>
            <a:r>
              <a:rPr lang="en-US" dirty="0"/>
              <a:t> or directed routing constraints (</a:t>
            </a:r>
            <a:r>
              <a:rPr lang="en-US" b="1" dirty="0"/>
              <a:t>DIRT</a:t>
            </a:r>
            <a:r>
              <a:rPr lang="en-US" dirty="0"/>
              <a:t>) to fix specific routes</a:t>
            </a:r>
          </a:p>
          <a:p>
            <a:pPr marL="285750" indent="-285750">
              <a:buFont typeface="Arial" panose="020B0604020202020204" pitchFamily="34" charset="0"/>
              <a:buChar char="•"/>
            </a:pPr>
            <a:r>
              <a:rPr lang="en-US" dirty="0"/>
              <a:t>Implementing a </a:t>
            </a:r>
            <a:r>
              <a:rPr lang="en-US" i="1" dirty="0"/>
              <a:t>glitch core</a:t>
            </a:r>
            <a:r>
              <a:rPr lang="en-US" dirty="0"/>
              <a:t> at the opposite corner of the FPGA from the RO causes the frequencies of the RO to change drastically -&gt; the entire FPGA design (including third party IP cores) has to be considered during PUF analysis</a:t>
            </a:r>
          </a:p>
        </p:txBody>
      </p:sp>
    </p:spTree>
    <p:extLst>
      <p:ext uri="{BB962C8B-B14F-4D97-AF65-F5344CB8AC3E}">
        <p14:creationId xmlns:p14="http://schemas.microsoft.com/office/powerpoint/2010/main" val="640664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3689" y="812799"/>
            <a:ext cx="6962274" cy="646331"/>
          </a:xfrm>
          <a:prstGeom prst="rect">
            <a:avLst/>
          </a:prstGeom>
          <a:noFill/>
        </p:spPr>
        <p:txBody>
          <a:bodyPr wrap="square" rtlCol="0">
            <a:spAutoFit/>
          </a:bodyPr>
          <a:lstStyle/>
          <a:p>
            <a:endParaRPr lang="en-US" dirty="0"/>
          </a:p>
          <a:p>
            <a:pPr marL="914400" indent="-914400"/>
            <a:endParaRPr lang="en-US" dirty="0"/>
          </a:p>
        </p:txBody>
      </p:sp>
      <p:sp>
        <p:nvSpPr>
          <p:cNvPr id="9"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Design approach</a:t>
            </a:r>
          </a:p>
          <a:p>
            <a:endParaRPr lang="en-US" sz="1600" dirty="0">
              <a:solidFill>
                <a:srgbClr val="0070C0"/>
              </a:solidFill>
            </a:endParaRPr>
          </a:p>
        </p:txBody>
      </p:sp>
      <p:sp>
        <p:nvSpPr>
          <p:cNvPr id="10" name="Rectangle 9"/>
          <p:cNvSpPr/>
          <p:nvPr/>
        </p:nvSpPr>
        <p:spPr>
          <a:xfrm>
            <a:off x="1388534" y="1496747"/>
            <a:ext cx="4718755" cy="4031873"/>
          </a:xfrm>
          <a:prstGeom prst="rect">
            <a:avLst/>
          </a:prstGeom>
        </p:spPr>
        <p:txBody>
          <a:bodyPr wrap="square">
            <a:spAutoFit/>
          </a:bodyPr>
          <a:lstStyle/>
          <a:p>
            <a:pPr marL="285750" indent="-285750">
              <a:buFont typeface="Arial" panose="020B0604020202020204" pitchFamily="34" charset="0"/>
              <a:buChar char="•"/>
            </a:pPr>
            <a:r>
              <a:rPr lang="en-US" sz="1600" dirty="0"/>
              <a:t>3 different designs with different optimization goals and tradeoffs are tested:</a:t>
            </a:r>
          </a:p>
          <a:p>
            <a:pPr marL="857250" lvl="1" indent="-400050">
              <a:buFont typeface="+mj-lt"/>
              <a:buAutoNum type="romanLcPeriod"/>
            </a:pPr>
            <a:r>
              <a:rPr lang="en-US" sz="1600" i="1" dirty="0" err="1">
                <a:solidFill>
                  <a:srgbClr val="0070C0"/>
                </a:solidFill>
              </a:rPr>
              <a:t>OLocal</a:t>
            </a:r>
            <a:r>
              <a:rPr lang="en-US" sz="1600" dirty="0"/>
              <a:t> places all components of a RO into a single slice and only uses local routing resources</a:t>
            </a:r>
          </a:p>
          <a:p>
            <a:pPr marL="857250" lvl="1" indent="-400050">
              <a:buFont typeface="+mj-lt"/>
              <a:buAutoNum type="romanLcPeriod"/>
            </a:pPr>
            <a:r>
              <a:rPr lang="en-US" sz="1600" i="1" dirty="0">
                <a:solidFill>
                  <a:srgbClr val="0070C0"/>
                </a:solidFill>
              </a:rPr>
              <a:t> </a:t>
            </a:r>
            <a:r>
              <a:rPr lang="en-US" sz="1600" i="1" dirty="0" err="1">
                <a:solidFill>
                  <a:srgbClr val="0070C0"/>
                </a:solidFill>
              </a:rPr>
              <a:t>OSingle</a:t>
            </a:r>
            <a:r>
              <a:rPr lang="en-US" sz="1600" i="1" dirty="0">
                <a:solidFill>
                  <a:srgbClr val="0070C0"/>
                </a:solidFill>
              </a:rPr>
              <a:t> </a:t>
            </a:r>
            <a:r>
              <a:rPr lang="en-US" sz="1600" dirty="0"/>
              <a:t>places half of its components into a slice of horizontally neighbored CLBs. In contrast to </a:t>
            </a:r>
            <a:r>
              <a:rPr lang="en-US" sz="1600" i="1" dirty="0" err="1"/>
              <a:t>OLocal</a:t>
            </a:r>
            <a:r>
              <a:rPr lang="en-US" sz="1600" dirty="0"/>
              <a:t>, this design uses single wires instead of local wires to form the RO loop. This routing aims to slow down the design with minimal area increase.</a:t>
            </a:r>
          </a:p>
          <a:p>
            <a:pPr marL="857250" lvl="1" indent="-400050">
              <a:buFont typeface="+mj-lt"/>
              <a:buAutoNum type="romanLcPeriod"/>
            </a:pPr>
            <a:r>
              <a:rPr lang="en-US" sz="1600" i="1" dirty="0" err="1">
                <a:solidFill>
                  <a:srgbClr val="0070C0"/>
                </a:solidFill>
              </a:rPr>
              <a:t>OSingle_slow</a:t>
            </a:r>
            <a:r>
              <a:rPr lang="en-US" sz="1600" dirty="0"/>
              <a:t> doubles the number of delay elements (LUTs) per RO and uses neighbored CLBs that are connected via single wires. The goal of this design is to drastically reduce the oscillation frequency.</a:t>
            </a:r>
          </a:p>
        </p:txBody>
      </p:sp>
      <p:pic>
        <p:nvPicPr>
          <p:cNvPr id="11" name="Picture 10"/>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6531787" y="1587027"/>
            <a:ext cx="4965064" cy="4097533"/>
          </a:xfrm>
          <a:prstGeom prst="rect">
            <a:avLst/>
          </a:prstGeom>
        </p:spPr>
      </p:pic>
    </p:spTree>
    <p:extLst>
      <p:ext uri="{BB962C8B-B14F-4D97-AF65-F5344CB8AC3E}">
        <p14:creationId xmlns:p14="http://schemas.microsoft.com/office/powerpoint/2010/main" val="1906806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23379" y="1602470"/>
            <a:ext cx="6844710" cy="4595130"/>
          </a:xfrm>
          <a:prstGeom prst="rect">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Write algorithm in </a:t>
            </a:r>
            <a:r>
              <a:rPr lang="en-US" b="1" dirty="0"/>
              <a:t>C++</a:t>
            </a:r>
          </a:p>
          <a:p>
            <a:pPr algn="ctr"/>
            <a:endParaRPr lang="en-US" dirty="0"/>
          </a:p>
          <a:p>
            <a:pPr algn="ctr"/>
            <a:r>
              <a:rPr lang="en-US" dirty="0"/>
              <a:t>Export to MATLAB using the </a:t>
            </a:r>
            <a:r>
              <a:rPr lang="en-US" b="1" dirty="0"/>
              <a:t>C/MEX </a:t>
            </a:r>
            <a:r>
              <a:rPr lang="en-US" dirty="0"/>
              <a:t>method</a:t>
            </a:r>
          </a:p>
          <a:p>
            <a:pPr algn="ctr"/>
            <a:endParaRPr lang="en-US" dirty="0"/>
          </a:p>
          <a:p>
            <a:pPr algn="ctr"/>
            <a:r>
              <a:rPr lang="en-US" dirty="0"/>
              <a:t>Use a </a:t>
            </a:r>
            <a:r>
              <a:rPr lang="en-US" b="1" dirty="0"/>
              <a:t>System Generator </a:t>
            </a:r>
            <a:r>
              <a:rPr lang="en-US" dirty="0"/>
              <a:t>tool to generate Verilog/VHDL for the design</a:t>
            </a:r>
          </a:p>
          <a:p>
            <a:pPr algn="ctr"/>
            <a:endParaRPr lang="en-US" dirty="0"/>
          </a:p>
          <a:p>
            <a:pPr algn="ctr"/>
            <a:r>
              <a:rPr lang="en-US" dirty="0"/>
              <a:t>Write a </a:t>
            </a:r>
            <a:r>
              <a:rPr lang="en-US" b="1" dirty="0" err="1"/>
              <a:t>testbench</a:t>
            </a:r>
            <a:r>
              <a:rPr lang="en-US" dirty="0"/>
              <a:t> and simulate design in </a:t>
            </a:r>
            <a:r>
              <a:rPr lang="en-US" dirty="0" err="1"/>
              <a:t>ModelSim</a:t>
            </a:r>
            <a:r>
              <a:rPr lang="en-US" dirty="0"/>
              <a:t>/</a:t>
            </a:r>
            <a:r>
              <a:rPr lang="en-US" dirty="0" err="1"/>
              <a:t>Isim</a:t>
            </a:r>
            <a:endParaRPr lang="en-US" dirty="0"/>
          </a:p>
          <a:p>
            <a:pPr algn="ctr"/>
            <a:endParaRPr lang="en-US" dirty="0"/>
          </a:p>
          <a:p>
            <a:pPr algn="ctr"/>
            <a:r>
              <a:rPr lang="en-US" dirty="0"/>
              <a:t>Compare results from MATLAB model with simulation results</a:t>
            </a:r>
          </a:p>
          <a:p>
            <a:pPr algn="ctr"/>
            <a:endParaRPr lang="en-US" dirty="0"/>
          </a:p>
          <a:p>
            <a:pPr algn="ctr"/>
            <a:r>
              <a:rPr lang="en-US" dirty="0"/>
              <a:t>Explore properties of RNG using statistical tests e.g. the </a:t>
            </a:r>
            <a:r>
              <a:rPr lang="en-US" i="1" dirty="0"/>
              <a:t>χ</a:t>
            </a:r>
            <a:r>
              <a:rPr lang="en-US" dirty="0"/>
              <a:t>2</a:t>
            </a:r>
          </a:p>
          <a:p>
            <a:pPr algn="ctr"/>
            <a:r>
              <a:rPr lang="en-US" dirty="0"/>
              <a:t>test or the Anderson-Darling</a:t>
            </a:r>
          </a:p>
          <a:p>
            <a:pPr algn="ctr"/>
            <a:endParaRPr lang="en-US" dirty="0"/>
          </a:p>
          <a:p>
            <a:pPr algn="ctr"/>
            <a:r>
              <a:rPr lang="en-US" sz="1200" b="1" dirty="0"/>
              <a:t>Statistical tests</a:t>
            </a:r>
            <a:r>
              <a:rPr lang="en-US" sz="1200" dirty="0"/>
              <a:t> may not be necessary, since</a:t>
            </a:r>
          </a:p>
          <a:p>
            <a:pPr algn="ctr"/>
            <a:r>
              <a:rPr lang="en-US" sz="1200" dirty="0"/>
              <a:t>the derivation of the inversion-based GRNG</a:t>
            </a:r>
          </a:p>
          <a:p>
            <a:pPr algn="ctr"/>
            <a:r>
              <a:rPr lang="en-US" sz="1200" dirty="0"/>
              <a:t>algorithm itself is correct [1].</a:t>
            </a:r>
            <a:endParaRPr lang="en-US" dirty="0"/>
          </a:p>
        </p:txBody>
      </p:sp>
      <p:sp>
        <p:nvSpPr>
          <p:cNvPr id="7"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Random Number Generator basics:</a:t>
            </a:r>
          </a:p>
          <a:p>
            <a:r>
              <a:rPr lang="en-US" sz="1600" dirty="0">
                <a:solidFill>
                  <a:srgbClr val="0070C0"/>
                </a:solidFill>
              </a:rPr>
              <a:t>Generation</a:t>
            </a:r>
          </a:p>
        </p:txBody>
      </p:sp>
    </p:spTree>
    <p:extLst>
      <p:ext uri="{BB962C8B-B14F-4D97-AF65-F5344CB8AC3E}">
        <p14:creationId xmlns:p14="http://schemas.microsoft.com/office/powerpoint/2010/main" val="475943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70C0"/>
                </a:solidFill>
              </a:rPr>
              <a:t>A Gaussian Noise Generator for Hardware-Based Simulations</a:t>
            </a:r>
          </a:p>
        </p:txBody>
      </p:sp>
      <p:sp>
        <p:nvSpPr>
          <p:cNvPr id="3" name="Text Placeholder 2"/>
          <p:cNvSpPr>
            <a:spLocks noGrp="1"/>
          </p:cNvSpPr>
          <p:nvPr>
            <p:ph type="body" idx="1"/>
          </p:nvPr>
        </p:nvSpPr>
        <p:spPr/>
        <p:txBody>
          <a:bodyPr>
            <a:normAutofit lnSpcReduction="10000"/>
          </a:bodyPr>
          <a:lstStyle/>
          <a:p>
            <a:r>
              <a:rPr lang="nl-NL" sz="2000" dirty="0"/>
              <a:t>Dong-U Lee, Student Member, IEEE, Wayne Luk, Member, IEEE,</a:t>
            </a:r>
          </a:p>
          <a:p>
            <a:r>
              <a:rPr lang="en-US" sz="2000" dirty="0"/>
              <a:t>John D. Villasenor, Senior Member, IEEE, and Peter Y.K. Cheung, Senior Member, IEEE</a:t>
            </a:r>
          </a:p>
          <a:p>
            <a:endParaRPr lang="en-US" sz="2000" dirty="0"/>
          </a:p>
          <a:p>
            <a:r>
              <a:rPr lang="en-US" sz="2000" dirty="0"/>
              <a:t>IEEE TRANSACTIONS ON COMPUTERS, VOL. 53, NO. 12, DECEMBER 2004</a:t>
            </a:r>
          </a:p>
        </p:txBody>
      </p:sp>
    </p:spTree>
    <p:extLst>
      <p:ext uri="{BB962C8B-B14F-4D97-AF65-F5344CB8AC3E}">
        <p14:creationId xmlns:p14="http://schemas.microsoft.com/office/powerpoint/2010/main" val="1870038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Overview</a:t>
            </a:r>
          </a:p>
          <a:p>
            <a:endParaRPr lang="en-US" sz="1600" dirty="0">
              <a:solidFill>
                <a:srgbClr val="0070C0"/>
              </a:solidFill>
            </a:endParaRPr>
          </a:p>
        </p:txBody>
      </p:sp>
      <p:sp>
        <p:nvSpPr>
          <p:cNvPr id="4" name="Rectangle 3"/>
          <p:cNvSpPr/>
          <p:nvPr/>
        </p:nvSpPr>
        <p:spPr>
          <a:xfrm>
            <a:off x="1388534" y="1496747"/>
            <a:ext cx="6841066" cy="2585323"/>
          </a:xfrm>
          <a:prstGeom prst="rect">
            <a:avLst/>
          </a:prstGeom>
        </p:spPr>
        <p:txBody>
          <a:bodyPr wrap="square">
            <a:spAutoFit/>
          </a:bodyPr>
          <a:lstStyle/>
          <a:p>
            <a:pPr marL="285750" indent="-285750">
              <a:buFont typeface="Arial" panose="020B0604020202020204" pitchFamily="34" charset="0"/>
              <a:buChar char="•"/>
            </a:pPr>
            <a:r>
              <a:rPr lang="en-US" dirty="0"/>
              <a:t>Design implemented on Xilinx Virtex-2</a:t>
            </a:r>
          </a:p>
          <a:p>
            <a:pPr marL="285750" indent="-285750">
              <a:buFont typeface="Arial" panose="020B0604020202020204" pitchFamily="34" charset="0"/>
              <a:buChar char="•"/>
            </a:pPr>
            <a:r>
              <a:rPr lang="en-US" dirty="0"/>
              <a:t>Employs non-uniform piecewise linear approximation in computing trigonometric and logarithmic functions</a:t>
            </a:r>
          </a:p>
          <a:p>
            <a:pPr marL="285750" indent="-285750">
              <a:buFont typeface="Arial" panose="020B0604020202020204" pitchFamily="34" charset="0"/>
              <a:buChar char="•"/>
            </a:pPr>
            <a:r>
              <a:rPr lang="en-US" dirty="0"/>
              <a:t>Properties of design explored using the Chi-square test and the Anderson-Darling test</a:t>
            </a:r>
          </a:p>
          <a:p>
            <a:pPr marL="285750" indent="-285750">
              <a:buFont typeface="Arial" panose="020B0604020202020204" pitchFamily="34" charset="0"/>
              <a:buChar char="•"/>
            </a:pPr>
            <a:r>
              <a:rPr lang="en-US" dirty="0"/>
              <a:t>Performance can be improved by exploiting parallelism</a:t>
            </a:r>
          </a:p>
          <a:p>
            <a:pPr marL="285750" indent="-285750">
              <a:buFont typeface="Arial" panose="020B0604020202020204" pitchFamily="34" charset="0"/>
              <a:buChar char="•"/>
            </a:pPr>
            <a:r>
              <a:rPr lang="en-US" dirty="0"/>
              <a:t>Uses the Box-Muller method for generating Gaussian distribution from two uniform random variables</a:t>
            </a:r>
          </a:p>
          <a:p>
            <a:endParaRPr lang="en-US" dirty="0"/>
          </a:p>
        </p:txBody>
      </p:sp>
    </p:spTree>
    <p:extLst>
      <p:ext uri="{BB962C8B-B14F-4D97-AF65-F5344CB8AC3E}">
        <p14:creationId xmlns:p14="http://schemas.microsoft.com/office/powerpoint/2010/main" val="1297503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Design approach</a:t>
            </a:r>
          </a:p>
          <a:p>
            <a:endParaRPr lang="en-US" sz="1600" dirty="0">
              <a:solidFill>
                <a:srgbClr val="0070C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788525" y="1070673"/>
            <a:ext cx="5561435" cy="5670483"/>
          </a:xfrm>
          <a:prstGeom prst="rect">
            <a:avLst/>
          </a:prstGeom>
        </p:spPr>
      </p:pic>
      <p:sp>
        <p:nvSpPr>
          <p:cNvPr id="5" name="Rectangle 4"/>
          <p:cNvSpPr/>
          <p:nvPr/>
        </p:nvSpPr>
        <p:spPr>
          <a:xfrm>
            <a:off x="4195475" y="1283126"/>
            <a:ext cx="2931459" cy="1070109"/>
          </a:xfrm>
          <a:prstGeom prst="rect">
            <a:avLst/>
          </a:prstGeom>
          <a:solidFill>
            <a:schemeClr val="tx1">
              <a:lumMod val="50000"/>
              <a:lumOff val="50000"/>
              <a:alpha val="29000"/>
            </a:schemeClr>
          </a:solidFill>
          <a:ln w="28575">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6" name="Rectangle 5"/>
          <p:cNvSpPr/>
          <p:nvPr/>
        </p:nvSpPr>
        <p:spPr>
          <a:xfrm>
            <a:off x="7443699" y="1525792"/>
            <a:ext cx="2739713" cy="584775"/>
          </a:xfrm>
          <a:prstGeom prst="rect">
            <a:avLst/>
          </a:prstGeom>
        </p:spPr>
        <p:txBody>
          <a:bodyPr wrap="square">
            <a:spAutoFit/>
          </a:bodyPr>
          <a:lstStyle/>
          <a:p>
            <a:r>
              <a:rPr lang="en-US" sz="1600" dirty="0"/>
              <a:t>A shift-register based uniform random number generator</a:t>
            </a:r>
            <a:endParaRPr lang="en-US" sz="1600" i="1" dirty="0"/>
          </a:p>
        </p:txBody>
      </p:sp>
      <p:sp>
        <p:nvSpPr>
          <p:cNvPr id="7" name="Rectangle 6"/>
          <p:cNvSpPr/>
          <p:nvPr/>
        </p:nvSpPr>
        <p:spPr>
          <a:xfrm>
            <a:off x="4195475" y="2529501"/>
            <a:ext cx="2931459" cy="1329805"/>
          </a:xfrm>
          <a:prstGeom prst="rect">
            <a:avLst/>
          </a:prstGeom>
          <a:solidFill>
            <a:schemeClr val="tx1">
              <a:lumMod val="50000"/>
              <a:lumOff val="50000"/>
              <a:alpha val="29000"/>
            </a:schemeClr>
          </a:solidFill>
          <a:ln w="28575">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 name="Rectangle 7"/>
              <p:cNvSpPr/>
              <p:nvPr/>
            </p:nvSpPr>
            <p:spPr>
              <a:xfrm>
                <a:off x="7452155" y="2561809"/>
                <a:ext cx="2739713" cy="830997"/>
              </a:xfrm>
              <a:prstGeom prst="rect">
                <a:avLst/>
              </a:prstGeom>
            </p:spPr>
            <p:txBody>
              <a:bodyPr wrap="square">
                <a:spAutoFit/>
              </a:bodyPr>
              <a:lstStyle/>
              <a:p>
                <a:r>
                  <a:rPr lang="en-US" sz="1600" dirty="0"/>
                  <a:t>Implementation of the functions,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𝑓</m:t>
                        </m:r>
                        <m:r>
                          <a:rPr lang="en-US" sz="1600" b="0" i="1" smtClean="0">
                            <a:latin typeface="Cambria Math" panose="02040503050406030204" pitchFamily="18" charset="0"/>
                          </a:rPr>
                          <m:t>, </m:t>
                        </m:r>
                        <m:r>
                          <a:rPr lang="en-US" sz="1600" b="0" i="1" smtClean="0">
                            <a:latin typeface="Cambria Math" panose="02040503050406030204" pitchFamily="18" charset="0"/>
                          </a:rPr>
                          <m:t>𝑔</m:t>
                        </m:r>
                      </m:e>
                      <m:sub>
                        <m:r>
                          <a:rPr lang="en-US" sz="1600" b="0" i="1" smtClean="0">
                            <a:latin typeface="Cambria Math" panose="02040503050406030204" pitchFamily="18" charset="0"/>
                          </a:rPr>
                          <m:t>1</m:t>
                        </m:r>
                      </m:sub>
                    </m:sSub>
                  </m:oMath>
                </a14:m>
                <a:r>
                  <a:rPr lang="en-US" sz="1600" dirty="0"/>
                  <a:t>,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𝑔</m:t>
                        </m:r>
                      </m:e>
                      <m:sub>
                        <m:r>
                          <a:rPr lang="en-US" sz="1600" b="0" i="1" smtClean="0">
                            <a:latin typeface="Cambria Math" panose="02040503050406030204" pitchFamily="18" charset="0"/>
                          </a:rPr>
                          <m:t>2</m:t>
                        </m:r>
                      </m:sub>
                    </m:sSub>
                  </m:oMath>
                </a14:m>
                <a:r>
                  <a:rPr lang="en-US" sz="1600" dirty="0"/>
                  <a:t>, and the subsequent multiplications</a:t>
                </a:r>
                <a:endParaRPr lang="en-US" sz="1600" i="1" dirty="0"/>
              </a:p>
            </p:txBody>
          </p:sp>
        </mc:Choice>
        <mc:Fallback xmlns="">
          <p:sp>
            <p:nvSpPr>
              <p:cNvPr id="8" name="Rectangle 7"/>
              <p:cNvSpPr>
                <a:spLocks noRot="1" noChangeAspect="1" noMove="1" noResize="1" noEditPoints="1" noAdjustHandles="1" noChangeArrowheads="1" noChangeShapeType="1" noTextEdit="1"/>
              </p:cNvSpPr>
              <p:nvPr/>
            </p:nvSpPr>
            <p:spPr>
              <a:xfrm>
                <a:off x="7452155" y="2561809"/>
                <a:ext cx="2739713" cy="830997"/>
              </a:xfrm>
              <a:prstGeom prst="rect">
                <a:avLst/>
              </a:prstGeom>
              <a:blipFill>
                <a:blip r:embed="rId4"/>
                <a:stretch>
                  <a:fillRect l="-1111" t="-2190" b="-8029"/>
                </a:stretch>
              </a:blipFill>
            </p:spPr>
            <p:txBody>
              <a:bodyPr/>
              <a:lstStyle/>
              <a:p>
                <a:r>
                  <a:rPr lang="en-US">
                    <a:noFill/>
                  </a:rPr>
                  <a:t> </a:t>
                </a:r>
              </a:p>
            </p:txBody>
          </p:sp>
        </mc:Fallback>
      </mc:AlternateContent>
      <p:sp>
        <p:nvSpPr>
          <p:cNvPr id="9" name="Rectangle 8"/>
          <p:cNvSpPr/>
          <p:nvPr/>
        </p:nvSpPr>
        <p:spPr>
          <a:xfrm>
            <a:off x="7377427" y="3778624"/>
            <a:ext cx="3168093" cy="1077218"/>
          </a:xfrm>
          <a:prstGeom prst="rect">
            <a:avLst/>
          </a:prstGeom>
        </p:spPr>
        <p:txBody>
          <a:bodyPr wrap="square">
            <a:spAutoFit/>
          </a:bodyPr>
          <a:lstStyle/>
          <a:p>
            <a:r>
              <a:rPr lang="en-US" sz="1600" dirty="0"/>
              <a:t>A sample accumulation step that exploits the central limit theorem to overcome quantization and approximation errors</a:t>
            </a:r>
            <a:endParaRPr lang="en-US" sz="1600" i="1" dirty="0"/>
          </a:p>
        </p:txBody>
      </p:sp>
      <p:sp>
        <p:nvSpPr>
          <p:cNvPr id="10" name="Rectangle 9"/>
          <p:cNvSpPr/>
          <p:nvPr/>
        </p:nvSpPr>
        <p:spPr>
          <a:xfrm>
            <a:off x="7452155" y="5060863"/>
            <a:ext cx="2739713" cy="830997"/>
          </a:xfrm>
          <a:prstGeom prst="rect">
            <a:avLst/>
          </a:prstGeom>
        </p:spPr>
        <p:txBody>
          <a:bodyPr wrap="square">
            <a:spAutoFit/>
          </a:bodyPr>
          <a:lstStyle/>
          <a:p>
            <a:r>
              <a:rPr lang="en-US" sz="1600" dirty="0"/>
              <a:t>A sample multiplexor-based circuit to support generation of one result per clock cycle</a:t>
            </a:r>
            <a:endParaRPr lang="en-US" sz="1600" i="1" dirty="0"/>
          </a:p>
        </p:txBody>
      </p:sp>
      <p:sp>
        <p:nvSpPr>
          <p:cNvPr id="11" name="Rectangle 10"/>
          <p:cNvSpPr/>
          <p:nvPr/>
        </p:nvSpPr>
        <p:spPr>
          <a:xfrm>
            <a:off x="4195475" y="4058588"/>
            <a:ext cx="2931459" cy="544184"/>
          </a:xfrm>
          <a:prstGeom prst="rect">
            <a:avLst/>
          </a:prstGeom>
          <a:solidFill>
            <a:schemeClr val="tx1">
              <a:lumMod val="50000"/>
              <a:lumOff val="50000"/>
              <a:alpha val="29000"/>
            </a:schemeClr>
          </a:solidFill>
          <a:ln w="28575">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2" name="Rectangle 11"/>
          <p:cNvSpPr/>
          <p:nvPr/>
        </p:nvSpPr>
        <p:spPr>
          <a:xfrm>
            <a:off x="4195475" y="4802054"/>
            <a:ext cx="2931459" cy="1107122"/>
          </a:xfrm>
          <a:prstGeom prst="rect">
            <a:avLst/>
          </a:prstGeom>
          <a:solidFill>
            <a:schemeClr val="tx1">
              <a:lumMod val="50000"/>
              <a:lumOff val="50000"/>
              <a:alpha val="29000"/>
            </a:schemeClr>
          </a:solidFill>
          <a:ln w="28575">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4" name="Rectangle 13"/>
              <p:cNvSpPr/>
              <p:nvPr/>
            </p:nvSpPr>
            <p:spPr>
              <a:xfrm>
                <a:off x="721918" y="1818179"/>
                <a:ext cx="2514589" cy="3320340"/>
              </a:xfrm>
              <a:prstGeom prst="rect">
                <a:avLst/>
              </a:prstGeom>
              <a:solidFill>
                <a:schemeClr val="tx1">
                  <a:lumMod val="50000"/>
                  <a:lumOff val="50000"/>
                  <a:alpha val="29000"/>
                </a:schemeClr>
              </a:solidFill>
              <a:ln w="28575">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latin typeface="Cambria Math" panose="02040503050406030204" pitchFamily="18" charset="0"/>
                  </a:rPr>
                  <a:t>Box-Muller equations:</a:t>
                </a:r>
              </a:p>
              <a:p>
                <a:pPr algn="ctr"/>
                <a:endParaRPr lang="en-US" sz="14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𝑓</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1</m:t>
                              </m:r>
                            </m:sub>
                          </m:sSub>
                        </m:e>
                      </m:d>
                      <m:r>
                        <a:rPr lang="en-US" sz="1400" b="0" i="1" smtClean="0">
                          <a:latin typeface="Cambria Math" panose="02040503050406030204" pitchFamily="18" charset="0"/>
                        </a:rPr>
                        <m:t>= </m:t>
                      </m:r>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m:t>
                          </m:r>
                          <m:r>
                            <m:rPr>
                              <m:sty m:val="p"/>
                            </m:rPr>
                            <a:rPr lang="en-US" sz="1400" b="0" i="0" smtClean="0">
                              <a:latin typeface="Cambria Math" panose="02040503050406030204" pitchFamily="18" charset="0"/>
                            </a:rPr>
                            <m:t>ln</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e>
                      </m:rad>
                    </m:oMath>
                  </m:oMathPara>
                </a14:m>
                <a:endParaRPr lang="en-US" sz="1400" dirty="0"/>
              </a:p>
              <a:p>
                <a:pPr algn="ctr"/>
                <a:endParaRPr lang="en-US" sz="1400" dirty="0"/>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1</m:t>
                          </m:r>
                        </m:sub>
                      </m:sSub>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2</m:t>
                              </m:r>
                            </m:sub>
                          </m:sSub>
                        </m:e>
                      </m:d>
                      <m:r>
                        <a:rPr lang="en-US" sz="1400" b="0" i="1" smtClean="0">
                          <a:latin typeface="Cambria Math" panose="02040503050406030204" pitchFamily="18" charset="0"/>
                        </a:rPr>
                        <m:t>= </m:t>
                      </m:r>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2</m:t>
                          </m:r>
                        </m:e>
                      </m:rad>
                      <m:r>
                        <m:rPr>
                          <m:sty m:val="p"/>
                        </m:rPr>
                        <a:rPr lang="en-US" sz="1400" b="0" i="0" smtClean="0">
                          <a:latin typeface="Cambria Math" panose="02040503050406030204" pitchFamily="18" charset="0"/>
                        </a:rPr>
                        <m:t>sin</m:t>
                      </m:r>
                      <m:r>
                        <a:rPr lang="en-US" sz="1400" b="0" i="1" smtClean="0">
                          <a:latin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𝜋</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oMath>
                  </m:oMathPara>
                </a14:m>
                <a:endParaRPr lang="en-US" sz="1400" dirty="0"/>
              </a:p>
              <a:p>
                <a:pPr algn="ctr"/>
                <a:endParaRPr lang="en-US" sz="1400" dirty="0"/>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2</m:t>
                          </m:r>
                        </m:sub>
                      </m:sSub>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2</m:t>
                              </m:r>
                            </m:sub>
                          </m:sSub>
                        </m:e>
                      </m:d>
                      <m:r>
                        <a:rPr lang="en-US" sz="1400" b="0" i="1" smtClean="0">
                          <a:latin typeface="Cambria Math" panose="02040503050406030204" pitchFamily="18" charset="0"/>
                        </a:rPr>
                        <m:t>= </m:t>
                      </m:r>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2</m:t>
                          </m:r>
                        </m:e>
                      </m:rad>
                      <m:r>
                        <m:rPr>
                          <m:sty m:val="p"/>
                        </m:rPr>
                        <a:rPr lang="en-US" sz="1400" b="0" i="0" smtClean="0">
                          <a:latin typeface="Cambria Math" panose="02040503050406030204" pitchFamily="18" charset="0"/>
                        </a:rPr>
                        <m:t>cos</m:t>
                      </m:r>
                      <m:r>
                        <a:rPr lang="en-US" sz="1400" b="0" i="1" smtClean="0">
                          <a:latin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𝜋</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oMath>
                  </m:oMathPara>
                </a14:m>
                <a:endParaRPr lang="en-US" sz="1400" dirty="0"/>
              </a:p>
              <a:p>
                <a:pPr algn="ctr"/>
                <a:endParaRPr lang="en-US" sz="1400" dirty="0"/>
              </a:p>
              <a:p>
                <a:pPr algn="ctr"/>
                <a:endParaRPr lang="en-US" sz="1400" dirty="0">
                  <a:latin typeface="Cambria Math" panose="02040503050406030204" pitchFamily="18" charset="0"/>
                  <a:ea typeface="Cambria Math" panose="02040503050406030204" pitchFamily="18" charset="0"/>
                </a:endParaRPr>
              </a:p>
              <a:p>
                <a:pPr algn="ctr"/>
                <a:r>
                  <a:rPr lang="en-US" sz="1400" dirty="0">
                    <a:latin typeface="Cambria Math" panose="02040503050406030204" pitchFamily="18" charset="0"/>
                    <a:ea typeface="Cambria Math" panose="02040503050406030204" pitchFamily="18" charset="0"/>
                  </a:rPr>
                  <a:t>The products:</a:t>
                </a:r>
              </a:p>
              <a:p>
                <a:pPr algn="ctr"/>
                <a:endParaRPr lang="en-US" sz="1400" dirty="0"/>
              </a:p>
              <a:p>
                <a:pPr algn="ct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latin typeface="Cambria Math" panose="02040503050406030204" pitchFamily="18" charset="0"/>
                      </a:rPr>
                      <m:t>𝑓</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a14:m>
                <a:r>
                  <a:rPr lang="en-US" sz="1400" b="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oMath>
                </a14:m>
                <a:endParaRPr lang="en-US" sz="1400" dirty="0"/>
              </a:p>
              <a:p>
                <a:pPr algn="ctr"/>
                <a:endParaRPr lang="en-US" sz="1400" dirty="0"/>
              </a:p>
              <a:p>
                <a:pPr algn="ct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b="0" i="1" smtClean="0">
                        <a:latin typeface="Cambria Math" panose="02040503050406030204" pitchFamily="18" charset="0"/>
                      </a:rPr>
                      <m:t>𝑓</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a14:m>
                <a:r>
                  <a:rPr lang="en-US" sz="1400" b="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oMath>
                </a14:m>
                <a:endParaRPr lang="en-US" sz="1400" dirty="0"/>
              </a:p>
            </p:txBody>
          </p:sp>
        </mc:Choice>
        <mc:Fallback xmlns="">
          <p:sp>
            <p:nvSpPr>
              <p:cNvPr id="14" name="Rectangle 13"/>
              <p:cNvSpPr>
                <a:spLocks noRot="1" noChangeAspect="1" noMove="1" noResize="1" noEditPoints="1" noAdjustHandles="1" noChangeArrowheads="1" noChangeShapeType="1" noTextEdit="1"/>
              </p:cNvSpPr>
              <p:nvPr/>
            </p:nvSpPr>
            <p:spPr>
              <a:xfrm>
                <a:off x="721918" y="1818179"/>
                <a:ext cx="2514589" cy="3320340"/>
              </a:xfrm>
              <a:prstGeom prst="rect">
                <a:avLst/>
              </a:prstGeom>
              <a:blipFill>
                <a:blip r:embed="rId5"/>
                <a:stretch>
                  <a:fillRect/>
                </a:stretch>
              </a:blipFill>
              <a:ln w="28575">
                <a:noFill/>
              </a:ln>
            </p:spPr>
            <p:txBody>
              <a:bodyPr/>
              <a:lstStyle/>
              <a:p>
                <a:r>
                  <a:rPr lang="en-US">
                    <a:noFill/>
                  </a:rPr>
                  <a:t> </a:t>
                </a:r>
              </a:p>
            </p:txBody>
          </p:sp>
        </mc:Fallback>
      </mc:AlternateContent>
    </p:spTree>
    <p:extLst>
      <p:ext uri="{BB962C8B-B14F-4D97-AF65-F5344CB8AC3E}">
        <p14:creationId xmlns:p14="http://schemas.microsoft.com/office/powerpoint/2010/main" val="265503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p:bldP spid="10" grpId="0"/>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70C0"/>
                </a:solidFill>
              </a:rPr>
              <a:t>Hardware Generation of Arbitrary Random Number Distributions From Uniform Distributions Via the Inversion Method</a:t>
            </a:r>
          </a:p>
        </p:txBody>
      </p:sp>
      <p:sp>
        <p:nvSpPr>
          <p:cNvPr id="3" name="Text Placeholder 2"/>
          <p:cNvSpPr>
            <a:spLocks noGrp="1"/>
          </p:cNvSpPr>
          <p:nvPr>
            <p:ph type="body" idx="1"/>
          </p:nvPr>
        </p:nvSpPr>
        <p:spPr/>
        <p:txBody>
          <a:bodyPr>
            <a:noAutofit/>
          </a:bodyPr>
          <a:lstStyle/>
          <a:p>
            <a:r>
              <a:rPr lang="en-US" sz="2000" dirty="0"/>
              <a:t>Ray C. C. Cheung, Student Member, IEEE, Dong-U Lee, Member, IEEE, Wayne </a:t>
            </a:r>
            <a:r>
              <a:rPr lang="en-US" sz="2000" dirty="0" err="1"/>
              <a:t>Luk</a:t>
            </a:r>
            <a:r>
              <a:rPr lang="en-US" sz="2000" dirty="0"/>
              <a:t>, Senior Member, IEEE, and John D. Villasenor, Senior Member, IEEE</a:t>
            </a:r>
          </a:p>
          <a:p>
            <a:endParaRPr lang="en-US" sz="2000" dirty="0"/>
          </a:p>
          <a:p>
            <a:r>
              <a:rPr lang="en-US" sz="2000" dirty="0"/>
              <a:t>IEEE TRANSACTIONS ON VERY LARGE SCALE INTEGRATION (VLSI) SYSTEMS, 2007</a:t>
            </a:r>
          </a:p>
        </p:txBody>
      </p:sp>
    </p:spTree>
    <p:extLst>
      <p:ext uri="{BB962C8B-B14F-4D97-AF65-F5344CB8AC3E}">
        <p14:creationId xmlns:p14="http://schemas.microsoft.com/office/powerpoint/2010/main" val="521782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Overview</a:t>
            </a:r>
          </a:p>
          <a:p>
            <a:endParaRPr lang="en-US" sz="1600" dirty="0">
              <a:solidFill>
                <a:srgbClr val="0070C0"/>
              </a:solidFill>
            </a:endParaRPr>
          </a:p>
        </p:txBody>
      </p:sp>
      <p:sp>
        <p:nvSpPr>
          <p:cNvPr id="3" name="Rectangle 2"/>
          <p:cNvSpPr/>
          <p:nvPr/>
        </p:nvSpPr>
        <p:spPr>
          <a:xfrm>
            <a:off x="1388534" y="1496747"/>
            <a:ext cx="6841066" cy="3416320"/>
          </a:xfrm>
          <a:prstGeom prst="rect">
            <a:avLst/>
          </a:prstGeom>
        </p:spPr>
        <p:txBody>
          <a:bodyPr wrap="square">
            <a:spAutoFit/>
          </a:bodyPr>
          <a:lstStyle/>
          <a:p>
            <a:pPr marL="285750" indent="-285750">
              <a:buFont typeface="Arial" panose="020B0604020202020204" pitchFamily="34" charset="0"/>
              <a:buChar char="•"/>
            </a:pPr>
            <a:r>
              <a:rPr lang="en-US" dirty="0"/>
              <a:t>Design implemented on Xilinx Virtex-4</a:t>
            </a:r>
          </a:p>
          <a:p>
            <a:pPr marL="285750" indent="-285750">
              <a:buFont typeface="Arial" panose="020B0604020202020204" pitchFamily="34" charset="0"/>
              <a:buChar char="•"/>
            </a:pPr>
            <a:r>
              <a:rPr lang="en-US" dirty="0"/>
              <a:t>The ICDF is evaluated via piecewise polynomial approximation with a hierarchical segmentation scheme that involves uniform segments and segments with size varying by powers of two which can adapt to local function nonlinearities</a:t>
            </a:r>
          </a:p>
          <a:p>
            <a:pPr marL="285750" indent="-285750">
              <a:buFont typeface="Arial" panose="020B0604020202020204" pitchFamily="34" charset="0"/>
              <a:buChar char="•"/>
            </a:pPr>
            <a:r>
              <a:rPr lang="en-US" dirty="0"/>
              <a:t>Produces 16-bit random samples up to 8.2</a:t>
            </a:r>
            <a:r>
              <a:rPr lang="el-GR" dirty="0"/>
              <a:t>σ</a:t>
            </a:r>
            <a:endParaRPr lang="en-US" dirty="0"/>
          </a:p>
          <a:p>
            <a:pPr marL="285750" indent="-285750">
              <a:buFont typeface="Arial" panose="020B0604020202020204" pitchFamily="34" charset="0"/>
              <a:buChar char="•"/>
            </a:pPr>
            <a:r>
              <a:rPr lang="en-US" dirty="0"/>
              <a:t>Generates one sample every clock cycle</a:t>
            </a:r>
          </a:p>
          <a:p>
            <a:pPr marL="285750" indent="-285750">
              <a:buFont typeface="Arial" panose="020B0604020202020204" pitchFamily="34" charset="0"/>
              <a:buChar char="•"/>
            </a:pPr>
            <a:r>
              <a:rPr lang="en-US" dirty="0"/>
              <a:t>Techniques including </a:t>
            </a:r>
            <a:r>
              <a:rPr lang="en-US" i="1" dirty="0"/>
              <a:t>analytical error analysis</a:t>
            </a:r>
            <a:r>
              <a:rPr lang="en-US" dirty="0"/>
              <a:t>, </a:t>
            </a:r>
            <a:r>
              <a:rPr lang="en-US" i="1" dirty="0"/>
              <a:t>bit-width optimization</a:t>
            </a:r>
            <a:r>
              <a:rPr lang="en-US" dirty="0"/>
              <a:t>, </a:t>
            </a:r>
            <a:r>
              <a:rPr lang="en-US" i="1" dirty="0"/>
              <a:t>hierarchical segmentation</a:t>
            </a:r>
            <a:r>
              <a:rPr lang="en-US" dirty="0"/>
              <a:t>, and </a:t>
            </a:r>
            <a:r>
              <a:rPr lang="en-US" i="1" dirty="0"/>
              <a:t>piecewise polynomial approximation </a:t>
            </a:r>
            <a:r>
              <a:rPr lang="en-US" dirty="0"/>
              <a:t>are used in combination to guarantee accuracy of one </a:t>
            </a:r>
            <a:r>
              <a:rPr lang="en-US" dirty="0" err="1"/>
              <a:t>ulp</a:t>
            </a:r>
            <a:r>
              <a:rPr lang="en-US" dirty="0"/>
              <a:t> (unit in the last place)</a:t>
            </a:r>
          </a:p>
          <a:p>
            <a:endParaRPr lang="en-US" dirty="0"/>
          </a:p>
        </p:txBody>
      </p:sp>
    </p:spTree>
    <p:extLst>
      <p:ext uri="{BB962C8B-B14F-4D97-AF65-F5344CB8AC3E}">
        <p14:creationId xmlns:p14="http://schemas.microsoft.com/office/powerpoint/2010/main" val="2787027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Design approach</a:t>
            </a:r>
          </a:p>
          <a:p>
            <a:endParaRPr lang="en-US" sz="1600" dirty="0">
              <a:solidFill>
                <a:srgbClr val="0070C0"/>
              </a:solidFill>
            </a:endParaRPr>
          </a:p>
        </p:txBody>
      </p:sp>
      <p:pic>
        <p:nvPicPr>
          <p:cNvPr id="4" name="Picture 3"/>
          <p:cNvPicPr>
            <a:picLocks noChangeAspect="1"/>
          </p:cNvPicPr>
          <p:nvPr/>
        </p:nvPicPr>
        <p:blipFill>
          <a:blip r:embed="rId2"/>
          <a:stretch>
            <a:fillRect/>
          </a:stretch>
        </p:blipFill>
        <p:spPr>
          <a:xfrm>
            <a:off x="6910740" y="1229338"/>
            <a:ext cx="4105275" cy="4829175"/>
          </a:xfrm>
          <a:prstGeom prst="rect">
            <a:avLst/>
          </a:prstGeom>
        </p:spPr>
      </p:pic>
      <p:sp>
        <p:nvSpPr>
          <p:cNvPr id="5" name="Rectangle 4"/>
          <p:cNvSpPr/>
          <p:nvPr/>
        </p:nvSpPr>
        <p:spPr>
          <a:xfrm>
            <a:off x="1388534" y="1496747"/>
            <a:ext cx="4718755" cy="2800767"/>
          </a:xfrm>
          <a:prstGeom prst="rect">
            <a:avLst/>
          </a:prstGeom>
        </p:spPr>
        <p:txBody>
          <a:bodyPr wrap="square">
            <a:spAutoFit/>
          </a:bodyPr>
          <a:lstStyle/>
          <a:p>
            <a:pPr marL="285750" indent="-285750">
              <a:buFont typeface="Arial" panose="020B0604020202020204" pitchFamily="34" charset="0"/>
              <a:buChar char="•"/>
            </a:pPr>
            <a:r>
              <a:rPr lang="en-US" sz="1600" dirty="0"/>
              <a:t>The </a:t>
            </a:r>
            <a:r>
              <a:rPr lang="en-US" sz="1600" b="1" dirty="0"/>
              <a:t>design generator </a:t>
            </a:r>
            <a:r>
              <a:rPr lang="en-US" sz="1600" dirty="0"/>
              <a:t>divides the ICDF into segments for polynomial approximation using a non-uniform segmentation scheme</a:t>
            </a:r>
          </a:p>
          <a:p>
            <a:pPr marL="285750" indent="-285750">
              <a:buFont typeface="Arial" panose="020B0604020202020204" pitchFamily="34" charset="0"/>
              <a:buChar char="•"/>
            </a:pPr>
            <a:r>
              <a:rPr lang="en-US" sz="1600" dirty="0"/>
              <a:t>The design generator also determines the minimum number of bits required for each signal in the </a:t>
            </a:r>
            <a:r>
              <a:rPr lang="en-US" sz="1600" dirty="0" err="1"/>
              <a:t>datapath</a:t>
            </a:r>
            <a:endParaRPr lang="en-US" sz="1600" dirty="0"/>
          </a:p>
          <a:p>
            <a:pPr marL="285750" indent="-285750">
              <a:buFont typeface="Arial" panose="020B0604020202020204" pitchFamily="34" charset="0"/>
              <a:buChar char="•"/>
            </a:pPr>
            <a:r>
              <a:rPr lang="en-US" sz="1600" dirty="0"/>
              <a:t>Three design specifications are required for the design generator:</a:t>
            </a:r>
          </a:p>
          <a:p>
            <a:pPr marL="857250" lvl="1" indent="-400050">
              <a:buFont typeface="+mj-lt"/>
              <a:buAutoNum type="romanLcPeriod"/>
            </a:pPr>
            <a:r>
              <a:rPr lang="en-US" sz="1600" dirty="0"/>
              <a:t>Target distribution</a:t>
            </a:r>
          </a:p>
          <a:p>
            <a:pPr marL="857250" lvl="1" indent="-400050">
              <a:buFont typeface="+mj-lt"/>
              <a:buAutoNum type="romanLcPeriod"/>
            </a:pPr>
            <a:r>
              <a:rPr lang="en-US" sz="1600" dirty="0"/>
              <a:t>Bit-width of the input </a:t>
            </a:r>
            <a:r>
              <a:rPr lang="en-US" sz="1600" i="1" dirty="0"/>
              <a:t>x</a:t>
            </a:r>
          </a:p>
          <a:p>
            <a:pPr marL="857250" lvl="1" indent="-400050">
              <a:buFont typeface="+mj-lt"/>
              <a:buAutoNum type="romanLcPeriod"/>
            </a:pPr>
            <a:r>
              <a:rPr lang="en-US" sz="1600" dirty="0"/>
              <a:t>Precision of output </a:t>
            </a:r>
            <a:r>
              <a:rPr lang="en-US" sz="1600" i="1" dirty="0"/>
              <a:t>y</a:t>
            </a:r>
          </a:p>
        </p:txBody>
      </p:sp>
      <p:sp>
        <p:nvSpPr>
          <p:cNvPr id="6" name="Rectangle 5"/>
          <p:cNvSpPr/>
          <p:nvPr/>
        </p:nvSpPr>
        <p:spPr>
          <a:xfrm>
            <a:off x="7360356" y="1229338"/>
            <a:ext cx="880533" cy="452706"/>
          </a:xfrm>
          <a:prstGeom prst="rect">
            <a:avLst/>
          </a:prstGeom>
          <a:solidFill>
            <a:schemeClr val="lt1">
              <a:alpha val="0"/>
            </a:schemeClr>
          </a:solidFill>
          <a:ln w="28575">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7" name="Rectangle 6"/>
          <p:cNvSpPr/>
          <p:nvPr/>
        </p:nvSpPr>
        <p:spPr>
          <a:xfrm>
            <a:off x="8604073" y="1229338"/>
            <a:ext cx="880533" cy="452706"/>
          </a:xfrm>
          <a:prstGeom prst="rect">
            <a:avLst/>
          </a:prstGeom>
          <a:solidFill>
            <a:schemeClr val="lt1">
              <a:alpha val="0"/>
            </a:schemeClr>
          </a:solidFill>
          <a:ln w="28575">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Rectangle 7"/>
          <p:cNvSpPr/>
          <p:nvPr/>
        </p:nvSpPr>
        <p:spPr>
          <a:xfrm>
            <a:off x="9876808" y="1229338"/>
            <a:ext cx="880533" cy="452706"/>
          </a:xfrm>
          <a:prstGeom prst="rect">
            <a:avLst/>
          </a:prstGeom>
          <a:solidFill>
            <a:schemeClr val="lt1">
              <a:alpha val="0"/>
            </a:schemeClr>
          </a:solidFill>
          <a:ln w="28575">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63634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6" grpId="0" animBg="1"/>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3428</TotalTime>
  <Words>1505</Words>
  <Application>Microsoft Office PowerPoint</Application>
  <PresentationFormat>Widescreen</PresentationFormat>
  <Paragraphs>156</Paragraphs>
  <Slides>22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Random Number Generators and Physical Unclonable Function (PUF) Alishba Kanwal</vt:lpstr>
      <vt:lpstr>PowerPoint Presentation</vt:lpstr>
      <vt:lpstr>PowerPoint Presentation</vt:lpstr>
      <vt:lpstr>A Gaussian Noise Generator for Hardware-Based Simulations</vt:lpstr>
      <vt:lpstr>PowerPoint Presentation</vt:lpstr>
      <vt:lpstr>PowerPoint Presentation</vt:lpstr>
      <vt:lpstr>Hardware Generation of Arbitrary Random Number Distributions From Uniform Distributions Via the Inversion Method</vt:lpstr>
      <vt:lpstr>PowerPoint Presentation</vt:lpstr>
      <vt:lpstr>PowerPoint Presentation</vt:lpstr>
      <vt:lpstr>PowerPoint Presentation</vt:lpstr>
      <vt:lpstr>PowerPoint Presentation</vt:lpstr>
      <vt:lpstr>PowerPoint Presentation</vt:lpstr>
      <vt:lpstr>Hardware Architecture of a Gaussian Noise Generator Based on the Inversion Method</vt:lpstr>
      <vt:lpstr>PowerPoint Presentation</vt:lpstr>
      <vt:lpstr>PowerPoint Presentation</vt:lpstr>
      <vt:lpstr>Extracting Secret Keys From Integrated Circuits</vt:lpstr>
      <vt:lpstr>PowerPoint Presentation</vt:lpstr>
      <vt:lpstr>PowerPoint Presentation</vt:lpstr>
      <vt:lpstr>On the Problems of Realizing Reliable and Efficient Ring Oscillator PUFs on FPGAs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Alishba Kanwal</dc:creator>
  <cp:lastModifiedBy>Alishba Kanwal</cp:lastModifiedBy>
  <cp:revision>44</cp:revision>
  <dcterms:created xsi:type="dcterms:W3CDTF">2016-09-05T04:37:03Z</dcterms:created>
  <dcterms:modified xsi:type="dcterms:W3CDTF">2016-09-08T09:35:03Z</dcterms:modified>
</cp:coreProperties>
</file>