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89" r:id="rId5"/>
    <p:sldId id="276" r:id="rId6"/>
    <p:sldId id="275" r:id="rId7"/>
    <p:sldId id="284" r:id="rId8"/>
    <p:sldId id="283" r:id="rId9"/>
    <p:sldId id="28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4"/>
    <p:restoredTop sz="96405"/>
  </p:normalViewPr>
  <p:slideViewPr>
    <p:cSldViewPr snapToGrid="0" snapToObjects="1">
      <p:cViewPr varScale="1">
        <p:scale>
          <a:sx n="158" d="100"/>
          <a:sy n="158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22A1-EA56-A148-B1CB-69B12BEA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7DA70-4E2A-2F49-A5E3-1E3AE786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C756D-3663-9745-A2ED-B127CB82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0EB1D-A3EC-644B-9EA2-8C154341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7A5A0-88B0-7149-AC39-58C2BF4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F6450-2793-DF4A-AD09-C8E414DF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4D2BAE-CCD0-6143-9367-C10793C3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1CF6F7-62CD-BE41-8C2F-68E5705F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36C8F-4DFC-A749-8B54-22F9236D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D373E-9C60-4F4A-93FE-42AB1D6B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B90F11-DCBC-4248-B683-0EBE350D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0A4D8-C06A-7B43-8EF3-F4203B83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B6965-AFE9-834E-A681-6C41E2B6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7B5DB-1A9A-5A40-892F-82B17692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D5A3E-CE67-6A41-90D7-B71F544F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5AC72-93E1-544D-9BB7-A73F27D9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F3824-B59A-BF4B-9C7B-ED02C981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D32C1-AE03-BF4F-8DB2-6E42BA48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D1D2B3-72FB-F44B-987C-DFE42CD7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0D9FC-E5F7-6947-B648-EA48748A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F90B9-59B8-3742-9D20-BBEC8F87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687FD9-9940-4944-860A-BF4BEE8A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1ECC2-34EF-3248-BC02-C56AD88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B682A2-B728-0946-9EC9-D79221ED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E8FF9-2476-8240-97E1-1F1BFC24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6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88BCE-885E-A04E-91C1-7DE184F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B4BCC-43F0-B342-A12A-0FFD5AA7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F31408-68CE-5546-AA67-239FD606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4536BB-E29A-4F45-9AC4-5E53EC6A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5944B-4115-A64C-9F26-73777BBF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0FF194-4921-D24D-B04F-A58740D4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1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9AA6-4AE7-DE4B-8CF4-EB715D1D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F5E64-4D3A-5C4D-8D22-9C4C7054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21B8D5-53AB-7243-8593-5C976974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250EC-D538-7149-98D6-415087C0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B5086B-4710-A840-A05F-82516CBD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1E4786-C860-1E46-80FE-574086C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CB972B-2D03-EB4E-8592-2EB6A1B0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BFC858-B7C3-024F-847F-ACF685E6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4EC49-13C9-6343-B85D-7295795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2E96F5-1B3C-DA49-9178-AB8CB6C5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2E12BB-86C0-A347-8617-1F3B3E23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ACCA0B-0348-C941-9DC5-6F2B12E9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C6B76B-AAB5-A74D-A2D0-96E1ACBD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D81843-0D49-5349-AE51-93D4334C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4566B4-9331-6A4C-8936-A4D8272A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2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F19AE-78CD-E448-BE1D-3CA65038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FAE65-FE75-1D4C-99CF-469F1CCA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AE9D5F-1427-1040-B605-6B551DED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21C4F-F62A-8A4B-87E1-CA69F44E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AFDC3E-72FC-0148-86C8-4465A1D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F318E5-FAB0-E044-A731-D694D1F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A6CD7-1168-8842-B64D-72D9286E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EF4CA0-F02A-0746-B6FC-0DC83D10A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FEDC15-DF3B-5742-9038-B8FA7A5B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C9E3D6-84EA-1F4E-B4DE-7C6E646D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8FD85-D08C-8A45-AC4C-ACFFCCB7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8C4DF2-1AE1-074C-8091-C212F84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2408D-1D92-594D-8E4B-2F85DAE8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6EBEB-CA57-784C-99D5-B2B07B06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9EFB6-B430-C241-9FE3-E3D5B705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EF8-5487-B14F-8EA7-FB577DB51A2B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1EF3-0AA8-7341-AF3E-086FB480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D70F6B-3A6C-7747-8123-15EE94127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ED79-9F45-9249-9F20-1FAD886D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ED75A2-86C3-6A4F-809A-32A965AB9BBD}"/>
              </a:ext>
            </a:extLst>
          </p:cNvPr>
          <p:cNvSpPr/>
          <p:nvPr/>
        </p:nvSpPr>
        <p:spPr>
          <a:xfrm rot="5400000">
            <a:off x="5840311" y="-319098"/>
            <a:ext cx="506506" cy="82085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153C3-FAA4-0047-8CFE-C6EDE8170660}"/>
              </a:ext>
            </a:extLst>
          </p:cNvPr>
          <p:cNvSpPr txBox="1"/>
          <p:nvPr/>
        </p:nvSpPr>
        <p:spPr>
          <a:xfrm>
            <a:off x="5127595" y="1748353"/>
            <a:ext cx="1931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ndale Mono" panose="020B0509000000000004" pitchFamily="49" charset="0"/>
              </a:rPr>
              <a:t>SIGMA</a:t>
            </a:r>
            <a:endParaRPr lang="ru-RU" sz="4400" b="1" dirty="0">
              <a:latin typeface="Andale Mono" panose="020B05090000000000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55027AA-CF1E-EE40-8B9E-F067B53C2475}"/>
              </a:ext>
            </a:extLst>
          </p:cNvPr>
          <p:cNvCxnSpPr>
            <a:cxnSpLocks/>
          </p:cNvCxnSpPr>
          <p:nvPr/>
        </p:nvCxnSpPr>
        <p:spPr>
          <a:xfrm>
            <a:off x="4676572" y="1683041"/>
            <a:ext cx="0" cy="93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F39C38A-5EA6-4C43-86EE-3AF80829CE88}"/>
              </a:ext>
            </a:extLst>
          </p:cNvPr>
          <p:cNvCxnSpPr>
            <a:cxnSpLocks/>
          </p:cNvCxnSpPr>
          <p:nvPr/>
        </p:nvCxnSpPr>
        <p:spPr>
          <a:xfrm>
            <a:off x="7505642" y="1683041"/>
            <a:ext cx="0" cy="93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6C05C9-4944-2640-A408-361893ECF916}"/>
              </a:ext>
            </a:extLst>
          </p:cNvPr>
          <p:cNvCxnSpPr>
            <a:cxnSpLocks/>
          </p:cNvCxnSpPr>
          <p:nvPr/>
        </p:nvCxnSpPr>
        <p:spPr>
          <a:xfrm>
            <a:off x="4658623" y="2612510"/>
            <a:ext cx="28551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6CDC495-F0BC-D344-97DE-385912354D8F}"/>
              </a:ext>
            </a:extLst>
          </p:cNvPr>
          <p:cNvCxnSpPr>
            <a:cxnSpLocks/>
          </p:cNvCxnSpPr>
          <p:nvPr/>
        </p:nvCxnSpPr>
        <p:spPr>
          <a:xfrm>
            <a:off x="4668408" y="1691205"/>
            <a:ext cx="28551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D8BF4C-A575-B140-9C1A-404D587E51E4}"/>
              </a:ext>
            </a:extLst>
          </p:cNvPr>
          <p:cNvSpPr txBox="1"/>
          <p:nvPr/>
        </p:nvSpPr>
        <p:spPr>
          <a:xfrm>
            <a:off x="2072463" y="3531931"/>
            <a:ext cx="804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Söhne"/>
              </a:rPr>
              <a:t>Безопасность в интернете - наша забота, ваше спокойствие</a:t>
            </a:r>
            <a:endParaRPr lang="ru-RU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4CBD7-1F61-F147-B6E5-1E638D69A151}"/>
              </a:ext>
            </a:extLst>
          </p:cNvPr>
          <p:cNvSpPr txBox="1"/>
          <p:nvPr/>
        </p:nvSpPr>
        <p:spPr>
          <a:xfrm>
            <a:off x="5079862" y="2703484"/>
            <a:ext cx="19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</a:rPr>
              <a:t>[Be pr0tect]</a:t>
            </a:r>
          </a:p>
        </p:txBody>
      </p:sp>
    </p:spTree>
    <p:extLst>
      <p:ext uri="{BB962C8B-B14F-4D97-AF65-F5344CB8AC3E}">
        <p14:creationId xmlns:p14="http://schemas.microsoft.com/office/powerpoint/2010/main" val="13411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74ACB7B-0188-4946-9B50-95F6B2477540}"/>
              </a:ext>
            </a:extLst>
          </p:cNvPr>
          <p:cNvSpPr txBox="1"/>
          <p:nvPr/>
        </p:nvSpPr>
        <p:spPr>
          <a:xfrm>
            <a:off x="3873359" y="534727"/>
            <a:ext cx="5061687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ndale Mono" panose="020B0509000000000004" pitchFamily="49" charset="0"/>
              </a:rPr>
              <a:t>Растет количество мошеннических (фишинговых) сайтов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ru-RU" b="1" dirty="0">
                <a:latin typeface="Andale Mono" panose="020B0509000000000004" pitchFamily="49" charset="0"/>
              </a:rPr>
              <a:t>и схем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969268-BBD2-FE4B-A15C-AC21A82FCD79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1BA-9D36-3F42-BB6B-7DEE8D6D903B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EEAF3-2162-C6C6-6B7E-585518F2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0" y="1928550"/>
            <a:ext cx="3187639" cy="4180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D41AD-2F41-F4ED-65EF-0A5303803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C93D75-D9DC-4E64-8ED7-D961B449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425" y="1898406"/>
            <a:ext cx="4042218" cy="39655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17E757-24EB-9BEE-0013-E77FBB354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432" y="2013172"/>
            <a:ext cx="3461881" cy="21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CAC4-049B-384C-9142-F4BAB6CDDA34}"/>
              </a:ext>
            </a:extLst>
          </p:cNvPr>
          <p:cNvSpPr txBox="1"/>
          <p:nvPr/>
        </p:nvSpPr>
        <p:spPr>
          <a:xfrm>
            <a:off x="3873359" y="534727"/>
            <a:ext cx="506168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ndale Mono" panose="020B0509000000000004" pitchFamily="49" charset="0"/>
              </a:rPr>
              <a:t>Существующие проблемы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7A71D-130D-E54D-B79D-C20F5C97C761}"/>
              </a:ext>
            </a:extLst>
          </p:cNvPr>
          <p:cNvSpPr txBox="1"/>
          <p:nvPr/>
        </p:nvSpPr>
        <p:spPr>
          <a:xfrm>
            <a:off x="685175" y="1281537"/>
            <a:ext cx="5132823" cy="461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Мошеннические сайты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Экстремистские</a:t>
            </a:r>
            <a:r>
              <a:rPr lang="ru-RU" dirty="0">
                <a:latin typeface="Andale Mono" panose="020B0509000000000004" pitchFamily="49" charset="0"/>
              </a:rPr>
              <a:t> сайты и профили в соц. сетях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Незаблокированные </a:t>
            </a:r>
            <a:r>
              <a:rPr lang="ru-RU" b="1" dirty="0">
                <a:latin typeface="Andale Mono" panose="020B0509000000000004" pitchFamily="49" charset="0"/>
              </a:rPr>
              <a:t>сайты для взрослых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Видоизмененные ссылки на </a:t>
            </a:r>
            <a:r>
              <a:rPr lang="ru-RU" b="1" dirty="0">
                <a:latin typeface="Andale Mono" panose="020B0509000000000004" pitchFamily="49" charset="0"/>
              </a:rPr>
              <a:t>онлайн казино и ставок на спорт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… и другие </a:t>
            </a:r>
            <a:r>
              <a:rPr lang="ru-RU" b="1" dirty="0">
                <a:latin typeface="Andale Mono" panose="020B0509000000000004" pitchFamily="49" charset="0"/>
              </a:rPr>
              <a:t>нежелательные или опасные</a:t>
            </a:r>
            <a:r>
              <a:rPr lang="ru-RU" dirty="0">
                <a:latin typeface="Andale Mono" panose="020B0509000000000004" pitchFamily="49" charset="0"/>
              </a:rPr>
              <a:t> ресурсы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Andale Mono" panose="020B050900000000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Andale Mono" panose="020B050900000000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8A87F2-99CB-3A62-B3DE-F78452AD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9271A-BB07-FD13-E2D7-A14A352B6D8C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77625-A05F-B9F0-14FC-3F443CAEA217}"/>
              </a:ext>
            </a:extLst>
          </p:cNvPr>
          <p:cNvSpPr txBox="1"/>
          <p:nvPr/>
        </p:nvSpPr>
        <p:spPr>
          <a:xfrm>
            <a:off x="6880611" y="1368099"/>
            <a:ext cx="5132823" cy="443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Обманутые люди и украденные деньги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Молодежь подвергающийся опасной пропаганде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Психологическое воздействие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ndale Mono" panose="020B0509000000000004" pitchFamily="49" charset="0"/>
              </a:rPr>
              <a:t>Проигранные деньги и долги в казино</a:t>
            </a:r>
            <a:endParaRPr lang="en-US" dirty="0">
              <a:latin typeface="Andale Mono" panose="020B05090000000000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ru-RU" dirty="0">
                <a:latin typeface="Andale Mono" panose="020B0509000000000004" pitchFamily="49" charset="0"/>
              </a:rPr>
              <a:t>Летальные исходы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latin typeface="Andale Mono" panose="020B0509000000000004" pitchFamily="49" charset="0"/>
            </a:endParaRPr>
          </a:p>
        </p:txBody>
      </p:sp>
      <p:sp>
        <p:nvSpPr>
          <p:cNvPr id="6" name="Нашивка 5">
            <a:extLst>
              <a:ext uri="{FF2B5EF4-FFF2-40B4-BE49-F238E27FC236}">
                <a16:creationId xmlns:a16="http://schemas.microsoft.com/office/drawing/2014/main" id="{000BC088-201B-4267-579F-4C4BB65397C2}"/>
              </a:ext>
            </a:extLst>
          </p:cNvPr>
          <p:cNvSpPr/>
          <p:nvPr/>
        </p:nvSpPr>
        <p:spPr>
          <a:xfrm>
            <a:off x="6124095" y="2914022"/>
            <a:ext cx="497770" cy="1376400"/>
          </a:xfrm>
          <a:prstGeom prst="chevr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CAC4-049B-384C-9142-F4BAB6CDDA34}"/>
              </a:ext>
            </a:extLst>
          </p:cNvPr>
          <p:cNvSpPr txBox="1"/>
          <p:nvPr/>
        </p:nvSpPr>
        <p:spPr>
          <a:xfrm>
            <a:off x="3873359" y="534727"/>
            <a:ext cx="506168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ndale Mono" panose="020B0509000000000004" pitchFamily="49" charset="0"/>
              </a:rPr>
              <a:t>Существующие недостатки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7A71D-130D-E54D-B79D-C20F5C97C761}"/>
              </a:ext>
            </a:extLst>
          </p:cNvPr>
          <p:cNvSpPr txBox="1"/>
          <p:nvPr/>
        </p:nvSpPr>
        <p:spPr>
          <a:xfrm>
            <a:off x="2481944" y="1995401"/>
            <a:ext cx="8410470" cy="253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Блокировка всего домена (</a:t>
            </a:r>
            <a:r>
              <a:rPr lang="en-US" b="1" dirty="0">
                <a:latin typeface="Andale Mono" panose="020B0509000000000004" pitchFamily="49" charset="0"/>
              </a:rPr>
              <a:t>SSL)</a:t>
            </a:r>
            <a:endParaRPr lang="ru-RU" b="1" dirty="0">
              <a:latin typeface="Andale Mono" panose="020B050900000000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Нет возможности блокировки по ключевым словам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Обязательно нужно предопределять список запрещенных доменов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Дорогое программное обеспечение для установки в гос. органах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8A87F2-99CB-3A62-B3DE-F78452AD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9271A-BB07-FD13-E2D7-A14A352B6D8C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4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6C9B3-3D02-AE4C-832C-870F3614F41C}"/>
              </a:ext>
            </a:extLst>
          </p:cNvPr>
          <p:cNvSpPr txBox="1"/>
          <p:nvPr/>
        </p:nvSpPr>
        <p:spPr>
          <a:xfrm>
            <a:off x="2793442" y="2706604"/>
            <a:ext cx="7877597" cy="304698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Фильтруем адреса сайтов </a:t>
            </a:r>
          </a:p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по предустановленным алгоритмам</a:t>
            </a:r>
          </a:p>
          <a:p>
            <a:pPr algn="ctr"/>
            <a:endParaRPr lang="ru-RU" sz="2400" b="1" dirty="0">
              <a:latin typeface="Andale Mono" panose="020B0509000000000004" pitchFamily="49" charset="0"/>
            </a:endParaRPr>
          </a:p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Не пускаем в уже известные </a:t>
            </a:r>
          </a:p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опасные и подозрительные сайты</a:t>
            </a:r>
          </a:p>
          <a:p>
            <a:pPr algn="ctr"/>
            <a:endParaRPr lang="ru-RU" sz="2400" b="1" dirty="0">
              <a:latin typeface="Andale Mono" panose="020B0509000000000004" pitchFamily="49" charset="0"/>
            </a:endParaRPr>
          </a:p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Даём легковесное </a:t>
            </a:r>
            <a:r>
              <a:rPr lang="en-US" sz="2400" b="1" dirty="0">
                <a:latin typeface="Andale Mono" panose="020B0509000000000004" pitchFamily="49" charset="0"/>
              </a:rPr>
              <a:t>Desktop, </a:t>
            </a:r>
            <a:endParaRPr lang="ru-RU" sz="2400" b="1" dirty="0">
              <a:latin typeface="Andale Mono" panose="020B0509000000000004" pitchFamily="49" charset="0"/>
            </a:endParaRPr>
          </a:p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мобильное и браузерное решение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FE86DD-F302-FBC5-F3DA-C9BAF98B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DA7014-2789-55C0-1AAA-EA59F821D962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D7670-8DA7-6405-F8C6-0CE5DA812086}"/>
              </a:ext>
            </a:extLst>
          </p:cNvPr>
          <p:cNvSpPr txBox="1"/>
          <p:nvPr/>
        </p:nvSpPr>
        <p:spPr>
          <a:xfrm>
            <a:off x="4352243" y="974630"/>
            <a:ext cx="4366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ndale Mono" panose="020B0509000000000004" pitchFamily="49" charset="0"/>
              </a:rPr>
              <a:t>CYBER SHIELD</a:t>
            </a:r>
            <a:endParaRPr lang="ru-RU" sz="4400" b="1" dirty="0">
              <a:latin typeface="Andale Mono" panose="020B0509000000000004" pitchFamily="49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0641572-CB17-8B7C-1191-84CBFF2C88D1}"/>
              </a:ext>
            </a:extLst>
          </p:cNvPr>
          <p:cNvCxnSpPr>
            <a:cxnSpLocks/>
          </p:cNvCxnSpPr>
          <p:nvPr/>
        </p:nvCxnSpPr>
        <p:spPr>
          <a:xfrm>
            <a:off x="4224396" y="904294"/>
            <a:ext cx="0" cy="93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779BE6-7836-0E42-B96B-C4D475C37B5D}"/>
              </a:ext>
            </a:extLst>
          </p:cNvPr>
          <p:cNvCxnSpPr>
            <a:cxnSpLocks/>
          </p:cNvCxnSpPr>
          <p:nvPr/>
        </p:nvCxnSpPr>
        <p:spPr>
          <a:xfrm>
            <a:off x="8821977" y="904293"/>
            <a:ext cx="0" cy="93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FC5FF0D-D128-A3AB-6C3F-5892CDD3EF5B}"/>
              </a:ext>
            </a:extLst>
          </p:cNvPr>
          <p:cNvCxnSpPr>
            <a:cxnSpLocks/>
          </p:cNvCxnSpPr>
          <p:nvPr/>
        </p:nvCxnSpPr>
        <p:spPr>
          <a:xfrm>
            <a:off x="4224396" y="1828739"/>
            <a:ext cx="45975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751ED03-DE21-3C5F-9EE5-E388D241DD07}"/>
              </a:ext>
            </a:extLst>
          </p:cNvPr>
          <p:cNvCxnSpPr>
            <a:cxnSpLocks/>
          </p:cNvCxnSpPr>
          <p:nvPr/>
        </p:nvCxnSpPr>
        <p:spPr>
          <a:xfrm>
            <a:off x="4224396" y="917482"/>
            <a:ext cx="45975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8E8B0C-122E-9A44-888E-D43DBB45AD78}"/>
              </a:ext>
            </a:extLst>
          </p:cNvPr>
          <p:cNvSpPr txBox="1"/>
          <p:nvPr/>
        </p:nvSpPr>
        <p:spPr>
          <a:xfrm>
            <a:off x="4963126" y="1913408"/>
            <a:ext cx="31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</a:rPr>
              <a:t>[S3cure surf1ng]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509CA-97BD-3917-F0B5-7CF8BCE69959}"/>
              </a:ext>
            </a:extLst>
          </p:cNvPr>
          <p:cNvSpPr txBox="1"/>
          <p:nvPr/>
        </p:nvSpPr>
        <p:spPr>
          <a:xfrm>
            <a:off x="3910115" y="350887"/>
            <a:ext cx="5061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Andale Mono" panose="020B0509000000000004" pitchFamily="49" charset="0"/>
              </a:rPr>
              <a:t>МЫ ПРЕДЛАГАЕМ:</a:t>
            </a:r>
          </a:p>
        </p:txBody>
      </p:sp>
    </p:spTree>
    <p:extLst>
      <p:ext uri="{BB962C8B-B14F-4D97-AF65-F5344CB8AC3E}">
        <p14:creationId xmlns:p14="http://schemas.microsoft.com/office/powerpoint/2010/main" val="18168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2A7FE-D65E-C549-9717-02E2258ED370}"/>
              </a:ext>
            </a:extLst>
          </p:cNvPr>
          <p:cNvSpPr txBox="1"/>
          <p:nvPr/>
        </p:nvSpPr>
        <p:spPr>
          <a:xfrm>
            <a:off x="3873359" y="534727"/>
            <a:ext cx="506168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ndale Mono" panose="020B0509000000000004" pitchFamily="49" charset="0"/>
              </a:rPr>
              <a:t>Какие открытые данные используем: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622D6-757A-9A4E-872B-1DDDB9B801D7}"/>
              </a:ext>
            </a:extLst>
          </p:cNvPr>
          <p:cNvSpPr txBox="1"/>
          <p:nvPr/>
        </p:nvSpPr>
        <p:spPr>
          <a:xfrm>
            <a:off x="973068" y="1754240"/>
            <a:ext cx="11014616" cy="333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Список мошеннических сайтов             </a:t>
            </a:r>
            <a:r>
              <a:rPr lang="en-US" b="1" dirty="0">
                <a:latin typeface="Andale Mono" panose="020B0509000000000004" pitchFamily="49" charset="0"/>
              </a:rPr>
              <a:t> 	[</a:t>
            </a:r>
            <a:r>
              <a:rPr lang="ru-RU" b="1" dirty="0">
                <a:latin typeface="Andale Mono" panose="020B0509000000000004" pitchFamily="49" charset="0"/>
              </a:rPr>
              <a:t>соц. сети</a:t>
            </a:r>
            <a:r>
              <a:rPr lang="en-US" b="1" dirty="0">
                <a:latin typeface="Andale Mono" panose="020B0509000000000004" pitchFamily="49" charset="0"/>
              </a:rPr>
              <a:t>]</a:t>
            </a:r>
            <a:r>
              <a:rPr lang="ru-RU" b="1" dirty="0">
                <a:latin typeface="Andale Mono" panose="020B0509000000000004" pitchFamily="49" charset="0"/>
              </a:rPr>
              <a:t>		-	</a:t>
            </a:r>
            <a:r>
              <a:rPr lang="en-US" b="1" dirty="0">
                <a:latin typeface="Andale Mono" panose="020B0509000000000004" pitchFamily="49" charset="0"/>
              </a:rPr>
              <a:t>~200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Названия экстремистских организаций</a:t>
            </a:r>
            <a:r>
              <a:rPr lang="en-US" b="1" dirty="0">
                <a:latin typeface="Andale Mono" panose="020B0509000000000004" pitchFamily="49" charset="0"/>
              </a:rPr>
              <a:t>     </a:t>
            </a:r>
            <a:r>
              <a:rPr lang="ru-RU" b="1" dirty="0">
                <a:latin typeface="Andale Mono" panose="020B0509000000000004" pitchFamily="49" charset="0"/>
              </a:rPr>
              <a:t> </a:t>
            </a:r>
            <a:r>
              <a:rPr lang="en-US" b="1" dirty="0">
                <a:latin typeface="Andale Mono" panose="020B0509000000000004" pitchFamily="49" charset="0"/>
              </a:rPr>
              <a:t>	[</a:t>
            </a:r>
            <a:r>
              <a:rPr lang="en-US" b="1" dirty="0" err="1">
                <a:latin typeface="Andale Mono" panose="020B0509000000000004" pitchFamily="49" charset="0"/>
              </a:rPr>
              <a:t>data.egov.uz</a:t>
            </a:r>
            <a:r>
              <a:rPr lang="en-US" b="1" dirty="0">
                <a:latin typeface="Andale Mono" panose="020B0509000000000004" pitchFamily="49" charset="0"/>
              </a:rPr>
              <a:t>]	-	~400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Названия экстремистских организаций</a:t>
            </a:r>
            <a:r>
              <a:rPr lang="en-US" b="1" dirty="0">
                <a:latin typeface="Andale Mono" panose="020B0509000000000004" pitchFamily="49" charset="0"/>
              </a:rPr>
              <a:t>     </a:t>
            </a:r>
            <a:r>
              <a:rPr lang="ru-RU" b="1" dirty="0">
                <a:latin typeface="Andale Mono" panose="020B0509000000000004" pitchFamily="49" charset="0"/>
              </a:rPr>
              <a:t> </a:t>
            </a:r>
            <a:r>
              <a:rPr lang="en-US" b="1" dirty="0">
                <a:latin typeface="Andale Mono" panose="020B0509000000000004" pitchFamily="49" charset="0"/>
              </a:rPr>
              <a:t>	[</a:t>
            </a:r>
            <a:r>
              <a:rPr lang="en-US" b="1" dirty="0" err="1">
                <a:latin typeface="Andale Mono" panose="020B0509000000000004" pitchFamily="49" charset="0"/>
              </a:rPr>
              <a:t>data.egov.uz</a:t>
            </a:r>
            <a:r>
              <a:rPr lang="en-US" b="1" dirty="0">
                <a:latin typeface="Andale Mono" panose="020B0509000000000004" pitchFamily="49" charset="0"/>
              </a:rPr>
              <a:t>]	-	~400</a:t>
            </a:r>
            <a:endParaRPr lang="ru-RU" b="1" dirty="0">
              <a:latin typeface="Andale Mono" panose="020B05090000000000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Список заблокированных и </a:t>
            </a:r>
          </a:p>
          <a:p>
            <a:pPr>
              <a:lnSpc>
                <a:spcPct val="200000"/>
              </a:lnSpc>
            </a:pPr>
            <a:r>
              <a:rPr lang="ru-RU" b="1" dirty="0">
                <a:latin typeface="Andale Mono" panose="020B0509000000000004" pitchFamily="49" charset="0"/>
              </a:rPr>
              <a:t>  подозрительных сайтов</a:t>
            </a:r>
            <a:r>
              <a:rPr lang="en-US" b="1" dirty="0">
                <a:latin typeface="Andale Mono" panose="020B0509000000000004" pitchFamily="49" charset="0"/>
              </a:rPr>
              <a:t>          </a:t>
            </a:r>
            <a:r>
              <a:rPr lang="ru-RU" b="1" dirty="0">
                <a:latin typeface="Andale Mono" panose="020B0509000000000004" pitchFamily="49" charset="0"/>
              </a:rPr>
              <a:t>           </a:t>
            </a:r>
            <a:r>
              <a:rPr lang="en-US" b="1" dirty="0">
                <a:latin typeface="Andale Mono" panose="020B0509000000000004" pitchFamily="49" charset="0"/>
              </a:rPr>
              <a:t>	[</a:t>
            </a:r>
            <a:r>
              <a:rPr lang="ru-RU" b="1" dirty="0">
                <a:latin typeface="Andale Mono" panose="020B0509000000000004" pitchFamily="49" charset="0"/>
              </a:rPr>
              <a:t>открытые </a:t>
            </a:r>
            <a:r>
              <a:rPr lang="en-US" b="1" dirty="0">
                <a:latin typeface="Andale Mono" panose="020B0509000000000004" pitchFamily="49" charset="0"/>
              </a:rPr>
              <a:t>API]	-	400K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Andale Mono" panose="020B0509000000000004" pitchFamily="49" charset="0"/>
              </a:rPr>
              <a:t>Ключевые слова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ru-RU" b="1" dirty="0">
                <a:latin typeface="Andale Mono" panose="020B0509000000000004" pitchFamily="49" charset="0"/>
              </a:rPr>
              <a:t>для фильтрации</a:t>
            </a:r>
            <a:r>
              <a:rPr lang="en-US" b="1" dirty="0">
                <a:latin typeface="Andale Mono" panose="020B0509000000000004" pitchFamily="49" charset="0"/>
              </a:rPr>
              <a:t>              </a:t>
            </a:r>
            <a:r>
              <a:rPr lang="ru-RU" b="1" dirty="0">
                <a:latin typeface="Andale Mono" panose="020B0509000000000004" pitchFamily="49" charset="0"/>
              </a:rPr>
              <a:t>	</a:t>
            </a:r>
            <a:r>
              <a:rPr lang="en-US" b="1" dirty="0">
                <a:latin typeface="Andale Mono" panose="020B0509000000000004" pitchFamily="49" charset="0"/>
              </a:rPr>
              <a:t>[sigma]		-	~100</a:t>
            </a:r>
            <a:endParaRPr lang="ru-RU" b="1" dirty="0">
              <a:latin typeface="Andale Mono" panose="020B05090000000000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4FBE8A-97DD-FD97-3C16-3B6BE666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09612-2A56-B5C0-1736-73E5BA951BB1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4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2A7FE-D65E-C549-9717-02E2258ED370}"/>
              </a:ext>
            </a:extLst>
          </p:cNvPr>
          <p:cNvSpPr txBox="1"/>
          <p:nvPr/>
        </p:nvSpPr>
        <p:spPr>
          <a:xfrm>
            <a:off x="3822010" y="2673792"/>
            <a:ext cx="5061687" cy="5232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Andale Mono" panose="020B0509000000000004" pitchFamily="49" charset="0"/>
              </a:rPr>
              <a:t>Что у нас готово?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95076B-9DE4-A93C-6F67-9315FC57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7CA70-FFAC-2112-EDAC-E44FC6B55EC6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2A7FE-D65E-C549-9717-02E2258ED370}"/>
              </a:ext>
            </a:extLst>
          </p:cNvPr>
          <p:cNvSpPr txBox="1"/>
          <p:nvPr/>
        </p:nvSpPr>
        <p:spPr>
          <a:xfrm>
            <a:off x="3873359" y="534727"/>
            <a:ext cx="5061687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ndale Mono" panose="020B0509000000000004" pitchFamily="49" charset="0"/>
              </a:rPr>
              <a:t>Открытый</a:t>
            </a:r>
            <a:r>
              <a:rPr lang="en-US" sz="2400" b="1" dirty="0">
                <a:latin typeface="Andale Mono" panose="020B0509000000000004" pitchFamily="49" charset="0"/>
              </a:rPr>
              <a:t> Web Service</a:t>
            </a:r>
            <a:endParaRPr lang="ru-RU" sz="2400" b="1" dirty="0">
              <a:latin typeface="Andale Mono" panose="020B050900000000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DE8B23-6213-D5EE-1C75-E9919E04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E5C18-90D6-5D4F-CB56-2C75F040ECD9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F2B6-B0EF-9B37-8DD7-2E746DC4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34" y="1885325"/>
            <a:ext cx="6308416" cy="5474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220E-1556-11E0-D211-84FBB94F8757}"/>
              </a:ext>
            </a:extLst>
          </p:cNvPr>
          <p:cNvSpPr txBox="1"/>
          <p:nvPr/>
        </p:nvSpPr>
        <p:spPr>
          <a:xfrm>
            <a:off x="4036018" y="109242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[https://odc24.rbc-group.uz/</a:t>
            </a:r>
            <a:r>
              <a:rPr lang="en-US" dirty="0" err="1">
                <a:latin typeface="Andale Mono" panose="020B0509000000000004" pitchFamily="49" charset="0"/>
              </a:rPr>
              <a:t>api</a:t>
            </a:r>
            <a:r>
              <a:rPr lang="en-US" dirty="0">
                <a:latin typeface="Andale Mono" panose="020B0509000000000004" pitchFamily="49" charset="0"/>
              </a:rPr>
              <a:t>/]</a:t>
            </a:r>
            <a:endParaRPr lang="ru-RU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3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7207A5-BC5C-A842-979C-345B8F1B7E85}"/>
              </a:ext>
            </a:extLst>
          </p:cNvPr>
          <p:cNvSpPr/>
          <p:nvPr/>
        </p:nvSpPr>
        <p:spPr>
          <a:xfrm>
            <a:off x="-16900" y="-15169"/>
            <a:ext cx="506506" cy="6909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2A7FE-D65E-C549-9717-02E2258ED370}"/>
              </a:ext>
            </a:extLst>
          </p:cNvPr>
          <p:cNvSpPr txBox="1"/>
          <p:nvPr/>
        </p:nvSpPr>
        <p:spPr>
          <a:xfrm>
            <a:off x="3873359" y="534727"/>
            <a:ext cx="506168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ndale Mono" panose="020B0509000000000004" pitchFamily="49" charset="0"/>
              </a:rPr>
              <a:t>Системное приложение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8902B4-4D07-D077-C0A6-CC2891CF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3" y="6297588"/>
            <a:ext cx="1181309" cy="418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ACE7B-9A75-B13D-56E7-36AF8AEB4B0C}"/>
              </a:ext>
            </a:extLst>
          </p:cNvPr>
          <p:cNvSpPr txBox="1"/>
          <p:nvPr/>
        </p:nvSpPr>
        <p:spPr>
          <a:xfrm rot="16200000">
            <a:off x="-857055" y="3012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ndale Mono" panose="020B0509000000000004" pitchFamily="49" charset="0"/>
              </a:rPr>
              <a:t>SIGMA </a:t>
            </a:r>
            <a:r>
              <a:rPr lang="en-US" sz="1200" b="1" dirty="0">
                <a:solidFill>
                  <a:schemeClr val="bg1"/>
                </a:solidFill>
                <a:latin typeface="Andale Mono" panose="020B0509000000000004" pitchFamily="49" charset="0"/>
              </a:rPr>
              <a:t>[Be pr0tect]</a:t>
            </a:r>
            <a:endParaRPr lang="en-US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04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278</Words>
  <Application>Microsoft Macintosh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13</cp:revision>
  <dcterms:created xsi:type="dcterms:W3CDTF">2021-12-05T08:27:15Z</dcterms:created>
  <dcterms:modified xsi:type="dcterms:W3CDTF">2024-01-28T08:16:57Z</dcterms:modified>
</cp:coreProperties>
</file>