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3" autoAdjust="0"/>
    <p:restoredTop sz="88666" autoAdjust="0"/>
  </p:normalViewPr>
  <p:slideViewPr>
    <p:cSldViewPr>
      <p:cViewPr varScale="1">
        <p:scale>
          <a:sx n="100" d="100"/>
          <a:sy n="100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4AD9DB2-7D32-491F-8D57-D0AAE21BFC1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4590426-808B-4995-8032-1E5DE4A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6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D1BCE70-F40D-4F12-8FB6-1225B5A6FE72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F881F0D0-BAE0-46A0-9A1D-2A1D1A0F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1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1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95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1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7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8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run the app, disconnect your phone first, then click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button in Android Studio.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Device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dialog, check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 emulator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click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device window will pop up. Android Studio will installs the app (the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Hello.apk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on your AVD and starts it.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could take sometime, so go for a coffee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7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OS provides libraries for many system features like contacts, phone dialing, notifications, 2D/3D graphics, database access, security / encryption, camera, audio, input/output,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 class</a:t>
            </a:r>
            <a:r>
              <a:rPr lang="en-US" baseline="0" dirty="0" smtClean="0"/>
              <a:t> files to .</a:t>
            </a:r>
            <a:r>
              <a:rPr lang="en-US" baseline="0" dirty="0" err="1" smtClean="0"/>
              <a:t>dex</a:t>
            </a:r>
            <a:r>
              <a:rPr lang="en-US" baseline="0" dirty="0" smtClean="0"/>
              <a:t> files to run on </a:t>
            </a:r>
            <a:r>
              <a:rPr lang="en-US" baseline="0" dirty="0" err="1" smtClean="0"/>
              <a:t>Dalvik</a:t>
            </a:r>
            <a:r>
              <a:rPr lang="en-US" baseline="0" dirty="0" smtClean="0"/>
              <a:t> virtual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3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3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87"/>
          <p:cNvSpPr txBox="1">
            <a:spLocks noChangeArrowheads="1"/>
          </p:cNvSpPr>
          <p:nvPr userDrawn="1"/>
        </p:nvSpPr>
        <p:spPr bwMode="auto">
          <a:xfrm>
            <a:off x="4114800" y="6581001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21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87"/>
          <p:cNvSpPr txBox="1">
            <a:spLocks noChangeArrowheads="1"/>
          </p:cNvSpPr>
          <p:nvPr userDrawn="1"/>
        </p:nvSpPr>
        <p:spPr bwMode="auto">
          <a:xfrm>
            <a:off x="4114800" y="6581001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13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FB85-6DF8-473A-8A94-0C7B0A5149C8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Android App Development</a:t>
            </a:r>
            <a:br>
              <a:rPr lang="en-US" altLang="ko-KR" sz="3600" dirty="0" smtClean="0"/>
            </a:br>
            <a:r>
              <a:rPr lang="en-US" altLang="ko-KR" sz="3600" dirty="0" smtClean="0"/>
              <a:t>:Intro to Android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Prof. </a:t>
            </a:r>
            <a:r>
              <a:rPr lang="en-US" altLang="ko-KR" sz="2400" dirty="0" err="1"/>
              <a:t>Seongwook</a:t>
            </a:r>
            <a:r>
              <a:rPr lang="en-US" altLang="ko-KR" sz="2400" dirty="0"/>
              <a:t> </a:t>
            </a:r>
            <a:r>
              <a:rPr lang="en-US" altLang="ko-KR" sz="2400" dirty="0" err="1"/>
              <a:t>Youn</a:t>
            </a:r>
            <a:endParaRPr lang="en-US" altLang="ko-KR" sz="2400" dirty="0"/>
          </a:p>
          <a:p>
            <a:r>
              <a:rPr lang="en-US" altLang="ko-KR" sz="2400" dirty="0"/>
              <a:t>Department of Software</a:t>
            </a:r>
          </a:p>
          <a:p>
            <a:r>
              <a:rPr lang="en-US" altLang="ko-KR" sz="2400" dirty="0"/>
              <a:t>Korea National University of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6245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17562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1066800"/>
            <a:ext cx="5562600" cy="479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sz="2800" dirty="0" smtClean="0"/>
              <a:t>AndroidManifest.xml</a:t>
            </a:r>
          </a:p>
          <a:p>
            <a:pPr lvl="1">
              <a:buSzPct val="75000"/>
            </a:pPr>
            <a:r>
              <a:rPr lang="en-US" altLang="en-US" sz="2400" dirty="0" smtClean="0"/>
              <a:t>Overall project </a:t>
            </a:r>
            <a:r>
              <a:rPr lang="en-US" altLang="en-US" sz="2400" dirty="0" err="1" smtClean="0"/>
              <a:t>config</a:t>
            </a:r>
            <a:r>
              <a:rPr lang="en-US" altLang="en-US" sz="2400" dirty="0" smtClean="0"/>
              <a:t> and settings</a:t>
            </a:r>
            <a:endParaRPr lang="en-US" altLang="en-US" sz="2400" dirty="0"/>
          </a:p>
          <a:p>
            <a:pPr>
              <a:buSzPct val="75000"/>
            </a:pPr>
            <a:r>
              <a:rPr lang="en-US" altLang="en-US" sz="2800" dirty="0" smtClean="0"/>
              <a:t>Res/…</a:t>
            </a:r>
          </a:p>
          <a:p>
            <a:pPr lvl="1">
              <a:buSzPct val="75000"/>
            </a:pPr>
            <a:r>
              <a:rPr lang="en-US" altLang="en-US" sz="2400" dirty="0" err="1"/>
              <a:t>d</a:t>
            </a:r>
            <a:r>
              <a:rPr lang="en-US" altLang="en-US" sz="2400" dirty="0" err="1" smtClean="0"/>
              <a:t>rawable</a:t>
            </a:r>
            <a:r>
              <a:rPr lang="en-US" altLang="en-US" sz="2400" dirty="0" smtClean="0"/>
              <a:t>/ = custom images</a:t>
            </a:r>
          </a:p>
          <a:p>
            <a:pPr lvl="1">
              <a:buSzPct val="75000"/>
            </a:pPr>
            <a:r>
              <a:rPr lang="en-US" altLang="en-US" sz="2400" dirty="0" smtClean="0"/>
              <a:t>Layout/ = GUI layout</a:t>
            </a:r>
          </a:p>
          <a:p>
            <a:pPr lvl="1">
              <a:buSzPct val="75000"/>
            </a:pPr>
            <a:r>
              <a:rPr lang="en-US" altLang="en-US" sz="2400" dirty="0" smtClean="0"/>
              <a:t>Menu/ = overall app menu options</a:t>
            </a:r>
          </a:p>
          <a:p>
            <a:pPr lvl="1">
              <a:buSzPct val="75000"/>
            </a:pPr>
            <a:r>
              <a:rPr lang="en-US" altLang="en-US" sz="2400" dirty="0" err="1" smtClean="0"/>
              <a:t>Mipmap</a:t>
            </a:r>
            <a:r>
              <a:rPr lang="en-US" altLang="en-US" sz="2400" dirty="0" smtClean="0"/>
              <a:t>/ = icon image</a:t>
            </a:r>
          </a:p>
          <a:p>
            <a:pPr lvl="1">
              <a:buSzPct val="75000"/>
            </a:pPr>
            <a:r>
              <a:rPr lang="en-US" altLang="en-US" sz="2400" dirty="0" smtClean="0"/>
              <a:t>Values/ = constant values and arrays</a:t>
            </a:r>
          </a:p>
          <a:p>
            <a:pPr lvl="1">
              <a:buSzPct val="75000"/>
            </a:pPr>
            <a:r>
              <a:rPr lang="en-US" altLang="en-US" sz="2400" dirty="0" smtClean="0"/>
              <a:t>Strings = localization data</a:t>
            </a:r>
          </a:p>
          <a:p>
            <a:pPr lvl="1">
              <a:buSzPct val="75000"/>
            </a:pPr>
            <a:r>
              <a:rPr lang="en-US" altLang="en-US" sz="2400" dirty="0" smtClean="0"/>
              <a:t>Styles = general appearance styling</a:t>
            </a:r>
          </a:p>
          <a:p>
            <a:pPr>
              <a:buSzPct val="75000"/>
            </a:pPr>
            <a:r>
              <a:rPr lang="en-US" altLang="en-US" sz="2800" dirty="0" err="1" smtClean="0"/>
              <a:t>Gradle</a:t>
            </a:r>
            <a:endParaRPr lang="en-US" altLang="en-US" sz="2800" dirty="0" smtClean="0"/>
          </a:p>
          <a:p>
            <a:pPr lvl="1">
              <a:buSzPct val="75000"/>
            </a:pPr>
            <a:r>
              <a:rPr lang="en-US" altLang="en-US" sz="2400" dirty="0" smtClean="0"/>
              <a:t>A build/compile management system</a:t>
            </a:r>
          </a:p>
          <a:p>
            <a:pPr lvl="1">
              <a:buSzPct val="75000"/>
            </a:pP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04800"/>
            <a:ext cx="3164051" cy="61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Android Virtual Device (AVD)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2"/>
            <a:ext cx="65039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0212" y="1219200"/>
            <a:ext cx="8256588" cy="479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sz="2800" dirty="0" smtClean="0"/>
              <a:t>Allows you to run your project in an emulator</a:t>
            </a:r>
          </a:p>
          <a:p>
            <a:pPr lvl="1">
              <a:buSzPct val="75000"/>
            </a:pPr>
            <a:r>
              <a:rPr lang="en-US" sz="2400" dirty="0" smtClean="0"/>
              <a:t>A software simulation of an entire Android tablet, phone, watch, etc.</a:t>
            </a:r>
          </a:p>
          <a:p>
            <a:pPr lvl="1">
              <a:buSzPct val="75000"/>
            </a:pPr>
            <a:r>
              <a:rPr lang="en-US" sz="2400" dirty="0" smtClean="0"/>
              <a:t>When you click the “Run” button in Android studio, it builds your app, installs it on the virtual device, and loads it</a:t>
            </a:r>
          </a:p>
          <a:p>
            <a:pPr lvl="1">
              <a:buSzPct val="75000"/>
            </a:pPr>
            <a:r>
              <a:rPr lang="en-US" dirty="0" smtClean="0"/>
              <a:t>Too slow!!!</a:t>
            </a:r>
          </a:p>
          <a:p>
            <a:pPr>
              <a:buSzPct val="75000"/>
            </a:pPr>
            <a:r>
              <a:rPr lang="en-US" dirty="0" smtClean="0"/>
              <a:t>Install your app on your actual Android device</a:t>
            </a:r>
          </a:p>
          <a:p>
            <a:pPr lvl="1">
              <a:buSzPct val="75000"/>
            </a:pPr>
            <a:r>
              <a:rPr lang="en-US" dirty="0" smtClean="0"/>
              <a:t>App will run faster, better test of real execution</a:t>
            </a:r>
          </a:p>
          <a:p>
            <a:pPr lvl="1">
              <a:buSzPct val="75000"/>
            </a:pPr>
            <a:r>
              <a:rPr lang="en-US" dirty="0" smtClean="0"/>
              <a:t>Require Android device</a:t>
            </a:r>
          </a:p>
          <a:p>
            <a:pPr lvl="1">
              <a:buSzPct val="75000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6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Getting started with Android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2"/>
            <a:ext cx="60467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3075" y="1381124"/>
            <a:ext cx="8213726" cy="904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altLang="en-US" sz="2800" dirty="0" smtClean="0"/>
              <a:t>Install </a:t>
            </a:r>
            <a:r>
              <a:rPr lang="en-US" altLang="en-US" sz="2800" dirty="0" smtClean="0">
                <a:solidFill>
                  <a:srgbClr val="FF0000"/>
                </a:solidFill>
              </a:rPr>
              <a:t>Android Studio </a:t>
            </a:r>
            <a:r>
              <a:rPr lang="en-US" altLang="en-US" sz="2800" dirty="0" smtClean="0"/>
              <a:t>and Java Development Kit(</a:t>
            </a:r>
            <a:r>
              <a:rPr lang="en-US" altLang="en-US" sz="2800" dirty="0" smtClean="0">
                <a:solidFill>
                  <a:srgbClr val="FF0000"/>
                </a:solidFill>
              </a:rPr>
              <a:t>JDK</a:t>
            </a:r>
            <a:r>
              <a:rPr lang="en-US" altLang="en-US" sz="2800" dirty="0" smtClean="0"/>
              <a:t>) v7 or newer on your system</a:t>
            </a:r>
          </a:p>
          <a:p>
            <a:pPr>
              <a:buSzPct val="75000"/>
            </a:pPr>
            <a:endParaRPr lang="en-US" alt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02230"/>
            <a:ext cx="4419600" cy="3135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" y="2640808"/>
            <a:ext cx="4467225" cy="30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Getting started with Android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17562"/>
            <a:ext cx="60467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19200"/>
            <a:ext cx="7153405" cy="527552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971800" y="2971800"/>
            <a:ext cx="304800" cy="152400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Creating a new project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2"/>
            <a:ext cx="48275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0" y="1219199"/>
            <a:ext cx="8120889" cy="53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Creating a new project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2"/>
            <a:ext cx="48275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5944"/>
            <a:ext cx="8382000" cy="52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Creating a new project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2"/>
            <a:ext cx="48275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5944"/>
            <a:ext cx="8382000" cy="50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Creating a new project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2"/>
            <a:ext cx="48275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" y="1083501"/>
            <a:ext cx="8458200" cy="52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Creating a new project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2"/>
            <a:ext cx="48275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81792"/>
            <a:ext cx="8077200" cy="54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Creating a new project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2"/>
            <a:ext cx="48275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158412"/>
            <a:ext cx="6786562" cy="51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What is Android?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17562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3075" y="1381124"/>
            <a:ext cx="6461125" cy="5019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altLang="en-US" sz="2800" dirty="0" smtClean="0"/>
              <a:t>Mobile operating system maintained by Google</a:t>
            </a:r>
          </a:p>
          <a:p>
            <a:pPr lvl="1">
              <a:buSzPct val="75000"/>
            </a:pPr>
            <a:r>
              <a:rPr lang="en-US" altLang="en-US" sz="2400" dirty="0" smtClean="0"/>
              <a:t>Originally purchased from Android, Inc. in 2005</a:t>
            </a:r>
          </a:p>
          <a:p>
            <a:pPr>
              <a:buSzPct val="75000"/>
            </a:pPr>
            <a:r>
              <a:rPr lang="en-US" altLang="en-US" sz="2800" dirty="0" smtClean="0"/>
              <a:t>Runs on phones, tablets, watches, TVs, …</a:t>
            </a:r>
          </a:p>
          <a:p>
            <a:pPr>
              <a:buSzPct val="75000"/>
            </a:pPr>
            <a:r>
              <a:rPr lang="en-US" altLang="en-US" sz="2800" dirty="0" smtClean="0"/>
              <a:t>Based on Java(dev language) and Linux(kernel)</a:t>
            </a:r>
          </a:p>
          <a:p>
            <a:pPr>
              <a:buSzPct val="75000"/>
            </a:pPr>
            <a:r>
              <a:rPr lang="en-US" altLang="en-US" sz="2800" dirty="0" smtClean="0"/>
              <a:t>The #1 mobile OS worldwide</a:t>
            </a:r>
          </a:p>
          <a:p>
            <a:pPr>
              <a:buSzPct val="75000"/>
            </a:pPr>
            <a:r>
              <a:rPr lang="en-US" altLang="en-US" sz="2800" dirty="0" smtClean="0"/>
              <a:t>Code is released as open source</a:t>
            </a:r>
          </a:p>
          <a:p>
            <a:pPr lvl="1">
              <a:buSzPct val="75000"/>
            </a:pPr>
            <a:r>
              <a:rPr lang="en-US" altLang="en-US" sz="2400" dirty="0" smtClean="0"/>
              <a:t>Easier to customize, license, pirate, etc. than iOS</a:t>
            </a:r>
          </a:p>
          <a:p>
            <a:pPr>
              <a:buSzPct val="75000"/>
            </a:pPr>
            <a:endParaRPr lang="en-US" altLang="en-US" sz="3600" dirty="0" smtClean="0"/>
          </a:p>
        </p:txBody>
      </p:sp>
      <p:pic>
        <p:nvPicPr>
          <p:cNvPr id="1026" name="Picture 2" descr="http://cdn2.ubergizmo.com/wp-content/uploads/2015/04/backup-androi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4481"/>
            <a:ext cx="1908175" cy="1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828" y="3352800"/>
            <a:ext cx="1654547" cy="29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Emulator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2"/>
            <a:ext cx="48275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295400"/>
            <a:ext cx="5257800" cy="49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2"/>
            <a:ext cx="48275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745" y="1142999"/>
            <a:ext cx="278445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Why develop for Android?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1"/>
            <a:ext cx="5513387" cy="24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3075" y="1381124"/>
            <a:ext cx="8061325" cy="5019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altLang="en-US" sz="3600" dirty="0" smtClean="0"/>
              <a:t>Why not just write a web site?</a:t>
            </a:r>
          </a:p>
          <a:p>
            <a:pPr lvl="1">
              <a:buSzPct val="75000"/>
            </a:pPr>
            <a:r>
              <a:rPr lang="en-US" altLang="en-US" dirty="0" smtClean="0"/>
              <a:t>Better, snappier UI</a:t>
            </a:r>
          </a:p>
          <a:p>
            <a:pPr lvl="1">
              <a:buSzPct val="75000"/>
            </a:pPr>
            <a:r>
              <a:rPr lang="en-US" altLang="en-US" dirty="0" smtClean="0"/>
              <a:t>Able to use different kinds of widgets/controls than in a web page</a:t>
            </a:r>
          </a:p>
          <a:p>
            <a:pPr lvl="1">
              <a:buSzPct val="75000"/>
            </a:pPr>
            <a:r>
              <a:rPr lang="en-US" altLang="en-US" dirty="0" smtClean="0"/>
              <a:t>More direct access to the device’s hardware (camera, GPS, etc.)</a:t>
            </a:r>
          </a:p>
          <a:p>
            <a:pPr lvl="1">
              <a:buSzPct val="75000"/>
            </a:pPr>
            <a:r>
              <a:rPr lang="en-US" altLang="en-US" dirty="0" smtClean="0"/>
              <a:t>Users highly prefer apps over mobile web browsing</a:t>
            </a:r>
          </a:p>
        </p:txBody>
      </p:sp>
    </p:spTree>
    <p:extLst>
      <p:ext uri="{BB962C8B-B14F-4D97-AF65-F5344CB8AC3E}">
        <p14:creationId xmlns:p14="http://schemas.microsoft.com/office/powerpoint/2010/main" val="31529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Why not iOS?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17561"/>
            <a:ext cx="2922588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3075" y="1381124"/>
            <a:ext cx="8061325" cy="5019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altLang="en-US" sz="3600" dirty="0" smtClean="0"/>
              <a:t>Why not just write apps for iOS, which runs on iPhones and iPads?</a:t>
            </a:r>
          </a:p>
          <a:p>
            <a:pPr lvl="1">
              <a:buSzPct val="75000"/>
            </a:pPr>
            <a:r>
              <a:rPr lang="en-US" altLang="en-US" dirty="0" smtClean="0"/>
              <a:t>Familiar programming language</a:t>
            </a:r>
          </a:p>
          <a:p>
            <a:pPr lvl="2">
              <a:buSzPct val="75000"/>
            </a:pPr>
            <a:r>
              <a:rPr lang="en-US" altLang="en-US" dirty="0" smtClean="0"/>
              <a:t>Java vs Object-c or Swift</a:t>
            </a:r>
          </a:p>
          <a:p>
            <a:pPr lvl="1">
              <a:buSzPct val="75000"/>
            </a:pPr>
            <a:r>
              <a:rPr lang="en-US" altLang="en-US" dirty="0" smtClean="0"/>
              <a:t>Free developer tools</a:t>
            </a:r>
          </a:p>
          <a:p>
            <a:pPr lvl="2">
              <a:buSzPct val="75000"/>
            </a:pPr>
            <a:r>
              <a:rPr lang="en-US" altLang="en-US" dirty="0" smtClean="0"/>
              <a:t>Apple charges $$$ for their tools</a:t>
            </a:r>
          </a:p>
          <a:p>
            <a:pPr lvl="1">
              <a:buSzPct val="75000"/>
            </a:pPr>
            <a:r>
              <a:rPr lang="en-US" altLang="en-US" dirty="0" smtClean="0"/>
              <a:t>More liberated app store</a:t>
            </a:r>
          </a:p>
        </p:txBody>
      </p:sp>
      <p:pic>
        <p:nvPicPr>
          <p:cNvPr id="1026" name="Picture 2" descr="http://www.zachbruhnke.com/wp-content/uploads/2010/11/applevandroi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95800"/>
            <a:ext cx="3048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Android architecture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1"/>
            <a:ext cx="5513387" cy="24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066800"/>
            <a:ext cx="7620000" cy="5471583"/>
          </a:xfrm>
          <a:noFill/>
        </p:spPr>
      </p:pic>
    </p:spTree>
    <p:extLst>
      <p:ext uri="{BB962C8B-B14F-4D97-AF65-F5344CB8AC3E}">
        <p14:creationId xmlns:p14="http://schemas.microsoft.com/office/powerpoint/2010/main" val="3409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Android runtime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17561"/>
            <a:ext cx="3608388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43000"/>
            <a:ext cx="7527925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altLang="en-US" sz="2800" dirty="0" err="1" smtClean="0"/>
              <a:t>Dalvik</a:t>
            </a:r>
            <a:r>
              <a:rPr lang="en-US" altLang="en-US" sz="2800" dirty="0" smtClean="0"/>
              <a:t> Virtual Machine</a:t>
            </a:r>
            <a:endParaRPr lang="en-US" altLang="en-US" dirty="0" smtClean="0"/>
          </a:p>
          <a:p>
            <a:pPr lvl="1">
              <a:buSzPct val="75000"/>
            </a:pPr>
            <a:r>
              <a:rPr lang="en-US" altLang="en-US" sz="2400" dirty="0" smtClean="0"/>
              <a:t>Android java code is compiled into a special </a:t>
            </a:r>
            <a:r>
              <a:rPr lang="en-US" altLang="en-US" sz="2400" dirty="0" err="1" smtClean="0"/>
              <a:t>Dalvik</a:t>
            </a:r>
            <a:r>
              <a:rPr lang="en-US" altLang="en-US" sz="2400" dirty="0" smtClean="0"/>
              <a:t> binary format (.</a:t>
            </a:r>
            <a:r>
              <a:rPr lang="en-US" altLang="en-US" sz="2400" dirty="0" err="1" smtClean="0"/>
              <a:t>dex</a:t>
            </a:r>
            <a:r>
              <a:rPr lang="en-US" altLang="en-US" sz="2400" dirty="0" smtClean="0"/>
              <a:t> files)</a:t>
            </a:r>
          </a:p>
          <a:p>
            <a:pPr lvl="1">
              <a:buSzPct val="75000"/>
            </a:pPr>
            <a:r>
              <a:rPr lang="en-US" altLang="en-US" sz="2400" dirty="0" smtClean="0"/>
              <a:t>Compact and efficient than class files</a:t>
            </a:r>
          </a:p>
          <a:p>
            <a:pPr lvl="1">
              <a:buSzPct val="75000"/>
            </a:pPr>
            <a:r>
              <a:rPr lang="en-US" altLang="en-US" sz="2400" dirty="0" smtClean="0"/>
              <a:t>Limited memory and batter power</a:t>
            </a:r>
          </a:p>
          <a:p>
            <a:pPr lvl="1">
              <a:buSzPct val="75000"/>
            </a:pPr>
            <a:r>
              <a:rPr lang="en-US" altLang="en-US" sz="2400" dirty="0" smtClean="0"/>
              <a:t>Recently, the </a:t>
            </a:r>
            <a:r>
              <a:rPr lang="en-US" altLang="en-US" sz="2400" dirty="0" err="1" smtClean="0"/>
              <a:t>Dalvik</a:t>
            </a:r>
            <a:r>
              <a:rPr lang="en-US" altLang="en-US" sz="2400" dirty="0" smtClean="0"/>
              <a:t> VM has been replaced by ART</a:t>
            </a:r>
          </a:p>
          <a:p>
            <a:pPr lvl="1">
              <a:buSzPct val="75000"/>
            </a:pPr>
            <a:endParaRPr lang="en-US" altLang="en-US" sz="2400" dirty="0"/>
          </a:p>
          <a:p>
            <a:pPr lvl="1">
              <a:buSzPct val="75000"/>
            </a:pPr>
            <a:endParaRPr lang="en-US" altLang="en-US" sz="2400" dirty="0" smtClean="0"/>
          </a:p>
          <a:p>
            <a:pPr>
              <a:buSzPct val="75000"/>
            </a:pPr>
            <a:endParaRPr lang="en-US" altLang="en-US" sz="2800" dirty="0" smtClean="0"/>
          </a:p>
          <a:p>
            <a:pPr>
              <a:buSzPct val="75000"/>
            </a:pPr>
            <a:r>
              <a:rPr lang="en-US" altLang="en-US" sz="2800" dirty="0" smtClean="0"/>
              <a:t>Core libraries</a:t>
            </a:r>
          </a:p>
          <a:p>
            <a:pPr lvl="1">
              <a:buSzPct val="75000"/>
            </a:pPr>
            <a:r>
              <a:rPr lang="en-US" altLang="en-US" sz="2400" dirty="0" smtClean="0"/>
              <a:t>Java 5 standard edition</a:t>
            </a:r>
          </a:p>
          <a:p>
            <a:pPr lvl="1">
              <a:buSzPct val="75000"/>
            </a:pPr>
            <a:r>
              <a:rPr lang="en-US" altLang="en-US" sz="2400" dirty="0" smtClean="0"/>
              <a:t>Collections, I/O </a:t>
            </a:r>
            <a:r>
              <a:rPr lang="en-US" altLang="en-US" sz="2400" dirty="0" err="1" smtClean="0"/>
              <a:t>etc</a:t>
            </a:r>
            <a:endParaRPr lang="en-US" altLang="en-US" sz="2400" dirty="0" smtClean="0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5181600" y="5025389"/>
          <a:ext cx="36861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tmap Image" r:id="rId5" imgW="3685714" imgH="1390844" progId="Paint.Picture">
                  <p:embed/>
                </p:oleObj>
              </mc:Choice>
              <mc:Fallback>
                <p:oleObj name="Bitmap Image" r:id="rId5" imgW="3685714" imgH="139084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25389"/>
                        <a:ext cx="368617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3857625"/>
            <a:ext cx="48863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Android version history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817562"/>
            <a:ext cx="49799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17441"/>
              </p:ext>
            </p:extLst>
          </p:nvPr>
        </p:nvGraphicFramePr>
        <p:xfrm>
          <a:off x="1676401" y="990600"/>
          <a:ext cx="4952999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8600"/>
                <a:gridCol w="1447800"/>
                <a:gridCol w="1904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i="0" u="none" strike="noStrike" baseline="0" dirty="0" smtClean="0">
                          <a:latin typeface="Calibri-Bold"/>
                        </a:rPr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baseline="0" dirty="0" smtClean="0">
                          <a:latin typeface="Calibri-Bold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baseline="0" dirty="0" smtClean="0">
                          <a:latin typeface="Calibri-Bold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1.0-1.1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Cupcake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2.0-2.1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Éclair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Froyo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Gingerbread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Honeycomb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 Cream Sandwich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4.1-4.3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Jelly Bean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Kit Kat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5.0-5.1.1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Lollipop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6.0-6.0.12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Marshmallow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r>
                        <a:rPr lang="en-US" baseline="0" dirty="0" smtClean="0"/>
                        <a:t> 2016 (?)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Android studio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17562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3075" y="1381124"/>
            <a:ext cx="8213726" cy="479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altLang="en-US" sz="2800" dirty="0" smtClean="0"/>
              <a:t>Google’s official Android IDE (Nov 2014)</a:t>
            </a:r>
          </a:p>
          <a:p>
            <a:pPr>
              <a:buSzPct val="75000"/>
            </a:pPr>
            <a:r>
              <a:rPr lang="en-US" altLang="en-US" sz="2800" dirty="0" smtClean="0"/>
              <a:t>Includes everything you need to begin developing Android apps</a:t>
            </a:r>
          </a:p>
          <a:p>
            <a:pPr lvl="1">
              <a:buSzPct val="75000"/>
            </a:pPr>
            <a:r>
              <a:rPr lang="en-US" altLang="en-US" sz="2000" dirty="0" smtClean="0"/>
              <a:t>IntelliJ IDE editor</a:t>
            </a:r>
          </a:p>
          <a:p>
            <a:pPr lvl="1">
              <a:buSzPct val="75000"/>
            </a:pPr>
            <a:r>
              <a:rPr lang="en-US" altLang="en-US" sz="2000" dirty="0" smtClean="0"/>
              <a:t>Android studio plugin</a:t>
            </a:r>
          </a:p>
          <a:p>
            <a:pPr lvl="1">
              <a:buSzPct val="75000"/>
            </a:pPr>
            <a:r>
              <a:rPr lang="en-US" altLang="en-US" sz="2000" dirty="0" smtClean="0"/>
              <a:t>Android SDK tools</a:t>
            </a:r>
          </a:p>
          <a:p>
            <a:pPr lvl="1">
              <a:buSzPct val="75000"/>
            </a:pPr>
            <a:r>
              <a:rPr lang="en-US" altLang="en-US" sz="2000" dirty="0" smtClean="0"/>
              <a:t>Android platform tools</a:t>
            </a:r>
          </a:p>
          <a:p>
            <a:pPr lvl="1">
              <a:buSzPct val="75000"/>
            </a:pPr>
            <a:r>
              <a:rPr lang="en-US" altLang="en-US" sz="2000" dirty="0" smtClean="0"/>
              <a:t>Android system image for the emulator</a:t>
            </a:r>
          </a:p>
          <a:p>
            <a:pPr>
              <a:buSzPct val="75000"/>
            </a:pPr>
            <a:r>
              <a:rPr lang="en-US" altLang="en-US" sz="2800" dirty="0" smtClean="0"/>
              <a:t>Replaces previous Eclipse-based environment</a:t>
            </a:r>
          </a:p>
          <a:p>
            <a:pPr>
              <a:buSzPct val="75000"/>
            </a:pPr>
            <a:r>
              <a:rPr lang="en-US" altLang="en-US" sz="2800" dirty="0" smtClean="0"/>
              <a:t>Free to download and use</a:t>
            </a:r>
          </a:p>
          <a:p>
            <a:pPr>
              <a:buSzPct val="75000"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858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Android studio</a:t>
            </a:r>
            <a:endParaRPr lang="en-US" dirty="0"/>
          </a:p>
        </p:txBody>
      </p:sp>
      <p:pic>
        <p:nvPicPr>
          <p:cNvPr id="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17562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199"/>
            <a:ext cx="7772400" cy="52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593</Words>
  <Application>Microsoft Office PowerPoint</Application>
  <PresentationFormat>화면 슬라이드 쇼(4:3)</PresentationFormat>
  <Paragraphs>147</Paragraphs>
  <Slides>21</Slides>
  <Notes>20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Office Theme</vt:lpstr>
      <vt:lpstr>Bitmap Image</vt:lpstr>
      <vt:lpstr>Android App Development :Intro to Android</vt:lpstr>
      <vt:lpstr>What is Android?</vt:lpstr>
      <vt:lpstr>Why develop for Android?</vt:lpstr>
      <vt:lpstr>Why not iOS?</vt:lpstr>
      <vt:lpstr>Android architecture</vt:lpstr>
      <vt:lpstr>Android runtime</vt:lpstr>
      <vt:lpstr>Android version history</vt:lpstr>
      <vt:lpstr>Android studio</vt:lpstr>
      <vt:lpstr>Android studio</vt:lpstr>
      <vt:lpstr>Project structure</vt:lpstr>
      <vt:lpstr>Android Virtual Device (AVD)</vt:lpstr>
      <vt:lpstr>Getting started with Android</vt:lpstr>
      <vt:lpstr>Getting started with Android</vt:lpstr>
      <vt:lpstr>Creating a new project</vt:lpstr>
      <vt:lpstr>Creating a new project</vt:lpstr>
      <vt:lpstr>Creating a new project</vt:lpstr>
      <vt:lpstr>Creating a new project</vt:lpstr>
      <vt:lpstr>Creating a new project</vt:lpstr>
      <vt:lpstr>Creating a new project</vt:lpstr>
      <vt:lpstr>Emulator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statements and functions</dc:title>
  <dc:creator>syoun</dc:creator>
  <cp:lastModifiedBy>admin</cp:lastModifiedBy>
  <cp:revision>90</cp:revision>
  <cp:lastPrinted>2015-07-14T01:24:19Z</cp:lastPrinted>
  <dcterms:created xsi:type="dcterms:W3CDTF">2015-07-13T00:00:23Z</dcterms:created>
  <dcterms:modified xsi:type="dcterms:W3CDTF">2016-07-03T08:32:37Z</dcterms:modified>
</cp:coreProperties>
</file>