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20" r:id="rId3"/>
    <p:sldId id="321" r:id="rId4"/>
    <p:sldId id="322" r:id="rId5"/>
    <p:sldId id="323" r:id="rId6"/>
    <p:sldId id="324" r:id="rId7"/>
    <p:sldId id="325" r:id="rId8"/>
    <p:sldId id="326" r:id="rId9"/>
    <p:sldId id="327" r:id="rId10"/>
    <p:sldId id="389" r:id="rId11"/>
    <p:sldId id="391" r:id="rId12"/>
    <p:sldId id="392" r:id="rId13"/>
    <p:sldId id="393"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94" r:id="rId42"/>
    <p:sldId id="355" r:id="rId43"/>
    <p:sldId id="356" r:id="rId44"/>
    <p:sldId id="357" r:id="rId45"/>
    <p:sldId id="358" r:id="rId46"/>
    <p:sldId id="359" r:id="rId47"/>
    <p:sldId id="360" r:id="rId48"/>
    <p:sldId id="361" r:id="rId4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3" autoAdjust="0"/>
    <p:restoredTop sz="92874" autoAdjust="0"/>
  </p:normalViewPr>
  <p:slideViewPr>
    <p:cSldViewPr>
      <p:cViewPr varScale="1">
        <p:scale>
          <a:sx n="102" d="100"/>
          <a:sy n="102" d="100"/>
        </p:scale>
        <p:origin x="-2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34AD9DB2-7D32-491F-8D57-D0AAE21BFC11}" type="datetimeFigureOut">
              <a:rPr lang="en-US" smtClean="0"/>
              <a:t>7/8/2016</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64590426-808B-4995-8032-1E5DE4A0C636}" type="slidenum">
              <a:rPr lang="en-US" smtClean="0"/>
              <a:t>‹#›</a:t>
            </a:fld>
            <a:endParaRPr lang="en-US"/>
          </a:p>
        </p:txBody>
      </p:sp>
    </p:spTree>
    <p:extLst>
      <p:ext uri="{BB962C8B-B14F-4D97-AF65-F5344CB8AC3E}">
        <p14:creationId xmlns:p14="http://schemas.microsoft.com/office/powerpoint/2010/main" val="1675196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AD1BCE70-F40D-4F12-8FB6-1225B5A6FE72}" type="datetimeFigureOut">
              <a:rPr lang="en-US" smtClean="0"/>
              <a:t>7/8/2016</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F881F0D0-BAE0-46A0-9A1D-2A1D1A0FE320}" type="slidenum">
              <a:rPr lang="en-US" smtClean="0"/>
              <a:t>‹#›</a:t>
            </a:fld>
            <a:endParaRPr lang="en-US"/>
          </a:p>
        </p:txBody>
      </p:sp>
    </p:spTree>
    <p:extLst>
      <p:ext uri="{BB962C8B-B14F-4D97-AF65-F5344CB8AC3E}">
        <p14:creationId xmlns:p14="http://schemas.microsoft.com/office/powerpoint/2010/main" val="340233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로그캣</a:t>
            </a:r>
            <a:r>
              <a:rPr lang="ko-KR" altLang="en-US" dirty="0" smtClean="0"/>
              <a:t> </a:t>
            </a:r>
            <a:r>
              <a:rPr lang="en-US" altLang="ko-KR" dirty="0" smtClean="0"/>
              <a:t>– show several</a:t>
            </a:r>
            <a:r>
              <a:rPr lang="en-US" altLang="ko-KR" baseline="0" dirty="0" smtClean="0"/>
              <a:t> information during the application execution</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2</a:t>
            </a:fld>
            <a:endParaRPr lang="ko-KR" altLang="en-US"/>
          </a:p>
        </p:txBody>
      </p:sp>
    </p:spTree>
    <p:extLst>
      <p:ext uri="{BB962C8B-B14F-4D97-AF65-F5344CB8AC3E}">
        <p14:creationId xmlns:p14="http://schemas.microsoft.com/office/powerpoint/2010/main" val="371018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각 리소스마다 겹치지 않는 </a:t>
            </a:r>
            <a:r>
              <a:rPr lang="ko-KR" altLang="en-US" dirty="0" err="1" smtClean="0"/>
              <a:t>식별자를</a:t>
            </a:r>
            <a:r>
              <a:rPr lang="ko-KR" altLang="en-US" dirty="0" smtClean="0"/>
              <a:t> 하나씩 부여한다</a:t>
            </a:r>
            <a:r>
              <a:rPr lang="en-US" altLang="ko-KR" dirty="0" smtClean="0"/>
              <a:t>. R.java</a:t>
            </a:r>
            <a:r>
              <a:rPr lang="ko-KR" altLang="en-US" dirty="0" smtClean="0"/>
              <a:t>에 모여있다</a:t>
            </a:r>
            <a:r>
              <a:rPr lang="en-US" altLang="ko-KR" dirty="0" smtClean="0"/>
              <a:t>.</a:t>
            </a:r>
          </a:p>
          <a:p>
            <a:r>
              <a:rPr lang="ko-KR" altLang="en-US" dirty="0" smtClean="0"/>
              <a:t>각 리소스 </a:t>
            </a:r>
            <a:r>
              <a:rPr lang="ko-KR" altLang="en-US" dirty="0" err="1" smtClean="0"/>
              <a:t>타입별로</a:t>
            </a:r>
            <a:r>
              <a:rPr lang="ko-KR" altLang="en-US" dirty="0" smtClean="0"/>
              <a:t> 내부 클래스 작성</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35</a:t>
            </a:fld>
            <a:endParaRPr lang="ko-KR" altLang="en-US"/>
          </a:p>
        </p:txBody>
      </p:sp>
    </p:spTree>
    <p:extLst>
      <p:ext uri="{BB962C8B-B14F-4D97-AF65-F5344CB8AC3E}">
        <p14:creationId xmlns:p14="http://schemas.microsoft.com/office/powerpoint/2010/main" val="1013645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앱에</a:t>
            </a:r>
            <a:r>
              <a:rPr lang="ko-KR" altLang="en-US" dirty="0" smtClean="0"/>
              <a:t> 들어가는 모든 컴포넌트에 대해 기술</a:t>
            </a:r>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39</a:t>
            </a:fld>
            <a:endParaRPr lang="ko-KR" altLang="en-US"/>
          </a:p>
        </p:txBody>
      </p:sp>
    </p:spTree>
    <p:extLst>
      <p:ext uri="{BB962C8B-B14F-4D97-AF65-F5344CB8AC3E}">
        <p14:creationId xmlns:p14="http://schemas.microsoft.com/office/powerpoint/2010/main" val="3735763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Fragment</a:t>
            </a:r>
            <a:r>
              <a:rPr lang="ko-KR" altLang="en-US" dirty="0" smtClean="0"/>
              <a:t>를 사용해서 화면 분할을 하고 있다</a:t>
            </a:r>
            <a:r>
              <a:rPr lang="en-US" altLang="ko-KR" dirty="0" smtClean="0"/>
              <a:t>. </a:t>
            </a:r>
            <a:r>
              <a:rPr lang="ko-KR" altLang="en-US" smtClean="0"/>
              <a:t>화면이 커지면서 이렇게 화면을 나누어 사용하는 방식이 인기</a:t>
            </a:r>
            <a:endParaRPr lang="ko-KR" altLang="en-US"/>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47</a:t>
            </a:fld>
            <a:endParaRPr lang="ko-KR" altLang="en-US"/>
          </a:p>
        </p:txBody>
      </p:sp>
    </p:spTree>
    <p:extLst>
      <p:ext uri="{BB962C8B-B14F-4D97-AF65-F5344CB8AC3E}">
        <p14:creationId xmlns:p14="http://schemas.microsoft.com/office/powerpoint/2010/main" val="257658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Android</a:t>
            </a:r>
            <a:r>
              <a:rPr lang="ko-KR" altLang="en-US" dirty="0" smtClean="0"/>
              <a:t>가 붙은 패키지는 </a:t>
            </a:r>
            <a:r>
              <a:rPr lang="en-US" altLang="ko-KR" dirty="0" smtClean="0"/>
              <a:t>android</a:t>
            </a:r>
            <a:r>
              <a:rPr lang="ko-KR" altLang="en-US" dirty="0" smtClean="0"/>
              <a:t>가 제공하는 </a:t>
            </a:r>
            <a:r>
              <a:rPr lang="en-US" altLang="ko-KR" dirty="0" smtClean="0"/>
              <a:t>package</a:t>
            </a:r>
          </a:p>
          <a:p>
            <a:endParaRPr lang="en-US" altLang="ko-KR" dirty="0" smtClean="0"/>
          </a:p>
          <a:p>
            <a:r>
              <a:rPr lang="en-US" altLang="ko-KR" dirty="0" smtClean="0"/>
              <a:t>Android</a:t>
            </a:r>
            <a:r>
              <a:rPr lang="ko-KR" altLang="en-US" dirty="0" smtClean="0"/>
              <a:t>에서 </a:t>
            </a:r>
            <a:r>
              <a:rPr lang="en-US" altLang="ko-KR" dirty="0" smtClean="0"/>
              <a:t>activity</a:t>
            </a:r>
            <a:r>
              <a:rPr lang="ko-KR" altLang="en-US" dirty="0" smtClean="0"/>
              <a:t>는 </a:t>
            </a:r>
            <a:r>
              <a:rPr lang="en-US" altLang="ko-KR" dirty="0" smtClean="0"/>
              <a:t>activity class</a:t>
            </a:r>
            <a:r>
              <a:rPr lang="ko-KR" altLang="en-US" dirty="0" smtClean="0"/>
              <a:t>로 생성된다</a:t>
            </a:r>
            <a:r>
              <a:rPr lang="en-US" altLang="ko-KR" dirty="0" smtClean="0"/>
              <a:t>. Activity</a:t>
            </a:r>
            <a:r>
              <a:rPr lang="ko-KR" altLang="en-US" dirty="0" smtClean="0"/>
              <a:t>는  화면을 통하여 사용자와 상호작용하는 활동을 의미</a:t>
            </a:r>
            <a:r>
              <a:rPr lang="en-US" altLang="ko-KR" dirty="0" smtClean="0"/>
              <a:t>.</a:t>
            </a:r>
          </a:p>
          <a:p>
            <a:r>
              <a:rPr lang="en-US" altLang="ko-KR" dirty="0" smtClean="0"/>
              <a:t>For example, calling screen,</a:t>
            </a:r>
            <a:r>
              <a:rPr lang="en-US" altLang="ko-KR" baseline="0" dirty="0" smtClean="0"/>
              <a:t> taking a photo, sending an email, showing the map are all described by activity. Only one activity could be interacted at one time.</a:t>
            </a:r>
          </a:p>
          <a:p>
            <a:endParaRPr lang="en-US" altLang="ko-KR" baseline="0" dirty="0" smtClean="0"/>
          </a:p>
          <a:p>
            <a:r>
              <a:rPr lang="en-US" altLang="ko-KR" baseline="0" dirty="0" err="1" smtClean="0"/>
              <a:t>onCreate</a:t>
            </a:r>
            <a:r>
              <a:rPr lang="en-US" altLang="ko-KR" baseline="0" dirty="0" smtClean="0"/>
              <a:t>() method</a:t>
            </a:r>
            <a:r>
              <a:rPr lang="ko-KR" altLang="en-US" baseline="0" dirty="0" smtClean="0"/>
              <a:t>는 </a:t>
            </a:r>
            <a:r>
              <a:rPr lang="ko-KR" altLang="en-US" baseline="0" dirty="0" err="1" smtClean="0"/>
              <a:t>안드로이드</a:t>
            </a:r>
            <a:r>
              <a:rPr lang="ko-KR" altLang="en-US" baseline="0" dirty="0" smtClean="0"/>
              <a:t> 시스템에 의하여 </a:t>
            </a:r>
            <a:r>
              <a:rPr lang="en-US" altLang="ko-KR" baseline="0" dirty="0" smtClean="0"/>
              <a:t>activity</a:t>
            </a:r>
            <a:r>
              <a:rPr lang="ko-KR" altLang="en-US" baseline="0" dirty="0" smtClean="0"/>
              <a:t>가 생성되는 순간에 딱 한번 호출된다</a:t>
            </a:r>
            <a:r>
              <a:rPr lang="en-US" altLang="ko-KR" baseline="0" dirty="0" smtClean="0"/>
              <a:t>.</a:t>
            </a:r>
          </a:p>
          <a:p>
            <a:r>
              <a:rPr lang="en-US" altLang="ko-KR" baseline="0" dirty="0" err="1" smtClean="0"/>
              <a:t>Super.onCreate</a:t>
            </a:r>
            <a:r>
              <a:rPr lang="en-US" altLang="ko-KR" baseline="0" dirty="0" smtClean="0"/>
              <a:t>()</a:t>
            </a:r>
            <a:r>
              <a:rPr lang="ko-KR" altLang="en-US" baseline="0" dirty="0" smtClean="0"/>
              <a:t>는 부모 클래스인 </a:t>
            </a:r>
            <a:r>
              <a:rPr lang="en-US" altLang="ko-KR" baseline="0" dirty="0" err="1" smtClean="0"/>
              <a:t>ActionBarActivity</a:t>
            </a:r>
            <a:r>
              <a:rPr lang="en-US" altLang="ko-KR" baseline="0" dirty="0" smtClean="0"/>
              <a:t> </a:t>
            </a:r>
            <a:r>
              <a:rPr lang="ko-KR" altLang="en-US" baseline="0" dirty="0" smtClean="0"/>
              <a:t>클래스의 </a:t>
            </a:r>
            <a:r>
              <a:rPr lang="en-US" altLang="ko-KR" baseline="0" dirty="0" err="1" smtClean="0"/>
              <a:t>onCreate</a:t>
            </a:r>
            <a:r>
              <a:rPr lang="en-US" altLang="ko-KR" baseline="0" dirty="0" smtClean="0"/>
              <a:t>()</a:t>
            </a:r>
            <a:r>
              <a:rPr lang="ko-KR" altLang="en-US" baseline="0" dirty="0" smtClean="0"/>
              <a:t>를 호출</a:t>
            </a:r>
            <a:endParaRPr lang="en-US" altLang="ko-KR" baseline="0" dirty="0" smtClean="0"/>
          </a:p>
          <a:p>
            <a:r>
              <a:rPr lang="en-US" altLang="ko-KR" baseline="0" dirty="0" err="1" smtClean="0"/>
              <a:t>setContentView</a:t>
            </a:r>
            <a:r>
              <a:rPr lang="en-US" altLang="ko-KR" baseline="0" dirty="0" smtClean="0"/>
              <a:t>()</a:t>
            </a:r>
            <a:r>
              <a:rPr lang="ko-KR" altLang="en-US" baseline="0" dirty="0" smtClean="0"/>
              <a:t>는 </a:t>
            </a:r>
            <a:r>
              <a:rPr lang="en-US" altLang="ko-KR" baseline="0" dirty="0" smtClean="0"/>
              <a:t>activity</a:t>
            </a:r>
            <a:r>
              <a:rPr lang="ko-KR" altLang="en-US" baseline="0" dirty="0" smtClean="0"/>
              <a:t>의 화면을 설정하는 함수</a:t>
            </a:r>
            <a:endParaRPr lang="en-US" altLang="ko-KR" baseline="0" dirty="0" smtClean="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4</a:t>
            </a:fld>
            <a:endParaRPr lang="ko-KR" altLang="en-US"/>
          </a:p>
        </p:txBody>
      </p:sp>
    </p:spTree>
    <p:extLst>
      <p:ext uri="{BB962C8B-B14F-4D97-AF65-F5344CB8AC3E}">
        <p14:creationId xmlns:p14="http://schemas.microsoft.com/office/powerpoint/2010/main" val="330450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 run</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6</a:t>
            </a:fld>
            <a:endParaRPr lang="ko-KR" altLang="en-US"/>
          </a:p>
        </p:txBody>
      </p:sp>
    </p:spTree>
    <p:extLst>
      <p:ext uri="{BB962C8B-B14F-4D97-AF65-F5344CB8AC3E}">
        <p14:creationId xmlns:p14="http://schemas.microsoft.com/office/powerpoint/2010/main" val="2971600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Activity, service, broadcast receiver, content provider</a:t>
            </a:r>
            <a:endParaRPr lang="ko-KR" altLang="en-US" dirty="0"/>
          </a:p>
        </p:txBody>
      </p:sp>
      <p:sp>
        <p:nvSpPr>
          <p:cNvPr id="4" name="슬라이드 번호 개체 틀 3"/>
          <p:cNvSpPr>
            <a:spLocks noGrp="1"/>
          </p:cNvSpPr>
          <p:nvPr>
            <p:ph type="sldNum" sz="quarter" idx="10"/>
          </p:nvPr>
        </p:nvSpPr>
        <p:spPr/>
        <p:txBody>
          <a:bodyPr/>
          <a:lstStyle/>
          <a:p>
            <a:fld id="{F881F0D0-BAE0-46A0-9A1D-2A1D1A0FE320}" type="slidenum">
              <a:rPr lang="en-US" smtClean="0"/>
              <a:t>9</a:t>
            </a:fld>
            <a:endParaRPr lang="en-US"/>
          </a:p>
        </p:txBody>
      </p:sp>
    </p:spTree>
    <p:extLst>
      <p:ext uri="{BB962C8B-B14F-4D97-AF65-F5344CB8AC3E}">
        <p14:creationId xmlns:p14="http://schemas.microsoft.com/office/powerpoint/2010/main" val="37460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Res/values/strings.xml</a:t>
            </a:r>
            <a:r>
              <a:rPr lang="ko-KR" altLang="en-US" dirty="0" smtClean="0"/>
              <a:t>에서 </a:t>
            </a:r>
            <a:r>
              <a:rPr lang="en-US" altLang="ko-KR" dirty="0" smtClean="0"/>
              <a:t>“Hello World!”</a:t>
            </a:r>
            <a:r>
              <a:rPr lang="ko-KR" altLang="en-US" dirty="0" smtClean="0"/>
              <a:t>를 </a:t>
            </a:r>
            <a:r>
              <a:rPr lang="en-US" altLang="ko-KR" dirty="0" smtClean="0"/>
              <a:t>“</a:t>
            </a:r>
            <a:r>
              <a:rPr lang="ko-KR" altLang="en-US" dirty="0" smtClean="0"/>
              <a:t>안녕하세요</a:t>
            </a:r>
            <a:r>
              <a:rPr lang="en-US" altLang="ko-KR" dirty="0" smtClean="0"/>
              <a:t>”</a:t>
            </a:r>
            <a:r>
              <a:rPr lang="ko-KR" altLang="en-US" dirty="0" smtClean="0"/>
              <a:t>로</a:t>
            </a:r>
            <a:r>
              <a:rPr lang="en-US" altLang="ko-KR" dirty="0" smtClean="0"/>
              <a:t> </a:t>
            </a:r>
            <a:r>
              <a:rPr lang="ko-KR" altLang="en-US" dirty="0" smtClean="0"/>
              <a:t>바꿔본다</a:t>
            </a:r>
            <a:r>
              <a:rPr lang="en-US" altLang="ko-KR" dirty="0" smtClean="0"/>
              <a:t>.</a:t>
            </a:r>
          </a:p>
          <a:p>
            <a:r>
              <a:rPr lang="ko-KR" altLang="en-US" dirty="0" smtClean="0"/>
              <a:t>폰트변경 </a:t>
            </a:r>
            <a:r>
              <a:rPr lang="en-US" altLang="ko-KR" dirty="0" smtClean="0"/>
              <a:t>–</a:t>
            </a:r>
            <a:r>
              <a:rPr lang="en-US" altLang="ko-KR" baseline="0" dirty="0" smtClean="0"/>
              <a:t> File/settings</a:t>
            </a:r>
            <a:r>
              <a:rPr lang="ko-KR" altLang="en-US" baseline="0" dirty="0" smtClean="0"/>
              <a:t> </a:t>
            </a:r>
            <a:r>
              <a:rPr lang="en-US" altLang="ko-KR" baseline="0" dirty="0" smtClean="0"/>
              <a:t>-&gt; Editor/Colors &amp; Fonts -&gt; Font</a:t>
            </a:r>
            <a:r>
              <a:rPr lang="ko-KR" altLang="en-US" baseline="0" dirty="0" smtClean="0"/>
              <a:t>에서 </a:t>
            </a:r>
            <a:r>
              <a:rPr lang="en-US" altLang="ko-KR" baseline="0" dirty="0" smtClean="0"/>
              <a:t>Save As</a:t>
            </a:r>
            <a:r>
              <a:rPr lang="ko-KR" altLang="en-US" baseline="0" dirty="0" smtClean="0"/>
              <a:t>를 누르고 </a:t>
            </a:r>
            <a:r>
              <a:rPr lang="en-US" altLang="ko-KR" baseline="0" dirty="0" smtClean="0"/>
              <a:t>Font </a:t>
            </a:r>
            <a:r>
              <a:rPr lang="ko-KR" altLang="en-US" baseline="0" dirty="0" smtClean="0"/>
              <a:t>조정 후 저장</a:t>
            </a:r>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18</a:t>
            </a:fld>
            <a:endParaRPr lang="ko-KR" altLang="en-US"/>
          </a:p>
        </p:txBody>
      </p:sp>
    </p:spTree>
    <p:extLst>
      <p:ext uri="{BB962C8B-B14F-4D97-AF65-F5344CB8AC3E}">
        <p14:creationId xmlns:p14="http://schemas.microsoft.com/office/powerpoint/2010/main" val="113549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import required</a:t>
            </a:r>
            <a:r>
              <a:rPr lang="en-US" altLang="ko-KR" baseline="0" dirty="0" smtClean="0"/>
              <a:t> new packages, press “</a:t>
            </a:r>
            <a:r>
              <a:rPr lang="en-US" altLang="ko-KR" dirty="0" smtClean="0"/>
              <a:t>Alt + enter”</a:t>
            </a:r>
            <a:endParaRPr lang="ko-KR" altLang="en-US" dirty="0"/>
          </a:p>
        </p:txBody>
      </p:sp>
      <p:sp>
        <p:nvSpPr>
          <p:cNvPr id="4" name="슬라이드 번호 개체 틀 3"/>
          <p:cNvSpPr>
            <a:spLocks noGrp="1"/>
          </p:cNvSpPr>
          <p:nvPr>
            <p:ph type="sldNum" sz="quarter" idx="10"/>
          </p:nvPr>
        </p:nvSpPr>
        <p:spPr/>
        <p:txBody>
          <a:bodyPr/>
          <a:lstStyle/>
          <a:p>
            <a:fld id="{F881F0D0-BAE0-46A0-9A1D-2A1D1A0FE320}" type="slidenum">
              <a:rPr lang="en-US" smtClean="0"/>
              <a:t>21</a:t>
            </a:fld>
            <a:endParaRPr lang="en-US"/>
          </a:p>
        </p:txBody>
      </p:sp>
    </p:spTree>
    <p:extLst>
      <p:ext uri="{BB962C8B-B14F-4D97-AF65-F5344CB8AC3E}">
        <p14:creationId xmlns:p14="http://schemas.microsoft.com/office/powerpoint/2010/main" val="2914939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에뮬레이터가 </a:t>
            </a:r>
            <a:r>
              <a:rPr lang="en-US" altLang="ko-KR" dirty="0" smtClean="0"/>
              <a:t>load</a:t>
            </a:r>
            <a:r>
              <a:rPr lang="ko-KR" altLang="en-US" dirty="0" smtClean="0"/>
              <a:t>되지 않으면</a:t>
            </a:r>
            <a:r>
              <a:rPr lang="en-US" altLang="ko-KR" dirty="0" smtClean="0"/>
              <a:t>. C:</a:t>
            </a:r>
            <a:r>
              <a:rPr lang="ko-KR" altLang="en-US" dirty="0" smtClean="0"/>
              <a:t>에서 </a:t>
            </a:r>
            <a:r>
              <a:rPr lang="en-US" altLang="ko-KR" dirty="0" err="1" smtClean="0"/>
              <a:t>avd</a:t>
            </a:r>
            <a:r>
              <a:rPr lang="en-US" altLang="ko-KR" dirty="0" smtClean="0"/>
              <a:t> manager.exe </a:t>
            </a:r>
            <a:r>
              <a:rPr lang="ko-KR" altLang="en-US" dirty="0" smtClean="0"/>
              <a:t>파일을 찾는다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22</a:t>
            </a:fld>
            <a:endParaRPr lang="ko-KR" altLang="en-US"/>
          </a:p>
        </p:txBody>
      </p:sp>
    </p:spTree>
    <p:extLst>
      <p:ext uri="{BB962C8B-B14F-4D97-AF65-F5344CB8AC3E}">
        <p14:creationId xmlns:p14="http://schemas.microsoft.com/office/powerpoint/2010/main" val="1388817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다른 </a:t>
            </a:r>
            <a:r>
              <a:rPr lang="ko-KR" altLang="en-US" dirty="0" err="1" smtClean="0"/>
              <a:t>마크업</a:t>
            </a:r>
            <a:r>
              <a:rPr lang="ko-KR" altLang="en-US" dirty="0" smtClean="0"/>
              <a:t> 언어가 아닌 </a:t>
            </a:r>
            <a:r>
              <a:rPr lang="en-US" altLang="ko-KR" dirty="0" smtClean="0"/>
              <a:t>Xml</a:t>
            </a:r>
            <a:r>
              <a:rPr lang="en-US" altLang="ko-KR" baseline="0" dirty="0" smtClean="0"/>
              <a:t> </a:t>
            </a:r>
            <a:r>
              <a:rPr lang="ko-KR" altLang="en-US" baseline="0" dirty="0" smtClean="0"/>
              <a:t>파일임을 나타냄</a:t>
            </a:r>
            <a:r>
              <a:rPr lang="en-US" altLang="ko-KR" baseline="0" dirty="0" smtClean="0"/>
              <a:t>. Use Unicode</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29</a:t>
            </a:fld>
            <a:endParaRPr lang="ko-KR" altLang="en-US"/>
          </a:p>
        </p:txBody>
      </p:sp>
    </p:spTree>
    <p:extLst>
      <p:ext uri="{BB962C8B-B14F-4D97-AF65-F5344CB8AC3E}">
        <p14:creationId xmlns:p14="http://schemas.microsoft.com/office/powerpoint/2010/main" val="375029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 </a:t>
            </a:r>
            <a:r>
              <a:rPr lang="en-US" altLang="ko-KR" smtClean="0"/>
              <a:t>2 </a:t>
            </a:r>
            <a:endParaRPr lang="ko-KR" altLang="en-US" dirty="0"/>
          </a:p>
        </p:txBody>
      </p:sp>
      <p:sp>
        <p:nvSpPr>
          <p:cNvPr id="4" name="슬라이드 번호 개체 틀 3"/>
          <p:cNvSpPr>
            <a:spLocks noGrp="1"/>
          </p:cNvSpPr>
          <p:nvPr>
            <p:ph type="sldNum" sz="quarter" idx="10"/>
          </p:nvPr>
        </p:nvSpPr>
        <p:spPr/>
        <p:txBody>
          <a:bodyPr/>
          <a:lstStyle/>
          <a:p>
            <a:fld id="{D42F7104-AFCD-4D8C-9DC7-AF22E739FF93}" type="slidenum">
              <a:rPr lang="ko-KR" altLang="en-US" smtClean="0"/>
              <a:t>32</a:t>
            </a:fld>
            <a:endParaRPr lang="ko-KR" altLang="en-US"/>
          </a:p>
        </p:txBody>
      </p:sp>
    </p:spTree>
    <p:extLst>
      <p:ext uri="{BB962C8B-B14F-4D97-AF65-F5344CB8AC3E}">
        <p14:creationId xmlns:p14="http://schemas.microsoft.com/office/powerpoint/2010/main" val="132214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1BFB85-6DF8-473A-8A94-0C7B0A5149C8}"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103149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BFB85-6DF8-473A-8A94-0C7B0A5149C8}"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10351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BFB85-6DF8-473A-8A94-0C7B0A5149C8}"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25197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4"/>
          </a:xfrm>
        </p:spPr>
        <p:txBody>
          <a:bodyPr>
            <a:norm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51BFB85-6DF8-473A-8A94-0C7B0A5149C8}" type="datetimeFigureOut">
              <a:rPr lang="en-US" smtClean="0"/>
              <a:t>7/8/2016</a:t>
            </a:fld>
            <a:endParaRPr lang="en-US"/>
          </a:p>
        </p:txBody>
      </p:sp>
      <p:sp>
        <p:nvSpPr>
          <p:cNvPr id="5" name="Footer Placeholder 4"/>
          <p:cNvSpPr>
            <a:spLocks noGrp="1"/>
          </p:cNvSpPr>
          <p:nvPr>
            <p:ph type="ftr" sz="quarter" idx="11"/>
          </p:nvPr>
        </p:nvSpPr>
        <p:spPr>
          <a:xfrm>
            <a:off x="3124200" y="6248401"/>
            <a:ext cx="2895600" cy="365125"/>
          </a:xfrm>
        </p:spPr>
        <p:txBody>
          <a:bodyPr/>
          <a:lstStyle/>
          <a:p>
            <a:endParaRPr lang="en-US" dirty="0"/>
          </a:p>
        </p:txBody>
      </p:sp>
      <p:sp>
        <p:nvSpPr>
          <p:cNvPr id="6" name="Slide Number Placeholder 5"/>
          <p:cNvSpPr>
            <a:spLocks noGrp="1"/>
          </p:cNvSpPr>
          <p:nvPr>
            <p:ph type="sldNum" sz="quarter" idx="12"/>
          </p:nvPr>
        </p:nvSpPr>
        <p:spPr/>
        <p:txBody>
          <a:bodyPr/>
          <a:lstStyle/>
          <a:p>
            <a:fld id="{D1393F76-04D1-4503-8542-7E29652C08F4}" type="slidenum">
              <a:rPr lang="en-US" smtClean="0"/>
              <a:t>‹#›</a:t>
            </a:fld>
            <a:endParaRPr lang="en-US" dirty="0"/>
          </a:p>
        </p:txBody>
      </p:sp>
      <p:pic>
        <p:nvPicPr>
          <p:cNvPr id="9" name="Picture 9" descr="underline_base"/>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212" y="914400"/>
            <a:ext cx="4903787"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2330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BFB85-6DF8-473A-8A94-0C7B0A5149C8}"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56167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1BFB85-6DF8-473A-8A94-0C7B0A5149C8}"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93F76-04D1-4503-8542-7E29652C08F4}" type="slidenum">
              <a:rPr lang="en-US" smtClean="0"/>
              <a:t>‹#›</a:t>
            </a:fld>
            <a:endParaRPr lang="en-US"/>
          </a:p>
        </p:txBody>
      </p:sp>
      <p:sp>
        <p:nvSpPr>
          <p:cNvPr id="8" name="TextBox 87"/>
          <p:cNvSpPr txBox="1">
            <a:spLocks noChangeArrowheads="1"/>
          </p:cNvSpPr>
          <p:nvPr userDrawn="1"/>
        </p:nvSpPr>
        <p:spPr bwMode="auto">
          <a:xfrm>
            <a:off x="4114800" y="6581001"/>
            <a:ext cx="952500" cy="276999"/>
          </a:xfrm>
          <a:prstGeom prst="rect">
            <a:avLst/>
          </a:prstGeom>
          <a:noFill/>
          <a:ln w="9525">
            <a:noFill/>
            <a:miter lim="800000"/>
            <a:headEnd/>
            <a:tailEnd/>
          </a:ln>
        </p:spPr>
        <p:txBody>
          <a:bodyPr wrap="square">
            <a:spAutoFit/>
          </a:bodyPr>
          <a:lstStyle/>
          <a:p>
            <a:pPr algn="ctr" fontAlgn="base" latinLnBrk="1">
              <a:spcBef>
                <a:spcPct val="0"/>
              </a:spcBef>
              <a:spcAft>
                <a:spcPct val="0"/>
              </a:spcAft>
              <a:defRPr/>
            </a:pPr>
            <a:fld id="{E5BEB1C4-A8E1-49F2-BC10-F882E3F9B005}" type="slidenum">
              <a:rPr kumimoji="1" lang="en-US" altLang="ko-KR" sz="1200">
                <a:solidFill>
                  <a:srgbClr val="000000"/>
                </a:solidFill>
              </a:rPr>
              <a:pPr algn="ctr" fontAlgn="base" latinLnBrk="1">
                <a:spcBef>
                  <a:spcPct val="0"/>
                </a:spcBef>
                <a:spcAft>
                  <a:spcPct val="0"/>
                </a:spcAft>
                <a:defRPr/>
              </a:pPr>
              <a:t>‹#›</a:t>
            </a:fld>
            <a:r>
              <a:rPr kumimoji="1" lang="en-US" altLang="ko-KR" sz="1200" dirty="0">
                <a:solidFill>
                  <a:srgbClr val="000000"/>
                </a:solidFill>
              </a:rPr>
              <a:t> / </a:t>
            </a:r>
            <a:r>
              <a:rPr kumimoji="1" lang="en-US" altLang="ko-KR" sz="1200" dirty="0" smtClean="0">
                <a:solidFill>
                  <a:srgbClr val="000000"/>
                </a:solidFill>
              </a:rPr>
              <a:t>13</a:t>
            </a:r>
            <a:endParaRPr kumimoji="1" lang="ko-KR" altLang="en-US" sz="1200" dirty="0">
              <a:solidFill>
                <a:srgbClr val="000000"/>
              </a:solidFill>
            </a:endParaRPr>
          </a:p>
        </p:txBody>
      </p:sp>
    </p:spTree>
    <p:extLst>
      <p:ext uri="{BB962C8B-B14F-4D97-AF65-F5344CB8AC3E}">
        <p14:creationId xmlns:p14="http://schemas.microsoft.com/office/powerpoint/2010/main" val="26466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1BFB85-6DF8-473A-8A94-0C7B0A5149C8}" type="datetimeFigureOut">
              <a:rPr lang="en-US" smtClean="0"/>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71163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BFB85-6DF8-473A-8A94-0C7B0A5149C8}" type="datetimeFigureOut">
              <a:rPr lang="en-US" smtClean="0"/>
              <a:t>7/8/2016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340320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BFB85-6DF8-473A-8A94-0C7B0A5149C8}" type="datetimeFigureOut">
              <a:rPr lang="en-US" smtClean="0"/>
              <a:t>7/8/2016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278893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BFB85-6DF8-473A-8A94-0C7B0A5149C8}"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151228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BFB85-6DF8-473A-8A94-0C7B0A5149C8}"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93F76-04D1-4503-8542-7E29652C08F4}" type="slidenum">
              <a:rPr lang="en-US" smtClean="0"/>
              <a:t>‹#›</a:t>
            </a:fld>
            <a:endParaRPr lang="en-US"/>
          </a:p>
        </p:txBody>
      </p:sp>
    </p:spTree>
    <p:extLst>
      <p:ext uri="{BB962C8B-B14F-4D97-AF65-F5344CB8AC3E}">
        <p14:creationId xmlns:p14="http://schemas.microsoft.com/office/powerpoint/2010/main" val="77420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175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4588"/>
            <a:ext cx="8229600" cy="498157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BFB85-6DF8-473A-8A94-0C7B0A5149C8}" type="datetimeFigureOut">
              <a:rPr lang="en-US" smtClean="0"/>
              <a:t>7/8/2016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93F76-04D1-4503-8542-7E29652C08F4}" type="slidenum">
              <a:rPr lang="en-US" smtClean="0"/>
              <a:t>‹#›</a:t>
            </a:fld>
            <a:endParaRPr lang="en-US"/>
          </a:p>
        </p:txBody>
      </p:sp>
      <p:sp>
        <p:nvSpPr>
          <p:cNvPr id="9" name="TextBox 87"/>
          <p:cNvSpPr txBox="1">
            <a:spLocks noChangeArrowheads="1"/>
          </p:cNvSpPr>
          <p:nvPr userDrawn="1"/>
        </p:nvSpPr>
        <p:spPr bwMode="auto">
          <a:xfrm>
            <a:off x="4114800" y="6553200"/>
            <a:ext cx="952500" cy="276999"/>
          </a:xfrm>
          <a:prstGeom prst="rect">
            <a:avLst/>
          </a:prstGeom>
          <a:noFill/>
          <a:ln w="9525">
            <a:noFill/>
            <a:miter lim="800000"/>
            <a:headEnd/>
            <a:tailEnd/>
          </a:ln>
        </p:spPr>
        <p:txBody>
          <a:bodyPr wrap="square">
            <a:spAutoFit/>
          </a:bodyPr>
          <a:lstStyle/>
          <a:p>
            <a:pPr algn="ctr" fontAlgn="base" latinLnBrk="1">
              <a:spcBef>
                <a:spcPct val="0"/>
              </a:spcBef>
              <a:spcAft>
                <a:spcPct val="0"/>
              </a:spcAft>
              <a:defRPr/>
            </a:pPr>
            <a:fld id="{E5BEB1C4-A8E1-49F2-BC10-F882E3F9B005}" type="slidenum">
              <a:rPr kumimoji="1" lang="en-US" altLang="ko-KR" sz="1200">
                <a:solidFill>
                  <a:srgbClr val="000000"/>
                </a:solidFill>
              </a:rPr>
              <a:pPr algn="ctr" fontAlgn="base" latinLnBrk="1">
                <a:spcBef>
                  <a:spcPct val="0"/>
                </a:spcBef>
                <a:spcAft>
                  <a:spcPct val="0"/>
                </a:spcAft>
                <a:defRPr/>
              </a:pPr>
              <a:t>‹#›</a:t>
            </a:fld>
            <a:r>
              <a:rPr kumimoji="1" lang="en-US" altLang="ko-KR" sz="1200" dirty="0">
                <a:solidFill>
                  <a:srgbClr val="000000"/>
                </a:solidFill>
              </a:rPr>
              <a:t> / </a:t>
            </a:r>
            <a:r>
              <a:rPr kumimoji="1" lang="en-US" altLang="ko-KR" sz="1200" dirty="0" smtClean="0">
                <a:solidFill>
                  <a:srgbClr val="000000"/>
                </a:solidFill>
              </a:rPr>
              <a:t>48</a:t>
            </a:r>
            <a:endParaRPr kumimoji="1" lang="ko-KR" altLang="en-US" sz="1200" dirty="0">
              <a:solidFill>
                <a:srgbClr val="000000"/>
              </a:solidFill>
            </a:endParaRPr>
          </a:p>
        </p:txBody>
      </p:sp>
    </p:spTree>
    <p:extLst>
      <p:ext uri="{BB962C8B-B14F-4D97-AF65-F5344CB8AC3E}">
        <p14:creationId xmlns:p14="http://schemas.microsoft.com/office/powerpoint/2010/main" val="10502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FF0000"/>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anose="020B0604020202020204" pitchFamily="34" charset="0"/>
        <a:buChar char="•"/>
        <a:defRPr sz="2400" kern="1200">
          <a:solidFill>
            <a:schemeClr val="tx1"/>
          </a:solidFill>
          <a:latin typeface="+mn-lt"/>
          <a:ea typeface="+mn-ea"/>
          <a:cs typeface="+mn-cs"/>
        </a:defRPr>
      </a:lvl3pPr>
      <a:lvl4pPr marL="1714500" indent="-342900" algn="l" defTabSz="914400" rtl="0" eaLnBrk="1" latinLnBrk="0" hangingPunct="1">
        <a:spcBef>
          <a:spcPct val="20000"/>
        </a:spcBef>
        <a:buClr>
          <a:srgbClr val="FFC000"/>
        </a:buClr>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lgmobile.co.kr/lgmobile/front/main/mainList.dev#cur" TargetMode="External"/><Relationship Id="rId2" Type="http://schemas.openxmlformats.org/officeDocument/2006/relationships/hyperlink" Target="http://local.sec.samsung.com/comLocal/support/down/kies_main.do?kind=usb"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ko-KR" sz="3600" dirty="0" smtClean="0"/>
              <a:t>Day 2</a:t>
            </a:r>
            <a:br>
              <a:rPr lang="en-US" altLang="ko-KR" sz="3600" dirty="0" smtClean="0"/>
            </a:br>
            <a:r>
              <a:rPr lang="en-US" altLang="ko-KR" sz="3600" dirty="0" smtClean="0"/>
              <a:t>Android Programming</a:t>
            </a:r>
            <a:br>
              <a:rPr lang="en-US" altLang="ko-KR" sz="3600" dirty="0" smtClean="0"/>
            </a:br>
            <a:r>
              <a:rPr lang="en-US" altLang="ko-KR" sz="3600" dirty="0" smtClean="0"/>
              <a:t>:First</a:t>
            </a:r>
            <a:r>
              <a:rPr lang="ko-KR" altLang="en-US" sz="3600" dirty="0" smtClean="0"/>
              <a:t> </a:t>
            </a:r>
            <a:r>
              <a:rPr lang="en-US" altLang="ko-KR" sz="3600" dirty="0" smtClean="0"/>
              <a:t>Application</a:t>
            </a:r>
            <a:br>
              <a:rPr lang="en-US" altLang="ko-KR" sz="3600" dirty="0" smtClean="0"/>
            </a:br>
            <a:endParaRPr lang="en-US" sz="1800" dirty="0"/>
          </a:p>
        </p:txBody>
      </p:sp>
      <p:sp>
        <p:nvSpPr>
          <p:cNvPr id="3" name="Subtitle 2"/>
          <p:cNvSpPr>
            <a:spLocks noGrp="1"/>
          </p:cNvSpPr>
          <p:nvPr>
            <p:ph type="subTitle" idx="1"/>
          </p:nvPr>
        </p:nvSpPr>
        <p:spPr/>
        <p:txBody>
          <a:bodyPr>
            <a:normAutofit/>
          </a:bodyPr>
          <a:lstStyle/>
          <a:p>
            <a:r>
              <a:rPr lang="en-US" altLang="ko-KR" sz="2400" dirty="0"/>
              <a:t>Prof. </a:t>
            </a:r>
            <a:r>
              <a:rPr lang="en-US" altLang="ko-KR" sz="2400" dirty="0" err="1"/>
              <a:t>Seongwook</a:t>
            </a:r>
            <a:r>
              <a:rPr lang="en-US" altLang="ko-KR" sz="2400" dirty="0"/>
              <a:t> </a:t>
            </a:r>
            <a:r>
              <a:rPr lang="en-US" altLang="ko-KR" sz="2400" dirty="0" err="1"/>
              <a:t>Youn</a:t>
            </a:r>
            <a:endParaRPr lang="en-US" altLang="ko-KR" sz="2400" dirty="0"/>
          </a:p>
          <a:p>
            <a:r>
              <a:rPr lang="en-US" altLang="ko-KR" sz="2400" dirty="0"/>
              <a:t>Department of Software</a:t>
            </a:r>
          </a:p>
          <a:p>
            <a:r>
              <a:rPr lang="en-US" altLang="ko-KR" sz="2400" dirty="0"/>
              <a:t>Korea National University of Transportation</a:t>
            </a:r>
          </a:p>
        </p:txBody>
      </p:sp>
    </p:spTree>
    <p:extLst>
      <p:ext uri="{BB962C8B-B14F-4D97-AF65-F5344CB8AC3E}">
        <p14:creationId xmlns:p14="http://schemas.microsoft.com/office/powerpoint/2010/main" val="1624566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Four app components</a:t>
            </a:r>
            <a:endParaRPr lang="ko-KR" altLang="en-US" dirty="0"/>
          </a:p>
        </p:txBody>
      </p:sp>
      <p:sp>
        <p:nvSpPr>
          <p:cNvPr id="3" name="내용 개체 틀 2"/>
          <p:cNvSpPr>
            <a:spLocks noGrp="1"/>
          </p:cNvSpPr>
          <p:nvPr>
            <p:ph sz="quarter" idx="1"/>
          </p:nvPr>
        </p:nvSpPr>
        <p:spPr/>
        <p:txBody>
          <a:bodyPr/>
          <a:lstStyle/>
          <a:p>
            <a:r>
              <a:rPr lang="en-US" altLang="ko-KR" dirty="0"/>
              <a:t>four types of app </a:t>
            </a:r>
            <a:r>
              <a:rPr lang="en-US" altLang="ko-KR" dirty="0" smtClean="0"/>
              <a:t>components</a:t>
            </a:r>
          </a:p>
          <a:p>
            <a:pPr lvl="1"/>
            <a:r>
              <a:rPr lang="en-US" altLang="ko-KR" dirty="0" smtClean="0"/>
              <a:t>Activity</a:t>
            </a:r>
            <a:r>
              <a:rPr lang="en-US" altLang="ko-KR" dirty="0"/>
              <a:t>, service, broadcast receiver, content </a:t>
            </a:r>
            <a:r>
              <a:rPr lang="en-US" altLang="ko-KR" dirty="0" smtClean="0"/>
              <a:t>provider</a:t>
            </a:r>
          </a:p>
          <a:p>
            <a:r>
              <a:rPr lang="en-US" altLang="ko-KR" b="1" dirty="0" smtClean="0"/>
              <a:t>Activities</a:t>
            </a:r>
          </a:p>
          <a:p>
            <a:pPr lvl="1"/>
            <a:r>
              <a:rPr lang="en-US" altLang="ko-KR" dirty="0"/>
              <a:t>An </a:t>
            </a:r>
            <a:r>
              <a:rPr lang="en-US" altLang="ko-KR" i="1" dirty="0"/>
              <a:t>activity</a:t>
            </a:r>
            <a:r>
              <a:rPr lang="en-US" altLang="ko-KR" dirty="0"/>
              <a:t> represents a single screen with a user interface. For example, an email app might have one activity that shows a list of new emails, another activity to compose an email, and another activity for reading emails. Although the activities work together to form a cohesive user experience in the email app, each one is independent of the others. As such, a different app can start any one of these activities (if the email app allows it). For example, a camera app can start the activity in the email app that composes new mail, in order for the user to share a picture</a:t>
            </a:r>
            <a:r>
              <a:rPr lang="en-US" altLang="ko-KR" dirty="0" smtClean="0"/>
              <a:t>. An </a:t>
            </a:r>
            <a:r>
              <a:rPr lang="en-US" altLang="ko-KR" dirty="0"/>
              <a:t>activity is implemented as a subclass of </a:t>
            </a:r>
            <a:r>
              <a:rPr lang="en-US" altLang="ko-KR" dirty="0" smtClean="0"/>
              <a:t>Activity</a:t>
            </a:r>
            <a:endParaRPr lang="en-US" altLang="ko-KR" dirty="0"/>
          </a:p>
          <a:p>
            <a:pPr lvl="1"/>
            <a:endParaRPr lang="ko-KR" altLang="en-US" dirty="0"/>
          </a:p>
          <a:p>
            <a:endParaRPr lang="ko-KR" altLang="en-US" dirty="0"/>
          </a:p>
        </p:txBody>
      </p:sp>
    </p:spTree>
    <p:extLst>
      <p:ext uri="{BB962C8B-B14F-4D97-AF65-F5344CB8AC3E}">
        <p14:creationId xmlns:p14="http://schemas.microsoft.com/office/powerpoint/2010/main" val="119329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Four app components</a:t>
            </a:r>
            <a:endParaRPr lang="ko-KR" altLang="en-US" dirty="0"/>
          </a:p>
        </p:txBody>
      </p:sp>
      <p:sp>
        <p:nvSpPr>
          <p:cNvPr id="3" name="내용 개체 틀 2"/>
          <p:cNvSpPr>
            <a:spLocks noGrp="1"/>
          </p:cNvSpPr>
          <p:nvPr>
            <p:ph idx="1"/>
          </p:nvPr>
        </p:nvSpPr>
        <p:spPr>
          <a:xfrm>
            <a:off x="457200" y="1219200"/>
            <a:ext cx="8229600" cy="3048000"/>
          </a:xfrm>
        </p:spPr>
        <p:txBody>
          <a:bodyPr/>
          <a:lstStyle/>
          <a:p>
            <a:r>
              <a:rPr lang="en-US" altLang="ko-KR" b="1" dirty="0" smtClean="0"/>
              <a:t>Services</a:t>
            </a:r>
          </a:p>
          <a:p>
            <a:pPr lvl="1"/>
            <a:r>
              <a:rPr lang="en-US" altLang="ko-KR" dirty="0"/>
              <a:t>A </a:t>
            </a:r>
            <a:r>
              <a:rPr lang="en-US" altLang="ko-KR" i="1" dirty="0"/>
              <a:t>service</a:t>
            </a:r>
            <a:r>
              <a:rPr lang="en-US" altLang="ko-KR" dirty="0"/>
              <a:t> is a component that runs in the background to perform long-running operations or to perform work for remote processes. A service does not provide a user interface. For example, a service might play music in the background while the user is in a different app, or it might fetch data over the network without blocking user interaction with an activity. Another component, such as an activity, can start the service and let it run or bind to it in order to interact with it.</a:t>
            </a:r>
            <a:endParaRPr lang="ko-KR" altLang="en-US" dirty="0"/>
          </a:p>
        </p:txBody>
      </p:sp>
    </p:spTree>
    <p:extLst>
      <p:ext uri="{BB962C8B-B14F-4D97-AF65-F5344CB8AC3E}">
        <p14:creationId xmlns:p14="http://schemas.microsoft.com/office/powerpoint/2010/main" val="32238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Four app components</a:t>
            </a:r>
            <a:endParaRPr lang="ko-KR" altLang="en-US" dirty="0"/>
          </a:p>
        </p:txBody>
      </p:sp>
      <p:sp>
        <p:nvSpPr>
          <p:cNvPr id="3" name="내용 개체 틀 2"/>
          <p:cNvSpPr>
            <a:spLocks noGrp="1"/>
          </p:cNvSpPr>
          <p:nvPr>
            <p:ph idx="1"/>
          </p:nvPr>
        </p:nvSpPr>
        <p:spPr/>
        <p:txBody>
          <a:bodyPr/>
          <a:lstStyle/>
          <a:p>
            <a:r>
              <a:rPr lang="en-US" altLang="ko-KR" b="1" dirty="0"/>
              <a:t>Content </a:t>
            </a:r>
            <a:r>
              <a:rPr lang="en-US" altLang="ko-KR" b="1" dirty="0" smtClean="0"/>
              <a:t>providers</a:t>
            </a:r>
          </a:p>
          <a:p>
            <a:pPr lvl="1"/>
            <a:r>
              <a:rPr lang="en-US" altLang="ko-KR" dirty="0"/>
              <a:t>A </a:t>
            </a:r>
            <a:r>
              <a:rPr lang="en-US" altLang="ko-KR" i="1" dirty="0"/>
              <a:t>content provider</a:t>
            </a:r>
            <a:r>
              <a:rPr lang="en-US" altLang="ko-KR" dirty="0"/>
              <a:t> manages a shared set of app data. You can store the data in the file system, an SQLite database, on the web, or any other persistent storage location your app can access. Through the content provider, other apps can query or even modify the data (if the content provider allows it). For example, the Android system provides a content provider that manages the user's contact information. As such, any app with the proper permissions can query part of the content provider </a:t>
            </a:r>
            <a:r>
              <a:rPr lang="en-US" altLang="ko-KR" dirty="0" smtClean="0"/>
              <a:t>to </a:t>
            </a:r>
            <a:r>
              <a:rPr lang="en-US" altLang="ko-KR" dirty="0"/>
              <a:t>read and write information about a particular person.</a:t>
            </a:r>
            <a:endParaRPr lang="ko-KR" altLang="en-US" dirty="0"/>
          </a:p>
        </p:txBody>
      </p:sp>
    </p:spTree>
    <p:extLst>
      <p:ext uri="{BB962C8B-B14F-4D97-AF65-F5344CB8AC3E}">
        <p14:creationId xmlns:p14="http://schemas.microsoft.com/office/powerpoint/2010/main" val="417880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Four app components</a:t>
            </a:r>
            <a:endParaRPr lang="ko-KR" altLang="en-US" dirty="0"/>
          </a:p>
        </p:txBody>
      </p:sp>
      <p:sp>
        <p:nvSpPr>
          <p:cNvPr id="3" name="내용 개체 틀 2"/>
          <p:cNvSpPr>
            <a:spLocks noGrp="1"/>
          </p:cNvSpPr>
          <p:nvPr>
            <p:ph idx="1"/>
          </p:nvPr>
        </p:nvSpPr>
        <p:spPr/>
        <p:txBody>
          <a:bodyPr/>
          <a:lstStyle/>
          <a:p>
            <a:r>
              <a:rPr lang="en-US" altLang="ko-KR" b="1" dirty="0"/>
              <a:t>Broadcast </a:t>
            </a:r>
            <a:r>
              <a:rPr lang="en-US" altLang="ko-KR" b="1" dirty="0" smtClean="0"/>
              <a:t>receivers</a:t>
            </a:r>
          </a:p>
          <a:p>
            <a:pPr lvl="1"/>
            <a:r>
              <a:rPr lang="en-US" altLang="ko-KR" dirty="0"/>
              <a:t>A </a:t>
            </a:r>
            <a:r>
              <a:rPr lang="en-US" altLang="ko-KR" i="1" dirty="0"/>
              <a:t>broadcast receiver</a:t>
            </a:r>
            <a:r>
              <a:rPr lang="en-US" altLang="ko-KR" dirty="0"/>
              <a:t> is a component that responds to system-wide broadcast announcements. Many broadcasts originate from the system—for example, a broadcast announcing that the screen has turned off, the battery is low, or a picture was captured. Apps can also initiate broadcasts—for example, to let other apps know that some data has been downloaded to the device and is available for them to use. Although broadcast receivers don't display a user interface, they may create a status bar notification to alert the user when a broadcast event occurs. More commonly, though, a broadcast receiver is just a "gateway" to other components and is intended to do a very minimal amount of work. For instance, it might initiate a service to perform some work based on the event.</a:t>
            </a:r>
            <a:endParaRPr lang="ko-KR" altLang="en-US" dirty="0"/>
          </a:p>
        </p:txBody>
      </p:sp>
    </p:spTree>
    <p:extLst>
      <p:ext uri="{BB962C8B-B14F-4D97-AF65-F5344CB8AC3E}">
        <p14:creationId xmlns:p14="http://schemas.microsoft.com/office/powerpoint/2010/main" val="3384581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a:t>
            </a:r>
            <a:r>
              <a:rPr lang="en-US" altLang="ko-KR" b="1" dirty="0" smtClean="0"/>
              <a:t>Override</a:t>
            </a:r>
            <a:endParaRPr lang="ko-KR" altLang="en-US" dirty="0"/>
          </a:p>
        </p:txBody>
      </p:sp>
      <p:sp>
        <p:nvSpPr>
          <p:cNvPr id="3" name="내용 개체 틀 2"/>
          <p:cNvSpPr>
            <a:spLocks noGrp="1"/>
          </p:cNvSpPr>
          <p:nvPr>
            <p:ph sz="quarter" idx="1"/>
          </p:nvPr>
        </p:nvSpPr>
        <p:spPr/>
        <p:txBody>
          <a:bodyPr/>
          <a:lstStyle/>
          <a:p>
            <a:r>
              <a:rPr lang="en-US" altLang="ko-KR" dirty="0"/>
              <a:t>Annotation type used to mark methods that override a method declaration in a superclass</a:t>
            </a:r>
            <a:r>
              <a:rPr lang="en-US" altLang="ko-KR" dirty="0" smtClean="0"/>
              <a:t>.</a:t>
            </a:r>
          </a:p>
          <a:p>
            <a:r>
              <a:rPr lang="en-US" altLang="ko-KR" dirty="0" smtClean="0"/>
              <a:t>Annotation provides compiler with an additional information</a:t>
            </a:r>
          </a:p>
          <a:p>
            <a:r>
              <a:rPr lang="en-US" altLang="ko-KR" dirty="0" smtClean="0"/>
              <a:t>@Override means that method overrides the method of parent class</a:t>
            </a:r>
          </a:p>
          <a:p>
            <a:endParaRPr lang="ko-KR" altLang="en-US" dirty="0"/>
          </a:p>
        </p:txBody>
      </p:sp>
    </p:spTree>
    <p:extLst>
      <p:ext uri="{BB962C8B-B14F-4D97-AF65-F5344CB8AC3E}">
        <p14:creationId xmlns:p14="http://schemas.microsoft.com/office/powerpoint/2010/main" val="2845400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t>public void </a:t>
            </a:r>
            <a:r>
              <a:rPr lang="en-US" altLang="ko-KR" b="1" dirty="0" err="1"/>
              <a:t>onCreate</a:t>
            </a:r>
            <a:r>
              <a:rPr lang="en-US" altLang="ko-KR" b="1" dirty="0" smtClean="0"/>
              <a:t>() { … }</a:t>
            </a:r>
            <a:endParaRPr lang="ko-KR" altLang="en-US" dirty="0"/>
          </a:p>
        </p:txBody>
      </p:sp>
      <p:sp>
        <p:nvSpPr>
          <p:cNvPr id="3" name="내용 개체 틀 2"/>
          <p:cNvSpPr>
            <a:spLocks noGrp="1"/>
          </p:cNvSpPr>
          <p:nvPr>
            <p:ph sz="quarter" idx="1"/>
          </p:nvPr>
        </p:nvSpPr>
        <p:spPr/>
        <p:txBody>
          <a:bodyPr/>
          <a:lstStyle/>
          <a:p>
            <a:r>
              <a:rPr lang="en-US" altLang="ko-KR" dirty="0" err="1"/>
              <a:t>onCreate</a:t>
            </a:r>
            <a:r>
              <a:rPr lang="en-US" altLang="ko-KR" dirty="0"/>
              <a:t>() </a:t>
            </a:r>
            <a:r>
              <a:rPr lang="en-US" altLang="ko-KR" dirty="0" smtClean="0"/>
              <a:t>method initializes </a:t>
            </a:r>
            <a:r>
              <a:rPr lang="en-US" altLang="ko-KR" dirty="0"/>
              <a:t>your activity</a:t>
            </a:r>
            <a:r>
              <a:rPr lang="en-US" altLang="ko-KR" dirty="0" smtClean="0"/>
              <a:t>.</a:t>
            </a:r>
          </a:p>
          <a:p>
            <a:r>
              <a:rPr lang="en-US" altLang="ko-KR" dirty="0" smtClean="0"/>
              <a:t>All kinds of initialization and user interface settings are here</a:t>
            </a:r>
          </a:p>
          <a:p>
            <a:endParaRPr lang="ko-KR" altLang="en-US" dirty="0"/>
          </a:p>
        </p:txBody>
      </p:sp>
    </p:spTree>
    <p:extLst>
      <p:ext uri="{BB962C8B-B14F-4D97-AF65-F5344CB8AC3E}">
        <p14:creationId xmlns:p14="http://schemas.microsoft.com/office/powerpoint/2010/main" val="216259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altLang="ko-KR" b="1" dirty="0" err="1"/>
              <a:t>super.onCreate</a:t>
            </a:r>
            <a:r>
              <a:rPr lang="en-US" altLang="ko-KR" b="1" dirty="0"/>
              <a:t>(</a:t>
            </a:r>
            <a:r>
              <a:rPr lang="en-US" altLang="ko-KR" b="1" dirty="0" err="1"/>
              <a:t>savedInstanceState</a:t>
            </a:r>
            <a:r>
              <a:rPr lang="en-US" altLang="ko-KR" b="1" dirty="0"/>
              <a:t>);</a:t>
            </a:r>
          </a:p>
        </p:txBody>
      </p:sp>
      <p:sp>
        <p:nvSpPr>
          <p:cNvPr id="3" name="내용 개체 틀 2"/>
          <p:cNvSpPr>
            <a:spLocks noGrp="1"/>
          </p:cNvSpPr>
          <p:nvPr>
            <p:ph sz="quarter" idx="1"/>
          </p:nvPr>
        </p:nvSpPr>
        <p:spPr/>
        <p:txBody>
          <a:bodyPr/>
          <a:lstStyle/>
          <a:p>
            <a:pPr fontAlgn="base"/>
            <a:r>
              <a:rPr lang="en-US" altLang="ko-KR" dirty="0" smtClean="0"/>
              <a:t>It calls </a:t>
            </a:r>
            <a:r>
              <a:rPr lang="en-US" altLang="ko-KR" dirty="0" err="1" smtClean="0"/>
              <a:t>onCreate</a:t>
            </a:r>
            <a:r>
              <a:rPr lang="en-US" altLang="ko-KR" dirty="0" smtClean="0"/>
              <a:t>() of parent class </a:t>
            </a:r>
            <a:r>
              <a:rPr lang="en-US" altLang="ko-KR" dirty="0" err="1" smtClean="0"/>
              <a:t>ActionBarActivity</a:t>
            </a:r>
            <a:r>
              <a:rPr lang="en-US" altLang="ko-KR" dirty="0" smtClean="0"/>
              <a:t> class</a:t>
            </a:r>
          </a:p>
          <a:p>
            <a:endParaRPr lang="ko-KR" altLang="en-US" dirty="0"/>
          </a:p>
        </p:txBody>
      </p:sp>
    </p:spTree>
    <p:extLst>
      <p:ext uri="{BB962C8B-B14F-4D97-AF65-F5344CB8AC3E}">
        <p14:creationId xmlns:p14="http://schemas.microsoft.com/office/powerpoint/2010/main" val="21359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altLang="ko-KR" b="1" dirty="0" err="1"/>
              <a:t>setContentView</a:t>
            </a:r>
            <a:r>
              <a:rPr lang="en-US" altLang="ko-KR" b="1" dirty="0"/>
              <a:t>(</a:t>
            </a:r>
            <a:r>
              <a:rPr lang="en-US" altLang="ko-KR" b="1" dirty="0" err="1"/>
              <a:t>R.layout.activity_main</a:t>
            </a:r>
            <a:r>
              <a:rPr lang="en-US" altLang="ko-KR" b="1" dirty="0"/>
              <a:t>);</a:t>
            </a:r>
          </a:p>
        </p:txBody>
      </p:sp>
      <p:sp>
        <p:nvSpPr>
          <p:cNvPr id="3" name="내용 개체 틀 2"/>
          <p:cNvSpPr>
            <a:spLocks noGrp="1"/>
          </p:cNvSpPr>
          <p:nvPr>
            <p:ph sz="quarter" idx="1"/>
          </p:nvPr>
        </p:nvSpPr>
        <p:spPr/>
        <p:txBody>
          <a:bodyPr/>
          <a:lstStyle/>
          <a:p>
            <a:pPr fontAlgn="base"/>
            <a:r>
              <a:rPr lang="en-US" altLang="ko-KR" dirty="0" smtClean="0"/>
              <a:t>The function </a:t>
            </a:r>
            <a:r>
              <a:rPr lang="en-US" altLang="ko-KR" dirty="0" err="1" smtClean="0"/>
              <a:t>setContentView</a:t>
            </a:r>
            <a:r>
              <a:rPr lang="en-US" altLang="ko-KR" dirty="0" smtClean="0"/>
              <a:t>() sets screen of activity</a:t>
            </a:r>
          </a:p>
          <a:p>
            <a:pPr fontAlgn="base"/>
            <a:r>
              <a:rPr lang="en-US" altLang="ko-KR" dirty="0" err="1" smtClean="0"/>
              <a:t>R.layout.activity_main</a:t>
            </a:r>
            <a:r>
              <a:rPr lang="en-US" altLang="ko-KR" dirty="0" smtClean="0"/>
              <a:t> is </a:t>
            </a:r>
            <a:r>
              <a:rPr lang="ko-KR" altLang="en-US" dirty="0" smtClean="0"/>
              <a:t> </a:t>
            </a:r>
            <a:r>
              <a:rPr lang="en-US" altLang="ko-KR" dirty="0" smtClean="0"/>
              <a:t>activity_main.xml </a:t>
            </a:r>
            <a:endParaRPr lang="ko-KR" altLang="en-US" dirty="0"/>
          </a:p>
        </p:txBody>
      </p:sp>
    </p:spTree>
    <p:extLst>
      <p:ext uri="{BB962C8B-B14F-4D97-AF65-F5344CB8AC3E}">
        <p14:creationId xmlns:p14="http://schemas.microsoft.com/office/powerpoint/2010/main" val="1070564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Automatically created source change</a:t>
            </a:r>
            <a:endParaRPr lang="ko-KR"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57300"/>
            <a:ext cx="8667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637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Change button’s text</a:t>
            </a:r>
            <a:endParaRPr lang="ko-KR" altLang="en-US" dirty="0"/>
          </a:p>
        </p:txBody>
      </p:sp>
      <p:pic>
        <p:nvPicPr>
          <p:cNvPr id="4" name="그림 3"/>
          <p:cNvPicPr>
            <a:picLocks noChangeAspect="1"/>
          </p:cNvPicPr>
          <p:nvPr/>
        </p:nvPicPr>
        <p:blipFill>
          <a:blip r:embed="rId2"/>
          <a:stretch>
            <a:fillRect/>
          </a:stretch>
        </p:blipFill>
        <p:spPr>
          <a:xfrm>
            <a:off x="4932040" y="2060848"/>
            <a:ext cx="2285477" cy="3887515"/>
          </a:xfrm>
          <a:prstGeom prst="rect">
            <a:avLst/>
          </a:prstGeom>
        </p:spPr>
      </p:pic>
      <p:sp>
        <p:nvSpPr>
          <p:cNvPr id="6" name="자유형 5"/>
          <p:cNvSpPr/>
          <p:nvPr/>
        </p:nvSpPr>
        <p:spPr>
          <a:xfrm>
            <a:off x="3591232" y="2392132"/>
            <a:ext cx="1349478" cy="1289047"/>
          </a:xfrm>
          <a:custGeom>
            <a:avLst/>
            <a:gdLst>
              <a:gd name="connsiteX0" fmla="*/ 0 w 1349478"/>
              <a:gd name="connsiteY0" fmla="*/ 277326 h 1289047"/>
              <a:gd name="connsiteX1" fmla="*/ 700549 w 1349478"/>
              <a:gd name="connsiteY1" fmla="*/ 48726 h 1289047"/>
              <a:gd name="connsiteX2" fmla="*/ 774291 w 1349478"/>
              <a:gd name="connsiteY2" fmla="*/ 1110610 h 1289047"/>
              <a:gd name="connsiteX3" fmla="*/ 1349478 w 1349478"/>
              <a:gd name="connsiteY3" fmla="*/ 1287591 h 1289047"/>
            </a:gdLst>
            <a:ahLst/>
            <a:cxnLst>
              <a:cxn ang="0">
                <a:pos x="connsiteX0" y="connsiteY0"/>
              </a:cxn>
              <a:cxn ang="0">
                <a:pos x="connsiteX1" y="connsiteY1"/>
              </a:cxn>
              <a:cxn ang="0">
                <a:pos x="connsiteX2" y="connsiteY2"/>
              </a:cxn>
              <a:cxn ang="0">
                <a:pos x="connsiteX3" y="connsiteY3"/>
              </a:cxn>
            </a:cxnLst>
            <a:rect l="l" t="t" r="r" b="b"/>
            <a:pathLst>
              <a:path w="1349478" h="1289047">
                <a:moveTo>
                  <a:pt x="0" y="277326"/>
                </a:moveTo>
                <a:cubicBezTo>
                  <a:pt x="285750" y="93585"/>
                  <a:pt x="571501" y="-90155"/>
                  <a:pt x="700549" y="48726"/>
                </a:cubicBezTo>
                <a:cubicBezTo>
                  <a:pt x="829597" y="187607"/>
                  <a:pt x="666136" y="904133"/>
                  <a:pt x="774291" y="1110610"/>
                </a:cubicBezTo>
                <a:cubicBezTo>
                  <a:pt x="882446" y="1317087"/>
                  <a:pt x="1349478" y="1287591"/>
                  <a:pt x="1349478" y="128759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295275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318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Application Components</a:t>
            </a:r>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400175"/>
            <a:ext cx="732472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767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Change “</a:t>
            </a:r>
            <a:r>
              <a:rPr lang="en-US" altLang="ko-KR" dirty="0" err="1" smtClean="0"/>
              <a:t>onClick</a:t>
            </a:r>
            <a:r>
              <a:rPr lang="en-US" altLang="ko-KR" dirty="0" smtClean="0"/>
              <a:t>”</a:t>
            </a:r>
            <a:r>
              <a:rPr lang="ko-KR" altLang="en-US" dirty="0" smtClean="0"/>
              <a:t> </a:t>
            </a:r>
            <a:r>
              <a:rPr lang="en-US" altLang="ko-KR" dirty="0" smtClean="0"/>
              <a:t>property</a:t>
            </a:r>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285875"/>
            <a:ext cx="82772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75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Add source</a:t>
            </a:r>
            <a:endParaRPr lang="ko-KR" altLang="en-US" dirty="0"/>
          </a:p>
        </p:txBody>
      </p:sp>
      <p:pic>
        <p:nvPicPr>
          <p:cNvPr id="4" name="그림 3"/>
          <p:cNvPicPr>
            <a:picLocks noChangeAspect="1"/>
          </p:cNvPicPr>
          <p:nvPr/>
        </p:nvPicPr>
        <p:blipFill>
          <a:blip r:embed="rId3"/>
          <a:stretch>
            <a:fillRect/>
          </a:stretch>
        </p:blipFill>
        <p:spPr>
          <a:xfrm>
            <a:off x="323528" y="1604126"/>
            <a:ext cx="8639175" cy="4114800"/>
          </a:xfrm>
          <a:prstGeom prst="rect">
            <a:avLst/>
          </a:prstGeom>
        </p:spPr>
      </p:pic>
    </p:spTree>
    <p:extLst>
      <p:ext uri="{BB962C8B-B14F-4D97-AF65-F5344CB8AC3E}">
        <p14:creationId xmlns:p14="http://schemas.microsoft.com/office/powerpoint/2010/main" val="2633110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Run modified app</a:t>
            </a:r>
            <a:endParaRPr lang="ko-KR" altLang="en-US" dirty="0"/>
          </a:p>
        </p:txBody>
      </p:sp>
      <p:pic>
        <p:nvPicPr>
          <p:cNvPr id="4" name="그림 3"/>
          <p:cNvPicPr>
            <a:picLocks noChangeAspect="1"/>
          </p:cNvPicPr>
          <p:nvPr/>
        </p:nvPicPr>
        <p:blipFill>
          <a:blip r:embed="rId3"/>
          <a:stretch>
            <a:fillRect/>
          </a:stretch>
        </p:blipFill>
        <p:spPr>
          <a:xfrm>
            <a:off x="1475656" y="1844824"/>
            <a:ext cx="4591776" cy="3877990"/>
          </a:xfrm>
          <a:prstGeom prst="rect">
            <a:avLst/>
          </a:prstGeom>
        </p:spPr>
      </p:pic>
    </p:spTree>
    <p:extLst>
      <p:ext uri="{BB962C8B-B14F-4D97-AF65-F5344CB8AC3E}">
        <p14:creationId xmlns:p14="http://schemas.microsoft.com/office/powerpoint/2010/main" val="175057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TIP</a:t>
            </a:r>
            <a:endParaRPr lang="ko-KR" altLang="en-US" dirty="0"/>
          </a:p>
        </p:txBody>
      </p:sp>
      <p:sp>
        <p:nvSpPr>
          <p:cNvPr id="3" name="내용 개체 틀 2"/>
          <p:cNvSpPr>
            <a:spLocks noGrp="1"/>
          </p:cNvSpPr>
          <p:nvPr>
            <p:ph sz="quarter" idx="1"/>
          </p:nvPr>
        </p:nvSpPr>
        <p:spPr/>
        <p:txBody>
          <a:bodyPr/>
          <a:lstStyle/>
          <a:p>
            <a:pPr fontAlgn="base"/>
            <a:r>
              <a:rPr lang="en-US" altLang="ko-KR" dirty="0" err="1"/>
              <a:t>IntelliJ</a:t>
            </a:r>
            <a:r>
              <a:rPr lang="en-US" altLang="ko-KR" dirty="0"/>
              <a:t> IDEA offers an option to </a:t>
            </a:r>
            <a:r>
              <a:rPr lang="en-US" altLang="ko-KR" b="1" dirty="0"/>
              <a:t>Optimize imports on the fly</a:t>
            </a:r>
            <a:r>
              <a:rPr lang="en-US" altLang="ko-KR" dirty="0"/>
              <a:t> in </a:t>
            </a:r>
            <a:r>
              <a:rPr lang="en-US" altLang="ko-KR" dirty="0" err="1" smtClean="0"/>
              <a:t>File|Settings</a:t>
            </a:r>
            <a:r>
              <a:rPr lang="en-US" altLang="ko-KR" dirty="0"/>
              <a:t> | Editor | General | Auto Import and </a:t>
            </a:r>
            <a:r>
              <a:rPr lang="en-US" altLang="ko-KR" b="1" dirty="0"/>
              <a:t>Optimize imports</a:t>
            </a:r>
            <a:r>
              <a:rPr lang="en-US" altLang="ko-KR" dirty="0"/>
              <a:t> option in the Commit Project dialog</a:t>
            </a:r>
            <a:endParaRPr lang="ko-KR" altLang="en-US" dirty="0"/>
          </a:p>
        </p:txBody>
      </p:sp>
    </p:spTree>
    <p:extLst>
      <p:ext uri="{BB962C8B-B14F-4D97-AF65-F5344CB8AC3E}">
        <p14:creationId xmlns:p14="http://schemas.microsoft.com/office/powerpoint/2010/main" val="405573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fontAlgn="base"/>
            <a:r>
              <a:rPr lang="en-US" altLang="ko-KR" sz="2800" dirty="0" smtClean="0"/>
              <a:t>Starting point of Android application</a:t>
            </a:r>
            <a:endParaRPr lang="ko-KR" altLang="en-US" sz="2800" dirty="0"/>
          </a:p>
        </p:txBody>
      </p:sp>
      <p:sp>
        <p:nvSpPr>
          <p:cNvPr id="3" name="내용 개체 틀 2"/>
          <p:cNvSpPr>
            <a:spLocks noGrp="1"/>
          </p:cNvSpPr>
          <p:nvPr>
            <p:ph sz="quarter" idx="1"/>
          </p:nvPr>
        </p:nvSpPr>
        <p:spPr/>
        <p:txBody>
          <a:bodyPr/>
          <a:lstStyle/>
          <a:p>
            <a:r>
              <a:rPr lang="en-US" altLang="ko-KR" dirty="0" smtClean="0"/>
              <a:t>No main() in Android</a:t>
            </a:r>
          </a:p>
          <a:p>
            <a:r>
              <a:rPr lang="en-US" altLang="ko-KR" dirty="0" smtClean="0"/>
              <a:t>Each activity runs individually</a:t>
            </a:r>
          </a:p>
          <a:p>
            <a:r>
              <a:rPr lang="en-US" altLang="ko-KR" dirty="0" smtClean="0"/>
              <a:t>First run </a:t>
            </a:r>
            <a:r>
              <a:rPr lang="en-US" altLang="ko-KR" dirty="0" err="1" smtClean="0"/>
              <a:t>onCreate</a:t>
            </a:r>
            <a:r>
              <a:rPr lang="en-US" altLang="ko-KR" dirty="0" smtClean="0"/>
              <a:t>() method among many activities</a:t>
            </a:r>
          </a:p>
        </p:txBody>
      </p:sp>
    </p:spTree>
    <p:extLst>
      <p:ext uri="{BB962C8B-B14F-4D97-AF65-F5344CB8AC3E}">
        <p14:creationId xmlns:p14="http://schemas.microsoft.com/office/powerpoint/2010/main" val="2098221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smtClean="0"/>
              <a:t>Describe UI using XML</a:t>
            </a:r>
            <a:endParaRPr lang="ko-KR" altLang="en-US" sz="3200" dirty="0"/>
          </a:p>
        </p:txBody>
      </p:sp>
      <p:sp>
        <p:nvSpPr>
          <p:cNvPr id="3" name="내용 개체 틀 2"/>
          <p:cNvSpPr>
            <a:spLocks noGrp="1"/>
          </p:cNvSpPr>
          <p:nvPr>
            <p:ph sz="quarter" idx="1"/>
          </p:nvPr>
        </p:nvSpPr>
        <p:spPr/>
        <p:txBody>
          <a:bodyPr/>
          <a:lstStyle/>
          <a:p>
            <a:r>
              <a:rPr lang="en-US" altLang="ko-KR" dirty="0" smtClean="0"/>
              <a:t>How to create UI</a:t>
            </a:r>
          </a:p>
          <a:p>
            <a:pPr lvl="1"/>
            <a:r>
              <a:rPr lang="en-US" altLang="ko-KR" dirty="0" smtClean="0"/>
              <a:t>Use code(Traditional Java)</a:t>
            </a:r>
          </a:p>
          <a:p>
            <a:pPr lvl="1"/>
            <a:r>
              <a:rPr lang="en-US" altLang="ko-KR" dirty="0" smtClean="0"/>
              <a:t>Use xml(Android prefer)</a:t>
            </a:r>
          </a:p>
          <a:p>
            <a:pPr lvl="1"/>
            <a:endParaRPr lang="en-US" altLang="ko-KR" dirty="0"/>
          </a:p>
          <a:p>
            <a:pPr lvl="1"/>
            <a:endParaRPr lang="en-US" altLang="ko-KR" dirty="0" smtClean="0"/>
          </a:p>
          <a:p>
            <a:r>
              <a:rPr lang="en-US" altLang="ko-KR" dirty="0" smtClean="0"/>
              <a:t>Android</a:t>
            </a:r>
          </a:p>
          <a:p>
            <a:pPr lvl="1" fontAlgn="base"/>
            <a:r>
              <a:rPr lang="en-US" altLang="ko-KR" dirty="0" smtClean="0"/>
              <a:t>Separate application appearance and application logic</a:t>
            </a:r>
          </a:p>
          <a:p>
            <a:pPr lvl="1" fontAlgn="base"/>
            <a:r>
              <a:rPr lang="en-US" altLang="ko-KR" dirty="0" smtClean="0"/>
              <a:t>Construct UI quickly</a:t>
            </a:r>
            <a:endParaRPr lang="ko-KR" altLang="en-US" dirty="0"/>
          </a:p>
          <a:p>
            <a:endParaRPr lang="ko-KR" altLang="en-US" dirty="0"/>
          </a:p>
        </p:txBody>
      </p:sp>
    </p:spTree>
    <p:extLst>
      <p:ext uri="{BB962C8B-B14F-4D97-AF65-F5344CB8AC3E}">
        <p14:creationId xmlns:p14="http://schemas.microsoft.com/office/powerpoint/2010/main" val="2287592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smtClean="0"/>
              <a:t>General Application Development  Procedure</a:t>
            </a:r>
            <a:endParaRPr lang="ko-KR" altLang="en-US" dirty="0"/>
          </a:p>
        </p:txBody>
      </p:sp>
      <p:sp>
        <p:nvSpPr>
          <p:cNvPr id="3" name="내용 개체 틀 2"/>
          <p:cNvSpPr>
            <a:spLocks noGrp="1"/>
          </p:cNvSpPr>
          <p:nvPr>
            <p:ph sz="quarter" idx="1"/>
          </p:nvPr>
        </p:nvSpPr>
        <p:spPr/>
        <p:txBody>
          <a:bodyPr/>
          <a:lstStyle/>
          <a:p>
            <a:pPr marL="514350" indent="-514350">
              <a:buFont typeface="+mj-ea"/>
              <a:buAutoNum type="circleNumDbPlain"/>
            </a:pPr>
            <a:r>
              <a:rPr lang="en-US" altLang="ko-KR" b="1" dirty="0" smtClean="0"/>
              <a:t>Write User Interface (XML)</a:t>
            </a:r>
          </a:p>
          <a:p>
            <a:pPr marL="514350" indent="-514350">
              <a:buFont typeface="+mj-ea"/>
              <a:buAutoNum type="circleNumDbPlain"/>
            </a:pPr>
            <a:r>
              <a:rPr lang="en-US" altLang="ko-KR" b="1" dirty="0" smtClean="0"/>
              <a:t>Write java code(Java)</a:t>
            </a:r>
          </a:p>
          <a:p>
            <a:pPr marL="514350" indent="-514350">
              <a:buFont typeface="+mj-ea"/>
              <a:buAutoNum type="circleNumDbPlain"/>
            </a:pPr>
            <a:r>
              <a:rPr lang="en-US" altLang="ko-KR" b="1" dirty="0" smtClean="0"/>
              <a:t>Write manifest file (XML)</a:t>
            </a:r>
            <a:endParaRPr lang="ko-KR" altLang="en-US" dirty="0"/>
          </a:p>
          <a:p>
            <a:pPr marL="0" indent="0">
              <a:buNone/>
            </a:pPr>
            <a:endParaRPr lang="ko-KR" altLang="en-US" dirty="0"/>
          </a:p>
          <a:p>
            <a:endParaRPr lang="ko-KR" altLang="en-US" dirty="0"/>
          </a:p>
        </p:txBody>
      </p:sp>
    </p:spTree>
    <p:extLst>
      <p:ext uri="{BB962C8B-B14F-4D97-AF65-F5344CB8AC3E}">
        <p14:creationId xmlns:p14="http://schemas.microsoft.com/office/powerpoint/2010/main" val="933491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smtClean="0"/>
              <a:t>UI creation using XML</a:t>
            </a:r>
            <a:endParaRPr lang="ko-KR" altLang="en-US" dirty="0"/>
          </a:p>
        </p:txBody>
      </p:sp>
      <p:sp>
        <p:nvSpPr>
          <p:cNvPr id="3" name="내용 개체 틀 2"/>
          <p:cNvSpPr>
            <a:spLocks noGrp="1"/>
          </p:cNvSpPr>
          <p:nvPr>
            <p:ph sz="quarter" idx="1"/>
          </p:nvPr>
        </p:nvSpPr>
        <p:spPr/>
        <p:txBody>
          <a:bodyPr/>
          <a:lstStyle/>
          <a:p>
            <a:r>
              <a:rPr lang="en-US" altLang="ko-KR" dirty="0" smtClean="0"/>
              <a:t>Java code UI </a:t>
            </a:r>
            <a:r>
              <a:rPr lang="en-US" altLang="ko-KR" dirty="0" smtClean="0">
                <a:sym typeface="Wingdings" pitchFamily="2" charset="2"/>
              </a:rPr>
              <a:t> XML UI</a:t>
            </a:r>
            <a:endParaRPr lang="en-US" altLang="ko-KR" dirty="0" smtClean="0"/>
          </a:p>
          <a:p>
            <a:pPr marL="0" indent="0" latinLnBrk="0">
              <a:lnSpc>
                <a:spcPct val="115000"/>
              </a:lnSpc>
              <a:buNone/>
            </a:pPr>
            <a:r>
              <a:rPr lang="en-US" altLang="ko-KR" kern="0" dirty="0" smtClean="0">
                <a:solidFill>
                  <a:srgbClr val="000000"/>
                </a:solidFill>
                <a:ea typeface="맑은 고딕"/>
                <a:cs typeface="Times New Roman"/>
              </a:rPr>
              <a:t>	</a:t>
            </a:r>
          </a:p>
          <a:p>
            <a:pPr marL="0" indent="0" latinLnBrk="0">
              <a:lnSpc>
                <a:spcPct val="115000"/>
              </a:lnSpc>
              <a:buNone/>
            </a:pPr>
            <a:r>
              <a:rPr lang="en-US" altLang="ko-KR" kern="0" dirty="0">
                <a:solidFill>
                  <a:srgbClr val="000000"/>
                </a:solidFill>
                <a:ea typeface="맑은 고딕"/>
                <a:cs typeface="Times New Roman"/>
              </a:rPr>
              <a:t>	</a:t>
            </a:r>
            <a:r>
              <a:rPr lang="en-US" altLang="ko-KR" kern="0" dirty="0" err="1" smtClean="0">
                <a:solidFill>
                  <a:srgbClr val="000000"/>
                </a:solidFill>
                <a:ea typeface="맑은 고딕"/>
                <a:cs typeface="Times New Roman"/>
              </a:rPr>
              <a:t>TextView</a:t>
            </a:r>
            <a:r>
              <a:rPr lang="en-US" altLang="ko-KR" kern="0" dirty="0" smtClean="0">
                <a:solidFill>
                  <a:srgbClr val="000000"/>
                </a:solidFill>
                <a:ea typeface="맑은 고딕"/>
                <a:cs typeface="Times New Roman"/>
              </a:rPr>
              <a:t> </a:t>
            </a:r>
            <a:r>
              <a:rPr lang="en-US" altLang="ko-KR" kern="0" dirty="0" err="1">
                <a:solidFill>
                  <a:srgbClr val="000000"/>
                </a:solidFill>
                <a:ea typeface="맑은 고딕"/>
                <a:cs typeface="Times New Roman"/>
              </a:rPr>
              <a:t>tv</a:t>
            </a:r>
            <a:r>
              <a:rPr lang="en-US" altLang="ko-KR" kern="0" dirty="0">
                <a:solidFill>
                  <a:srgbClr val="000000"/>
                </a:solidFill>
                <a:ea typeface="맑은 고딕"/>
                <a:cs typeface="Times New Roman"/>
              </a:rPr>
              <a:t> = </a:t>
            </a:r>
            <a:r>
              <a:rPr lang="en-US" altLang="ko-KR" b="1" kern="0" dirty="0">
                <a:solidFill>
                  <a:srgbClr val="7F0055"/>
                </a:solidFill>
                <a:ea typeface="맑은 고딕"/>
                <a:cs typeface="Times New Roman"/>
              </a:rPr>
              <a:t>new</a:t>
            </a:r>
            <a:r>
              <a:rPr lang="en-US" altLang="ko-KR" kern="0" dirty="0">
                <a:solidFill>
                  <a:srgbClr val="000000"/>
                </a:solidFill>
                <a:ea typeface="맑은 고딕"/>
                <a:cs typeface="Times New Roman"/>
              </a:rPr>
              <a:t> </a:t>
            </a:r>
            <a:r>
              <a:rPr lang="en-US" altLang="ko-KR" kern="0" dirty="0" err="1">
                <a:solidFill>
                  <a:srgbClr val="000000"/>
                </a:solidFill>
                <a:ea typeface="맑은 고딕"/>
                <a:cs typeface="Times New Roman"/>
              </a:rPr>
              <a:t>TextView</a:t>
            </a:r>
            <a:r>
              <a:rPr lang="en-US" altLang="ko-KR" kern="0" dirty="0">
                <a:solidFill>
                  <a:srgbClr val="000000"/>
                </a:solidFill>
                <a:ea typeface="맑은 고딕"/>
                <a:cs typeface="Times New Roman"/>
              </a:rPr>
              <a:t>(</a:t>
            </a:r>
            <a:r>
              <a:rPr lang="en-US" altLang="ko-KR" b="1" kern="0" dirty="0">
                <a:solidFill>
                  <a:srgbClr val="7F0055"/>
                </a:solidFill>
                <a:ea typeface="맑은 고딕"/>
                <a:cs typeface="Times New Roman"/>
              </a:rPr>
              <a:t>this</a:t>
            </a:r>
            <a:r>
              <a:rPr lang="en-US" altLang="ko-KR" kern="0" dirty="0">
                <a:solidFill>
                  <a:srgbClr val="000000"/>
                </a:solidFill>
                <a:ea typeface="맑은 고딕"/>
                <a:cs typeface="Times New Roman"/>
              </a:rPr>
              <a:t>);</a:t>
            </a:r>
            <a:endParaRPr lang="ko-KR" altLang="ko-KR" kern="100" dirty="0">
              <a:ea typeface="맑은 고딕"/>
              <a:cs typeface="Times New Roman"/>
            </a:endParaRPr>
          </a:p>
          <a:p>
            <a:pPr marL="0" indent="0" latinLnBrk="0">
              <a:lnSpc>
                <a:spcPct val="115000"/>
              </a:lnSpc>
              <a:buNone/>
            </a:pPr>
            <a:r>
              <a:rPr lang="en-US" altLang="ko-KR" kern="0" dirty="0">
                <a:solidFill>
                  <a:srgbClr val="000000"/>
                </a:solidFill>
                <a:ea typeface="맑은 고딕"/>
                <a:cs typeface="Times New Roman"/>
              </a:rPr>
              <a:t>	</a:t>
            </a:r>
            <a:r>
              <a:rPr lang="en-US" altLang="ko-KR" kern="0" dirty="0" err="1" smtClean="0">
                <a:solidFill>
                  <a:srgbClr val="000000"/>
                </a:solidFill>
                <a:ea typeface="맑은 고딕"/>
                <a:cs typeface="Times New Roman"/>
              </a:rPr>
              <a:t>tv.setText</a:t>
            </a:r>
            <a:r>
              <a:rPr lang="en-US" altLang="ko-KR" kern="0" dirty="0">
                <a:solidFill>
                  <a:srgbClr val="000000"/>
                </a:solidFill>
                <a:ea typeface="맑은 고딕"/>
                <a:cs typeface="Times New Roman"/>
              </a:rPr>
              <a:t>(</a:t>
            </a:r>
            <a:r>
              <a:rPr lang="en-US" altLang="ko-KR" kern="0" dirty="0">
                <a:solidFill>
                  <a:srgbClr val="2A00FF"/>
                </a:solidFill>
                <a:ea typeface="맑은 고딕"/>
                <a:cs typeface="Times New Roman"/>
              </a:rPr>
              <a:t>"Hello, world!"</a:t>
            </a:r>
            <a:r>
              <a:rPr lang="en-US" altLang="ko-KR" kern="0" dirty="0">
                <a:solidFill>
                  <a:srgbClr val="000000"/>
                </a:solidFill>
                <a:ea typeface="맑은 고딕"/>
                <a:cs typeface="Times New Roman"/>
              </a:rPr>
              <a:t>);</a:t>
            </a:r>
            <a:endParaRPr lang="ko-KR" altLang="ko-KR" kern="100" dirty="0">
              <a:ea typeface="맑은 고딕"/>
              <a:cs typeface="Times New Roman"/>
            </a:endParaRPr>
          </a:p>
          <a:p>
            <a:endParaRPr lang="ko-KR" altLang="en-US" dirty="0"/>
          </a:p>
        </p:txBody>
      </p:sp>
      <p:sp>
        <p:nvSpPr>
          <p:cNvPr id="4" name="직사각형 3"/>
          <p:cNvSpPr/>
          <p:nvPr/>
        </p:nvSpPr>
        <p:spPr>
          <a:xfrm>
            <a:off x="1219200" y="2100985"/>
            <a:ext cx="5400600"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4"/>
          <p:cNvSpPr/>
          <p:nvPr/>
        </p:nvSpPr>
        <p:spPr>
          <a:xfrm>
            <a:off x="2583180" y="3672840"/>
            <a:ext cx="251460" cy="548640"/>
          </a:xfrm>
          <a:custGeom>
            <a:avLst/>
            <a:gdLst>
              <a:gd name="connsiteX0" fmla="*/ 251460 w 251460"/>
              <a:gd name="connsiteY0" fmla="*/ 0 h 548640"/>
              <a:gd name="connsiteX1" fmla="*/ 175260 w 251460"/>
              <a:gd name="connsiteY1" fmla="*/ 15240 h 548640"/>
              <a:gd name="connsiteX2" fmla="*/ 152400 w 251460"/>
              <a:gd name="connsiteY2" fmla="*/ 38100 h 548640"/>
              <a:gd name="connsiteX3" fmla="*/ 121920 w 251460"/>
              <a:gd name="connsiteY3" fmla="*/ 53340 h 548640"/>
              <a:gd name="connsiteX4" fmla="*/ 60960 w 251460"/>
              <a:gd name="connsiteY4" fmla="*/ 91440 h 548640"/>
              <a:gd name="connsiteX5" fmla="*/ 30480 w 251460"/>
              <a:gd name="connsiteY5" fmla="*/ 137160 h 548640"/>
              <a:gd name="connsiteX6" fmla="*/ 22860 w 251460"/>
              <a:gd name="connsiteY6" fmla="*/ 160020 h 548640"/>
              <a:gd name="connsiteX7" fmla="*/ 0 w 251460"/>
              <a:gd name="connsiteY7" fmla="*/ 205740 h 548640"/>
              <a:gd name="connsiteX8" fmla="*/ 7620 w 251460"/>
              <a:gd name="connsiteY8" fmla="*/ 419100 h 548640"/>
              <a:gd name="connsiteX9" fmla="*/ 22860 w 251460"/>
              <a:gd name="connsiteY9" fmla="*/ 457200 h 548640"/>
              <a:gd name="connsiteX10" fmla="*/ 38100 w 251460"/>
              <a:gd name="connsiteY10" fmla="*/ 510540 h 548640"/>
              <a:gd name="connsiteX11" fmla="*/ 53340 w 251460"/>
              <a:gd name="connsiteY11" fmla="*/ 533400 h 548640"/>
              <a:gd name="connsiteX12" fmla="*/ 60960 w 251460"/>
              <a:gd name="connsiteY12" fmla="*/ 54864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460" h="548640">
                <a:moveTo>
                  <a:pt x="251460" y="0"/>
                </a:moveTo>
                <a:cubicBezTo>
                  <a:pt x="248679" y="464"/>
                  <a:pt x="184621" y="9891"/>
                  <a:pt x="175260" y="15240"/>
                </a:cubicBezTo>
                <a:cubicBezTo>
                  <a:pt x="165904" y="20587"/>
                  <a:pt x="161169" y="31836"/>
                  <a:pt x="152400" y="38100"/>
                </a:cubicBezTo>
                <a:cubicBezTo>
                  <a:pt x="143157" y="44702"/>
                  <a:pt x="131850" y="47823"/>
                  <a:pt x="121920" y="53340"/>
                </a:cubicBezTo>
                <a:cubicBezTo>
                  <a:pt x="94348" y="68658"/>
                  <a:pt x="84777" y="75562"/>
                  <a:pt x="60960" y="91440"/>
                </a:cubicBezTo>
                <a:cubicBezTo>
                  <a:pt x="50800" y="106680"/>
                  <a:pt x="36272" y="119784"/>
                  <a:pt x="30480" y="137160"/>
                </a:cubicBezTo>
                <a:cubicBezTo>
                  <a:pt x="27940" y="144780"/>
                  <a:pt x="26452" y="152836"/>
                  <a:pt x="22860" y="160020"/>
                </a:cubicBezTo>
                <a:cubicBezTo>
                  <a:pt x="-6683" y="219106"/>
                  <a:pt x="19153" y="148281"/>
                  <a:pt x="0" y="205740"/>
                </a:cubicBezTo>
                <a:cubicBezTo>
                  <a:pt x="2540" y="276860"/>
                  <a:pt x="1177" y="348227"/>
                  <a:pt x="7620" y="419100"/>
                </a:cubicBezTo>
                <a:cubicBezTo>
                  <a:pt x="8858" y="432722"/>
                  <a:pt x="18535" y="444224"/>
                  <a:pt x="22860" y="457200"/>
                </a:cubicBezTo>
                <a:cubicBezTo>
                  <a:pt x="27743" y="471849"/>
                  <a:pt x="30762" y="495863"/>
                  <a:pt x="38100" y="510540"/>
                </a:cubicBezTo>
                <a:cubicBezTo>
                  <a:pt x="42196" y="518731"/>
                  <a:pt x="48628" y="525547"/>
                  <a:pt x="53340" y="533400"/>
                </a:cubicBezTo>
                <a:cubicBezTo>
                  <a:pt x="56262" y="538270"/>
                  <a:pt x="58420" y="543560"/>
                  <a:pt x="60960" y="54864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4410075"/>
            <a:ext cx="80962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057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UI creation using XML</a:t>
            </a:r>
            <a:endParaRPr lang="ko-KR" altLang="en-US" dirty="0"/>
          </a:p>
        </p:txBody>
      </p:sp>
      <p:sp>
        <p:nvSpPr>
          <p:cNvPr id="3" name="내용 개체 틀 2"/>
          <p:cNvSpPr>
            <a:spLocks noGrp="1"/>
          </p:cNvSpPr>
          <p:nvPr>
            <p:ph sz="quarter" idx="1"/>
          </p:nvPr>
        </p:nvSpPr>
        <p:spPr/>
        <p:txBody>
          <a:bodyPr/>
          <a:lstStyle/>
          <a:p>
            <a:r>
              <a:rPr lang="en-US" altLang="ko-KR" dirty="0" smtClean="0"/>
              <a:t>UI components can be represented as each element of XML</a:t>
            </a:r>
          </a:p>
          <a:p>
            <a:r>
              <a:rPr lang="en-US" altLang="ko-KR" dirty="0" err="1" smtClean="0"/>
              <a:t>TextView</a:t>
            </a:r>
            <a:r>
              <a:rPr lang="en-US" altLang="ko-KR" dirty="0" smtClean="0"/>
              <a:t> component is represented as &lt;</a:t>
            </a:r>
            <a:r>
              <a:rPr lang="en-US" altLang="ko-KR" dirty="0" err="1" smtClean="0"/>
              <a:t>TextView</a:t>
            </a:r>
            <a:r>
              <a:rPr lang="en-US" altLang="ko-KR" dirty="0" smtClean="0"/>
              <a:t>…/&gt;</a:t>
            </a:r>
          </a:p>
          <a:p>
            <a:endParaRPr lang="ko-KR" altLang="en-US" dirty="0"/>
          </a:p>
          <a:p>
            <a:endParaRPr lang="ko-KR" altLang="en-US" dirty="0"/>
          </a:p>
        </p:txBody>
      </p:sp>
    </p:spTree>
    <p:extLst>
      <p:ext uri="{BB962C8B-B14F-4D97-AF65-F5344CB8AC3E}">
        <p14:creationId xmlns:p14="http://schemas.microsoft.com/office/powerpoint/2010/main" val="2378907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 of XML file</a:t>
            </a:r>
            <a:endParaRPr lang="ko-KR" altLang="en-US" dirty="0"/>
          </a:p>
        </p:txBody>
      </p:sp>
      <p:sp>
        <p:nvSpPr>
          <p:cNvPr id="3" name="내용 개체 틀 2"/>
          <p:cNvSpPr>
            <a:spLocks noGrp="1"/>
          </p:cNvSpPr>
          <p:nvPr>
            <p:ph sz="quarter" idx="1"/>
          </p:nvPr>
        </p:nvSpPr>
        <p:spPr>
          <a:xfrm>
            <a:off x="457200" y="1600200"/>
            <a:ext cx="7467600" cy="2620888"/>
          </a:xfrm>
          <a:solidFill>
            <a:schemeClr val="accent4">
              <a:lumMod val="20000"/>
              <a:lumOff val="80000"/>
            </a:schemeClr>
          </a:solidFill>
          <a:ln w="3175">
            <a:solidFill>
              <a:schemeClr val="tx1"/>
            </a:solidFill>
          </a:ln>
        </p:spPr>
        <p:txBody>
          <a:bodyPr>
            <a:normAutofit/>
          </a:bodyPr>
          <a:lstStyle/>
          <a:p>
            <a:pPr marL="0" indent="0" latinLnBrk="0">
              <a:lnSpc>
                <a:spcPct val="115000"/>
              </a:lnSpc>
              <a:buNone/>
            </a:pPr>
            <a:r>
              <a:rPr lang="en-US" altLang="ko-KR" sz="1600" kern="0" dirty="0">
                <a:solidFill>
                  <a:srgbClr val="008080"/>
                </a:solidFill>
                <a:latin typeface="Consolas"/>
                <a:ea typeface="맑은 고딕"/>
                <a:cs typeface="Times New Roman"/>
              </a:rPr>
              <a:t>&lt;?</a:t>
            </a:r>
            <a:r>
              <a:rPr lang="en-US" altLang="ko-KR" sz="1600" kern="0" dirty="0">
                <a:solidFill>
                  <a:srgbClr val="3F7F7F"/>
                </a:solidFill>
                <a:latin typeface="Consolas"/>
                <a:ea typeface="맑은 고딕"/>
                <a:cs typeface="Times New Roman"/>
              </a:rPr>
              <a:t>xml</a:t>
            </a:r>
            <a:r>
              <a:rPr lang="en-US" altLang="ko-KR" sz="1600" kern="0" dirty="0">
                <a:latin typeface="Consolas"/>
                <a:ea typeface="맑은 고딕"/>
                <a:cs typeface="Times New Roman"/>
              </a:rPr>
              <a:t> </a:t>
            </a:r>
            <a:r>
              <a:rPr lang="en-US" altLang="ko-KR" sz="1600" kern="0" dirty="0">
                <a:solidFill>
                  <a:srgbClr val="7F007F"/>
                </a:solidFill>
                <a:latin typeface="Consolas"/>
                <a:ea typeface="맑은 고딕"/>
                <a:cs typeface="Times New Roman"/>
              </a:rPr>
              <a:t>version</a:t>
            </a:r>
            <a:r>
              <a:rPr lang="en-US" altLang="ko-KR" sz="1600" kern="0" dirty="0">
                <a:solidFill>
                  <a:srgbClr val="000000"/>
                </a:solidFill>
                <a:latin typeface="Consolas"/>
                <a:ea typeface="맑은 고딕"/>
                <a:cs typeface="Times New Roman"/>
              </a:rPr>
              <a:t>=</a:t>
            </a:r>
            <a:r>
              <a:rPr lang="en-US" altLang="ko-KR" sz="1600" i="1" kern="0" dirty="0">
                <a:solidFill>
                  <a:srgbClr val="2A00FF"/>
                </a:solidFill>
                <a:latin typeface="Consolas"/>
                <a:ea typeface="맑은 고딕"/>
                <a:cs typeface="Times New Roman"/>
              </a:rPr>
              <a:t>"1.0"</a:t>
            </a:r>
            <a:r>
              <a:rPr lang="en-US" altLang="ko-KR" sz="1600" kern="0" dirty="0">
                <a:latin typeface="Consolas"/>
                <a:ea typeface="맑은 고딕"/>
                <a:cs typeface="Times New Roman"/>
              </a:rPr>
              <a:t> </a:t>
            </a:r>
            <a:r>
              <a:rPr lang="en-US" altLang="ko-KR" sz="1600" kern="0" dirty="0">
                <a:solidFill>
                  <a:srgbClr val="7F007F"/>
                </a:solidFill>
                <a:latin typeface="Consolas"/>
                <a:ea typeface="맑은 고딕"/>
                <a:cs typeface="Times New Roman"/>
              </a:rPr>
              <a:t>encoding</a:t>
            </a:r>
            <a:r>
              <a:rPr lang="en-US" altLang="ko-KR" sz="1600" kern="0" dirty="0">
                <a:solidFill>
                  <a:srgbClr val="000000"/>
                </a:solidFill>
                <a:latin typeface="Consolas"/>
                <a:ea typeface="맑은 고딕"/>
                <a:cs typeface="Times New Roman"/>
              </a:rPr>
              <a:t>=</a:t>
            </a:r>
            <a:r>
              <a:rPr lang="en-US" altLang="ko-KR" sz="1600" i="1" kern="0" dirty="0">
                <a:solidFill>
                  <a:srgbClr val="2A00FF"/>
                </a:solidFill>
                <a:latin typeface="Consolas"/>
                <a:ea typeface="맑은 고딕"/>
                <a:cs typeface="Times New Roman"/>
              </a:rPr>
              <a:t>"utf-8"</a:t>
            </a:r>
            <a:r>
              <a:rPr lang="en-US" altLang="ko-KR" sz="1600" kern="0" dirty="0">
                <a:solidFill>
                  <a:srgbClr val="008080"/>
                </a:solidFill>
                <a:latin typeface="Consolas"/>
                <a:ea typeface="맑은 고딕"/>
                <a:cs typeface="Times New Roman"/>
              </a:rPr>
              <a:t>?&gt;</a:t>
            </a:r>
            <a:endParaRPr lang="ko-KR" altLang="ko-KR" sz="1600" kern="100" dirty="0">
              <a:latin typeface="맑은 고딕"/>
              <a:ea typeface="맑은 고딕"/>
              <a:cs typeface="Times New Roman"/>
            </a:endParaRPr>
          </a:p>
          <a:p>
            <a:pPr marL="0" indent="0" latinLnBrk="0">
              <a:lnSpc>
                <a:spcPct val="115000"/>
              </a:lnSpc>
              <a:buNone/>
            </a:pPr>
            <a:r>
              <a:rPr lang="en-US" altLang="ko-KR" sz="1600" kern="0" dirty="0">
                <a:solidFill>
                  <a:srgbClr val="008080"/>
                </a:solidFill>
                <a:latin typeface="Consolas"/>
                <a:ea typeface="맑은 고딕"/>
                <a:cs typeface="Times New Roman"/>
              </a:rPr>
              <a:t>&lt;</a:t>
            </a:r>
            <a:r>
              <a:rPr lang="en-US" altLang="ko-KR" sz="1600" kern="0" dirty="0" err="1">
                <a:solidFill>
                  <a:srgbClr val="3F7F7F"/>
                </a:solidFill>
                <a:latin typeface="Consolas"/>
                <a:ea typeface="맑은 고딕"/>
                <a:cs typeface="Times New Roman"/>
              </a:rPr>
              <a:t>TextView</a:t>
            </a:r>
            <a:r>
              <a:rPr lang="en-US" altLang="ko-KR" sz="1600" kern="0" dirty="0">
                <a:latin typeface="Consolas"/>
                <a:ea typeface="맑은 고딕"/>
                <a:cs typeface="Times New Roman"/>
              </a:rPr>
              <a:t> </a:t>
            </a:r>
            <a:r>
              <a:rPr lang="en-US" altLang="ko-KR" sz="1600" kern="0" dirty="0" err="1">
                <a:solidFill>
                  <a:srgbClr val="7F007F"/>
                </a:solidFill>
                <a:latin typeface="Consolas"/>
                <a:ea typeface="맑은 고딕"/>
                <a:cs typeface="Times New Roman"/>
              </a:rPr>
              <a:t>xmlns:android</a:t>
            </a:r>
            <a:r>
              <a:rPr lang="en-US" altLang="ko-KR" sz="1600" kern="0" dirty="0">
                <a:solidFill>
                  <a:srgbClr val="000000"/>
                </a:solidFill>
                <a:latin typeface="Consolas"/>
                <a:ea typeface="맑은 고딕"/>
                <a:cs typeface="Times New Roman"/>
              </a:rPr>
              <a:t>=</a:t>
            </a:r>
            <a:r>
              <a:rPr lang="en-US" altLang="ko-KR" sz="1600" i="1" kern="0" dirty="0">
                <a:solidFill>
                  <a:srgbClr val="2A00FF"/>
                </a:solidFill>
                <a:latin typeface="Consolas"/>
                <a:ea typeface="맑은 고딕"/>
                <a:cs typeface="Times New Roman"/>
              </a:rPr>
              <a:t>"http://schemas.android.com/</a:t>
            </a:r>
            <a:r>
              <a:rPr lang="en-US" altLang="ko-KR" sz="1600" i="1" kern="0" dirty="0" err="1">
                <a:solidFill>
                  <a:srgbClr val="2A00FF"/>
                </a:solidFill>
                <a:latin typeface="Consolas"/>
                <a:ea typeface="맑은 고딕"/>
                <a:cs typeface="Times New Roman"/>
              </a:rPr>
              <a:t>apk</a:t>
            </a:r>
            <a:r>
              <a:rPr lang="en-US" altLang="ko-KR" sz="1600" i="1" kern="0" dirty="0">
                <a:solidFill>
                  <a:srgbClr val="2A00FF"/>
                </a:solidFill>
                <a:latin typeface="Consolas"/>
                <a:ea typeface="맑은 고딕"/>
                <a:cs typeface="Times New Roman"/>
              </a:rPr>
              <a:t>/res/android"</a:t>
            </a:r>
            <a:endParaRPr lang="ko-KR" altLang="ko-KR" sz="1600" kern="100" dirty="0">
              <a:latin typeface="맑은 고딕"/>
              <a:ea typeface="맑은 고딕"/>
              <a:cs typeface="Times New Roman"/>
            </a:endParaRPr>
          </a:p>
          <a:p>
            <a:pPr marL="0" indent="0" latinLnBrk="0">
              <a:lnSpc>
                <a:spcPct val="115000"/>
              </a:lnSpc>
              <a:buNone/>
            </a:pPr>
            <a:r>
              <a:rPr lang="en-US" altLang="ko-KR" sz="1600" kern="0" dirty="0">
                <a:latin typeface="Consolas"/>
                <a:ea typeface="맑은 고딕"/>
                <a:cs typeface="Times New Roman"/>
              </a:rPr>
              <a:t>    </a:t>
            </a:r>
            <a:r>
              <a:rPr lang="en-US" altLang="ko-KR" sz="1600" kern="0" dirty="0" err="1">
                <a:solidFill>
                  <a:srgbClr val="7F007F"/>
                </a:solidFill>
                <a:latin typeface="Consolas"/>
                <a:ea typeface="맑은 고딕"/>
                <a:cs typeface="Times New Roman"/>
              </a:rPr>
              <a:t>android:id</a:t>
            </a:r>
            <a:r>
              <a:rPr lang="en-US" altLang="ko-KR" sz="1600" kern="0" dirty="0">
                <a:solidFill>
                  <a:srgbClr val="000000"/>
                </a:solidFill>
                <a:latin typeface="Consolas"/>
                <a:ea typeface="맑은 고딕"/>
                <a:cs typeface="Times New Roman"/>
              </a:rPr>
              <a:t>=</a:t>
            </a:r>
            <a:r>
              <a:rPr lang="en-US" altLang="ko-KR" sz="1600" i="1" kern="0" dirty="0">
                <a:solidFill>
                  <a:srgbClr val="2A00FF"/>
                </a:solidFill>
                <a:latin typeface="Consolas"/>
                <a:ea typeface="맑은 고딕"/>
                <a:cs typeface="Times New Roman"/>
              </a:rPr>
              <a:t>"@+id/</a:t>
            </a:r>
            <a:r>
              <a:rPr lang="en-US" altLang="ko-KR" sz="1600" i="1" kern="0" dirty="0" err="1">
                <a:solidFill>
                  <a:srgbClr val="2A00FF"/>
                </a:solidFill>
                <a:latin typeface="Consolas"/>
                <a:ea typeface="맑은 고딕"/>
                <a:cs typeface="Times New Roman"/>
              </a:rPr>
              <a:t>textview</a:t>
            </a:r>
            <a:r>
              <a:rPr lang="en-US" altLang="ko-KR" sz="1600" i="1" kern="0" dirty="0">
                <a:solidFill>
                  <a:srgbClr val="2A00FF"/>
                </a:solidFill>
                <a:latin typeface="Consolas"/>
                <a:ea typeface="맑은 고딕"/>
                <a:cs typeface="Times New Roman"/>
              </a:rPr>
              <a:t>"</a:t>
            </a:r>
            <a:endParaRPr lang="ko-KR" altLang="ko-KR" sz="1600" kern="100" dirty="0">
              <a:latin typeface="맑은 고딕"/>
              <a:ea typeface="맑은 고딕"/>
              <a:cs typeface="Times New Roman"/>
            </a:endParaRPr>
          </a:p>
          <a:p>
            <a:pPr marL="0" indent="0" latinLnBrk="0">
              <a:lnSpc>
                <a:spcPct val="115000"/>
              </a:lnSpc>
              <a:buNone/>
            </a:pPr>
            <a:r>
              <a:rPr lang="en-US" altLang="ko-KR" sz="1600" kern="0" dirty="0">
                <a:latin typeface="Consolas"/>
                <a:ea typeface="맑은 고딕"/>
                <a:cs typeface="Times New Roman"/>
              </a:rPr>
              <a:t>    </a:t>
            </a:r>
            <a:r>
              <a:rPr lang="en-US" altLang="ko-KR" sz="1600" kern="0" dirty="0" err="1">
                <a:solidFill>
                  <a:srgbClr val="7F007F"/>
                </a:solidFill>
                <a:latin typeface="Consolas"/>
                <a:ea typeface="맑은 고딕"/>
                <a:cs typeface="Times New Roman"/>
              </a:rPr>
              <a:t>android:layout_width</a:t>
            </a:r>
            <a:r>
              <a:rPr lang="en-US" altLang="ko-KR" sz="1600" kern="0" dirty="0" smtClean="0">
                <a:solidFill>
                  <a:srgbClr val="000000"/>
                </a:solidFill>
                <a:latin typeface="Consolas"/>
                <a:ea typeface="맑은 고딕"/>
                <a:cs typeface="Times New Roman"/>
              </a:rPr>
              <a:t>=</a:t>
            </a:r>
            <a:r>
              <a:rPr lang="en-US" altLang="ko-KR" sz="1600" i="1" kern="0" dirty="0" smtClean="0">
                <a:solidFill>
                  <a:srgbClr val="2A00FF"/>
                </a:solidFill>
                <a:latin typeface="Consolas"/>
                <a:ea typeface="맑은 고딕"/>
                <a:cs typeface="Times New Roman"/>
              </a:rPr>
              <a:t>＂</a:t>
            </a:r>
            <a:r>
              <a:rPr lang="en-US" altLang="ko-KR" sz="1600" i="1" kern="0" dirty="0" err="1" smtClean="0">
                <a:solidFill>
                  <a:srgbClr val="2A00FF"/>
                </a:solidFill>
                <a:latin typeface="Consolas"/>
                <a:ea typeface="맑은 고딕"/>
                <a:cs typeface="Times New Roman"/>
              </a:rPr>
              <a:t>match_parent</a:t>
            </a:r>
            <a:r>
              <a:rPr lang="en-US" altLang="ko-KR" sz="1600" i="1" kern="0" dirty="0">
                <a:solidFill>
                  <a:srgbClr val="2A00FF"/>
                </a:solidFill>
                <a:latin typeface="Consolas"/>
                <a:ea typeface="맑은 고딕"/>
                <a:cs typeface="Times New Roman"/>
              </a:rPr>
              <a:t>"</a:t>
            </a:r>
            <a:endParaRPr lang="ko-KR" altLang="ko-KR" sz="1600" kern="100" dirty="0">
              <a:latin typeface="맑은 고딕"/>
              <a:ea typeface="맑은 고딕"/>
              <a:cs typeface="Times New Roman"/>
            </a:endParaRPr>
          </a:p>
          <a:p>
            <a:pPr marL="0" indent="0" latinLnBrk="0">
              <a:lnSpc>
                <a:spcPct val="115000"/>
              </a:lnSpc>
              <a:buNone/>
            </a:pPr>
            <a:r>
              <a:rPr lang="en-US" altLang="ko-KR" sz="1600" kern="0" dirty="0">
                <a:latin typeface="Consolas"/>
                <a:ea typeface="맑은 고딕"/>
                <a:cs typeface="Times New Roman"/>
              </a:rPr>
              <a:t>    </a:t>
            </a:r>
            <a:r>
              <a:rPr lang="en-US" altLang="ko-KR" sz="1600" kern="0" dirty="0" err="1">
                <a:solidFill>
                  <a:srgbClr val="7F007F"/>
                </a:solidFill>
                <a:latin typeface="Consolas"/>
                <a:ea typeface="맑은 고딕"/>
                <a:cs typeface="Times New Roman"/>
              </a:rPr>
              <a:t>android:layout_height</a:t>
            </a:r>
            <a:r>
              <a:rPr lang="en-US" altLang="ko-KR" sz="1600" kern="0" dirty="0">
                <a:solidFill>
                  <a:srgbClr val="000000"/>
                </a:solidFill>
                <a:latin typeface="Consolas"/>
                <a:ea typeface="맑은 고딕"/>
                <a:cs typeface="Times New Roman"/>
              </a:rPr>
              <a:t>=</a:t>
            </a:r>
            <a:r>
              <a:rPr lang="en-US" altLang="ko-KR" sz="1600" i="1" kern="0" dirty="0">
                <a:solidFill>
                  <a:srgbClr val="2A00FF"/>
                </a:solidFill>
                <a:latin typeface="Consolas"/>
                <a:ea typeface="맑은 고딕"/>
                <a:cs typeface="Times New Roman"/>
              </a:rPr>
              <a:t>"</a:t>
            </a:r>
            <a:r>
              <a:rPr lang="en-US" altLang="ko-KR" sz="1600" i="1" kern="0" dirty="0" err="1">
                <a:solidFill>
                  <a:srgbClr val="2A00FF"/>
                </a:solidFill>
                <a:latin typeface="Consolas"/>
                <a:ea typeface="맑은 고딕"/>
                <a:cs typeface="Times New Roman"/>
              </a:rPr>
              <a:t>wrap_content</a:t>
            </a:r>
            <a:r>
              <a:rPr lang="en-US" altLang="ko-KR" sz="1600" i="1" kern="0" dirty="0">
                <a:solidFill>
                  <a:srgbClr val="2A00FF"/>
                </a:solidFill>
                <a:latin typeface="Consolas"/>
                <a:ea typeface="맑은 고딕"/>
                <a:cs typeface="Times New Roman"/>
              </a:rPr>
              <a:t>"</a:t>
            </a:r>
            <a:endParaRPr lang="ko-KR" altLang="ko-KR" sz="1600" kern="100" dirty="0">
              <a:latin typeface="맑은 고딕"/>
              <a:ea typeface="맑은 고딕"/>
              <a:cs typeface="Times New Roman"/>
            </a:endParaRPr>
          </a:p>
          <a:p>
            <a:pPr marL="0" indent="0" latinLnBrk="0">
              <a:lnSpc>
                <a:spcPct val="115000"/>
              </a:lnSpc>
              <a:buNone/>
            </a:pPr>
            <a:r>
              <a:rPr lang="en-US" altLang="ko-KR" sz="1600" i="1" kern="0" dirty="0">
                <a:solidFill>
                  <a:srgbClr val="2A00FF"/>
                </a:solidFill>
                <a:latin typeface="Consolas"/>
                <a:ea typeface="맑은 고딕"/>
                <a:cs typeface="Times New Roman"/>
              </a:rPr>
              <a:t>    </a:t>
            </a:r>
            <a:r>
              <a:rPr lang="en-US" altLang="ko-KR" sz="1600" u="sng" kern="0" dirty="0" err="1">
                <a:solidFill>
                  <a:srgbClr val="7F007F"/>
                </a:solidFill>
                <a:latin typeface="Consolas"/>
                <a:ea typeface="맑은 고딕"/>
                <a:cs typeface="Times New Roman"/>
              </a:rPr>
              <a:t>android:text</a:t>
            </a:r>
            <a:r>
              <a:rPr lang="en-US" altLang="ko-KR" sz="1600" u="sng" kern="0" dirty="0">
                <a:solidFill>
                  <a:srgbClr val="000000"/>
                </a:solidFill>
                <a:latin typeface="Consolas"/>
                <a:ea typeface="맑은 고딕"/>
                <a:cs typeface="Times New Roman"/>
              </a:rPr>
              <a:t>=</a:t>
            </a:r>
            <a:r>
              <a:rPr lang="en-US" altLang="ko-KR" sz="1600" i="1" u="sng" kern="0" dirty="0">
                <a:solidFill>
                  <a:srgbClr val="2A00FF"/>
                </a:solidFill>
                <a:latin typeface="Consolas"/>
                <a:ea typeface="맑은 고딕"/>
                <a:cs typeface="Times New Roman"/>
              </a:rPr>
              <a:t>"Hello, world!"</a:t>
            </a:r>
            <a:r>
              <a:rPr lang="en-US" altLang="ko-KR" sz="1600" kern="0" dirty="0">
                <a:latin typeface="Consolas"/>
                <a:ea typeface="맑은 고딕"/>
                <a:cs typeface="Times New Roman"/>
              </a:rPr>
              <a:t> </a:t>
            </a:r>
            <a:r>
              <a:rPr lang="en-US" altLang="ko-KR" sz="1600" kern="0" dirty="0">
                <a:solidFill>
                  <a:srgbClr val="008080"/>
                </a:solidFill>
                <a:latin typeface="Consolas"/>
                <a:ea typeface="맑은 고딕"/>
                <a:cs typeface="Times New Roman"/>
              </a:rPr>
              <a:t>/&gt;</a:t>
            </a:r>
            <a:endParaRPr lang="ko-KR" altLang="ko-KR" sz="1600" kern="100" dirty="0">
              <a:latin typeface="맑은 고딕"/>
              <a:ea typeface="맑은 고딕"/>
              <a:cs typeface="Times New Roman"/>
            </a:endParaRPr>
          </a:p>
          <a:p>
            <a:pPr algn="just">
              <a:lnSpc>
                <a:spcPct val="115000"/>
              </a:lnSpc>
              <a:spcAft>
                <a:spcPts val="1000"/>
              </a:spcAft>
            </a:pPr>
            <a:endParaRPr lang="ko-KR" altLang="ko-KR" sz="1600" kern="100" dirty="0">
              <a:latin typeface="맑은 고딕"/>
              <a:ea typeface="맑은 고딕"/>
              <a:cs typeface="Times New Roman"/>
            </a:endParaRPr>
          </a:p>
          <a:p>
            <a:endParaRPr lang="ko-KR" altLang="en-US" sz="1600" dirty="0"/>
          </a:p>
        </p:txBody>
      </p:sp>
    </p:spTree>
    <p:extLst>
      <p:ext uri="{BB962C8B-B14F-4D97-AF65-F5344CB8AC3E}">
        <p14:creationId xmlns:p14="http://schemas.microsoft.com/office/powerpoint/2010/main" val="1887949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Package folder</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90800"/>
            <a:ext cx="5181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35856"/>
            <a:ext cx="3810000" cy="385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416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&lt;</a:t>
            </a:r>
            <a:r>
              <a:rPr lang="en-US" altLang="ko-KR" dirty="0" err="1" smtClean="0"/>
              <a:t>TextView</a:t>
            </a:r>
            <a:r>
              <a:rPr lang="en-US" altLang="ko-KR" dirty="0" smtClean="0"/>
              <a:t>&gt;</a:t>
            </a:r>
            <a:r>
              <a:rPr lang="ko-KR" altLang="en-US" dirty="0" smtClean="0"/>
              <a:t> </a:t>
            </a:r>
            <a:r>
              <a:rPr lang="en-US" altLang="ko-KR" dirty="0" smtClean="0"/>
              <a:t>attributes</a:t>
            </a:r>
            <a:endParaRPr lang="ko-KR"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87" y="1838324"/>
            <a:ext cx="8268213"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950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XML</a:t>
            </a:r>
            <a:endParaRPr lang="ko-KR" altLang="en-US" dirty="0"/>
          </a:p>
        </p:txBody>
      </p:sp>
      <p:sp>
        <p:nvSpPr>
          <p:cNvPr id="3" name="내용 개체 틀 2"/>
          <p:cNvSpPr>
            <a:spLocks noGrp="1"/>
          </p:cNvSpPr>
          <p:nvPr>
            <p:ph sz="quarter" idx="1"/>
          </p:nvPr>
        </p:nvSpPr>
        <p:spPr/>
        <p:txBody>
          <a:bodyPr/>
          <a:lstStyle/>
          <a:p>
            <a:r>
              <a:rPr lang="en-US" altLang="ko-KR" dirty="0" smtClean="0"/>
              <a:t>Logical elements </a:t>
            </a:r>
            <a:r>
              <a:rPr lang="en-US" altLang="ko-KR" dirty="0"/>
              <a:t>are written with a </a:t>
            </a:r>
            <a:r>
              <a:rPr lang="en-US" altLang="ko-KR" b="1" dirty="0"/>
              <a:t>start tag</a:t>
            </a:r>
            <a:r>
              <a:rPr lang="en-US" altLang="ko-KR" dirty="0"/>
              <a:t>, with an </a:t>
            </a:r>
            <a:r>
              <a:rPr lang="en-US" altLang="ko-KR" b="1" dirty="0"/>
              <a:t>end tag</a:t>
            </a:r>
            <a:r>
              <a:rPr lang="en-US" altLang="ko-KR" dirty="0"/>
              <a:t>, with the content in </a:t>
            </a:r>
            <a:r>
              <a:rPr lang="en-US" altLang="ko-KR" dirty="0" smtClean="0"/>
              <a:t>between</a:t>
            </a:r>
          </a:p>
          <a:p>
            <a:r>
              <a:rPr lang="en-US" altLang="ko-KR" dirty="0" smtClean="0"/>
              <a:t>&lt;Greeting&gt;Hello</a:t>
            </a:r>
            <a:r>
              <a:rPr lang="en-US" altLang="ko-KR" dirty="0"/>
              <a:t>, world.&lt;/</a:t>
            </a:r>
            <a:r>
              <a:rPr lang="en-US" altLang="ko-KR" dirty="0" smtClean="0"/>
              <a:t>Greeting&gt;</a:t>
            </a:r>
          </a:p>
          <a:p>
            <a:endParaRPr lang="en-US" altLang="ko-KR" b="1" dirty="0" smtClean="0"/>
          </a:p>
          <a:p>
            <a:r>
              <a:rPr lang="en-US" altLang="ko-KR" b="1" dirty="0" smtClean="0"/>
              <a:t>Attribute consists of “name/value” pair </a:t>
            </a:r>
          </a:p>
          <a:p>
            <a:r>
              <a:rPr lang="en-US" altLang="ko-KR" dirty="0" smtClean="0"/>
              <a:t>&lt;</a:t>
            </a:r>
            <a:r>
              <a:rPr lang="en-US" altLang="ko-KR" dirty="0" err="1"/>
              <a:t>img</a:t>
            </a:r>
            <a:r>
              <a:rPr lang="en-US" altLang="ko-KR" dirty="0"/>
              <a:t> </a:t>
            </a:r>
            <a:r>
              <a:rPr lang="en-US" altLang="ko-KR" dirty="0" err="1"/>
              <a:t>src</a:t>
            </a:r>
            <a:r>
              <a:rPr lang="en-US" altLang="ko-KR" dirty="0"/>
              <a:t>="madonna.jpg" alt='by Raphael</a:t>
            </a:r>
            <a:r>
              <a:rPr lang="en-US" altLang="ko-KR" dirty="0" smtClean="0"/>
              <a:t>'/&gt;</a:t>
            </a:r>
          </a:p>
          <a:p>
            <a:r>
              <a:rPr lang="ko-KR" altLang="en-US" dirty="0" smtClean="0"/>
              <a:t> </a:t>
            </a:r>
            <a:r>
              <a:rPr lang="en-US" altLang="ko-KR" dirty="0" err="1"/>
              <a:t>img</a:t>
            </a:r>
            <a:r>
              <a:rPr lang="en-US" altLang="ko-KR" dirty="0"/>
              <a:t> </a:t>
            </a:r>
            <a:r>
              <a:rPr lang="en-US" altLang="ko-KR" dirty="0" smtClean="0"/>
              <a:t>element has 2 attributes (</a:t>
            </a:r>
            <a:r>
              <a:rPr lang="en-US" altLang="ko-KR" dirty="0" err="1" smtClean="0"/>
              <a:t>src</a:t>
            </a:r>
            <a:r>
              <a:rPr lang="en-US" altLang="ko-KR" dirty="0" smtClean="0"/>
              <a:t> and alt)</a:t>
            </a:r>
            <a:endParaRPr lang="ko-KR" altLang="en-US" dirty="0"/>
          </a:p>
        </p:txBody>
      </p:sp>
    </p:spTree>
    <p:extLst>
      <p:ext uri="{BB962C8B-B14F-4D97-AF65-F5344CB8AC3E}">
        <p14:creationId xmlns:p14="http://schemas.microsoft.com/office/powerpoint/2010/main" val="1588184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Location of XML file</a:t>
            </a:r>
            <a:endParaRPr lang="ko-KR"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76375"/>
            <a:ext cx="75533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898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Connecting XML file to java code</a:t>
            </a:r>
            <a:endParaRPr lang="ko-KR"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123950"/>
            <a:ext cx="72771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758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Output</a:t>
            </a:r>
            <a:endParaRPr lang="ko-KR" altLang="en-US" dirty="0"/>
          </a:p>
        </p:txBody>
      </p:sp>
      <p:pic>
        <p:nvPicPr>
          <p:cNvPr id="2049" name="_x382819256" descr="EMB000031802de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600200"/>
            <a:ext cx="2664296" cy="466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58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to reference resource from java code</a:t>
            </a:r>
            <a:endParaRPr lang="ko-KR"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132856"/>
            <a:ext cx="8262853" cy="2422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47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Resource</a:t>
            </a:r>
            <a:endParaRPr lang="ko-KR" altLang="en-US" dirty="0"/>
          </a:p>
        </p:txBody>
      </p:sp>
      <p:sp>
        <p:nvSpPr>
          <p:cNvPr id="3" name="내용 개체 틀 2"/>
          <p:cNvSpPr>
            <a:spLocks noGrp="1"/>
          </p:cNvSpPr>
          <p:nvPr>
            <p:ph sz="quarter" idx="1"/>
          </p:nvPr>
        </p:nvSpPr>
        <p:spPr>
          <a:xfrm>
            <a:off x="457200" y="1600200"/>
            <a:ext cx="4042792" cy="4873752"/>
          </a:xfrm>
        </p:spPr>
        <p:txBody>
          <a:bodyPr/>
          <a:lstStyle/>
          <a:p>
            <a:r>
              <a:rPr lang="en-US" altLang="ko-KR" dirty="0" smtClean="0"/>
              <a:t>Android treats layout, image, string values, etc.</a:t>
            </a:r>
          </a:p>
          <a:p>
            <a:endParaRPr lang="ko-KR"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57350"/>
            <a:ext cx="36671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715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code and resources are separate?</a:t>
            </a:r>
            <a:endParaRPr lang="ko-KR" altLang="en-US" dirty="0"/>
          </a:p>
        </p:txBody>
      </p:sp>
      <p:sp>
        <p:nvSpPr>
          <p:cNvPr id="3" name="내용 개체 틀 2"/>
          <p:cNvSpPr>
            <a:spLocks noGrp="1"/>
          </p:cNvSpPr>
          <p:nvPr>
            <p:ph sz="quarter" idx="1"/>
          </p:nvPr>
        </p:nvSpPr>
        <p:spPr/>
        <p:txBody>
          <a:bodyPr/>
          <a:lstStyle/>
          <a:p>
            <a:pPr fontAlgn="base"/>
            <a:r>
              <a:rPr lang="en-US" altLang="ko-KR" dirty="0" smtClean="0"/>
              <a:t>Handle resource based on different devices.</a:t>
            </a:r>
            <a:endParaRPr lang="ko-KR"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22529" name="_x229076296" descr="EMB0000162831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356992"/>
            <a:ext cx="5758007"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59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 resource</a:t>
            </a:r>
            <a:endParaRPr lang="ko-KR" altLang="en-US" dirty="0"/>
          </a:p>
        </p:txBody>
      </p:sp>
      <p:sp>
        <p:nvSpPr>
          <p:cNvPr id="3" name="내용 개체 틀 2"/>
          <p:cNvSpPr>
            <a:spLocks noGrp="1"/>
          </p:cNvSpPr>
          <p:nvPr>
            <p:ph sz="quarter" idx="1"/>
          </p:nvPr>
        </p:nvSpPr>
        <p:spPr/>
        <p:txBody>
          <a:bodyPr/>
          <a:lstStyle/>
          <a:p>
            <a:pPr fontAlgn="base"/>
            <a:r>
              <a:rPr lang="en-US" altLang="ko-KR" dirty="0" smtClean="0"/>
              <a:t>It is desirable that strings are described in xml</a:t>
            </a:r>
          </a:p>
          <a:p>
            <a:pPr fontAlgn="base"/>
            <a:r>
              <a:rPr lang="en-US" altLang="ko-KR" dirty="0" smtClean="0"/>
              <a:t>English, Korean, etc.</a:t>
            </a:r>
            <a:endParaRPr lang="en-US" altLang="ko-KR" b="1" dirty="0" smtClean="0"/>
          </a:p>
          <a:p>
            <a:pPr fontAlgn="base"/>
            <a:endParaRPr lang="ko-KR"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52936"/>
            <a:ext cx="462915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620" y="4293096"/>
            <a:ext cx="4038600" cy="962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자유형 4"/>
          <p:cNvSpPr/>
          <p:nvPr/>
        </p:nvSpPr>
        <p:spPr>
          <a:xfrm>
            <a:off x="982980" y="3741420"/>
            <a:ext cx="1996440" cy="929640"/>
          </a:xfrm>
          <a:custGeom>
            <a:avLst/>
            <a:gdLst>
              <a:gd name="connsiteX0" fmla="*/ 1996440 w 1996440"/>
              <a:gd name="connsiteY0" fmla="*/ 0 h 929640"/>
              <a:gd name="connsiteX1" fmla="*/ 1897380 w 1996440"/>
              <a:gd name="connsiteY1" fmla="*/ 15240 h 929640"/>
              <a:gd name="connsiteX2" fmla="*/ 1851660 w 1996440"/>
              <a:gd name="connsiteY2" fmla="*/ 30480 h 929640"/>
              <a:gd name="connsiteX3" fmla="*/ 1813560 w 1996440"/>
              <a:gd name="connsiteY3" fmla="*/ 38100 h 929640"/>
              <a:gd name="connsiteX4" fmla="*/ 1714500 w 1996440"/>
              <a:gd name="connsiteY4" fmla="*/ 53340 h 929640"/>
              <a:gd name="connsiteX5" fmla="*/ 1676400 w 1996440"/>
              <a:gd name="connsiteY5" fmla="*/ 60960 h 929640"/>
              <a:gd name="connsiteX6" fmla="*/ 1219200 w 1996440"/>
              <a:gd name="connsiteY6" fmla="*/ 83820 h 929640"/>
              <a:gd name="connsiteX7" fmla="*/ 1143000 w 1996440"/>
              <a:gd name="connsiteY7" fmla="*/ 91440 h 929640"/>
              <a:gd name="connsiteX8" fmla="*/ 1082040 w 1996440"/>
              <a:gd name="connsiteY8" fmla="*/ 99060 h 929640"/>
              <a:gd name="connsiteX9" fmla="*/ 990600 w 1996440"/>
              <a:gd name="connsiteY9" fmla="*/ 106680 h 929640"/>
              <a:gd name="connsiteX10" fmla="*/ 944880 w 1996440"/>
              <a:gd name="connsiteY10" fmla="*/ 114300 h 929640"/>
              <a:gd name="connsiteX11" fmla="*/ 830580 w 1996440"/>
              <a:gd name="connsiteY11" fmla="*/ 121920 h 929640"/>
              <a:gd name="connsiteX12" fmla="*/ 731520 w 1996440"/>
              <a:gd name="connsiteY12" fmla="*/ 137160 h 929640"/>
              <a:gd name="connsiteX13" fmla="*/ 685800 w 1996440"/>
              <a:gd name="connsiteY13" fmla="*/ 144780 h 929640"/>
              <a:gd name="connsiteX14" fmla="*/ 586740 w 1996440"/>
              <a:gd name="connsiteY14" fmla="*/ 167640 h 929640"/>
              <a:gd name="connsiteX15" fmla="*/ 510540 w 1996440"/>
              <a:gd name="connsiteY15" fmla="*/ 198120 h 929640"/>
              <a:gd name="connsiteX16" fmla="*/ 426720 w 1996440"/>
              <a:gd name="connsiteY16" fmla="*/ 228600 h 929640"/>
              <a:gd name="connsiteX17" fmla="*/ 396240 w 1996440"/>
              <a:gd name="connsiteY17" fmla="*/ 251460 h 929640"/>
              <a:gd name="connsiteX18" fmla="*/ 320040 w 1996440"/>
              <a:gd name="connsiteY18" fmla="*/ 281940 h 929640"/>
              <a:gd name="connsiteX19" fmla="*/ 289560 w 1996440"/>
              <a:gd name="connsiteY19" fmla="*/ 312420 h 929640"/>
              <a:gd name="connsiteX20" fmla="*/ 190500 w 1996440"/>
              <a:gd name="connsiteY20" fmla="*/ 381000 h 929640"/>
              <a:gd name="connsiteX21" fmla="*/ 175260 w 1996440"/>
              <a:gd name="connsiteY21" fmla="*/ 403860 h 929640"/>
              <a:gd name="connsiteX22" fmla="*/ 106680 w 1996440"/>
              <a:gd name="connsiteY22" fmla="*/ 464820 h 929640"/>
              <a:gd name="connsiteX23" fmla="*/ 60960 w 1996440"/>
              <a:gd name="connsiteY23" fmla="*/ 525780 h 929640"/>
              <a:gd name="connsiteX24" fmla="*/ 53340 w 1996440"/>
              <a:gd name="connsiteY24" fmla="*/ 548640 h 929640"/>
              <a:gd name="connsiteX25" fmla="*/ 15240 w 1996440"/>
              <a:gd name="connsiteY25" fmla="*/ 594360 h 929640"/>
              <a:gd name="connsiteX26" fmla="*/ 0 w 1996440"/>
              <a:gd name="connsiteY26" fmla="*/ 640080 h 929640"/>
              <a:gd name="connsiteX27" fmla="*/ 38100 w 1996440"/>
              <a:gd name="connsiteY27" fmla="*/ 685800 h 929640"/>
              <a:gd name="connsiteX28" fmla="*/ 76200 w 1996440"/>
              <a:gd name="connsiteY28" fmla="*/ 701040 h 929640"/>
              <a:gd name="connsiteX29" fmla="*/ 99060 w 1996440"/>
              <a:gd name="connsiteY29" fmla="*/ 716280 h 929640"/>
              <a:gd name="connsiteX30" fmla="*/ 121920 w 1996440"/>
              <a:gd name="connsiteY30" fmla="*/ 723900 h 929640"/>
              <a:gd name="connsiteX31" fmla="*/ 160020 w 1996440"/>
              <a:gd name="connsiteY31" fmla="*/ 746760 h 929640"/>
              <a:gd name="connsiteX32" fmla="*/ 190500 w 1996440"/>
              <a:gd name="connsiteY32" fmla="*/ 754380 h 929640"/>
              <a:gd name="connsiteX33" fmla="*/ 236220 w 1996440"/>
              <a:gd name="connsiteY33" fmla="*/ 769620 h 929640"/>
              <a:gd name="connsiteX34" fmla="*/ 289560 w 1996440"/>
              <a:gd name="connsiteY34" fmla="*/ 784860 h 929640"/>
              <a:gd name="connsiteX35" fmla="*/ 373380 w 1996440"/>
              <a:gd name="connsiteY35" fmla="*/ 815340 h 929640"/>
              <a:gd name="connsiteX36" fmla="*/ 411480 w 1996440"/>
              <a:gd name="connsiteY36" fmla="*/ 822960 h 929640"/>
              <a:gd name="connsiteX37" fmla="*/ 434340 w 1996440"/>
              <a:gd name="connsiteY37" fmla="*/ 830580 h 929640"/>
              <a:gd name="connsiteX38" fmla="*/ 464820 w 1996440"/>
              <a:gd name="connsiteY38" fmla="*/ 838200 h 929640"/>
              <a:gd name="connsiteX39" fmla="*/ 487680 w 1996440"/>
              <a:gd name="connsiteY39" fmla="*/ 853440 h 929640"/>
              <a:gd name="connsiteX40" fmla="*/ 533400 w 1996440"/>
              <a:gd name="connsiteY40" fmla="*/ 868680 h 929640"/>
              <a:gd name="connsiteX41" fmla="*/ 556260 w 1996440"/>
              <a:gd name="connsiteY41" fmla="*/ 883920 h 929640"/>
              <a:gd name="connsiteX42" fmla="*/ 571500 w 1996440"/>
              <a:gd name="connsiteY42" fmla="*/ 906780 h 929640"/>
              <a:gd name="connsiteX43" fmla="*/ 594360 w 1996440"/>
              <a:gd name="connsiteY43" fmla="*/ 929640 h 9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96440" h="929640">
                <a:moveTo>
                  <a:pt x="1996440" y="0"/>
                </a:moveTo>
                <a:cubicBezTo>
                  <a:pt x="1967917" y="3565"/>
                  <a:pt x="1926918" y="7184"/>
                  <a:pt x="1897380" y="15240"/>
                </a:cubicBezTo>
                <a:cubicBezTo>
                  <a:pt x="1881882" y="19467"/>
                  <a:pt x="1867158" y="26253"/>
                  <a:pt x="1851660" y="30480"/>
                </a:cubicBezTo>
                <a:cubicBezTo>
                  <a:pt x="1839165" y="33888"/>
                  <a:pt x="1826303" y="35783"/>
                  <a:pt x="1813560" y="38100"/>
                </a:cubicBezTo>
                <a:cubicBezTo>
                  <a:pt x="1720780" y="54969"/>
                  <a:pt x="1817247" y="36216"/>
                  <a:pt x="1714500" y="53340"/>
                </a:cubicBezTo>
                <a:cubicBezTo>
                  <a:pt x="1701725" y="55469"/>
                  <a:pt x="1689316" y="60003"/>
                  <a:pt x="1676400" y="60960"/>
                </a:cubicBezTo>
                <a:cubicBezTo>
                  <a:pt x="1485813" y="75078"/>
                  <a:pt x="1437437" y="61996"/>
                  <a:pt x="1219200" y="83820"/>
                </a:cubicBezTo>
                <a:lnTo>
                  <a:pt x="1143000" y="91440"/>
                </a:lnTo>
                <a:cubicBezTo>
                  <a:pt x="1122647" y="93701"/>
                  <a:pt x="1102417" y="97022"/>
                  <a:pt x="1082040" y="99060"/>
                </a:cubicBezTo>
                <a:cubicBezTo>
                  <a:pt x="1051606" y="102103"/>
                  <a:pt x="1020999" y="103302"/>
                  <a:pt x="990600" y="106680"/>
                </a:cubicBezTo>
                <a:cubicBezTo>
                  <a:pt x="975244" y="108386"/>
                  <a:pt x="960261" y="112835"/>
                  <a:pt x="944880" y="114300"/>
                </a:cubicBezTo>
                <a:cubicBezTo>
                  <a:pt x="906867" y="117920"/>
                  <a:pt x="868680" y="119380"/>
                  <a:pt x="830580" y="121920"/>
                </a:cubicBezTo>
                <a:cubicBezTo>
                  <a:pt x="716536" y="140927"/>
                  <a:pt x="858985" y="117550"/>
                  <a:pt x="731520" y="137160"/>
                </a:cubicBezTo>
                <a:cubicBezTo>
                  <a:pt x="716249" y="139509"/>
                  <a:pt x="700789" y="141033"/>
                  <a:pt x="685800" y="144780"/>
                </a:cubicBezTo>
                <a:cubicBezTo>
                  <a:pt x="574229" y="172673"/>
                  <a:pt x="710557" y="149952"/>
                  <a:pt x="586740" y="167640"/>
                </a:cubicBezTo>
                <a:cubicBezTo>
                  <a:pt x="533014" y="194503"/>
                  <a:pt x="579591" y="173011"/>
                  <a:pt x="510540" y="198120"/>
                </a:cubicBezTo>
                <a:cubicBezTo>
                  <a:pt x="393906" y="240532"/>
                  <a:pt x="560132" y="184129"/>
                  <a:pt x="426720" y="228600"/>
                </a:cubicBezTo>
                <a:cubicBezTo>
                  <a:pt x="416560" y="236220"/>
                  <a:pt x="407599" y="245780"/>
                  <a:pt x="396240" y="251460"/>
                </a:cubicBezTo>
                <a:cubicBezTo>
                  <a:pt x="371771" y="263694"/>
                  <a:pt x="320040" y="281940"/>
                  <a:pt x="320040" y="281940"/>
                </a:cubicBezTo>
                <a:cubicBezTo>
                  <a:pt x="309880" y="292100"/>
                  <a:pt x="301055" y="303799"/>
                  <a:pt x="289560" y="312420"/>
                </a:cubicBezTo>
                <a:cubicBezTo>
                  <a:pt x="244394" y="346294"/>
                  <a:pt x="227230" y="344270"/>
                  <a:pt x="190500" y="381000"/>
                </a:cubicBezTo>
                <a:cubicBezTo>
                  <a:pt x="184024" y="387476"/>
                  <a:pt x="181736" y="397384"/>
                  <a:pt x="175260" y="403860"/>
                </a:cubicBezTo>
                <a:cubicBezTo>
                  <a:pt x="143867" y="435253"/>
                  <a:pt x="132823" y="429963"/>
                  <a:pt x="106680" y="464820"/>
                </a:cubicBezTo>
                <a:cubicBezTo>
                  <a:pt x="41683" y="551483"/>
                  <a:pt x="154283" y="432457"/>
                  <a:pt x="60960" y="525780"/>
                </a:cubicBezTo>
                <a:cubicBezTo>
                  <a:pt x="58420" y="533400"/>
                  <a:pt x="57795" y="541957"/>
                  <a:pt x="53340" y="548640"/>
                </a:cubicBezTo>
                <a:cubicBezTo>
                  <a:pt x="29414" y="584529"/>
                  <a:pt x="31860" y="556964"/>
                  <a:pt x="15240" y="594360"/>
                </a:cubicBezTo>
                <a:cubicBezTo>
                  <a:pt x="8716" y="609040"/>
                  <a:pt x="0" y="640080"/>
                  <a:pt x="0" y="640080"/>
                </a:cubicBezTo>
                <a:cubicBezTo>
                  <a:pt x="10533" y="655880"/>
                  <a:pt x="21337" y="675323"/>
                  <a:pt x="38100" y="685800"/>
                </a:cubicBezTo>
                <a:cubicBezTo>
                  <a:pt x="49699" y="693049"/>
                  <a:pt x="63966" y="694923"/>
                  <a:pt x="76200" y="701040"/>
                </a:cubicBezTo>
                <a:cubicBezTo>
                  <a:pt x="84391" y="705136"/>
                  <a:pt x="90869" y="712184"/>
                  <a:pt x="99060" y="716280"/>
                </a:cubicBezTo>
                <a:cubicBezTo>
                  <a:pt x="106244" y="719872"/>
                  <a:pt x="114736" y="720308"/>
                  <a:pt x="121920" y="723900"/>
                </a:cubicBezTo>
                <a:cubicBezTo>
                  <a:pt x="135167" y="730524"/>
                  <a:pt x="146486" y="740745"/>
                  <a:pt x="160020" y="746760"/>
                </a:cubicBezTo>
                <a:cubicBezTo>
                  <a:pt x="169590" y="751013"/>
                  <a:pt x="180469" y="751371"/>
                  <a:pt x="190500" y="754380"/>
                </a:cubicBezTo>
                <a:cubicBezTo>
                  <a:pt x="205887" y="758996"/>
                  <a:pt x="220866" y="764896"/>
                  <a:pt x="236220" y="769620"/>
                </a:cubicBezTo>
                <a:cubicBezTo>
                  <a:pt x="253894" y="775058"/>
                  <a:pt x="272017" y="779012"/>
                  <a:pt x="289560" y="784860"/>
                </a:cubicBezTo>
                <a:cubicBezTo>
                  <a:pt x="319105" y="794708"/>
                  <a:pt x="342248" y="809114"/>
                  <a:pt x="373380" y="815340"/>
                </a:cubicBezTo>
                <a:cubicBezTo>
                  <a:pt x="386080" y="817880"/>
                  <a:pt x="398915" y="819819"/>
                  <a:pt x="411480" y="822960"/>
                </a:cubicBezTo>
                <a:cubicBezTo>
                  <a:pt x="419272" y="824908"/>
                  <a:pt x="426617" y="828373"/>
                  <a:pt x="434340" y="830580"/>
                </a:cubicBezTo>
                <a:cubicBezTo>
                  <a:pt x="444410" y="833457"/>
                  <a:pt x="454660" y="835660"/>
                  <a:pt x="464820" y="838200"/>
                </a:cubicBezTo>
                <a:cubicBezTo>
                  <a:pt x="472440" y="843280"/>
                  <a:pt x="479311" y="849721"/>
                  <a:pt x="487680" y="853440"/>
                </a:cubicBezTo>
                <a:cubicBezTo>
                  <a:pt x="502360" y="859964"/>
                  <a:pt x="520034" y="859769"/>
                  <a:pt x="533400" y="868680"/>
                </a:cubicBezTo>
                <a:lnTo>
                  <a:pt x="556260" y="883920"/>
                </a:lnTo>
                <a:cubicBezTo>
                  <a:pt x="561340" y="891540"/>
                  <a:pt x="565024" y="900304"/>
                  <a:pt x="571500" y="906780"/>
                </a:cubicBezTo>
                <a:cubicBezTo>
                  <a:pt x="596473" y="931753"/>
                  <a:pt x="594360" y="910553"/>
                  <a:pt x="594360" y="92964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9604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Manifest file</a:t>
            </a:r>
            <a:endParaRPr lang="ko-KR"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2050"/>
            <a:ext cx="80772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111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Automatically created source</a:t>
            </a:r>
            <a:endParaRPr lang="ko-KR"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57288"/>
            <a:ext cx="7239000" cy="473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601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Manifest file</a:t>
            </a:r>
            <a:endParaRPr lang="ko-KR"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90625"/>
            <a:ext cx="8001000" cy="543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921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What’s in AndroidManifest.xml</a:t>
            </a:r>
            <a:endParaRPr lang="ko-KR" altLang="en-US" dirty="0"/>
          </a:p>
        </p:txBody>
      </p:sp>
      <p:sp>
        <p:nvSpPr>
          <p:cNvPr id="3" name="내용 개체 틀 2"/>
          <p:cNvSpPr>
            <a:spLocks noGrp="1"/>
          </p:cNvSpPr>
          <p:nvPr>
            <p:ph idx="1"/>
          </p:nvPr>
        </p:nvSpPr>
        <p:spPr>
          <a:xfrm>
            <a:off x="304800" y="4572000"/>
            <a:ext cx="8458200" cy="1905000"/>
          </a:xfrm>
        </p:spPr>
        <p:txBody>
          <a:bodyPr>
            <a:normAutofit/>
          </a:bodyPr>
          <a:lstStyle/>
          <a:p>
            <a:r>
              <a:rPr lang="en-US" altLang="ko-KR" sz="1400" dirty="0" smtClean="0"/>
              <a:t>1. &lt;manifest&gt; - package name, version info</a:t>
            </a:r>
          </a:p>
          <a:p>
            <a:r>
              <a:rPr lang="en-US" altLang="ko-KR" sz="1400" dirty="0" smtClean="0"/>
              <a:t>2.&lt;application&gt; - Define app name and icon. Define only one &lt;application&gt; under &lt;manifest&gt;</a:t>
            </a:r>
          </a:p>
          <a:p>
            <a:r>
              <a:rPr lang="en-US" altLang="ko-KR" sz="1400" dirty="0" smtClean="0"/>
              <a:t>3.&lt;activity&gt;- Define activity among four</a:t>
            </a:r>
            <a:r>
              <a:rPr lang="ko-KR" altLang="en-US" sz="1400" dirty="0"/>
              <a:t> </a:t>
            </a:r>
            <a:r>
              <a:rPr lang="en-US" altLang="ko-KR" sz="1400" dirty="0" smtClean="0"/>
              <a:t>component. Define class name and label</a:t>
            </a:r>
          </a:p>
          <a:p>
            <a:r>
              <a:rPr lang="en-US" altLang="ko-KR" sz="1400" dirty="0" smtClean="0"/>
              <a:t>4.&lt;Intent-filter&gt;- &lt;action&gt;</a:t>
            </a:r>
            <a:r>
              <a:rPr lang="ko-KR" altLang="en-US" sz="1400" dirty="0" smtClean="0"/>
              <a:t> </a:t>
            </a:r>
            <a:r>
              <a:rPr lang="en-US" altLang="ko-KR" sz="1400" dirty="0" smtClean="0"/>
              <a:t>define which job will be processed. &lt;</a:t>
            </a:r>
            <a:r>
              <a:rPr lang="en-US" altLang="ko-KR" sz="1400" dirty="0" err="1" smtClean="0"/>
              <a:t>categoty</a:t>
            </a:r>
            <a:r>
              <a:rPr lang="en-US" altLang="ko-KR" sz="1400" dirty="0" smtClean="0"/>
              <a:t>&gt; define type of component. Four activities are defined in this example</a:t>
            </a:r>
          </a:p>
          <a:p>
            <a:r>
              <a:rPr lang="en-US" altLang="ko-KR" sz="1400" dirty="0" smtClean="0"/>
              <a:t>5.&lt;uses-permission&gt;- define resource access and authority for use.  Camera, wall paper setting, and vibration capability are authorized to use in this example</a:t>
            </a:r>
            <a:endParaRPr lang="ko-KR" altLang="en-US" sz="1400" dirty="0"/>
          </a:p>
        </p:txBody>
      </p:sp>
      <p:pic>
        <p:nvPicPr>
          <p:cNvPr id="1026" name="Picture 2" descr="http://cfile26.uf.tistory.com/original/2264A74252880F1825EB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799"/>
            <a:ext cx="6096000" cy="328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44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Connecting to real device</a:t>
            </a:r>
            <a:endParaRPr lang="ko-KR" altLang="en-US" dirty="0"/>
          </a:p>
        </p:txBody>
      </p:sp>
      <p:sp>
        <p:nvSpPr>
          <p:cNvPr id="3" name="내용 개체 틀 2"/>
          <p:cNvSpPr>
            <a:spLocks noGrp="1"/>
          </p:cNvSpPr>
          <p:nvPr>
            <p:ph sz="quarter" idx="1"/>
          </p:nvPr>
        </p:nvSpPr>
        <p:spPr/>
        <p:txBody>
          <a:bodyPr/>
          <a:lstStyle/>
          <a:p>
            <a:pPr marL="457200" indent="-457200">
              <a:buFont typeface="+mj-lt"/>
              <a:buAutoNum type="arabicPeriod"/>
            </a:pPr>
            <a:r>
              <a:rPr lang="en-US" altLang="ko-KR" dirty="0" smtClean="0"/>
              <a:t>Install USB driver</a:t>
            </a:r>
          </a:p>
          <a:p>
            <a:pPr marL="457200" indent="-457200">
              <a:buFont typeface="+mj-lt"/>
              <a:buAutoNum type="arabicPeriod"/>
            </a:pPr>
            <a:r>
              <a:rPr lang="en-US" altLang="ko-KR" dirty="0" smtClean="0"/>
              <a:t>Turn on “USB debugging” in the device</a:t>
            </a:r>
          </a:p>
          <a:p>
            <a:pPr marL="457200" indent="-457200">
              <a:buFont typeface="+mj-lt"/>
              <a:buAutoNum type="arabicPeriod"/>
            </a:pPr>
            <a:r>
              <a:rPr lang="en-US" altLang="ko-KR" dirty="0" smtClean="0"/>
              <a:t>Select to appropriate device in the Android studio</a:t>
            </a:r>
          </a:p>
          <a:p>
            <a:r>
              <a:rPr lang="en-US" altLang="ko-KR" dirty="0" smtClean="0"/>
              <a:t>Samsung Galaxy series</a:t>
            </a:r>
          </a:p>
          <a:p>
            <a:pPr lvl="1"/>
            <a:r>
              <a:rPr lang="en-US" altLang="ko-KR" dirty="0" smtClean="0"/>
              <a:t>Universal USB driver download &amp; install</a:t>
            </a:r>
          </a:p>
          <a:p>
            <a:pPr lvl="1"/>
            <a:r>
              <a:rPr lang="en-US" altLang="ko-KR" dirty="0">
                <a:hlinkClick r:id="rId2"/>
              </a:rPr>
              <a:t>http://</a:t>
            </a:r>
            <a:r>
              <a:rPr lang="en-US" altLang="ko-KR" dirty="0" smtClean="0">
                <a:hlinkClick r:id="rId2"/>
              </a:rPr>
              <a:t>local.sec.samsung.com/comLocal/support/down/kies_main.do?kind=usb</a:t>
            </a:r>
            <a:endParaRPr lang="en-US" altLang="ko-KR" dirty="0" smtClean="0"/>
          </a:p>
          <a:p>
            <a:r>
              <a:rPr lang="en-US" altLang="ko-KR" dirty="0" smtClean="0"/>
              <a:t>LG G series</a:t>
            </a:r>
          </a:p>
          <a:p>
            <a:pPr lvl="1"/>
            <a:r>
              <a:rPr lang="en-US" altLang="ko-KR" dirty="0" smtClean="0"/>
              <a:t>LG United mobile driver </a:t>
            </a:r>
            <a:r>
              <a:rPr lang="en-US" altLang="ko-KR" dirty="0"/>
              <a:t>download &amp; </a:t>
            </a:r>
            <a:r>
              <a:rPr lang="en-US" altLang="ko-KR" dirty="0" smtClean="0"/>
              <a:t>install</a:t>
            </a:r>
          </a:p>
          <a:p>
            <a:pPr lvl="1"/>
            <a:r>
              <a:rPr lang="en-US" altLang="ko-KR" dirty="0">
                <a:hlinkClick r:id="rId3"/>
              </a:rPr>
              <a:t>http://</a:t>
            </a:r>
            <a:r>
              <a:rPr lang="en-US" altLang="ko-KR" dirty="0" smtClean="0">
                <a:hlinkClick r:id="rId3"/>
              </a:rPr>
              <a:t>www.lgmobile.co.kr/lgmobile/front/main/mainList.dev#cur</a:t>
            </a:r>
            <a:r>
              <a:rPr lang="en-US" altLang="ko-KR" dirty="0" smtClean="0"/>
              <a:t> </a:t>
            </a:r>
            <a:endParaRPr lang="ko-KR" altLang="en-US" dirty="0"/>
          </a:p>
        </p:txBody>
      </p:sp>
    </p:spTree>
    <p:extLst>
      <p:ext uri="{BB962C8B-B14F-4D97-AF65-F5344CB8AC3E}">
        <p14:creationId xmlns:p14="http://schemas.microsoft.com/office/powerpoint/2010/main" val="709411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Turning on USB Debugging mode</a:t>
            </a:r>
            <a:endParaRPr lang="ko-KR" altLang="en-US" dirty="0"/>
          </a:p>
        </p:txBody>
      </p:sp>
      <p:pic>
        <p:nvPicPr>
          <p:cNvPr id="4" name="그림 3"/>
          <p:cNvPicPr>
            <a:picLocks noChangeAspect="1"/>
          </p:cNvPicPr>
          <p:nvPr/>
        </p:nvPicPr>
        <p:blipFill>
          <a:blip r:embed="rId2"/>
          <a:stretch>
            <a:fillRect/>
          </a:stretch>
        </p:blipFill>
        <p:spPr>
          <a:xfrm>
            <a:off x="1403648" y="1916832"/>
            <a:ext cx="4832688" cy="3925813"/>
          </a:xfrm>
          <a:prstGeom prst="rect">
            <a:avLst/>
          </a:prstGeom>
        </p:spPr>
      </p:pic>
    </p:spTree>
    <p:extLst>
      <p:ext uri="{BB962C8B-B14F-4D97-AF65-F5344CB8AC3E}">
        <p14:creationId xmlns:p14="http://schemas.microsoft.com/office/powerpoint/2010/main" val="26591150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Choose device</a:t>
            </a:r>
            <a:endParaRPr lang="ko-KR"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14475"/>
            <a:ext cx="59436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451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Several type of activities</a:t>
            </a:r>
            <a:endParaRPr lang="ko-KR" altLang="en-US" dirty="0"/>
          </a:p>
        </p:txBody>
      </p:sp>
      <p:pic>
        <p:nvPicPr>
          <p:cNvPr id="4" name="그림 3"/>
          <p:cNvPicPr>
            <a:picLocks noChangeAspect="1"/>
          </p:cNvPicPr>
          <p:nvPr/>
        </p:nvPicPr>
        <p:blipFill>
          <a:blip r:embed="rId2"/>
          <a:stretch>
            <a:fillRect/>
          </a:stretch>
        </p:blipFill>
        <p:spPr>
          <a:xfrm>
            <a:off x="683568" y="1844824"/>
            <a:ext cx="6936194" cy="4200699"/>
          </a:xfrm>
          <a:prstGeom prst="rect">
            <a:avLst/>
          </a:prstGeom>
        </p:spPr>
      </p:pic>
    </p:spTree>
    <p:extLst>
      <p:ext uri="{BB962C8B-B14F-4D97-AF65-F5344CB8AC3E}">
        <p14:creationId xmlns:p14="http://schemas.microsoft.com/office/powerpoint/2010/main" val="2130207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Example</a:t>
            </a:r>
            <a:r>
              <a:rPr lang="ko-KR" altLang="en-US" dirty="0" smtClean="0"/>
              <a:t> </a:t>
            </a:r>
            <a:r>
              <a:rPr lang="en-US" altLang="ko-KR" dirty="0" smtClean="0"/>
              <a:t>- Hello4</a:t>
            </a:r>
            <a:endParaRPr lang="ko-KR" altLang="en-US" dirty="0"/>
          </a:p>
        </p:txBody>
      </p:sp>
      <p:sp>
        <p:nvSpPr>
          <p:cNvPr id="3" name="내용 개체 틀 2"/>
          <p:cNvSpPr>
            <a:spLocks noGrp="1"/>
          </p:cNvSpPr>
          <p:nvPr>
            <p:ph sz="quarter" idx="1"/>
          </p:nvPr>
        </p:nvSpPr>
        <p:spPr/>
        <p:txBody>
          <a:bodyPr>
            <a:normAutofit/>
          </a:bodyPr>
          <a:lstStyle/>
          <a:p>
            <a:r>
              <a:rPr lang="en-US" altLang="ko-KR" dirty="0" smtClean="0"/>
              <a:t>Example</a:t>
            </a:r>
          </a:p>
          <a:p>
            <a:pPr lvl="1"/>
            <a:r>
              <a:rPr lang="en-US" altLang="ko-KR" dirty="0" smtClean="0"/>
              <a:t>Create new project  “Application name” as</a:t>
            </a:r>
            <a:r>
              <a:rPr lang="ko-KR" altLang="en-US" dirty="0" smtClean="0"/>
              <a:t> </a:t>
            </a:r>
            <a:r>
              <a:rPr lang="en-US" altLang="ko-KR" dirty="0" smtClean="0"/>
              <a:t>“Hello4”</a:t>
            </a:r>
            <a:r>
              <a:rPr lang="ko-KR" altLang="en-US" dirty="0" smtClean="0"/>
              <a:t> </a:t>
            </a:r>
            <a:endParaRPr lang="en-US" altLang="ko-KR" dirty="0" smtClean="0"/>
          </a:p>
          <a:p>
            <a:pPr lvl="1"/>
            <a:r>
              <a:rPr lang="en-US" altLang="ko-KR" dirty="0"/>
              <a:t>Choose “Phone and Tablet” </a:t>
            </a:r>
            <a:r>
              <a:rPr lang="en-US" altLang="ko-KR" dirty="0" err="1" smtClean="0"/>
              <a:t>in“Select</a:t>
            </a:r>
            <a:r>
              <a:rPr lang="en-US" altLang="ko-KR" dirty="0" smtClean="0"/>
              <a:t> the form factors”</a:t>
            </a:r>
          </a:p>
          <a:p>
            <a:pPr lvl="1"/>
            <a:r>
              <a:rPr lang="en-US" altLang="ko-KR" dirty="0" smtClean="0"/>
              <a:t>Choose </a:t>
            </a:r>
            <a:r>
              <a:rPr lang="en-US" altLang="ko-KR" dirty="0"/>
              <a:t>“Navigation Drawer Activity” </a:t>
            </a:r>
            <a:r>
              <a:rPr lang="en-US" altLang="ko-KR" dirty="0" smtClean="0"/>
              <a:t>in “Add an activity to Mobile”</a:t>
            </a:r>
          </a:p>
          <a:p>
            <a:pPr lvl="1"/>
            <a:r>
              <a:rPr lang="en-US" altLang="ko-KR" dirty="0" smtClean="0"/>
              <a:t>Run Emulator (AVD) </a:t>
            </a:r>
          </a:p>
          <a:p>
            <a:pPr lvl="1"/>
            <a:r>
              <a:rPr lang="en-US" altLang="ko-KR" dirty="0" smtClean="0"/>
              <a:t>Run the application</a:t>
            </a:r>
          </a:p>
          <a:p>
            <a:r>
              <a:rPr lang="en-US" altLang="ko-KR" dirty="0" smtClean="0"/>
              <a:t>Application Execution</a:t>
            </a:r>
          </a:p>
          <a:p>
            <a:pPr lvl="1"/>
            <a:r>
              <a:rPr lang="en-US" altLang="ko-KR" dirty="0" smtClean="0"/>
              <a:t>Section 1, 2, 3</a:t>
            </a:r>
          </a:p>
          <a:p>
            <a:pPr lvl="1"/>
            <a:r>
              <a:rPr lang="en-US" altLang="ko-KR" dirty="0" smtClean="0"/>
              <a:t>Each section covers entire screen when you choose each section</a:t>
            </a:r>
            <a:r>
              <a:rPr lang="ko-KR" altLang="en-US" dirty="0" smtClean="0"/>
              <a:t> </a:t>
            </a:r>
            <a:r>
              <a:rPr lang="en-US" altLang="ko-KR" dirty="0" smtClean="0"/>
              <a:t>(blank screen)</a:t>
            </a:r>
          </a:p>
          <a:p>
            <a:pPr lvl="1"/>
            <a:r>
              <a:rPr lang="en-US" altLang="ko-KR" dirty="0" smtClean="0"/>
              <a:t>Return menu selection screen when you press the left of name of application</a:t>
            </a:r>
            <a:endParaRPr lang="ko-KR" altLang="en-US" dirty="0"/>
          </a:p>
        </p:txBody>
      </p:sp>
    </p:spTree>
    <p:extLst>
      <p:ext uri="{BB962C8B-B14F-4D97-AF65-F5344CB8AC3E}">
        <p14:creationId xmlns:p14="http://schemas.microsoft.com/office/powerpoint/2010/main" val="737887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Output</a:t>
            </a:r>
            <a:endParaRPr lang="ko-KR" altLang="en-US" dirty="0"/>
          </a:p>
        </p:txBody>
      </p:sp>
      <p:pic>
        <p:nvPicPr>
          <p:cNvPr id="4" name="그림 3"/>
          <p:cNvPicPr>
            <a:picLocks noChangeAspect="1"/>
          </p:cNvPicPr>
          <p:nvPr/>
        </p:nvPicPr>
        <p:blipFill>
          <a:blip r:embed="rId3"/>
          <a:stretch>
            <a:fillRect/>
          </a:stretch>
        </p:blipFill>
        <p:spPr>
          <a:xfrm>
            <a:off x="539552" y="1628800"/>
            <a:ext cx="7477072" cy="4277072"/>
          </a:xfrm>
          <a:prstGeom prst="rect">
            <a:avLst/>
          </a:prstGeom>
        </p:spPr>
      </p:pic>
    </p:spTree>
    <p:extLst>
      <p:ext uri="{BB962C8B-B14F-4D97-AF65-F5344CB8AC3E}">
        <p14:creationId xmlns:p14="http://schemas.microsoft.com/office/powerpoint/2010/main" val="3662454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a:t>
            </a:r>
            <a:r>
              <a:rPr lang="ko-KR" altLang="en-US" dirty="0" smtClean="0"/>
              <a:t> </a:t>
            </a:r>
            <a:endParaRPr lang="ko-KR" altLang="en-US" dirty="0"/>
          </a:p>
        </p:txBody>
      </p:sp>
      <p:sp>
        <p:nvSpPr>
          <p:cNvPr id="3" name="내용 개체 틀 2"/>
          <p:cNvSpPr>
            <a:spLocks noGrp="1"/>
          </p:cNvSpPr>
          <p:nvPr>
            <p:ph sz="quarter" idx="1"/>
          </p:nvPr>
        </p:nvSpPr>
        <p:spPr/>
        <p:txBody>
          <a:bodyPr/>
          <a:lstStyle/>
          <a:p>
            <a:pPr fontAlgn="base"/>
            <a:r>
              <a:rPr lang="en-US" altLang="ko-KR" dirty="0" smtClean="0"/>
              <a:t>Application composed of several components</a:t>
            </a:r>
          </a:p>
          <a:p>
            <a:pPr fontAlgn="base"/>
            <a:endParaRPr lang="en-US" altLang="ko-KR" b="1" dirty="0" smtClean="0"/>
          </a:p>
          <a:p>
            <a:pPr fontAlgn="base"/>
            <a:r>
              <a:rPr lang="en-US" altLang="ko-KR" b="1" dirty="0" smtClean="0"/>
              <a:t>Separate code and resource thoroughly</a:t>
            </a:r>
            <a:endParaRPr lang="ko-KR" altLang="en-US" dirty="0"/>
          </a:p>
          <a:p>
            <a:pPr fontAlgn="base"/>
            <a:endParaRPr lang="en-US" altLang="ko-KR" dirty="0" smtClean="0"/>
          </a:p>
          <a:p>
            <a:pPr fontAlgn="base"/>
            <a:r>
              <a:rPr lang="en-US" altLang="ko-KR" dirty="0" smtClean="0"/>
              <a:t>Code and resource are connected through R.java created automatically by development tool</a:t>
            </a:r>
          </a:p>
          <a:p>
            <a:endParaRPr lang="ko-KR" altLang="en-US" dirty="0"/>
          </a:p>
        </p:txBody>
      </p:sp>
    </p:spTree>
    <p:extLst>
      <p:ext uri="{BB962C8B-B14F-4D97-AF65-F5344CB8AC3E}">
        <p14:creationId xmlns:p14="http://schemas.microsoft.com/office/powerpoint/2010/main" val="188740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Automatically created source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028825"/>
            <a:ext cx="81153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92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Output of auto-created code</a:t>
            </a:r>
            <a:endParaRPr lang="ko-KR"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58" y="1294856"/>
            <a:ext cx="6310567" cy="47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585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package</a:t>
            </a:r>
            <a:r>
              <a:rPr lang="en-US" altLang="ko-KR" dirty="0"/>
              <a:t> </a:t>
            </a:r>
            <a:r>
              <a:rPr lang="en-US" altLang="ko-KR" dirty="0" err="1"/>
              <a:t>kr.co.company.hello</a:t>
            </a:r>
            <a:r>
              <a:rPr lang="en-US" altLang="ko-KR" dirty="0" smtClean="0"/>
              <a:t>;</a:t>
            </a:r>
            <a:endParaRPr lang="ko-KR" altLang="en-US" dirty="0"/>
          </a:p>
        </p:txBody>
      </p:sp>
      <p:sp>
        <p:nvSpPr>
          <p:cNvPr id="3" name="내용 개체 틀 2"/>
          <p:cNvSpPr>
            <a:spLocks noGrp="1"/>
          </p:cNvSpPr>
          <p:nvPr>
            <p:ph sz="quarter" idx="1"/>
          </p:nvPr>
        </p:nvSpPr>
        <p:spPr/>
        <p:txBody>
          <a:bodyPr/>
          <a:lstStyle/>
          <a:p>
            <a:r>
              <a:rPr lang="en-US" altLang="ko-KR" b="1" dirty="0" smtClean="0"/>
              <a:t>Package is a container of classes</a:t>
            </a:r>
          </a:p>
          <a:p>
            <a:r>
              <a:rPr lang="en-US" altLang="ko-KR" dirty="0" smtClean="0"/>
              <a:t>Generally, use in reverse order of internet domain</a:t>
            </a:r>
            <a:endParaRPr lang="ko-KR" altLang="en-US" dirty="0"/>
          </a:p>
          <a:p>
            <a:endParaRPr lang="ko-KR" altLang="en-US" dirty="0"/>
          </a:p>
        </p:txBody>
      </p:sp>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632" y="2852936"/>
            <a:ext cx="5722873" cy="3096344"/>
          </a:xfrm>
          <a:prstGeom prst="rect">
            <a:avLst/>
          </a:prstGeom>
        </p:spPr>
      </p:pic>
    </p:spTree>
    <p:extLst>
      <p:ext uri="{BB962C8B-B14F-4D97-AF65-F5344CB8AC3E}">
        <p14:creationId xmlns:p14="http://schemas.microsoft.com/office/powerpoint/2010/main" val="1168540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altLang="ko-KR" b="1" dirty="0"/>
              <a:t>import </a:t>
            </a:r>
            <a:r>
              <a:rPr lang="en-US" altLang="ko-KR" b="1" dirty="0" smtClean="0"/>
              <a:t>android.support.v7.app.ActionBar…</a:t>
            </a:r>
            <a:endParaRPr lang="en-US" altLang="ko-KR" b="1" dirty="0"/>
          </a:p>
        </p:txBody>
      </p:sp>
      <p:sp>
        <p:nvSpPr>
          <p:cNvPr id="3" name="내용 개체 틀 2"/>
          <p:cNvSpPr>
            <a:spLocks noGrp="1"/>
          </p:cNvSpPr>
          <p:nvPr>
            <p:ph sz="quarter" idx="1"/>
          </p:nvPr>
        </p:nvSpPr>
        <p:spPr/>
        <p:txBody>
          <a:bodyPr/>
          <a:lstStyle/>
          <a:p>
            <a:pPr fontAlgn="base"/>
            <a:endParaRPr lang="en-US" altLang="ko-KR" dirty="0" smtClean="0"/>
          </a:p>
          <a:p>
            <a:pPr fontAlgn="base"/>
            <a:r>
              <a:rPr lang="en-US" altLang="ko-KR" dirty="0"/>
              <a:t>import </a:t>
            </a:r>
            <a:r>
              <a:rPr lang="en-US" altLang="ko-KR" dirty="0" smtClean="0"/>
              <a:t>statements </a:t>
            </a:r>
            <a:r>
              <a:rPr lang="en-US" altLang="ko-KR" dirty="0"/>
              <a:t>make it possible to abbreviate references to data and methods in other </a:t>
            </a:r>
            <a:r>
              <a:rPr lang="en-US" altLang="ko-KR" dirty="0" smtClean="0"/>
              <a:t>packages</a:t>
            </a:r>
          </a:p>
          <a:p>
            <a:pPr fontAlgn="base"/>
            <a:r>
              <a:rPr lang="en-US" altLang="ko-KR" dirty="0" smtClean="0"/>
              <a:t>Android packages </a:t>
            </a:r>
            <a:r>
              <a:rPr lang="en-US" altLang="ko-KR" smtClean="0"/>
              <a:t>like </a:t>
            </a:r>
          </a:p>
          <a:p>
            <a:pPr marL="0" indent="0" fontAlgn="base">
              <a:buNone/>
            </a:pPr>
            <a:r>
              <a:rPr lang="en-US" altLang="ko-KR" smtClean="0"/>
              <a:t>“</a:t>
            </a:r>
            <a:r>
              <a:rPr lang="en-US" altLang="ko-KR" b="1" smtClean="0"/>
              <a:t>import android.support.v7.app.ActionBar</a:t>
            </a:r>
            <a:r>
              <a:rPr lang="en-US" altLang="ko-KR" dirty="0" smtClean="0"/>
              <a:t>” are provided by Android</a:t>
            </a:r>
            <a:endParaRPr lang="ko-KR" altLang="en-US" dirty="0"/>
          </a:p>
          <a:p>
            <a:pPr marL="0" indent="0" fontAlgn="base">
              <a:buNone/>
            </a:pPr>
            <a:endParaRPr lang="ko-KR" altLang="en-US" dirty="0"/>
          </a:p>
        </p:txBody>
      </p:sp>
    </p:spTree>
    <p:extLst>
      <p:ext uri="{BB962C8B-B14F-4D97-AF65-F5344CB8AC3E}">
        <p14:creationId xmlns:p14="http://schemas.microsoft.com/office/powerpoint/2010/main" val="369970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public class </a:t>
            </a:r>
            <a:r>
              <a:rPr lang="en-US" altLang="ko-KR" dirty="0" err="1"/>
              <a:t>MainActivity</a:t>
            </a:r>
            <a:r>
              <a:rPr lang="en-US" altLang="ko-KR" dirty="0"/>
              <a:t> extends </a:t>
            </a:r>
            <a:r>
              <a:rPr lang="en-US" altLang="ko-KR" dirty="0" err="1" smtClean="0"/>
              <a:t>ActionBarActivity</a:t>
            </a:r>
            <a:r>
              <a:rPr lang="en-US" altLang="ko-KR" dirty="0" smtClean="0"/>
              <a:t> </a:t>
            </a:r>
            <a:r>
              <a:rPr lang="en-US" altLang="ko-KR" dirty="0"/>
              <a:t>{ ... </a:t>
            </a:r>
            <a:r>
              <a:rPr lang="en-US" altLang="ko-KR" dirty="0" smtClean="0"/>
              <a:t>}</a:t>
            </a:r>
            <a:endParaRPr lang="ko-KR" altLang="en-US" dirty="0"/>
          </a:p>
        </p:txBody>
      </p:sp>
      <p:sp>
        <p:nvSpPr>
          <p:cNvPr id="3" name="내용 개체 틀 2"/>
          <p:cNvSpPr>
            <a:spLocks noGrp="1"/>
          </p:cNvSpPr>
          <p:nvPr>
            <p:ph sz="quarter" idx="1"/>
          </p:nvPr>
        </p:nvSpPr>
        <p:spPr/>
        <p:txBody>
          <a:bodyPr/>
          <a:lstStyle/>
          <a:p>
            <a:r>
              <a:rPr lang="en-US" altLang="ko-KR" dirty="0" smtClean="0"/>
              <a:t>Definition of class</a:t>
            </a:r>
          </a:p>
          <a:p>
            <a:r>
              <a:rPr lang="en-US" altLang="ko-KR" b="1" dirty="0" smtClean="0"/>
              <a:t>This is an activity because </a:t>
            </a:r>
            <a:r>
              <a:rPr lang="en-US" altLang="ko-KR" b="1" dirty="0" err="1" smtClean="0"/>
              <a:t>MainActivity</a:t>
            </a:r>
            <a:r>
              <a:rPr lang="ko-KR" altLang="en-US" b="1" dirty="0"/>
              <a:t> </a:t>
            </a:r>
            <a:r>
              <a:rPr lang="en-US" altLang="ko-KR" b="1" dirty="0" smtClean="0"/>
              <a:t>inherits Activity. </a:t>
            </a:r>
          </a:p>
          <a:p>
            <a:r>
              <a:rPr lang="en-US" altLang="ko-KR" dirty="0"/>
              <a:t>Activity is an application component that provides a screen with which users can interact in order to do </a:t>
            </a:r>
            <a:r>
              <a:rPr lang="en-US" altLang="ko-KR" dirty="0" smtClean="0"/>
              <a:t>something</a:t>
            </a:r>
            <a:endParaRPr lang="ko-KR"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0400"/>
            <a:ext cx="5334000" cy="298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1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968</Words>
  <Application>Microsoft Office PowerPoint</Application>
  <PresentationFormat>화면 슬라이드 쇼(4:3)</PresentationFormat>
  <Paragraphs>177</Paragraphs>
  <Slides>48</Slides>
  <Notes>12</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Office Theme</vt:lpstr>
      <vt:lpstr>Day 2 Android Programming :First Application </vt:lpstr>
      <vt:lpstr>Application Components</vt:lpstr>
      <vt:lpstr>Package folder</vt:lpstr>
      <vt:lpstr>Automatically created source</vt:lpstr>
      <vt:lpstr>Automatically created source</vt:lpstr>
      <vt:lpstr>Output of auto-created code</vt:lpstr>
      <vt:lpstr>package kr.co.company.hello;</vt:lpstr>
      <vt:lpstr>import android.support.v7.app.ActionBar…</vt:lpstr>
      <vt:lpstr>public class MainActivity extends ActionBarActivity { ... }</vt:lpstr>
      <vt:lpstr>Four app components</vt:lpstr>
      <vt:lpstr>Four app components</vt:lpstr>
      <vt:lpstr>Four app components</vt:lpstr>
      <vt:lpstr>Four app components</vt:lpstr>
      <vt:lpstr>@Override</vt:lpstr>
      <vt:lpstr>public void onCreate() { … }</vt:lpstr>
      <vt:lpstr>super.onCreate(savedInstanceState);</vt:lpstr>
      <vt:lpstr>setContentView(R.layout.activity_main);</vt:lpstr>
      <vt:lpstr>Automatically created source change</vt:lpstr>
      <vt:lpstr>Change button’s text</vt:lpstr>
      <vt:lpstr>Change “onClick” property</vt:lpstr>
      <vt:lpstr>Add source</vt:lpstr>
      <vt:lpstr>Run modified app</vt:lpstr>
      <vt:lpstr>TIP</vt:lpstr>
      <vt:lpstr>Starting point of Android application</vt:lpstr>
      <vt:lpstr>Describe UI using XML</vt:lpstr>
      <vt:lpstr>General Application Development  Procedure</vt:lpstr>
      <vt:lpstr>UI creation using XML</vt:lpstr>
      <vt:lpstr>UI creation using XML</vt:lpstr>
      <vt:lpstr>Analysis of XML file</vt:lpstr>
      <vt:lpstr>&lt;TextView&gt; attributes</vt:lpstr>
      <vt:lpstr>XML</vt:lpstr>
      <vt:lpstr>Location of XML file</vt:lpstr>
      <vt:lpstr>Connecting XML file to java code</vt:lpstr>
      <vt:lpstr>Output</vt:lpstr>
      <vt:lpstr>How to reference resource from java code</vt:lpstr>
      <vt:lpstr>Resource</vt:lpstr>
      <vt:lpstr>Why code and resources are separate?</vt:lpstr>
      <vt:lpstr>String resource</vt:lpstr>
      <vt:lpstr>Manifest file</vt:lpstr>
      <vt:lpstr>Manifest file</vt:lpstr>
      <vt:lpstr>What’s in AndroidManifest.xml</vt:lpstr>
      <vt:lpstr>Connecting to real device</vt:lpstr>
      <vt:lpstr>Turning on USB Debugging mode</vt:lpstr>
      <vt:lpstr>Choose device</vt:lpstr>
      <vt:lpstr>Several type of activities</vt:lpstr>
      <vt:lpstr>Example - Hello4</vt:lpstr>
      <vt:lpstr>Output</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statements and functions</dc:title>
  <dc:creator>syoun</dc:creator>
  <cp:lastModifiedBy>admin</cp:lastModifiedBy>
  <cp:revision>141</cp:revision>
  <cp:lastPrinted>2015-07-14T01:24:19Z</cp:lastPrinted>
  <dcterms:created xsi:type="dcterms:W3CDTF">2015-07-13T00:00:23Z</dcterms:created>
  <dcterms:modified xsi:type="dcterms:W3CDTF">2016-07-08T11:16:07Z</dcterms:modified>
</cp:coreProperties>
</file>