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62" r:id="rId3"/>
    <p:sldId id="363" r:id="rId4"/>
    <p:sldId id="389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87" r:id="rId29"/>
    <p:sldId id="388" r:id="rId30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3" autoAdjust="0"/>
    <p:restoredTop sz="95778" autoAdjust="0"/>
  </p:normalViewPr>
  <p:slideViewPr>
    <p:cSldViewPr>
      <p:cViewPr varScale="1">
        <p:scale>
          <a:sx n="109" d="100"/>
          <a:sy n="109" d="100"/>
        </p:scale>
        <p:origin x="-36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34AD9DB2-7D32-491F-8D57-D0AAE21BFC11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64590426-808B-4995-8032-1E5DE4A0C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96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AD1BCE70-F40D-4F12-8FB6-1225B5A6FE72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F881F0D0-BAE0-46A0-9A1D-2A1D1A0F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3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Android SDK</a:t>
            </a:r>
            <a:r>
              <a:rPr lang="en-US" altLang="ko-KR" baseline="0" dirty="0" smtClean="0"/>
              <a:t> includes button, list, etc.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8F52F-6018-4ABC-B53B-D20B02A5EB6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284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LinearLayout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container</a:t>
            </a:r>
            <a:r>
              <a:rPr lang="ko-KR" altLang="en-US" dirty="0" smtClean="0"/>
              <a:t>역할을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내부에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button</a:t>
            </a:r>
            <a:r>
              <a:rPr lang="ko-KR" altLang="en-US" dirty="0" smtClean="0"/>
              <a:t>요소를 정의한다</a:t>
            </a:r>
            <a:r>
              <a:rPr lang="en-US" altLang="ko-KR" dirty="0" smtClean="0"/>
              <a:t>. UserInterface1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8F52F-6018-4ABC-B53B-D20B02A5EB6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086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61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리소스에서 참조</a:t>
            </a:r>
            <a:r>
              <a:rPr lang="en-US" altLang="ko-KR" dirty="0" smtClean="0"/>
              <a:t>, +</a:t>
            </a:r>
            <a:r>
              <a:rPr lang="ko-KR" altLang="en-US" dirty="0" smtClean="0"/>
              <a:t>는 새로 생성한다는 의미</a:t>
            </a:r>
            <a:r>
              <a:rPr lang="en-US" altLang="ko-KR" dirty="0" smtClean="0"/>
              <a:t>, id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식별자를</a:t>
            </a:r>
            <a:r>
              <a:rPr lang="ko-KR" altLang="en-US" dirty="0" smtClean="0"/>
              <a:t> 나타내는  패키지 이름이며 </a:t>
            </a:r>
            <a:r>
              <a:rPr lang="en-US" altLang="ko-KR" dirty="0" smtClean="0"/>
              <a:t>button1</a:t>
            </a:r>
            <a:r>
              <a:rPr lang="ko-KR" altLang="en-US" dirty="0" smtClean="0"/>
              <a:t>이 실제로 첫 번째 버튼의 식별자가 된다</a:t>
            </a:r>
            <a:r>
              <a:rPr lang="en-US" altLang="ko-KR" dirty="0" smtClean="0"/>
              <a:t>. UserInterface3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8F52F-6018-4ABC-B53B-D20B02A5EB6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927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LinearLayoutTest01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90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LinearLayoutTest2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86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android:padding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="2pt“ 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android:ems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글자수제한   </a:t>
            </a:r>
            <a:r>
              <a:rPr lang="en-US" altLang="ko-KR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Calculator</a:t>
            </a:r>
            <a:r>
              <a:rPr lang="en-US" altLang="ko-KR" sz="1200" b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1F0D0-BAE0-46A0-9A1D-2A1D1A0FE32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18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9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3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6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4"/>
          </a:xfrm>
        </p:spPr>
        <p:txBody>
          <a:bodyPr>
            <a:normAutofit/>
          </a:bodyPr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404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9" descr="underline_base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2" y="914400"/>
            <a:ext cx="4903787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233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7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87"/>
          <p:cNvSpPr txBox="1">
            <a:spLocks noChangeArrowheads="1"/>
          </p:cNvSpPr>
          <p:nvPr userDrawn="1"/>
        </p:nvSpPr>
        <p:spPr bwMode="auto">
          <a:xfrm>
            <a:off x="4114800" y="6581001"/>
            <a:ext cx="952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fld id="{E5BEB1C4-A8E1-49F2-BC10-F882E3F9B005}" type="slidenum">
              <a:rPr kumimoji="1" lang="en-US" altLang="ko-KR" sz="1200">
                <a:solidFill>
                  <a:srgbClr val="000000"/>
                </a:solidFill>
              </a:rPr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ko-KR" sz="1200" dirty="0">
                <a:solidFill>
                  <a:srgbClr val="000000"/>
                </a:solidFill>
              </a:rPr>
              <a:t> / </a:t>
            </a:r>
            <a:r>
              <a:rPr kumimoji="1" lang="en-US" altLang="ko-KR" sz="1200" dirty="0" smtClean="0">
                <a:solidFill>
                  <a:srgbClr val="000000"/>
                </a:solidFill>
              </a:rPr>
              <a:t>13</a:t>
            </a:r>
            <a:endParaRPr kumimoji="1" lang="ko-KR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2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0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3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8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FB85-6DF8-473A-8A94-0C7B0A5149C8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0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4588"/>
            <a:ext cx="8229600" cy="498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BFB85-6DF8-473A-8A94-0C7B0A5149C8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93F76-04D1-4503-8542-7E29652C08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7"/>
          <p:cNvSpPr txBox="1">
            <a:spLocks noChangeArrowheads="1"/>
          </p:cNvSpPr>
          <p:nvPr userDrawn="1"/>
        </p:nvSpPr>
        <p:spPr bwMode="auto">
          <a:xfrm>
            <a:off x="4114800" y="6553200"/>
            <a:ext cx="952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fld id="{E5BEB1C4-A8E1-49F2-BC10-F882E3F9B005}" type="slidenum">
              <a:rPr kumimoji="1" lang="en-US" altLang="ko-KR" sz="1200">
                <a:solidFill>
                  <a:srgbClr val="000000"/>
                </a:solidFill>
              </a:rPr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ko-KR" sz="1200" dirty="0">
                <a:solidFill>
                  <a:srgbClr val="000000"/>
                </a:solidFill>
              </a:rPr>
              <a:t> / </a:t>
            </a:r>
            <a:r>
              <a:rPr kumimoji="1" lang="en-US" altLang="ko-KR" sz="1200" dirty="0" smtClean="0">
                <a:solidFill>
                  <a:srgbClr val="000000"/>
                </a:solidFill>
              </a:rPr>
              <a:t>29</a:t>
            </a:r>
            <a:endParaRPr kumimoji="1" lang="ko-KR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2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B05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Android Programming</a:t>
            </a:r>
            <a:br>
              <a:rPr lang="en-US" altLang="ko-KR" sz="3600" dirty="0" smtClean="0"/>
            </a:br>
            <a:r>
              <a:rPr lang="en-US" altLang="ko-KR" sz="3600" dirty="0" smtClean="0"/>
              <a:t>:UI Basics</a:t>
            </a:r>
            <a:br>
              <a:rPr lang="en-US" altLang="ko-KR" sz="3600" dirty="0" smtClean="0"/>
            </a:b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Prof. </a:t>
            </a:r>
            <a:r>
              <a:rPr lang="en-US" altLang="ko-KR" sz="2400" dirty="0" err="1"/>
              <a:t>Seongwook</a:t>
            </a:r>
            <a:r>
              <a:rPr lang="en-US" altLang="ko-KR" sz="2400" dirty="0"/>
              <a:t> </a:t>
            </a:r>
            <a:r>
              <a:rPr lang="en-US" altLang="ko-KR" sz="2400" dirty="0" err="1"/>
              <a:t>Youn</a:t>
            </a:r>
            <a:endParaRPr lang="en-US" altLang="ko-KR" sz="2400" dirty="0"/>
          </a:p>
          <a:p>
            <a:r>
              <a:rPr lang="en-US" altLang="ko-KR" sz="2400" dirty="0"/>
              <a:t>Department of Software</a:t>
            </a:r>
          </a:p>
          <a:p>
            <a:r>
              <a:rPr lang="en-US" altLang="ko-KR" sz="2400" dirty="0"/>
              <a:t>Korea National University of Transportation</a:t>
            </a:r>
          </a:p>
        </p:txBody>
      </p:sp>
    </p:spTree>
    <p:extLst>
      <p:ext uri="{BB962C8B-B14F-4D97-AF65-F5344CB8AC3E}">
        <p14:creationId xmlns:p14="http://schemas.microsoft.com/office/powerpoint/2010/main" val="162456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64775"/>
            <a:ext cx="8229600" cy="762000"/>
          </a:xfrm>
        </p:spPr>
        <p:txBody>
          <a:bodyPr/>
          <a:lstStyle/>
          <a:p>
            <a:r>
              <a:rPr lang="en-US" altLang="ko-KR" sz="2800" dirty="0" smtClean="0"/>
              <a:t>Combination of XML and Java code</a:t>
            </a:r>
            <a:endParaRPr lang="ko-KR" altLang="en-US" sz="2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57912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967" y="4414838"/>
            <a:ext cx="72294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133600"/>
            <a:ext cx="17907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8055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create a 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XML</a:t>
            </a:r>
          </a:p>
          <a:p>
            <a:r>
              <a:rPr lang="en-US" altLang="ko-KR" dirty="0" smtClean="0"/>
              <a:t>Java code</a:t>
            </a:r>
          </a:p>
          <a:p>
            <a:r>
              <a:rPr lang="en-US" altLang="ko-KR" dirty="0" smtClean="0"/>
              <a:t>Combination of XML and Java 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265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/>
              <a:t>View class is parent class of every views</a:t>
            </a:r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Field or method of View class can be commonly used by all the views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505200"/>
            <a:ext cx="5026220" cy="2245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133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Field and Method of 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id</a:t>
            </a:r>
          </a:p>
          <a:p>
            <a:pPr lvl="1"/>
            <a:r>
              <a:rPr lang="en-US" altLang="ko-KR" dirty="0" smtClean="0"/>
              <a:t>Identifier of view</a:t>
            </a:r>
          </a:p>
          <a:p>
            <a:r>
              <a:rPr lang="en-US" altLang="ko-KR" dirty="0" smtClean="0"/>
              <a:t>Location and size of view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81313"/>
            <a:ext cx="7154225" cy="123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267200"/>
            <a:ext cx="6224954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9983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71600" y="332656"/>
            <a:ext cx="10801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33400"/>
            <a:ext cx="5334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777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Dimension of View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799"/>
            <a:ext cx="8610600" cy="550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4005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 color value defined in XML. The color is specified with an RGB value and alpha channel. You can use a color resource any place that accepts a hexadecimal color value.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86000" y="2828836"/>
            <a:ext cx="1981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</a:t>
            </a:r>
            <a:r>
              <a:rPr lang="en-US" altLang="ko-KR" i="1" dirty="0"/>
              <a:t>RGB</a:t>
            </a:r>
            <a:endParaRPr lang="en-US" altLang="ko-KR" dirty="0"/>
          </a:p>
          <a:p>
            <a:r>
              <a:rPr lang="en-US" altLang="ko-KR" dirty="0"/>
              <a:t>#</a:t>
            </a:r>
            <a:r>
              <a:rPr lang="en-US" altLang="ko-KR" i="1" dirty="0"/>
              <a:t>ARGB</a:t>
            </a:r>
            <a:endParaRPr lang="en-US" altLang="ko-KR" dirty="0"/>
          </a:p>
          <a:p>
            <a:r>
              <a:rPr lang="en-US" altLang="ko-KR" dirty="0"/>
              <a:t>#</a:t>
            </a:r>
            <a:r>
              <a:rPr lang="en-US" altLang="ko-KR" i="1" dirty="0"/>
              <a:t>RRGGBB</a:t>
            </a:r>
            <a:endParaRPr lang="en-US" altLang="ko-KR" dirty="0"/>
          </a:p>
          <a:p>
            <a:r>
              <a:rPr lang="en-US" altLang="ko-KR" dirty="0"/>
              <a:t>#</a:t>
            </a:r>
            <a:r>
              <a:rPr lang="en-US" altLang="ko-KR" i="1" dirty="0"/>
              <a:t>AARRGGBB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" y="4258503"/>
            <a:ext cx="67151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3268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Visibility Attribute on Screen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382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6589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Margins and Padding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Margin – gap between the </a:t>
            </a:r>
            <a:r>
              <a:rPr lang="en-US" altLang="ko-KR" dirty="0"/>
              <a:t>bounding box and frame</a:t>
            </a:r>
            <a:endParaRPr lang="en-US" altLang="ko-KR" dirty="0" smtClean="0"/>
          </a:p>
          <a:p>
            <a:r>
              <a:rPr lang="en-US" altLang="ko-KR" dirty="0" smtClean="0"/>
              <a:t>Padding – gap</a:t>
            </a:r>
            <a:r>
              <a:rPr lang="en-US" altLang="ko-KR" dirty="0"/>
              <a:t> between the frame and widget controls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62200"/>
            <a:ext cx="4531260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533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Margin </a:t>
            </a:r>
            <a:r>
              <a:rPr lang="en-US" altLang="ko-KR" dirty="0"/>
              <a:t>and Padding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paddingLeft</a:t>
            </a:r>
            <a:r>
              <a:rPr lang="en-US" altLang="ko-KR" dirty="0"/>
              <a:t>, </a:t>
            </a:r>
            <a:r>
              <a:rPr lang="en-US" altLang="ko-KR" dirty="0" err="1"/>
              <a:t>paddingRight</a:t>
            </a:r>
            <a:r>
              <a:rPr lang="en-US" altLang="ko-KR" dirty="0"/>
              <a:t>, </a:t>
            </a:r>
            <a:r>
              <a:rPr lang="en-US" altLang="ko-KR" dirty="0" err="1"/>
              <a:t>paddingTop</a:t>
            </a:r>
            <a:r>
              <a:rPr lang="en-US" altLang="ko-KR" dirty="0"/>
              <a:t>, </a:t>
            </a:r>
            <a:r>
              <a:rPr lang="en-US" altLang="ko-KR" dirty="0" err="1" smtClean="0"/>
              <a:t>paddingBottom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layout_marginLeft</a:t>
            </a:r>
            <a:r>
              <a:rPr lang="en-US" altLang="ko-KR" dirty="0"/>
              <a:t>, </a:t>
            </a:r>
            <a:r>
              <a:rPr lang="en-US" altLang="ko-KR" dirty="0" err="1"/>
              <a:t>layout_marginRight</a:t>
            </a:r>
            <a:r>
              <a:rPr lang="en-US" altLang="ko-KR" dirty="0"/>
              <a:t>, </a:t>
            </a:r>
            <a:r>
              <a:rPr lang="en-US" altLang="ko-KR" dirty="0" err="1"/>
              <a:t>layout_marginTop</a:t>
            </a:r>
            <a:r>
              <a:rPr lang="en-US" altLang="ko-KR" dirty="0"/>
              <a:t>, </a:t>
            </a:r>
            <a:r>
              <a:rPr lang="en-US" altLang="ko-KR" dirty="0" err="1"/>
              <a:t>layout_marginBottom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733800"/>
            <a:ext cx="46577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86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Basic</a:t>
            </a:r>
            <a:endParaRPr lang="ko-KR" altLang="en-US" dirty="0"/>
          </a:p>
        </p:txBody>
      </p:sp>
      <p:pic>
        <p:nvPicPr>
          <p:cNvPr id="1026" name="Picture 2" descr="http://www.wired.com/images_blogs/business/2011/12/androi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698543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061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of </a:t>
            </a:r>
            <a:r>
              <a:rPr lang="en-US" altLang="ko-KR" dirty="0" err="1" smtClean="0"/>
              <a:t>Magin</a:t>
            </a:r>
            <a:r>
              <a:rPr lang="en-US" altLang="ko-KR" dirty="0" smtClean="0"/>
              <a:t> and Padding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58" y="2204864"/>
            <a:ext cx="379095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" name="_x386972688" descr="EMB00005f00322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00808"/>
            <a:ext cx="2376264" cy="422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847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TextView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2776"/>
            <a:ext cx="6301135" cy="470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935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EditText</a:t>
            </a:r>
            <a:endParaRPr lang="ko-KR" altLang="en-US" dirty="0"/>
          </a:p>
        </p:txBody>
      </p:sp>
      <p:pic>
        <p:nvPicPr>
          <p:cNvPr id="3073" name="_x386972608" descr="EMB00005f0032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19263"/>
            <a:ext cx="7755279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68663"/>
            <a:ext cx="8784811" cy="176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683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Attribute of </a:t>
            </a:r>
            <a:r>
              <a:rPr lang="en-US" altLang="ko-KR" dirty="0" err="1" smtClean="0"/>
              <a:t>inputType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85778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30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of </a:t>
            </a:r>
            <a:r>
              <a:rPr lang="en-US" altLang="ko-KR" dirty="0" err="1" smtClean="0"/>
              <a:t>EditText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97595"/>
            <a:ext cx="6858000" cy="5279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8450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ImageView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Displays an arbitrary image, such as an </a:t>
            </a:r>
            <a:r>
              <a:rPr lang="en-US" altLang="ko-KR" dirty="0" err="1"/>
              <a:t>ico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494346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965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 of </a:t>
            </a:r>
            <a:r>
              <a:rPr lang="en-US" altLang="ko-KR" dirty="0" err="1" smtClean="0"/>
              <a:t>ImageView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Copy an image to “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drawable</a:t>
            </a:r>
            <a:r>
              <a:rPr lang="en-US" altLang="ko-KR" dirty="0" smtClean="0"/>
              <a:t>” folder.(</a:t>
            </a:r>
            <a:r>
              <a:rPr lang="en-US" altLang="ko-KR" dirty="0" err="1" smtClean="0"/>
              <a:t>Ctrl+C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Ctrl+V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92896"/>
            <a:ext cx="6777583" cy="373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32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ImageView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492603" cy="354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9247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Button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76672"/>
            <a:ext cx="6062117" cy="6127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192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Calculator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143000"/>
            <a:ext cx="7975259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3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User Interface Basic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Don’t use Java’s Swing</a:t>
            </a:r>
          </a:p>
          <a:p>
            <a:pPr lvl="1"/>
            <a:r>
              <a:rPr lang="en-US" altLang="ko-KR" dirty="0" smtClean="0"/>
              <a:t>Java’s swing is a memory hog</a:t>
            </a:r>
          </a:p>
          <a:p>
            <a:pPr lvl="1"/>
            <a:r>
              <a:rPr lang="en-US" altLang="ko-KR" dirty="0" smtClean="0"/>
              <a:t>It uses quite a lot of memory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Android UI controls</a:t>
            </a:r>
          </a:p>
          <a:p>
            <a:pPr lvl="1"/>
            <a:r>
              <a:rPr lang="en-US" altLang="ko-KR" dirty="0"/>
              <a:t>There are number of UI controls provided by Android that allow you to build the graphical user interface for your app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53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 Interface Basic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58674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43884"/>
            <a:ext cx="5876925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38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 and </a:t>
            </a:r>
            <a:r>
              <a:rPr lang="en-US" altLang="ko-KR" dirty="0" err="1" smtClean="0"/>
              <a:t>ViewGroup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69" y="1249639"/>
            <a:ext cx="8150431" cy="515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748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Design Procedure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Create </a:t>
            </a:r>
            <a:r>
              <a:rPr lang="en-US" altLang="ko-KR" dirty="0" err="1" smtClean="0"/>
              <a:t>ViewGroup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Add necessary views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Set as activity screen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19400"/>
            <a:ext cx="66098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02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ways of UI design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Using XML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Using Java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Mix of XML and Java code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00325"/>
            <a:ext cx="568642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311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Design using XML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85874"/>
            <a:ext cx="7931129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878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Design using Java Code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55553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80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357</Words>
  <Application>Microsoft Office PowerPoint</Application>
  <PresentationFormat>화면 슬라이드 쇼(4:3)</PresentationFormat>
  <Paragraphs>77</Paragraphs>
  <Slides>29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Theme</vt:lpstr>
      <vt:lpstr>Android Programming :UI Basics </vt:lpstr>
      <vt:lpstr>UI Basic</vt:lpstr>
      <vt:lpstr>User Interface Basic</vt:lpstr>
      <vt:lpstr>User Interface Basic</vt:lpstr>
      <vt:lpstr>View and ViewGroup</vt:lpstr>
      <vt:lpstr>UI Design Procedure</vt:lpstr>
      <vt:lpstr>3 ways of UI design</vt:lpstr>
      <vt:lpstr>UI Design using XML</vt:lpstr>
      <vt:lpstr>UI Design using Java Code</vt:lpstr>
      <vt:lpstr>Combination of XML and Java code</vt:lpstr>
      <vt:lpstr>How to create a view</vt:lpstr>
      <vt:lpstr>View</vt:lpstr>
      <vt:lpstr>Field and Method of View</vt:lpstr>
      <vt:lpstr>PowerPoint 프레젠테이션</vt:lpstr>
      <vt:lpstr>Dimension of View</vt:lpstr>
      <vt:lpstr>Color</vt:lpstr>
      <vt:lpstr>Visibility Attribute on Screen</vt:lpstr>
      <vt:lpstr>Margins and Padding</vt:lpstr>
      <vt:lpstr>Margin and Padding</vt:lpstr>
      <vt:lpstr>Example of Magin and Padding</vt:lpstr>
      <vt:lpstr>TextView</vt:lpstr>
      <vt:lpstr>EditText</vt:lpstr>
      <vt:lpstr>Attribute of inputType</vt:lpstr>
      <vt:lpstr>Example of EditText</vt:lpstr>
      <vt:lpstr>ImageView</vt:lpstr>
      <vt:lpstr>Use of ImageView</vt:lpstr>
      <vt:lpstr>ImageView</vt:lpstr>
      <vt:lpstr>Button</vt:lpstr>
      <vt:lpstr>Lab: Calculator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statements and functions</dc:title>
  <dc:creator>syoun</dc:creator>
  <cp:lastModifiedBy>admin</cp:lastModifiedBy>
  <cp:revision>132</cp:revision>
  <cp:lastPrinted>2015-07-14T01:24:19Z</cp:lastPrinted>
  <dcterms:created xsi:type="dcterms:W3CDTF">2015-07-13T00:00:23Z</dcterms:created>
  <dcterms:modified xsi:type="dcterms:W3CDTF">2016-07-05T09:12:00Z</dcterms:modified>
</cp:coreProperties>
</file>