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5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51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3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4AD9DB2-7D32-491F-8D57-D0AAE21BFC11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590426-808B-4995-8032-1E5DE4A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D1BCE70-F40D-4F12-8FB6-1225B5A6FE72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881F0D0-BAE0-46A0-9A1D-2A1D1A0F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다양한 화면 크기를 가지기 때문에 절대적인 화면 위치를 사용하는 것 보다  상대적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배치하는게</a:t>
            </a:r>
            <a:r>
              <a:rPr lang="ko-KR" altLang="en-US" dirty="0" smtClean="0"/>
              <a:t> 바람직하다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Relative</a:t>
            </a:r>
            <a:r>
              <a:rPr lang="en-US" altLang="ko-KR" baseline="0" dirty="0" smtClean="0"/>
              <a:t> layout is more desirable than absolute layout because the screen size is different to each device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LayoutByCode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Chap5Lab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외에 </a:t>
            </a:r>
            <a:r>
              <a:rPr lang="en-US" altLang="ko-KR" dirty="0" err="1" smtClean="0"/>
              <a:t>Absolutelayout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Framelayout</a:t>
            </a:r>
            <a:r>
              <a:rPr lang="ko-KR" altLang="en-US" dirty="0" smtClean="0"/>
              <a:t>이 존재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File -&gt; New Project </a:t>
            </a:r>
            <a:r>
              <a:rPr lang="ko-KR" altLang="en-US" dirty="0" smtClean="0"/>
              <a:t>에서</a:t>
            </a:r>
            <a:r>
              <a:rPr lang="en-US" altLang="ko-KR" baseline="0" dirty="0" smtClean="0"/>
              <a:t> LinearLayout1 </a:t>
            </a:r>
            <a:r>
              <a:rPr lang="ko-KR" altLang="en-US" baseline="0" dirty="0" smtClean="0"/>
              <a:t>생성하고 </a:t>
            </a:r>
            <a:r>
              <a:rPr lang="en-US" altLang="ko-KR" baseline="0" dirty="0" smtClean="0"/>
              <a:t>xml </a:t>
            </a:r>
            <a:r>
              <a:rPr lang="ko-KR" altLang="en-US" baseline="0" dirty="0" smtClean="0"/>
              <a:t>파일을 </a:t>
            </a:r>
            <a:r>
              <a:rPr lang="ko-KR" altLang="en-US" baseline="0" dirty="0" err="1" smtClean="0"/>
              <a:t>타입한다</a:t>
            </a:r>
            <a:r>
              <a:rPr lang="en-US" altLang="ko-KR" baseline="0" dirty="0" smtClean="0"/>
              <a:t>. Java</a:t>
            </a:r>
            <a:r>
              <a:rPr lang="ko-KR" altLang="en-US" baseline="0" dirty="0" err="1" smtClean="0"/>
              <a:t>화일은</a:t>
            </a:r>
            <a:r>
              <a:rPr lang="ko-KR" altLang="en-US" baseline="0" dirty="0" smtClean="0"/>
              <a:t> 변화 없다</a:t>
            </a:r>
            <a:r>
              <a:rPr lang="en-US" altLang="ko-KR" baseline="0" dirty="0" smtClean="0"/>
              <a:t>. Horizontal, vertical </a:t>
            </a:r>
            <a:r>
              <a:rPr lang="ko-KR" altLang="en-US" baseline="0" dirty="0" smtClean="0"/>
              <a:t>바꿔본다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LinearLayout1 </a:t>
            </a:r>
            <a:r>
              <a:rPr lang="ko-KR" altLang="en-US" baseline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열려있는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Gravity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속성을 바꿔본다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LinearLayout3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LinearLayout4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실행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5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TableLayoutTest01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RelativeLayoutTest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3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9" descr="underline_bas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914400"/>
            <a:ext cx="49037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87"/>
          <p:cNvSpPr txBox="1">
            <a:spLocks noChangeArrowheads="1"/>
          </p:cNvSpPr>
          <p:nvPr userDrawn="1"/>
        </p:nvSpPr>
        <p:spPr bwMode="auto">
          <a:xfrm>
            <a:off x="4114800" y="6581001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13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588"/>
            <a:ext cx="8229600" cy="498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7"/>
          <p:cNvSpPr txBox="1">
            <a:spLocks noChangeArrowheads="1"/>
          </p:cNvSpPr>
          <p:nvPr userDrawn="1"/>
        </p:nvSpPr>
        <p:spPr bwMode="auto">
          <a:xfrm>
            <a:off x="4114800" y="6553200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30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Android Programming</a:t>
            </a:r>
            <a:br>
              <a:rPr lang="en-US" altLang="ko-KR" sz="3600" dirty="0" smtClean="0"/>
            </a:br>
            <a:r>
              <a:rPr lang="en-US" altLang="ko-KR" sz="3600" dirty="0" smtClean="0"/>
              <a:t>:Layout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Prof. </a:t>
            </a:r>
            <a:r>
              <a:rPr lang="en-US" altLang="ko-KR" sz="2400" dirty="0" err="1" smtClean="0"/>
              <a:t>Seongwook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Youn</a:t>
            </a:r>
            <a:endParaRPr lang="en-US" altLang="ko-KR" sz="2400" dirty="0" smtClean="0"/>
          </a:p>
          <a:p>
            <a:r>
              <a:rPr lang="en-US" sz="2400" dirty="0" smtClean="0"/>
              <a:t>Department of Software</a:t>
            </a:r>
          </a:p>
          <a:p>
            <a:r>
              <a:rPr lang="en-US" sz="2400" dirty="0" smtClean="0"/>
              <a:t>Korea National University of Transportation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45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LinearLayout</a:t>
            </a:r>
            <a:r>
              <a:rPr lang="en-US" altLang="ko-KR" dirty="0"/>
              <a:t> also supports assigning a </a:t>
            </a:r>
            <a:r>
              <a:rPr lang="en-US" altLang="ko-KR" i="1" dirty="0"/>
              <a:t>weight</a:t>
            </a:r>
            <a:r>
              <a:rPr lang="en-US" altLang="ko-KR" dirty="0"/>
              <a:t> to individual children with the </a:t>
            </a:r>
            <a:r>
              <a:rPr lang="en-US" altLang="ko-KR" dirty="0" err="1"/>
              <a:t>android:layout_weightattribute</a:t>
            </a:r>
            <a:r>
              <a:rPr lang="en-US" altLang="ko-KR" dirty="0"/>
              <a:t>. This attribute assigns an "importance" value to a view in terms of how much space it should occupy on the screen. 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Each children views’ weights are 1,2,3, then remaining space are assigned to each view as 1/6, 2/6, 3/6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8029536" descr="EMB000055c810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60"/>
          <a:stretch>
            <a:fillRect/>
          </a:stretch>
        </p:blipFill>
        <p:spPr bwMode="auto">
          <a:xfrm>
            <a:off x="2362200" y="3886200"/>
            <a:ext cx="3369734" cy="18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Two </a:t>
            </a:r>
            <a:r>
              <a:rPr lang="en-US" altLang="ko-KR" dirty="0" err="1" smtClean="0"/>
              <a:t>views’s</a:t>
            </a:r>
            <a:r>
              <a:rPr lang="en-US" altLang="ko-KR" dirty="0" smtClean="0"/>
              <a:t> weight is 1, then total remaining space is separated equally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28029616" descr="EMB000055c810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77"/>
          <a:stretch>
            <a:fillRect/>
          </a:stretch>
        </p:blipFill>
        <p:spPr bwMode="auto">
          <a:xfrm>
            <a:off x="1828799" y="2590800"/>
            <a:ext cx="4458983" cy="2362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7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Linear Layout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541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09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380044704" descr="EMB000061f43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636" y="2057400"/>
            <a:ext cx="2379293" cy="42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/>
          <a:lstStyle/>
          <a:p>
            <a:r>
              <a:rPr lang="en-US" altLang="ko-KR" sz="2400" dirty="0" smtClean="0"/>
              <a:t>Example of weight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Weight </a:t>
            </a:r>
            <a:r>
              <a:rPr lang="en-US" altLang="ko-KR" dirty="0"/>
              <a:t>of this </a:t>
            </a:r>
            <a:r>
              <a:rPr lang="en-US" altLang="ko-KR" dirty="0" err="1"/>
              <a:t>EditText</a:t>
            </a:r>
            <a:r>
              <a:rPr lang="en-US" altLang="ko-KR" dirty="0"/>
              <a:t> is 1 </a:t>
            </a:r>
            <a:r>
              <a:rPr lang="en-US" altLang="ko-KR" dirty="0" smtClean="0"/>
              <a:t> and all other views’ weight is 0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81600" y="3200400"/>
            <a:ext cx="2448272" cy="2736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667000" y="1676400"/>
            <a:ext cx="2570018" cy="3553733"/>
          </a:xfrm>
          <a:custGeom>
            <a:avLst/>
            <a:gdLst>
              <a:gd name="connsiteX0" fmla="*/ 0 w 2626822"/>
              <a:gd name="connsiteY0" fmla="*/ 0 h 2470307"/>
              <a:gd name="connsiteX1" fmla="*/ 41564 w 2626822"/>
              <a:gd name="connsiteY1" fmla="*/ 8313 h 2470307"/>
              <a:gd name="connsiteX2" fmla="*/ 74815 w 2626822"/>
              <a:gd name="connsiteY2" fmla="*/ 33251 h 2470307"/>
              <a:gd name="connsiteX3" fmla="*/ 133004 w 2626822"/>
              <a:gd name="connsiteY3" fmla="*/ 91440 h 2470307"/>
              <a:gd name="connsiteX4" fmla="*/ 174568 w 2626822"/>
              <a:gd name="connsiteY4" fmla="*/ 133004 h 2470307"/>
              <a:gd name="connsiteX5" fmla="*/ 207819 w 2626822"/>
              <a:gd name="connsiteY5" fmla="*/ 174568 h 2470307"/>
              <a:gd name="connsiteX6" fmla="*/ 290946 w 2626822"/>
              <a:gd name="connsiteY6" fmla="*/ 257695 h 2470307"/>
              <a:gd name="connsiteX7" fmla="*/ 357448 w 2626822"/>
              <a:gd name="connsiteY7" fmla="*/ 340822 h 2470307"/>
              <a:gd name="connsiteX8" fmla="*/ 390699 w 2626822"/>
              <a:gd name="connsiteY8" fmla="*/ 382386 h 2470307"/>
              <a:gd name="connsiteX9" fmla="*/ 457200 w 2626822"/>
              <a:gd name="connsiteY9" fmla="*/ 482139 h 2470307"/>
              <a:gd name="connsiteX10" fmla="*/ 473826 w 2626822"/>
              <a:gd name="connsiteY10" fmla="*/ 540328 h 2470307"/>
              <a:gd name="connsiteX11" fmla="*/ 490451 w 2626822"/>
              <a:gd name="connsiteY11" fmla="*/ 573579 h 2470307"/>
              <a:gd name="connsiteX12" fmla="*/ 498764 w 2626822"/>
              <a:gd name="connsiteY12" fmla="*/ 673331 h 2470307"/>
              <a:gd name="connsiteX13" fmla="*/ 507077 w 2626822"/>
              <a:gd name="connsiteY13" fmla="*/ 756459 h 2470307"/>
              <a:gd name="connsiteX14" fmla="*/ 515389 w 2626822"/>
              <a:gd name="connsiteY14" fmla="*/ 872837 h 2470307"/>
              <a:gd name="connsiteX15" fmla="*/ 532015 w 2626822"/>
              <a:gd name="connsiteY15" fmla="*/ 1346662 h 2470307"/>
              <a:gd name="connsiteX16" fmla="*/ 540328 w 2626822"/>
              <a:gd name="connsiteY16" fmla="*/ 1388226 h 2470307"/>
              <a:gd name="connsiteX17" fmla="*/ 581891 w 2626822"/>
              <a:gd name="connsiteY17" fmla="*/ 1512917 h 2470307"/>
              <a:gd name="connsiteX18" fmla="*/ 623455 w 2626822"/>
              <a:gd name="connsiteY18" fmla="*/ 1579419 h 2470307"/>
              <a:gd name="connsiteX19" fmla="*/ 656706 w 2626822"/>
              <a:gd name="connsiteY19" fmla="*/ 1645920 h 2470307"/>
              <a:gd name="connsiteX20" fmla="*/ 681644 w 2626822"/>
              <a:gd name="connsiteY20" fmla="*/ 1704110 h 2470307"/>
              <a:gd name="connsiteX21" fmla="*/ 698269 w 2626822"/>
              <a:gd name="connsiteY21" fmla="*/ 1753986 h 2470307"/>
              <a:gd name="connsiteX22" fmla="*/ 731520 w 2626822"/>
              <a:gd name="connsiteY22" fmla="*/ 1795550 h 2470307"/>
              <a:gd name="connsiteX23" fmla="*/ 822960 w 2626822"/>
              <a:gd name="connsiteY23" fmla="*/ 1878677 h 2470307"/>
              <a:gd name="connsiteX24" fmla="*/ 947651 w 2626822"/>
              <a:gd name="connsiteY24" fmla="*/ 1970117 h 2470307"/>
              <a:gd name="connsiteX25" fmla="*/ 1014153 w 2626822"/>
              <a:gd name="connsiteY25" fmla="*/ 2003368 h 2470307"/>
              <a:gd name="connsiteX26" fmla="*/ 1072342 w 2626822"/>
              <a:gd name="connsiteY26" fmla="*/ 2036619 h 2470307"/>
              <a:gd name="connsiteX27" fmla="*/ 1147157 w 2626822"/>
              <a:gd name="connsiteY27" fmla="*/ 2069870 h 2470307"/>
              <a:gd name="connsiteX28" fmla="*/ 1205346 w 2626822"/>
              <a:gd name="connsiteY28" fmla="*/ 2103120 h 2470307"/>
              <a:gd name="connsiteX29" fmla="*/ 1263535 w 2626822"/>
              <a:gd name="connsiteY29" fmla="*/ 2128059 h 2470307"/>
              <a:gd name="connsiteX30" fmla="*/ 1396539 w 2626822"/>
              <a:gd name="connsiteY30" fmla="*/ 2177935 h 2470307"/>
              <a:gd name="connsiteX31" fmla="*/ 1521229 w 2626822"/>
              <a:gd name="connsiteY31" fmla="*/ 2227811 h 2470307"/>
              <a:gd name="connsiteX32" fmla="*/ 1704109 w 2626822"/>
              <a:gd name="connsiteY32" fmla="*/ 2310939 h 2470307"/>
              <a:gd name="connsiteX33" fmla="*/ 1870364 w 2626822"/>
              <a:gd name="connsiteY33" fmla="*/ 2360815 h 2470307"/>
              <a:gd name="connsiteX34" fmla="*/ 1945179 w 2626822"/>
              <a:gd name="connsiteY34" fmla="*/ 2377440 h 2470307"/>
              <a:gd name="connsiteX35" fmla="*/ 2078182 w 2626822"/>
              <a:gd name="connsiteY35" fmla="*/ 2419004 h 2470307"/>
              <a:gd name="connsiteX36" fmla="*/ 2136371 w 2626822"/>
              <a:gd name="connsiteY36" fmla="*/ 2427317 h 2470307"/>
              <a:gd name="connsiteX37" fmla="*/ 2194560 w 2626822"/>
              <a:gd name="connsiteY37" fmla="*/ 2443942 h 2470307"/>
              <a:gd name="connsiteX38" fmla="*/ 2485506 w 2626822"/>
              <a:gd name="connsiteY38" fmla="*/ 2460568 h 2470307"/>
              <a:gd name="connsiteX39" fmla="*/ 2626822 w 2626822"/>
              <a:gd name="connsiteY39" fmla="*/ 2468880 h 247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26822" h="2470307">
                <a:moveTo>
                  <a:pt x="0" y="0"/>
                </a:moveTo>
                <a:cubicBezTo>
                  <a:pt x="13855" y="2771"/>
                  <a:pt x="28653" y="2575"/>
                  <a:pt x="41564" y="8313"/>
                </a:cubicBezTo>
                <a:cubicBezTo>
                  <a:pt x="54224" y="13940"/>
                  <a:pt x="63541" y="25198"/>
                  <a:pt x="74815" y="33251"/>
                </a:cubicBezTo>
                <a:cubicBezTo>
                  <a:pt x="127061" y="70570"/>
                  <a:pt x="71233" y="22806"/>
                  <a:pt x="133004" y="91440"/>
                </a:cubicBezTo>
                <a:cubicBezTo>
                  <a:pt x="146111" y="106004"/>
                  <a:pt x="161461" y="118440"/>
                  <a:pt x="174568" y="133004"/>
                </a:cubicBezTo>
                <a:cubicBezTo>
                  <a:pt x="186437" y="146192"/>
                  <a:pt x="195713" y="161597"/>
                  <a:pt x="207819" y="174568"/>
                </a:cubicBezTo>
                <a:cubicBezTo>
                  <a:pt x="234557" y="203215"/>
                  <a:pt x="266466" y="227096"/>
                  <a:pt x="290946" y="257695"/>
                </a:cubicBezTo>
                <a:lnTo>
                  <a:pt x="357448" y="340822"/>
                </a:lnTo>
                <a:cubicBezTo>
                  <a:pt x="368532" y="354677"/>
                  <a:pt x="381296" y="367340"/>
                  <a:pt x="390699" y="382386"/>
                </a:cubicBezTo>
                <a:cubicBezTo>
                  <a:pt x="439605" y="460637"/>
                  <a:pt x="416578" y="427975"/>
                  <a:pt x="457200" y="482139"/>
                </a:cubicBezTo>
                <a:cubicBezTo>
                  <a:pt x="461419" y="499015"/>
                  <a:pt x="466670" y="523630"/>
                  <a:pt x="473826" y="540328"/>
                </a:cubicBezTo>
                <a:cubicBezTo>
                  <a:pt x="478707" y="551718"/>
                  <a:pt x="484909" y="562495"/>
                  <a:pt x="490451" y="573579"/>
                </a:cubicBezTo>
                <a:cubicBezTo>
                  <a:pt x="493222" y="606830"/>
                  <a:pt x="495743" y="640102"/>
                  <a:pt x="498764" y="673331"/>
                </a:cubicBezTo>
                <a:cubicBezTo>
                  <a:pt x="501285" y="701064"/>
                  <a:pt x="504764" y="728708"/>
                  <a:pt x="507077" y="756459"/>
                </a:cubicBezTo>
                <a:cubicBezTo>
                  <a:pt x="510307" y="795216"/>
                  <a:pt x="512618" y="834044"/>
                  <a:pt x="515389" y="872837"/>
                </a:cubicBezTo>
                <a:cubicBezTo>
                  <a:pt x="520931" y="1030779"/>
                  <a:pt x="524377" y="1188808"/>
                  <a:pt x="532015" y="1346662"/>
                </a:cubicBezTo>
                <a:cubicBezTo>
                  <a:pt x="532698" y="1360775"/>
                  <a:pt x="536268" y="1374693"/>
                  <a:pt x="540328" y="1388226"/>
                </a:cubicBezTo>
                <a:cubicBezTo>
                  <a:pt x="552917" y="1430190"/>
                  <a:pt x="558671" y="1475765"/>
                  <a:pt x="581891" y="1512917"/>
                </a:cubicBezTo>
                <a:cubicBezTo>
                  <a:pt x="595746" y="1535084"/>
                  <a:pt x="613747" y="1555148"/>
                  <a:pt x="623455" y="1579419"/>
                </a:cubicBezTo>
                <a:cubicBezTo>
                  <a:pt x="643790" y="1630258"/>
                  <a:pt x="631803" y="1608567"/>
                  <a:pt x="656706" y="1645920"/>
                </a:cubicBezTo>
                <a:cubicBezTo>
                  <a:pt x="682551" y="1775142"/>
                  <a:pt x="646156" y="1633132"/>
                  <a:pt x="681644" y="1704110"/>
                </a:cubicBezTo>
                <a:cubicBezTo>
                  <a:pt x="689481" y="1719785"/>
                  <a:pt x="689877" y="1738601"/>
                  <a:pt x="698269" y="1753986"/>
                </a:cubicBezTo>
                <a:cubicBezTo>
                  <a:pt x="706765" y="1769562"/>
                  <a:pt x="719651" y="1782362"/>
                  <a:pt x="731520" y="1795550"/>
                </a:cubicBezTo>
                <a:cubicBezTo>
                  <a:pt x="758264" y="1825265"/>
                  <a:pt x="791304" y="1854558"/>
                  <a:pt x="822960" y="1878677"/>
                </a:cubicBezTo>
                <a:cubicBezTo>
                  <a:pt x="863958" y="1909914"/>
                  <a:pt x="901551" y="1947067"/>
                  <a:pt x="947651" y="1970117"/>
                </a:cubicBezTo>
                <a:cubicBezTo>
                  <a:pt x="969818" y="1981201"/>
                  <a:pt x="992285" y="1991705"/>
                  <a:pt x="1014153" y="2003368"/>
                </a:cubicBezTo>
                <a:cubicBezTo>
                  <a:pt x="1033865" y="2013881"/>
                  <a:pt x="1052361" y="2026628"/>
                  <a:pt x="1072342" y="2036619"/>
                </a:cubicBezTo>
                <a:cubicBezTo>
                  <a:pt x="1096751" y="2048824"/>
                  <a:pt x="1122748" y="2057665"/>
                  <a:pt x="1147157" y="2069870"/>
                </a:cubicBezTo>
                <a:cubicBezTo>
                  <a:pt x="1167138" y="2079860"/>
                  <a:pt x="1185365" y="2093129"/>
                  <a:pt x="1205346" y="2103120"/>
                </a:cubicBezTo>
                <a:cubicBezTo>
                  <a:pt x="1224221" y="2112557"/>
                  <a:pt x="1243883" y="2120369"/>
                  <a:pt x="1263535" y="2128059"/>
                </a:cubicBezTo>
                <a:cubicBezTo>
                  <a:pt x="1307629" y="2145313"/>
                  <a:pt x="1357142" y="2151670"/>
                  <a:pt x="1396539" y="2177935"/>
                </a:cubicBezTo>
                <a:cubicBezTo>
                  <a:pt x="1467671" y="2225357"/>
                  <a:pt x="1426910" y="2206852"/>
                  <a:pt x="1521229" y="2227811"/>
                </a:cubicBezTo>
                <a:cubicBezTo>
                  <a:pt x="1574769" y="2254582"/>
                  <a:pt x="1657220" y="2296873"/>
                  <a:pt x="1704109" y="2310939"/>
                </a:cubicBezTo>
                <a:cubicBezTo>
                  <a:pt x="1759527" y="2327564"/>
                  <a:pt x="1813883" y="2348264"/>
                  <a:pt x="1870364" y="2360815"/>
                </a:cubicBezTo>
                <a:cubicBezTo>
                  <a:pt x="1895302" y="2366357"/>
                  <a:pt x="1920564" y="2370603"/>
                  <a:pt x="1945179" y="2377440"/>
                </a:cubicBezTo>
                <a:cubicBezTo>
                  <a:pt x="1999007" y="2392392"/>
                  <a:pt x="2025508" y="2407717"/>
                  <a:pt x="2078182" y="2419004"/>
                </a:cubicBezTo>
                <a:cubicBezTo>
                  <a:pt x="2097340" y="2423109"/>
                  <a:pt x="2117213" y="2423212"/>
                  <a:pt x="2136371" y="2427317"/>
                </a:cubicBezTo>
                <a:cubicBezTo>
                  <a:pt x="2156096" y="2431544"/>
                  <a:pt x="2174634" y="2440796"/>
                  <a:pt x="2194560" y="2443942"/>
                </a:cubicBezTo>
                <a:cubicBezTo>
                  <a:pt x="2251454" y="2452925"/>
                  <a:pt x="2464456" y="2459653"/>
                  <a:pt x="2485506" y="2460568"/>
                </a:cubicBezTo>
                <a:cubicBezTo>
                  <a:pt x="2559674" y="2475401"/>
                  <a:pt x="2512940" y="2468880"/>
                  <a:pt x="2626822" y="24688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3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162800" cy="597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66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FrameLayout</a:t>
            </a:r>
            <a:r>
              <a:rPr lang="en-US" altLang="ko-KR" dirty="0"/>
              <a:t> is designed to block out an area on the screen to display a single item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52936"/>
            <a:ext cx="216024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47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 Layout Example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252663" cy="35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4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Layout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8952"/>
            <a:ext cx="8837311" cy="390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07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View Could be one row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914524"/>
            <a:ext cx="85820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28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Relative Layout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219200"/>
            <a:ext cx="8229600" cy="49069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RelativeLayout</a:t>
            </a:r>
            <a:r>
              <a:rPr lang="en-US" altLang="ko-KR" dirty="0"/>
              <a:t> is a view group that displays </a:t>
            </a:r>
            <a:r>
              <a:rPr lang="en-US" altLang="ko-KR" dirty="0" smtClean="0"/>
              <a:t>child </a:t>
            </a:r>
            <a:r>
              <a:rPr lang="en-US" altLang="ko-KR" dirty="0"/>
              <a:t>views in relative positions. The position of each view can be specified as relative to sibling elements (such as to the left-of or below another view) or in positions relative to the parent </a:t>
            </a:r>
            <a:r>
              <a:rPr lang="en-US" altLang="ko-KR" dirty="0" err="1"/>
              <a:t>RelativeLayout</a:t>
            </a:r>
            <a:r>
              <a:rPr lang="en-US" altLang="ko-KR" dirty="0"/>
              <a:t> </a:t>
            </a:r>
            <a:r>
              <a:rPr lang="en-US" altLang="ko-KR" dirty="0" smtClean="0"/>
              <a:t>are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58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efines </a:t>
            </a:r>
            <a:r>
              <a:rPr lang="en-US" altLang="ko-KR" dirty="0"/>
              <a:t>the visual structure for a user interface, such as the UI for an activity or app </a:t>
            </a:r>
            <a:r>
              <a:rPr lang="en-US" altLang="ko-KR" dirty="0" smtClean="0"/>
              <a:t>widget.</a:t>
            </a:r>
          </a:p>
          <a:p>
            <a:r>
              <a:rPr lang="en-US" altLang="ko-KR" dirty="0" smtClean="0"/>
              <a:t>Arrange views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477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26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Relative Layout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315200" cy="583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9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Relative Layout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89557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47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Absolute Layout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54480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168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Change attributes by code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38"/>
            <a:ext cx="8735482" cy="40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872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Attribute Change by Code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85850"/>
            <a:ext cx="8367712" cy="543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133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Change by Code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681163"/>
            <a:ext cx="8715375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84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 smtClean="0"/>
              <a:t>Create Layout Object by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Views’s</a:t>
            </a:r>
            <a:r>
              <a:rPr lang="en-US" altLang="ko-KR" dirty="0" smtClean="0"/>
              <a:t> structure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3" name="_x440432224" descr="EMB000061f43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60" y="2420888"/>
            <a:ext cx="6120680" cy="356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17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Layout by Code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2999"/>
            <a:ext cx="7391400" cy="53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044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057400"/>
            <a:ext cx="66522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622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Calculator App Development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19200"/>
            <a:ext cx="770679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5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Types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9" y="1916832"/>
            <a:ext cx="85820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55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Implementation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8153548" cy="22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7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Buttons Arrangement using </a:t>
            </a:r>
            <a:r>
              <a:rPr lang="en-US" altLang="ko-KR" dirty="0" err="1" smtClean="0"/>
              <a:t>TableLayout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79199"/>
            <a:ext cx="7768356" cy="4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9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Bottom Button Implementation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8" y="1772816"/>
            <a:ext cx="8118301" cy="14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5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Layout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4"/>
          </a:xfrm>
        </p:spPr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iew </a:t>
            </a:r>
            <a:r>
              <a:rPr lang="en-US" altLang="ko-KR" dirty="0"/>
              <a:t>group that aligns all children in a single direction, vertically or horizontally. You can specify the layout direction with the </a:t>
            </a:r>
            <a:r>
              <a:rPr lang="en-US" altLang="ko-KR" dirty="0" err="1"/>
              <a:t>android:orientation</a:t>
            </a:r>
            <a:r>
              <a:rPr lang="en-US" altLang="ko-KR" dirty="0"/>
              <a:t> attribute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3" y="2590800"/>
            <a:ext cx="798285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65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LinearLayout</a:t>
            </a:r>
            <a:r>
              <a:rPr lang="en-US" altLang="ko-KR" dirty="0" smtClean="0"/>
              <a:t> Class Attributes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7" y="1676400"/>
            <a:ext cx="865232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68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Layout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6052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05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Gravity Attribute Values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4" y="1219200"/>
            <a:ext cx="811905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66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Gravity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Attribute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5950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81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Baseline Alignment of Children Views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8478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LinearLayout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xmlns:android</a:t>
            </a:r>
            <a:r>
              <a:rPr lang="en-US" altLang="ko-KR" sz="1400" dirty="0"/>
              <a:t>=</a:t>
            </a:r>
            <a:r>
              <a:rPr lang="en-US" altLang="ko-KR" sz="1400" i="1" dirty="0"/>
              <a:t>"http://schemas.android.com/</a:t>
            </a:r>
            <a:r>
              <a:rPr lang="en-US" altLang="ko-KR" sz="1400" i="1" dirty="0" err="1"/>
              <a:t>apk</a:t>
            </a:r>
            <a:r>
              <a:rPr lang="en-US" altLang="ko-KR" sz="1400" i="1" dirty="0"/>
              <a:t>/res/android"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android:orientation</a:t>
            </a:r>
            <a:r>
              <a:rPr lang="en-US" altLang="ko-KR" sz="1400" dirty="0"/>
              <a:t>=</a:t>
            </a:r>
            <a:r>
              <a:rPr lang="en-US" altLang="ko-KR" sz="1400" i="1" dirty="0"/>
              <a:t>"</a:t>
            </a:r>
            <a:r>
              <a:rPr lang="en-US" altLang="ko-KR" sz="1400" i="1" dirty="0" smtClean="0"/>
              <a:t>horizontal“</a:t>
            </a:r>
          </a:p>
          <a:p>
            <a:pPr marL="0" indent="0" fontAlgn="base" latinLnBrk="0">
              <a:buNone/>
            </a:pPr>
            <a:r>
              <a:rPr lang="en-US" altLang="ko-KR" sz="1400" i="1" dirty="0"/>
              <a:t>	</a:t>
            </a:r>
            <a:r>
              <a:rPr lang="en-US" altLang="ko-KR" sz="1400" dirty="0" err="1" smtClean="0"/>
              <a:t>android:layout_width</a:t>
            </a:r>
            <a:r>
              <a:rPr lang="en-US" altLang="ko-KR" sz="1400" dirty="0"/>
              <a:t>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fill_parent</a:t>
            </a:r>
            <a:r>
              <a:rPr lang="en-US" altLang="ko-KR" sz="1400" i="1" dirty="0"/>
              <a:t>"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android:layout_height</a:t>
            </a:r>
            <a:r>
              <a:rPr lang="en-US" altLang="ko-KR" sz="1400" dirty="0"/>
              <a:t>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fill_parent</a:t>
            </a:r>
            <a:r>
              <a:rPr lang="en-US" altLang="ko-KR" sz="1400" i="1" dirty="0"/>
              <a:t>"</a:t>
            </a:r>
            <a:endParaRPr lang="en-US" altLang="ko-KR" sz="1400" dirty="0"/>
          </a:p>
          <a:p>
            <a:pPr marL="0" indent="0" fontAlgn="base" latinLnBrk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android:baselineAligned</a:t>
            </a:r>
            <a:r>
              <a:rPr lang="en-US" altLang="ko-KR" sz="1400" b="1" dirty="0"/>
              <a:t>=</a:t>
            </a:r>
            <a:r>
              <a:rPr lang="en-US" altLang="ko-KR" sz="1400" b="1" i="1" dirty="0"/>
              <a:t>"true"</a:t>
            </a:r>
            <a:r>
              <a:rPr lang="en-US" altLang="ko-KR" sz="1400" dirty="0"/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/>
              <a:t>&gt;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3158836" y="2909455"/>
            <a:ext cx="947651" cy="1379912"/>
          </a:xfrm>
          <a:custGeom>
            <a:avLst/>
            <a:gdLst>
              <a:gd name="connsiteX0" fmla="*/ 0 w 947651"/>
              <a:gd name="connsiteY0" fmla="*/ 0 h 1379912"/>
              <a:gd name="connsiteX1" fmla="*/ 49877 w 947651"/>
              <a:gd name="connsiteY1" fmla="*/ 74814 h 1379912"/>
              <a:gd name="connsiteX2" fmla="*/ 66502 w 947651"/>
              <a:gd name="connsiteY2" fmla="*/ 99752 h 1379912"/>
              <a:gd name="connsiteX3" fmla="*/ 91440 w 947651"/>
              <a:gd name="connsiteY3" fmla="*/ 133003 h 1379912"/>
              <a:gd name="connsiteX4" fmla="*/ 124691 w 947651"/>
              <a:gd name="connsiteY4" fmla="*/ 199505 h 1379912"/>
              <a:gd name="connsiteX5" fmla="*/ 149629 w 947651"/>
              <a:gd name="connsiteY5" fmla="*/ 224443 h 1379912"/>
              <a:gd name="connsiteX6" fmla="*/ 166255 w 947651"/>
              <a:gd name="connsiteY6" fmla="*/ 249381 h 1379912"/>
              <a:gd name="connsiteX7" fmla="*/ 174568 w 947651"/>
              <a:gd name="connsiteY7" fmla="*/ 282632 h 1379912"/>
              <a:gd name="connsiteX8" fmla="*/ 191193 w 947651"/>
              <a:gd name="connsiteY8" fmla="*/ 324196 h 1379912"/>
              <a:gd name="connsiteX9" fmla="*/ 199506 w 947651"/>
              <a:gd name="connsiteY9" fmla="*/ 482138 h 1379912"/>
              <a:gd name="connsiteX10" fmla="*/ 232757 w 947651"/>
              <a:gd name="connsiteY10" fmla="*/ 748145 h 1379912"/>
              <a:gd name="connsiteX11" fmla="*/ 249382 w 947651"/>
              <a:gd name="connsiteY11" fmla="*/ 798021 h 1379912"/>
              <a:gd name="connsiteX12" fmla="*/ 274320 w 947651"/>
              <a:gd name="connsiteY12" fmla="*/ 822960 h 1379912"/>
              <a:gd name="connsiteX13" fmla="*/ 307571 w 947651"/>
              <a:gd name="connsiteY13" fmla="*/ 864523 h 1379912"/>
              <a:gd name="connsiteX14" fmla="*/ 324197 w 947651"/>
              <a:gd name="connsiteY14" fmla="*/ 897774 h 1379912"/>
              <a:gd name="connsiteX15" fmla="*/ 349135 w 947651"/>
              <a:gd name="connsiteY15" fmla="*/ 914400 h 1379912"/>
              <a:gd name="connsiteX16" fmla="*/ 374073 w 947651"/>
              <a:gd name="connsiteY16" fmla="*/ 947650 h 1379912"/>
              <a:gd name="connsiteX17" fmla="*/ 415637 w 947651"/>
              <a:gd name="connsiteY17" fmla="*/ 980901 h 1379912"/>
              <a:gd name="connsiteX18" fmla="*/ 465513 w 947651"/>
              <a:gd name="connsiteY18" fmla="*/ 1030778 h 1379912"/>
              <a:gd name="connsiteX19" fmla="*/ 482139 w 947651"/>
              <a:gd name="connsiteY19" fmla="*/ 1055716 h 1379912"/>
              <a:gd name="connsiteX20" fmla="*/ 515389 w 947651"/>
              <a:gd name="connsiteY20" fmla="*/ 1080654 h 1379912"/>
              <a:gd name="connsiteX21" fmla="*/ 548640 w 947651"/>
              <a:gd name="connsiteY21" fmla="*/ 1122218 h 1379912"/>
              <a:gd name="connsiteX22" fmla="*/ 573579 w 947651"/>
              <a:gd name="connsiteY22" fmla="*/ 1138843 h 1379912"/>
              <a:gd name="connsiteX23" fmla="*/ 590204 w 947651"/>
              <a:gd name="connsiteY23" fmla="*/ 1155469 h 1379912"/>
              <a:gd name="connsiteX24" fmla="*/ 623455 w 947651"/>
              <a:gd name="connsiteY24" fmla="*/ 1180407 h 1379912"/>
              <a:gd name="connsiteX25" fmla="*/ 648393 w 947651"/>
              <a:gd name="connsiteY25" fmla="*/ 1205345 h 1379912"/>
              <a:gd name="connsiteX26" fmla="*/ 731520 w 947651"/>
              <a:gd name="connsiteY26" fmla="*/ 1238596 h 1379912"/>
              <a:gd name="connsiteX27" fmla="*/ 764771 w 947651"/>
              <a:gd name="connsiteY27" fmla="*/ 1255221 h 1379912"/>
              <a:gd name="connsiteX28" fmla="*/ 789709 w 947651"/>
              <a:gd name="connsiteY28" fmla="*/ 1263534 h 1379912"/>
              <a:gd name="connsiteX29" fmla="*/ 831273 w 947651"/>
              <a:gd name="connsiteY29" fmla="*/ 1280160 h 1379912"/>
              <a:gd name="connsiteX30" fmla="*/ 881149 w 947651"/>
              <a:gd name="connsiteY30" fmla="*/ 1296785 h 1379912"/>
              <a:gd name="connsiteX31" fmla="*/ 914400 w 947651"/>
              <a:gd name="connsiteY31" fmla="*/ 1346661 h 1379912"/>
              <a:gd name="connsiteX32" fmla="*/ 947651 w 947651"/>
              <a:gd name="connsiteY32" fmla="*/ 1379912 h 1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47651" h="1379912">
                <a:moveTo>
                  <a:pt x="0" y="0"/>
                </a:moveTo>
                <a:lnTo>
                  <a:pt x="49877" y="74814"/>
                </a:lnTo>
                <a:cubicBezTo>
                  <a:pt x="55419" y="83127"/>
                  <a:pt x="60508" y="91760"/>
                  <a:pt x="66502" y="99752"/>
                </a:cubicBezTo>
                <a:lnTo>
                  <a:pt x="91440" y="133003"/>
                </a:lnTo>
                <a:cubicBezTo>
                  <a:pt x="101668" y="163687"/>
                  <a:pt x="101135" y="168096"/>
                  <a:pt x="124691" y="199505"/>
                </a:cubicBezTo>
                <a:cubicBezTo>
                  <a:pt x="131744" y="208910"/>
                  <a:pt x="142103" y="215412"/>
                  <a:pt x="149629" y="224443"/>
                </a:cubicBezTo>
                <a:cubicBezTo>
                  <a:pt x="156025" y="232118"/>
                  <a:pt x="160713" y="241068"/>
                  <a:pt x="166255" y="249381"/>
                </a:cubicBezTo>
                <a:cubicBezTo>
                  <a:pt x="169026" y="260465"/>
                  <a:pt x="170955" y="271793"/>
                  <a:pt x="174568" y="282632"/>
                </a:cubicBezTo>
                <a:cubicBezTo>
                  <a:pt x="179287" y="296788"/>
                  <a:pt x="189342" y="309389"/>
                  <a:pt x="191193" y="324196"/>
                </a:cubicBezTo>
                <a:cubicBezTo>
                  <a:pt x="197732" y="376509"/>
                  <a:pt x="195920" y="429540"/>
                  <a:pt x="199506" y="482138"/>
                </a:cubicBezTo>
                <a:cubicBezTo>
                  <a:pt x="211586" y="659316"/>
                  <a:pt x="198825" y="637867"/>
                  <a:pt x="232757" y="748145"/>
                </a:cubicBezTo>
                <a:cubicBezTo>
                  <a:pt x="237911" y="764895"/>
                  <a:pt x="236990" y="785629"/>
                  <a:pt x="249382" y="798021"/>
                </a:cubicBezTo>
                <a:lnTo>
                  <a:pt x="274320" y="822960"/>
                </a:lnTo>
                <a:cubicBezTo>
                  <a:pt x="294168" y="882502"/>
                  <a:pt x="265793" y="814390"/>
                  <a:pt x="307571" y="864523"/>
                </a:cubicBezTo>
                <a:cubicBezTo>
                  <a:pt x="315504" y="874043"/>
                  <a:pt x="316264" y="888254"/>
                  <a:pt x="324197" y="897774"/>
                </a:cubicBezTo>
                <a:cubicBezTo>
                  <a:pt x="330593" y="905449"/>
                  <a:pt x="342071" y="907336"/>
                  <a:pt x="349135" y="914400"/>
                </a:cubicBezTo>
                <a:cubicBezTo>
                  <a:pt x="358931" y="924196"/>
                  <a:pt x="365204" y="937007"/>
                  <a:pt x="374073" y="947650"/>
                </a:cubicBezTo>
                <a:cubicBezTo>
                  <a:pt x="400166" y="978961"/>
                  <a:pt x="381115" y="950215"/>
                  <a:pt x="415637" y="980901"/>
                </a:cubicBezTo>
                <a:cubicBezTo>
                  <a:pt x="433210" y="996522"/>
                  <a:pt x="452471" y="1011215"/>
                  <a:pt x="465513" y="1030778"/>
                </a:cubicBezTo>
                <a:cubicBezTo>
                  <a:pt x="471055" y="1039091"/>
                  <a:pt x="475075" y="1048652"/>
                  <a:pt x="482139" y="1055716"/>
                </a:cubicBezTo>
                <a:cubicBezTo>
                  <a:pt x="491935" y="1065512"/>
                  <a:pt x="505593" y="1070858"/>
                  <a:pt x="515389" y="1080654"/>
                </a:cubicBezTo>
                <a:cubicBezTo>
                  <a:pt x="558581" y="1123846"/>
                  <a:pt x="507521" y="1089323"/>
                  <a:pt x="548640" y="1122218"/>
                </a:cubicBezTo>
                <a:cubicBezTo>
                  <a:pt x="556442" y="1128459"/>
                  <a:pt x="565777" y="1132602"/>
                  <a:pt x="573579" y="1138843"/>
                </a:cubicBezTo>
                <a:cubicBezTo>
                  <a:pt x="579699" y="1143739"/>
                  <a:pt x="584183" y="1150452"/>
                  <a:pt x="590204" y="1155469"/>
                </a:cubicBezTo>
                <a:cubicBezTo>
                  <a:pt x="600847" y="1164339"/>
                  <a:pt x="612936" y="1171391"/>
                  <a:pt x="623455" y="1180407"/>
                </a:cubicBezTo>
                <a:cubicBezTo>
                  <a:pt x="632381" y="1188058"/>
                  <a:pt x="638312" y="1199297"/>
                  <a:pt x="648393" y="1205345"/>
                </a:cubicBezTo>
                <a:cubicBezTo>
                  <a:pt x="708534" y="1241430"/>
                  <a:pt x="689096" y="1220414"/>
                  <a:pt x="731520" y="1238596"/>
                </a:cubicBezTo>
                <a:cubicBezTo>
                  <a:pt x="742910" y="1243477"/>
                  <a:pt x="753381" y="1250340"/>
                  <a:pt x="764771" y="1255221"/>
                </a:cubicBezTo>
                <a:cubicBezTo>
                  <a:pt x="772825" y="1258673"/>
                  <a:pt x="781505" y="1260457"/>
                  <a:pt x="789709" y="1263534"/>
                </a:cubicBezTo>
                <a:cubicBezTo>
                  <a:pt x="803681" y="1268774"/>
                  <a:pt x="817249" y="1275061"/>
                  <a:pt x="831273" y="1280160"/>
                </a:cubicBezTo>
                <a:cubicBezTo>
                  <a:pt x="847743" y="1286149"/>
                  <a:pt x="881149" y="1296785"/>
                  <a:pt x="881149" y="1296785"/>
                </a:cubicBezTo>
                <a:cubicBezTo>
                  <a:pt x="892233" y="1313410"/>
                  <a:pt x="897775" y="1335577"/>
                  <a:pt x="914400" y="1346661"/>
                </a:cubicBezTo>
                <a:cubicBezTo>
                  <a:pt x="944494" y="1366724"/>
                  <a:pt x="934871" y="1354351"/>
                  <a:pt x="947651" y="13799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79512" y="4797152"/>
            <a:ext cx="3526369" cy="15188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 latinLnBrk="0">
              <a:buFont typeface="Wingdings"/>
              <a:buNone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LinearLayout</a:t>
            </a:r>
            <a:r>
              <a:rPr lang="en-US" altLang="ko-KR" sz="1400" dirty="0" smtClean="0"/>
              <a:t> </a:t>
            </a:r>
          </a:p>
          <a:p>
            <a:pPr marL="0" indent="0" fontAlgn="base" latinLnBrk="0">
              <a:buFont typeface="Wingdings"/>
              <a:buNone/>
            </a:pPr>
            <a:r>
              <a:rPr lang="en-US" altLang="ko-KR" sz="1400" dirty="0" smtClean="0"/>
              <a:t>…</a:t>
            </a:r>
          </a:p>
          <a:p>
            <a:pPr marL="0" indent="0" fontAlgn="base" latinLnBrk="0">
              <a:buFont typeface="Wingdings"/>
              <a:buNone/>
            </a:pPr>
            <a:r>
              <a:rPr lang="en-US" altLang="ko-KR" sz="1400" b="1" dirty="0" smtClean="0"/>
              <a:t>…</a:t>
            </a:r>
          </a:p>
          <a:p>
            <a:pPr marL="0" indent="0" fontAlgn="base" latinLnBrk="0">
              <a:buFont typeface="Wingdings"/>
              <a:buNone/>
            </a:pPr>
            <a:r>
              <a:rPr lang="en-US" altLang="ko-KR" sz="1400" b="1" dirty="0" err="1" smtClean="0"/>
              <a:t>android:baselineAligned</a:t>
            </a:r>
            <a:r>
              <a:rPr lang="en-US" altLang="ko-KR" sz="1400" b="1" dirty="0" smtClean="0"/>
              <a:t>=</a:t>
            </a:r>
            <a:r>
              <a:rPr lang="en-US" altLang="ko-KR" sz="1400" b="1" i="1" dirty="0" smtClean="0"/>
              <a:t>＂false"</a:t>
            </a:r>
            <a:r>
              <a:rPr lang="en-US" altLang="ko-KR" sz="1400" dirty="0" smtClean="0"/>
              <a:t> </a:t>
            </a:r>
          </a:p>
          <a:p>
            <a:pPr marL="0" indent="0" fontAlgn="base" latinLnBrk="0">
              <a:buFont typeface="Wingdings"/>
              <a:buNone/>
            </a:pPr>
            <a:r>
              <a:rPr lang="en-US" altLang="ko-KR" sz="1400" dirty="0" smtClean="0"/>
              <a:t>&gt;</a:t>
            </a:r>
          </a:p>
          <a:p>
            <a:pPr marL="0" indent="0">
              <a:buFont typeface="Wingdings"/>
              <a:buNone/>
            </a:pP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2784764" y="5544589"/>
            <a:ext cx="1388225" cy="315884"/>
          </a:xfrm>
          <a:custGeom>
            <a:avLst/>
            <a:gdLst>
              <a:gd name="connsiteX0" fmla="*/ 0 w 1388225"/>
              <a:gd name="connsiteY0" fmla="*/ 315884 h 315884"/>
              <a:gd name="connsiteX1" fmla="*/ 91440 w 1388225"/>
              <a:gd name="connsiteY1" fmla="*/ 257695 h 315884"/>
              <a:gd name="connsiteX2" fmla="*/ 124691 w 1388225"/>
              <a:gd name="connsiteY2" fmla="*/ 232756 h 315884"/>
              <a:gd name="connsiteX3" fmla="*/ 174567 w 1388225"/>
              <a:gd name="connsiteY3" fmla="*/ 207818 h 315884"/>
              <a:gd name="connsiteX4" fmla="*/ 257694 w 1388225"/>
              <a:gd name="connsiteY4" fmla="*/ 149629 h 315884"/>
              <a:gd name="connsiteX5" fmla="*/ 382385 w 1388225"/>
              <a:gd name="connsiteY5" fmla="*/ 99753 h 315884"/>
              <a:gd name="connsiteX6" fmla="*/ 490451 w 1388225"/>
              <a:gd name="connsiteY6" fmla="*/ 41564 h 315884"/>
              <a:gd name="connsiteX7" fmla="*/ 515389 w 1388225"/>
              <a:gd name="connsiteY7" fmla="*/ 33251 h 315884"/>
              <a:gd name="connsiteX8" fmla="*/ 573578 w 1388225"/>
              <a:gd name="connsiteY8" fmla="*/ 0 h 315884"/>
              <a:gd name="connsiteX9" fmla="*/ 798021 w 1388225"/>
              <a:gd name="connsiteY9" fmla="*/ 8313 h 315884"/>
              <a:gd name="connsiteX10" fmla="*/ 881149 w 1388225"/>
              <a:gd name="connsiteY10" fmla="*/ 24938 h 315884"/>
              <a:gd name="connsiteX11" fmla="*/ 906087 w 1388225"/>
              <a:gd name="connsiteY11" fmla="*/ 33251 h 315884"/>
              <a:gd name="connsiteX12" fmla="*/ 931025 w 1388225"/>
              <a:gd name="connsiteY12" fmla="*/ 49876 h 315884"/>
              <a:gd name="connsiteX13" fmla="*/ 955963 w 1388225"/>
              <a:gd name="connsiteY13" fmla="*/ 58189 h 315884"/>
              <a:gd name="connsiteX14" fmla="*/ 1039091 w 1388225"/>
              <a:gd name="connsiteY14" fmla="*/ 83127 h 315884"/>
              <a:gd name="connsiteX15" fmla="*/ 1097280 w 1388225"/>
              <a:gd name="connsiteY15" fmla="*/ 116378 h 315884"/>
              <a:gd name="connsiteX16" fmla="*/ 1147156 w 1388225"/>
              <a:gd name="connsiteY16" fmla="*/ 157942 h 315884"/>
              <a:gd name="connsiteX17" fmla="*/ 1180407 w 1388225"/>
              <a:gd name="connsiteY17" fmla="*/ 174567 h 315884"/>
              <a:gd name="connsiteX18" fmla="*/ 1221971 w 1388225"/>
              <a:gd name="connsiteY18" fmla="*/ 199506 h 315884"/>
              <a:gd name="connsiteX19" fmla="*/ 1246909 w 1388225"/>
              <a:gd name="connsiteY19" fmla="*/ 224444 h 315884"/>
              <a:gd name="connsiteX20" fmla="*/ 1296785 w 1388225"/>
              <a:gd name="connsiteY20" fmla="*/ 241069 h 315884"/>
              <a:gd name="connsiteX21" fmla="*/ 1321723 w 1388225"/>
              <a:gd name="connsiteY21" fmla="*/ 249382 h 315884"/>
              <a:gd name="connsiteX22" fmla="*/ 1363287 w 1388225"/>
              <a:gd name="connsiteY22" fmla="*/ 257695 h 315884"/>
              <a:gd name="connsiteX23" fmla="*/ 1388225 w 1388225"/>
              <a:gd name="connsiteY23" fmla="*/ 266007 h 31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88225" h="315884">
                <a:moveTo>
                  <a:pt x="0" y="315884"/>
                </a:moveTo>
                <a:cubicBezTo>
                  <a:pt x="41624" y="290909"/>
                  <a:pt x="49234" y="287240"/>
                  <a:pt x="91440" y="257695"/>
                </a:cubicBezTo>
                <a:cubicBezTo>
                  <a:pt x="102790" y="249750"/>
                  <a:pt x="112811" y="239884"/>
                  <a:pt x="124691" y="232756"/>
                </a:cubicBezTo>
                <a:cubicBezTo>
                  <a:pt x="140630" y="223193"/>
                  <a:pt x="158885" y="217797"/>
                  <a:pt x="174567" y="207818"/>
                </a:cubicBezTo>
                <a:cubicBezTo>
                  <a:pt x="219973" y="178923"/>
                  <a:pt x="208907" y="170538"/>
                  <a:pt x="257694" y="149629"/>
                </a:cubicBezTo>
                <a:cubicBezTo>
                  <a:pt x="385115" y="95020"/>
                  <a:pt x="284268" y="153271"/>
                  <a:pt x="382385" y="99753"/>
                </a:cubicBezTo>
                <a:cubicBezTo>
                  <a:pt x="419887" y="79297"/>
                  <a:pt x="448327" y="55606"/>
                  <a:pt x="490451" y="41564"/>
                </a:cubicBezTo>
                <a:cubicBezTo>
                  <a:pt x="498764" y="38793"/>
                  <a:pt x="507335" y="36703"/>
                  <a:pt x="515389" y="33251"/>
                </a:cubicBezTo>
                <a:cubicBezTo>
                  <a:pt x="544924" y="20593"/>
                  <a:pt x="548530" y="16699"/>
                  <a:pt x="573578" y="0"/>
                </a:cubicBezTo>
                <a:cubicBezTo>
                  <a:pt x="648392" y="2771"/>
                  <a:pt x="723400" y="2263"/>
                  <a:pt x="798021" y="8313"/>
                </a:cubicBezTo>
                <a:cubicBezTo>
                  <a:pt x="826187" y="10597"/>
                  <a:pt x="854341" y="16002"/>
                  <a:pt x="881149" y="24938"/>
                </a:cubicBezTo>
                <a:cubicBezTo>
                  <a:pt x="889462" y="27709"/>
                  <a:pt x="898250" y="29332"/>
                  <a:pt x="906087" y="33251"/>
                </a:cubicBezTo>
                <a:cubicBezTo>
                  <a:pt x="915023" y="37719"/>
                  <a:pt x="922089" y="45408"/>
                  <a:pt x="931025" y="49876"/>
                </a:cubicBezTo>
                <a:cubicBezTo>
                  <a:pt x="938862" y="53795"/>
                  <a:pt x="947759" y="55112"/>
                  <a:pt x="955963" y="58189"/>
                </a:cubicBezTo>
                <a:cubicBezTo>
                  <a:pt x="1018455" y="81624"/>
                  <a:pt x="975500" y="70410"/>
                  <a:pt x="1039091" y="83127"/>
                </a:cubicBezTo>
                <a:cubicBezTo>
                  <a:pt x="1086468" y="130506"/>
                  <a:pt x="1038668" y="91259"/>
                  <a:pt x="1097280" y="116378"/>
                </a:cubicBezTo>
                <a:cubicBezTo>
                  <a:pt x="1130261" y="130513"/>
                  <a:pt x="1117199" y="136544"/>
                  <a:pt x="1147156" y="157942"/>
                </a:cubicBezTo>
                <a:cubicBezTo>
                  <a:pt x="1157240" y="165145"/>
                  <a:pt x="1169323" y="169025"/>
                  <a:pt x="1180407" y="174567"/>
                </a:cubicBezTo>
                <a:cubicBezTo>
                  <a:pt x="1232177" y="226340"/>
                  <a:pt x="1157230" y="156346"/>
                  <a:pt x="1221971" y="199506"/>
                </a:cubicBezTo>
                <a:cubicBezTo>
                  <a:pt x="1231753" y="206027"/>
                  <a:pt x="1236632" y="218735"/>
                  <a:pt x="1246909" y="224444"/>
                </a:cubicBezTo>
                <a:cubicBezTo>
                  <a:pt x="1262228" y="232955"/>
                  <a:pt x="1280160" y="235527"/>
                  <a:pt x="1296785" y="241069"/>
                </a:cubicBezTo>
                <a:cubicBezTo>
                  <a:pt x="1305098" y="243840"/>
                  <a:pt x="1313131" y="247664"/>
                  <a:pt x="1321723" y="249382"/>
                </a:cubicBezTo>
                <a:cubicBezTo>
                  <a:pt x="1335578" y="252153"/>
                  <a:pt x="1349580" y="254268"/>
                  <a:pt x="1363287" y="257695"/>
                </a:cubicBezTo>
                <a:cubicBezTo>
                  <a:pt x="1371788" y="259820"/>
                  <a:pt x="1388225" y="266007"/>
                  <a:pt x="1388225" y="2660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380043584" descr="EMB000061f435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62"/>
          <a:stretch>
            <a:fillRect/>
          </a:stretch>
        </p:blipFill>
        <p:spPr bwMode="auto">
          <a:xfrm>
            <a:off x="4241360" y="5015199"/>
            <a:ext cx="3249648" cy="13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80043104" descr="EMB000061f435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84"/>
          <a:stretch>
            <a:fillRect/>
          </a:stretch>
        </p:blipFill>
        <p:spPr bwMode="auto">
          <a:xfrm>
            <a:off x="4241360" y="3472768"/>
            <a:ext cx="3249648" cy="138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5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298</Words>
  <Application>Microsoft Office PowerPoint</Application>
  <PresentationFormat>화면 슬라이드 쇼(4:3)</PresentationFormat>
  <Paragraphs>78</Paragraphs>
  <Slides>32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Theme</vt:lpstr>
      <vt:lpstr>Android Programming :Layout</vt:lpstr>
      <vt:lpstr>Layout</vt:lpstr>
      <vt:lpstr>Layout Types</vt:lpstr>
      <vt:lpstr>Linear Layout</vt:lpstr>
      <vt:lpstr>LinearLayout Class Attributes</vt:lpstr>
      <vt:lpstr>Linear Layout</vt:lpstr>
      <vt:lpstr>Gravity Attribute Values</vt:lpstr>
      <vt:lpstr>Gravity Attribute </vt:lpstr>
      <vt:lpstr>Baseline Alignment of Children Views</vt:lpstr>
      <vt:lpstr>Weight</vt:lpstr>
      <vt:lpstr>Weight</vt:lpstr>
      <vt:lpstr>Example of Linear Layout</vt:lpstr>
      <vt:lpstr>Example of weight</vt:lpstr>
      <vt:lpstr>PowerPoint 프레젠테이션</vt:lpstr>
      <vt:lpstr>Frame Layout</vt:lpstr>
      <vt:lpstr>Frame Layout Example</vt:lpstr>
      <vt:lpstr>Table Layout</vt:lpstr>
      <vt:lpstr>General View Could be one row</vt:lpstr>
      <vt:lpstr>Relative Layout</vt:lpstr>
      <vt:lpstr>Relative Layout</vt:lpstr>
      <vt:lpstr>Relative Layout</vt:lpstr>
      <vt:lpstr>Absolute Layout</vt:lpstr>
      <vt:lpstr>Change attributes by code</vt:lpstr>
      <vt:lpstr>Attribute Change by Code</vt:lpstr>
      <vt:lpstr>Attribute Change by Code</vt:lpstr>
      <vt:lpstr>Create Layout Object by Code</vt:lpstr>
      <vt:lpstr>Create Layout by Code</vt:lpstr>
      <vt:lpstr>Output</vt:lpstr>
      <vt:lpstr>Lab: Calculator App Development</vt:lpstr>
      <vt:lpstr>Top EditText Implementation</vt:lpstr>
      <vt:lpstr>Buttons Arrangement using TableLayout</vt:lpstr>
      <vt:lpstr>Bottom Button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statements and functions</dc:title>
  <dc:creator>syoun</dc:creator>
  <cp:lastModifiedBy>admin</cp:lastModifiedBy>
  <cp:revision>138</cp:revision>
  <cp:lastPrinted>2015-07-14T01:24:19Z</cp:lastPrinted>
  <dcterms:created xsi:type="dcterms:W3CDTF">2015-07-13T00:00:23Z</dcterms:created>
  <dcterms:modified xsi:type="dcterms:W3CDTF">2016-07-05T10:01:26Z</dcterms:modified>
</cp:coreProperties>
</file>