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3" r:id="rId14"/>
    <p:sldId id="364" r:id="rId15"/>
    <p:sldId id="365" r:id="rId16"/>
    <p:sldId id="366" r:id="rId17"/>
    <p:sldId id="367" r:id="rId18"/>
    <p:sldId id="369" r:id="rId19"/>
    <p:sldId id="368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3" autoAdjust="0"/>
    <p:restoredTop sz="93310" autoAdjust="0"/>
  </p:normalViewPr>
  <p:slideViewPr>
    <p:cSldViewPr>
      <p:cViewPr varScale="1">
        <p:scale>
          <a:sx n="107" d="100"/>
          <a:sy n="107" d="100"/>
        </p:scale>
        <p:origin x="-5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34AD9DB2-7D32-491F-8D57-D0AAE21BFC1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64590426-808B-4995-8032-1E5DE4A0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6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AD1BCE70-F40D-4F12-8FB6-1225B5A6FE72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F881F0D0-BAE0-46A0-9A1D-2A1D1A0F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ImageButton1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버튼을 만들려면</a:t>
            </a:r>
            <a:r>
              <a:rPr lang="ko-KR" altLang="en-US" baseline="0" dirty="0" smtClean="0"/>
              <a:t> 버튼의 </a:t>
            </a:r>
            <a:r>
              <a:rPr lang="en-US" altLang="ko-KR" baseline="0" dirty="0" smtClean="0"/>
              <a:t>background </a:t>
            </a:r>
            <a:r>
              <a:rPr lang="ko-KR" altLang="en-US" baseline="0" dirty="0" smtClean="0"/>
              <a:t>속성에 버튼을 정의한 </a:t>
            </a:r>
            <a:r>
              <a:rPr lang="en-US" altLang="ko-KR" baseline="0" dirty="0" smtClean="0"/>
              <a:t>xml </a:t>
            </a:r>
            <a:r>
              <a:rPr lang="ko-KR" altLang="en-US" baseline="0" dirty="0" smtClean="0"/>
              <a:t>파일을 지정한다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9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300" dirty="0"/>
              <a:t> </a:t>
            </a:r>
            <a:r>
              <a:rPr lang="ko-KR" altLang="en-US" sz="1300" dirty="0" err="1"/>
              <a:t>주목받을</a:t>
            </a:r>
            <a:r>
              <a:rPr lang="ko-KR" altLang="en-US" sz="1300" dirty="0"/>
              <a:t> 지 않을지에 대한 </a:t>
            </a:r>
            <a:r>
              <a:rPr lang="ko-KR" altLang="en-US" sz="1300" dirty="0" err="1"/>
              <a:t>뷰의</a:t>
            </a:r>
            <a:r>
              <a:rPr lang="ko-KR" altLang="en-US" sz="1300" dirty="0"/>
              <a:t> 상태를 변화시키기 위해서는  </a:t>
            </a:r>
            <a:r>
              <a:rPr lang="en-US" altLang="ko-KR" sz="1300" dirty="0" err="1">
                <a:hlinkClick r:id="rId3"/>
              </a:rPr>
              <a:t>setFocusable</a:t>
            </a:r>
            <a:r>
              <a:rPr lang="en-US" altLang="ko-KR" sz="1300" dirty="0">
                <a:hlinkClick r:id="rId3"/>
              </a:rPr>
              <a:t>(</a:t>
            </a:r>
            <a:r>
              <a:rPr lang="en-US" altLang="ko-KR" sz="1300" dirty="0" err="1">
                <a:hlinkClick r:id="rId3"/>
              </a:rPr>
              <a:t>boolean</a:t>
            </a:r>
            <a:r>
              <a:rPr lang="en-US" altLang="ko-KR" sz="1300" dirty="0">
                <a:hlinkClick r:id="rId3"/>
              </a:rPr>
              <a:t>)</a:t>
            </a:r>
            <a:r>
              <a:rPr lang="en-US" altLang="ko-KR" sz="1300" dirty="0"/>
              <a:t>.</a:t>
            </a:r>
            <a:r>
              <a:rPr lang="ko-KR" altLang="en-US" sz="1300" dirty="0" err="1"/>
              <a:t>메소드를</a:t>
            </a:r>
            <a:r>
              <a:rPr lang="ko-KR" altLang="en-US" sz="1300" dirty="0"/>
              <a:t> 호출한다</a:t>
            </a:r>
            <a:r>
              <a:rPr lang="en-US" altLang="ko-KR" sz="1300" dirty="0"/>
              <a:t>. </a:t>
            </a:r>
            <a:r>
              <a:rPr lang="ko-KR" altLang="en-US" sz="1300" dirty="0"/>
              <a:t>터치모드에서는  </a:t>
            </a:r>
            <a:r>
              <a:rPr lang="en-US" altLang="ko-KR" sz="1300" dirty="0" err="1">
                <a:hlinkClick r:id="rId3"/>
              </a:rPr>
              <a:t>setFocusableInTouchMode</a:t>
            </a:r>
            <a:r>
              <a:rPr lang="en-US" altLang="ko-KR" sz="1300" dirty="0">
                <a:hlinkClick r:id="rId3"/>
              </a:rPr>
              <a:t>(</a:t>
            </a:r>
            <a:r>
              <a:rPr lang="en-US" altLang="ko-KR" sz="1300" dirty="0" err="1">
                <a:hlinkClick r:id="rId3"/>
              </a:rPr>
              <a:t>boolean</a:t>
            </a:r>
            <a:r>
              <a:rPr lang="en-US" altLang="ko-KR" sz="1300" dirty="0">
                <a:hlinkClick r:id="rId3"/>
              </a:rPr>
              <a:t>)</a:t>
            </a:r>
            <a:r>
              <a:rPr lang="en-US" altLang="ko-KR" sz="1300" dirty="0"/>
              <a:t>.</a:t>
            </a:r>
            <a:r>
              <a:rPr lang="ko-KR" altLang="en-US" sz="1300" dirty="0"/>
              <a:t>  을 호출한다</a:t>
            </a:r>
            <a:r>
              <a:rPr lang="en-US" altLang="ko-KR" sz="1300" dirty="0"/>
              <a:t>.</a:t>
            </a:r>
            <a:r>
              <a:rPr lang="ko-KR" altLang="en-US" sz="1300" dirty="0"/>
              <a:t> </a:t>
            </a:r>
            <a:r>
              <a:rPr lang="en-US" altLang="ko-KR" sz="1300" dirty="0"/>
              <a:t>Toast</a:t>
            </a:r>
            <a:r>
              <a:rPr lang="ko-KR" altLang="en-US" sz="1300" dirty="0"/>
              <a:t>는 화면에 잠깐 메시지를 보여주는 기능으로 </a:t>
            </a:r>
            <a:r>
              <a:rPr lang="ko-KR" altLang="en-US" sz="1300" dirty="0" err="1"/>
              <a:t>뷰의</a:t>
            </a:r>
            <a:r>
              <a:rPr lang="ko-KR" altLang="en-US" sz="1300" dirty="0"/>
              <a:t> 일종이다</a:t>
            </a:r>
            <a:r>
              <a:rPr lang="en-US" altLang="ko-KR" sz="13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5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9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4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404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9" descr="underline_base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914400"/>
            <a:ext cx="4903787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23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87"/>
          <p:cNvSpPr txBox="1">
            <a:spLocks noChangeArrowheads="1"/>
          </p:cNvSpPr>
          <p:nvPr userDrawn="1"/>
        </p:nvSpPr>
        <p:spPr bwMode="auto">
          <a:xfrm>
            <a:off x="4114800" y="6581001"/>
            <a:ext cx="952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5BEB1C4-A8E1-49F2-BC10-F882E3F9B005}" type="slidenum">
              <a:rPr kumimoji="1" lang="en-US" altLang="ko-KR" sz="1200">
                <a:solidFill>
                  <a:srgbClr val="000000"/>
                </a:solidFill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200" dirty="0">
                <a:solidFill>
                  <a:srgbClr val="000000"/>
                </a:solidFill>
              </a:rPr>
              <a:t> / </a:t>
            </a:r>
            <a:r>
              <a:rPr kumimoji="1" lang="en-US" altLang="ko-KR" sz="1200" dirty="0" smtClean="0">
                <a:solidFill>
                  <a:srgbClr val="000000"/>
                </a:solidFill>
              </a:rPr>
              <a:t>13</a:t>
            </a:r>
            <a:endParaRPr kumimoji="1"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4588"/>
            <a:ext cx="8229600" cy="498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7"/>
          <p:cNvSpPr txBox="1">
            <a:spLocks noChangeArrowheads="1"/>
          </p:cNvSpPr>
          <p:nvPr userDrawn="1"/>
        </p:nvSpPr>
        <p:spPr bwMode="auto">
          <a:xfrm>
            <a:off x="4114800" y="6553200"/>
            <a:ext cx="952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5BEB1C4-A8E1-49F2-BC10-F882E3F9B005}" type="slidenum">
              <a:rPr kumimoji="1" lang="en-US" altLang="ko-KR" sz="1200">
                <a:solidFill>
                  <a:srgbClr val="000000"/>
                </a:solidFill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200" dirty="0">
                <a:solidFill>
                  <a:srgbClr val="000000"/>
                </a:solidFill>
              </a:rPr>
              <a:t> / </a:t>
            </a:r>
            <a:r>
              <a:rPr kumimoji="1" lang="en-US" altLang="ko-KR" sz="1200" dirty="0" smtClean="0">
                <a:solidFill>
                  <a:srgbClr val="000000"/>
                </a:solidFill>
              </a:rPr>
              <a:t>19</a:t>
            </a:r>
            <a:endParaRPr kumimoji="1"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Android Programming</a:t>
            </a:r>
            <a:br>
              <a:rPr lang="en-US" altLang="ko-KR" sz="3600" dirty="0" smtClean="0"/>
            </a:br>
            <a:r>
              <a:rPr lang="en-US" altLang="ko-KR" sz="3600" dirty="0" smtClean="0"/>
              <a:t>:Input Widget</a:t>
            </a:r>
            <a:br>
              <a:rPr lang="en-US" altLang="ko-KR" sz="3600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Prof. </a:t>
            </a:r>
            <a:r>
              <a:rPr lang="en-US" altLang="ko-KR" sz="2400" dirty="0" err="1"/>
              <a:t>Seongwook</a:t>
            </a:r>
            <a:r>
              <a:rPr lang="en-US" altLang="ko-KR" sz="2400" dirty="0"/>
              <a:t> </a:t>
            </a:r>
            <a:r>
              <a:rPr lang="en-US" altLang="ko-KR" sz="2400" dirty="0" err="1"/>
              <a:t>Youn</a:t>
            </a:r>
            <a:endParaRPr lang="en-US" altLang="ko-KR" sz="2400" dirty="0"/>
          </a:p>
          <a:p>
            <a:r>
              <a:rPr lang="en-US" altLang="ko-KR" sz="2400" dirty="0"/>
              <a:t>Department of Software</a:t>
            </a:r>
          </a:p>
          <a:p>
            <a:r>
              <a:rPr lang="en-US" altLang="ko-KR" sz="2400" dirty="0"/>
              <a:t>Korea National University of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6245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Handling Code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614488"/>
            <a:ext cx="86582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5800" y="5243513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</a:t>
            </a:r>
            <a:r>
              <a:rPr lang="en-US" altLang="ko-KR" b="1" dirty="0"/>
              <a:t>toast </a:t>
            </a:r>
            <a:r>
              <a:rPr lang="en-US" altLang="ko-KR" dirty="0"/>
              <a:t>provides simple feedback about an operation in a small popup. It only fills the amount of space required for the message and the current activity remains visible and interactive.</a:t>
            </a:r>
          </a:p>
        </p:txBody>
      </p:sp>
    </p:spTree>
    <p:extLst>
      <p:ext uri="{BB962C8B-B14F-4D97-AF65-F5344CB8AC3E}">
        <p14:creationId xmlns:p14="http://schemas.microsoft.com/office/powerpoint/2010/main" val="164346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 both image and text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4971871"/>
            <a:ext cx="68423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When you display both image and button, use the attributes like </a:t>
            </a:r>
          </a:p>
          <a:p>
            <a:r>
              <a:rPr lang="en-US" altLang="ko-KR" dirty="0" err="1" smtClean="0"/>
              <a:t>android:drawableTop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android:drawableBottom</a:t>
            </a:r>
            <a:r>
              <a:rPr lang="en-US" altLang="ko-KR" dirty="0" smtClean="0"/>
              <a:t>, </a:t>
            </a:r>
          </a:p>
          <a:p>
            <a:r>
              <a:rPr lang="en-US" altLang="ko-KR" dirty="0" err="1" smtClean="0"/>
              <a:t>android:drawableLeft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android:drawableRight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 Adjust a gap between text and image using </a:t>
            </a:r>
            <a:r>
              <a:rPr lang="en-US" altLang="ko-KR" dirty="0" err="1" smtClean="0"/>
              <a:t>android:drawablePadding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1" y="1371600"/>
            <a:ext cx="864881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78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 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Register images can be used as button in XML file</a:t>
            </a:r>
          </a:p>
          <a:p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520757" y="2348880"/>
            <a:ext cx="7777162" cy="20882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</a:rPr>
              <a:t>&lt;?</a:t>
            </a:r>
            <a:r>
              <a:rPr lang="en-US" altLang="ko-KR" sz="1600" dirty="0">
                <a:solidFill>
                  <a:srgbClr val="3F7F7F"/>
                </a:solidFill>
                <a:latin typeface="Trebuchet MS" pitchFamily="34" charset="0"/>
              </a:rPr>
              <a:t>xml </a:t>
            </a:r>
            <a:r>
              <a:rPr lang="en-US" altLang="ko-KR" sz="1600" dirty="0">
                <a:solidFill>
                  <a:srgbClr val="7F007F"/>
                </a:solidFill>
                <a:latin typeface="Trebuchet MS" pitchFamily="34" charset="0"/>
              </a:rPr>
              <a:t>version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"1.0" </a:t>
            </a:r>
            <a:r>
              <a:rPr lang="en-US" altLang="ko-KR" sz="1600" i="1" dirty="0">
                <a:solidFill>
                  <a:srgbClr val="7F007F"/>
                </a:solidFill>
                <a:latin typeface="Trebuchet MS" pitchFamily="34" charset="0"/>
              </a:rPr>
              <a:t>encoding</a:t>
            </a:r>
            <a:r>
              <a:rPr lang="en-US" altLang="ko-KR" sz="1600" i="1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"utf-8"</a:t>
            </a:r>
            <a:r>
              <a:rPr lang="en-US" altLang="ko-KR" sz="1600" i="1" dirty="0">
                <a:solidFill>
                  <a:srgbClr val="008080"/>
                </a:solidFill>
                <a:latin typeface="Trebuchet MS" pitchFamily="34" charset="0"/>
              </a:rPr>
              <a:t>?&gt;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itchFamily="34" charset="0"/>
              </a:rPr>
              <a:t>selector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</a:rPr>
              <a:t>xmlns:android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"http://schemas.android.com/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itchFamily="34" charset="0"/>
              </a:rPr>
              <a:t>apk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/res/android"</a:t>
            </a:r>
            <a:r>
              <a:rPr lang="en-US" altLang="ko-KR" sz="1600" i="1" dirty="0">
                <a:solidFill>
                  <a:srgbClr val="008080"/>
                </a:solidFill>
                <a:latin typeface="Trebuchet MS" pitchFamily="34" charset="0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   </a:t>
            </a:r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itchFamily="34" charset="0"/>
              </a:rPr>
              <a:t>item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</a:rPr>
              <a:t>android:drawable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"@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itchFamily="34" charset="0"/>
              </a:rPr>
              <a:t>drawable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/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itchFamily="34" charset="0"/>
              </a:rPr>
              <a:t>android_pressed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</a:t>
            </a:r>
          </a:p>
          <a:p>
            <a:r>
              <a:rPr lang="en-US" altLang="ko-KR" sz="1600" dirty="0">
                <a:latin typeface="Trebuchet MS" pitchFamily="34" charset="0"/>
              </a:rPr>
              <a:t>  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</a:rPr>
              <a:t>android:state_pressed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"true" </a:t>
            </a:r>
            <a:r>
              <a:rPr lang="en-US" altLang="ko-KR" sz="1600" i="1" dirty="0">
                <a:solidFill>
                  <a:srgbClr val="008080"/>
                </a:solidFill>
                <a:latin typeface="Trebuchet MS" pitchFamily="34" charset="0"/>
              </a:rPr>
              <a:t>/&gt;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   </a:t>
            </a:r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itchFamily="34" charset="0"/>
              </a:rPr>
              <a:t>item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</a:rPr>
              <a:t>android:drawable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"@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itchFamily="34" charset="0"/>
              </a:rPr>
              <a:t>drawable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/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itchFamily="34" charset="0"/>
              </a:rPr>
              <a:t>android_focused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</a:t>
            </a:r>
          </a:p>
          <a:p>
            <a:r>
              <a:rPr lang="en-US" altLang="ko-KR" sz="1600" dirty="0">
                <a:latin typeface="Trebuchet MS" pitchFamily="34" charset="0"/>
              </a:rPr>
              <a:t>  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</a:rPr>
              <a:t>android:state_focused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"true" </a:t>
            </a:r>
            <a:r>
              <a:rPr lang="en-US" altLang="ko-KR" sz="1600" i="1" dirty="0">
                <a:solidFill>
                  <a:srgbClr val="008080"/>
                </a:solidFill>
                <a:latin typeface="Trebuchet MS" pitchFamily="34" charset="0"/>
              </a:rPr>
              <a:t>/&gt;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   </a:t>
            </a:r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itchFamily="34" charset="0"/>
              </a:rPr>
              <a:t>item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</a:rPr>
              <a:t>android:drawable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"@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itchFamily="34" charset="0"/>
              </a:rPr>
              <a:t>drawable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/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itchFamily="34" charset="0"/>
              </a:rPr>
              <a:t>android_normal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 </a:t>
            </a:r>
            <a:r>
              <a:rPr lang="en-US" altLang="ko-KR" sz="1600" i="1" dirty="0">
                <a:solidFill>
                  <a:srgbClr val="008080"/>
                </a:solidFill>
                <a:latin typeface="Trebuchet MS" pitchFamily="34" charset="0"/>
              </a:rPr>
              <a:t>/&gt;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Trebuchet MS" pitchFamily="34" charset="0"/>
              </a:rPr>
              <a:t>selector</a:t>
            </a:r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140968"/>
            <a:ext cx="20859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_x179704864" descr="EMB000029ac04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589240"/>
            <a:ext cx="479425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_x179704544" descr="EMB000029ac048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89240"/>
            <a:ext cx="479425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_x179565808" descr="EMB000029ac048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589240"/>
            <a:ext cx="479425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2018166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accent1"/>
                </a:solidFill>
              </a:rPr>
              <a:t>/res/</a:t>
            </a:r>
            <a:r>
              <a:rPr lang="en-US" altLang="ko-KR" i="1" dirty="0" err="1" smtClean="0">
                <a:solidFill>
                  <a:schemeClr val="accent1"/>
                </a:solidFill>
              </a:rPr>
              <a:t>drawable</a:t>
            </a:r>
            <a:r>
              <a:rPr lang="en-US" altLang="ko-KR" i="1" dirty="0" smtClean="0">
                <a:solidFill>
                  <a:schemeClr val="accent1"/>
                </a:solidFill>
              </a:rPr>
              <a:t>/android_button.xml</a:t>
            </a:r>
            <a:endParaRPr lang="ko-KR" alt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2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Layout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Define a button in layout file</a:t>
            </a:r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520757" y="2348880"/>
            <a:ext cx="7777162" cy="36004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</a:rPr>
              <a:t>&lt;?</a:t>
            </a:r>
            <a:r>
              <a:rPr lang="en-US" altLang="ko-KR" sz="1600" dirty="0">
                <a:solidFill>
                  <a:srgbClr val="3F7F7F"/>
                </a:solidFill>
                <a:latin typeface="Trebuchet MS" pitchFamily="34" charset="0"/>
              </a:rPr>
              <a:t>xml </a:t>
            </a:r>
            <a:r>
              <a:rPr lang="en-US" altLang="ko-KR" sz="1600" dirty="0">
                <a:solidFill>
                  <a:srgbClr val="7F007F"/>
                </a:solidFill>
                <a:latin typeface="Trebuchet MS" pitchFamily="34" charset="0"/>
              </a:rPr>
              <a:t>version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"1.0" </a:t>
            </a:r>
            <a:r>
              <a:rPr lang="en-US" altLang="ko-KR" sz="1600" i="1" dirty="0">
                <a:solidFill>
                  <a:srgbClr val="7F007F"/>
                </a:solidFill>
                <a:latin typeface="Trebuchet MS" pitchFamily="34" charset="0"/>
              </a:rPr>
              <a:t>encoding</a:t>
            </a:r>
            <a:r>
              <a:rPr lang="en-US" altLang="ko-KR" sz="1600" i="1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"utf-8"</a:t>
            </a:r>
            <a:r>
              <a:rPr lang="en-US" altLang="ko-KR" sz="1600" i="1" dirty="0">
                <a:solidFill>
                  <a:srgbClr val="008080"/>
                </a:solidFill>
                <a:latin typeface="Trebuchet MS" pitchFamily="34" charset="0"/>
              </a:rPr>
              <a:t>?&gt;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Trebuchet MS" pitchFamily="34" charset="0"/>
              </a:rPr>
              <a:t>LinearLayout</a:t>
            </a:r>
            <a:r>
              <a:rPr lang="en-US" altLang="ko-KR" sz="1600" dirty="0">
                <a:solidFill>
                  <a:srgbClr val="3F7F7F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</a:rPr>
              <a:t>xmlns:android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"http://schemas.android.com/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itchFamily="34" charset="0"/>
              </a:rPr>
              <a:t>apk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/res/android"</a:t>
            </a:r>
          </a:p>
          <a:p>
            <a:r>
              <a:rPr lang="en-US" altLang="ko-KR" sz="1600" dirty="0">
                <a:latin typeface="Trebuchet MS" pitchFamily="34" charset="0"/>
              </a:rPr>
              <a:t>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</a:rPr>
              <a:t>android:layout_width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en-US" altLang="ko-KR" sz="1600" i="1" dirty="0" err="1" smtClean="0">
                <a:solidFill>
                  <a:srgbClr val="2A00FF"/>
                </a:solidFill>
                <a:latin typeface="Trebuchet MS" pitchFamily="34" charset="0"/>
              </a:rPr>
              <a:t>match_parent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 pitchFamily="34" charset="0"/>
              </a:rPr>
              <a:t>"</a:t>
            </a:r>
            <a:endParaRPr lang="en-US" altLang="ko-KR" sz="1600" i="1" dirty="0">
              <a:solidFill>
                <a:srgbClr val="2A00FF"/>
              </a:solidFill>
              <a:latin typeface="Trebuchet MS" pitchFamily="34" charset="0"/>
            </a:endParaRPr>
          </a:p>
          <a:p>
            <a:r>
              <a:rPr lang="en-US" altLang="ko-KR" sz="1600" dirty="0">
                <a:latin typeface="Trebuchet MS" pitchFamily="34" charset="0"/>
              </a:rPr>
              <a:t>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</a:rPr>
              <a:t>android:layout_height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en-US" altLang="ko-KR" sz="1600" i="1" dirty="0" err="1" smtClean="0">
                <a:solidFill>
                  <a:srgbClr val="2A00FF"/>
                </a:solidFill>
                <a:latin typeface="Trebuchet MS" pitchFamily="34" charset="0"/>
              </a:rPr>
              <a:t>match_parent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 pitchFamily="34" charset="0"/>
              </a:rPr>
              <a:t>"</a:t>
            </a:r>
            <a:endParaRPr lang="en-US" altLang="ko-KR" sz="1600" i="1" dirty="0">
              <a:solidFill>
                <a:srgbClr val="2A00FF"/>
              </a:solidFill>
              <a:latin typeface="Trebuchet MS" pitchFamily="34" charset="0"/>
            </a:endParaRPr>
          </a:p>
          <a:p>
            <a:r>
              <a:rPr lang="en-US" altLang="ko-KR" sz="1600" dirty="0">
                <a:latin typeface="Trebuchet MS" pitchFamily="34" charset="0"/>
              </a:rPr>
              <a:t>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</a:rPr>
              <a:t>android:orientation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"vertical" </a:t>
            </a:r>
            <a:r>
              <a:rPr lang="en-US" altLang="ko-KR" sz="1600" i="1" dirty="0">
                <a:solidFill>
                  <a:srgbClr val="008080"/>
                </a:solidFill>
                <a:latin typeface="Trebuchet MS" pitchFamily="34" charset="0"/>
              </a:rPr>
              <a:t>&gt;</a:t>
            </a:r>
          </a:p>
          <a:p>
            <a:endParaRPr lang="ko-KR" altLang="en-US" sz="1600" dirty="0" smtClean="0">
              <a:latin typeface="Trebuchet MS" pitchFamily="34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   </a:t>
            </a:r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itchFamily="34" charset="0"/>
              </a:rPr>
              <a:t>Button</a:t>
            </a:r>
          </a:p>
          <a:p>
            <a:r>
              <a:rPr lang="en-US" altLang="ko-KR" sz="1600" dirty="0">
                <a:latin typeface="Trebuchet MS" pitchFamily="34" charset="0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</a:rPr>
              <a:t>android:id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"@+id/button"</a:t>
            </a:r>
          </a:p>
          <a:p>
            <a:r>
              <a:rPr lang="en-US" altLang="ko-KR" sz="1600" dirty="0">
                <a:latin typeface="Trebuchet MS" pitchFamily="34" charset="0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</a:rPr>
              <a:t>android:layout_width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itchFamily="34" charset="0"/>
              </a:rPr>
              <a:t>wrap_content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</a:t>
            </a:r>
          </a:p>
          <a:p>
            <a:r>
              <a:rPr lang="en-US" altLang="ko-KR" sz="1600" dirty="0">
                <a:latin typeface="Trebuchet MS" pitchFamily="34" charset="0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</a:rPr>
              <a:t>android:layout_height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itchFamily="34" charset="0"/>
              </a:rPr>
              <a:t>wrap_content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</a:t>
            </a:r>
          </a:p>
          <a:p>
            <a:r>
              <a:rPr lang="en-US" altLang="ko-KR" sz="1600" dirty="0">
                <a:latin typeface="Trebuchet MS" pitchFamily="34" charset="0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</a:rPr>
              <a:t>android:background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"@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itchFamily="34" charset="0"/>
              </a:rPr>
              <a:t>drawable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/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itchFamily="34" charset="0"/>
              </a:rPr>
              <a:t>android_button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</a:t>
            </a:r>
          </a:p>
          <a:p>
            <a:r>
              <a:rPr lang="en-US" altLang="ko-KR" sz="1600" dirty="0">
                <a:latin typeface="Trebuchet MS" pitchFamily="34" charset="0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</a:rPr>
              <a:t>android:padding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</a:rPr>
              <a:t>"10dp" </a:t>
            </a:r>
            <a:r>
              <a:rPr lang="en-US" altLang="ko-KR" sz="1600" i="1" dirty="0">
                <a:solidFill>
                  <a:srgbClr val="008080"/>
                </a:solidFill>
                <a:latin typeface="Trebuchet MS" pitchFamily="34" charset="0"/>
              </a:rPr>
              <a:t>/&gt;</a:t>
            </a:r>
          </a:p>
          <a:p>
            <a:endParaRPr lang="ko-KR" altLang="en-US" sz="1600" dirty="0" smtClean="0">
              <a:latin typeface="Trebuchet MS" pitchFamily="34" charset="0"/>
            </a:endParaRPr>
          </a:p>
          <a:p>
            <a:r>
              <a:rPr lang="en-US" altLang="ko-KR" sz="1600" dirty="0" smtClean="0">
                <a:solidFill>
                  <a:srgbClr val="008080"/>
                </a:solidFill>
                <a:latin typeface="Trebuchet MS" pitchFamily="34" charset="0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Trebuchet MS" pitchFamily="34" charset="0"/>
              </a:rPr>
              <a:t>LinearLayout</a:t>
            </a:r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018166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accent1"/>
                </a:solidFill>
              </a:rPr>
              <a:t>/res/layout/main.xml</a:t>
            </a:r>
            <a:endParaRPr lang="ko-KR" alt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2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 Button</a:t>
            </a:r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467544" y="1700808"/>
            <a:ext cx="7777162" cy="36004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360000">
              <a:spcAft>
                <a:spcPts val="0"/>
              </a:spcAft>
            </a:pP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MainActivity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Activity {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360000"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</a:t>
            </a:r>
            <a:r>
              <a:rPr lang="en-US" altLang="ko-KR" sz="1600" dirty="0">
                <a:solidFill>
                  <a:srgbClr val="646464"/>
                </a:solidFill>
                <a:latin typeface="Trebuchet MS" pitchFamily="34" charset="0"/>
                <a:ea typeface="맑은 고딕"/>
                <a:cs typeface="Times New Roman"/>
              </a:rPr>
              <a:t>@Override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360000"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onCreate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(Bundle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savedInstanceState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) {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360000"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</a:t>
            </a:r>
            <a:r>
              <a:rPr lang="en-US" altLang="ko-KR" sz="1600" b="1" dirty="0" err="1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super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.onCreate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savedInstanceState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);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360000"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setContentView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R.layout.</a:t>
            </a:r>
            <a:r>
              <a:rPr lang="en-US" altLang="ko-KR" sz="1600" i="1" dirty="0" err="1" smtClean="0">
                <a:solidFill>
                  <a:srgbClr val="0000C0"/>
                </a:solidFill>
                <a:latin typeface="Trebuchet MS" pitchFamily="34" charset="0"/>
                <a:ea typeface="맑은 고딕"/>
                <a:cs typeface="Times New Roman"/>
              </a:rPr>
              <a:t>main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);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360000"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final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Button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button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= (Button)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findViewById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R.id.</a:t>
            </a:r>
            <a:r>
              <a:rPr lang="en-US" altLang="ko-KR" sz="1600" i="1" dirty="0" err="1">
                <a:solidFill>
                  <a:srgbClr val="0000C0"/>
                </a:solidFill>
                <a:latin typeface="Trebuchet MS" pitchFamily="34" charset="0"/>
                <a:ea typeface="맑은 고딕"/>
                <a:cs typeface="Times New Roman"/>
              </a:rPr>
              <a:t>button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);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360000"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button.setOnClickListener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OnClickListener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() {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360000"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	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onClick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(View v) {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360000"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Toast.</a:t>
            </a:r>
            <a:r>
              <a:rPr lang="en-US" altLang="ko-KR" sz="1600" i="1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makeText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getApplicationContext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(), </a:t>
            </a:r>
            <a:r>
              <a:rPr lang="en-US" altLang="ko-KR" sz="1600" dirty="0">
                <a:solidFill>
                  <a:srgbClr val="2A00FF"/>
                </a:solidFill>
                <a:latin typeface="Trebuchet MS" pitchFamily="34" charset="0"/>
                <a:ea typeface="맑은 고딕"/>
                <a:cs typeface="Times New Roman"/>
              </a:rPr>
              <a:t>"Beep Bop"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,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360000"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		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Toast.</a:t>
            </a:r>
            <a:r>
              <a:rPr lang="en-US" altLang="ko-KR" sz="1600" i="1" dirty="0" err="1">
                <a:solidFill>
                  <a:srgbClr val="0000C0"/>
                </a:solidFill>
                <a:latin typeface="Trebuchet MS" pitchFamily="34" charset="0"/>
                <a:ea typeface="맑은 고딕"/>
                <a:cs typeface="Times New Roman"/>
              </a:rPr>
              <a:t>LENGTH_SHORT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).show();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360000"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	}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360000"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});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360000">
              <a:spcAft>
                <a:spcPts val="0"/>
              </a:spcAft>
            </a:pPr>
            <a:r>
              <a:rPr lang="en-US" altLang="ko-KR" sz="1600" dirty="0">
                <a:latin typeface="Trebuchet MS" pitchFamily="34" charset="0"/>
                <a:ea typeface="맑은 고딕"/>
                <a:cs typeface="Times New Roman"/>
              </a:rPr>
              <a:t> 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360000"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}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360000"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}</a:t>
            </a:r>
            <a:endParaRPr lang="ko-KR" altLang="ko-KR" sz="1600" i="1" dirty="0">
              <a:effectLst/>
              <a:latin typeface="Trebuchet MS" pitchFamily="34" charset="0"/>
              <a:ea typeface="맑은 고딕"/>
              <a:cs typeface="Times New Roman"/>
            </a:endParaRPr>
          </a:p>
        </p:txBody>
      </p:sp>
      <p:pic>
        <p:nvPicPr>
          <p:cNvPr id="14337" name="_x251880384" descr="EMB0000a33014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646"/>
            <a:ext cx="1944216" cy="29163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86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Polling and Event Driven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48375" y="1905000"/>
            <a:ext cx="30838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Polling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– Application is waiting </a:t>
            </a:r>
          </a:p>
          <a:p>
            <a:r>
              <a:rPr lang="en-US" altLang="ko-KR" dirty="0" smtClean="0"/>
              <a:t>an input of </a:t>
            </a:r>
            <a:r>
              <a:rPr lang="en-US" altLang="ko-KR" dirty="0"/>
              <a:t>u</a:t>
            </a:r>
            <a:r>
              <a:rPr lang="en-US" altLang="ko-KR" dirty="0" smtClean="0"/>
              <a:t>ser in infinite loop</a:t>
            </a:r>
          </a:p>
          <a:p>
            <a:r>
              <a:rPr lang="en-US" altLang="ko-KR" dirty="0" smtClean="0"/>
              <a:t>- Takes a lot of CPU power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943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Handling Method in Android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Register event handling method in XML file</a:t>
            </a:r>
          </a:p>
          <a:p>
            <a:pPr lvl="1"/>
            <a:r>
              <a:rPr lang="en-US" altLang="ko-KR" dirty="0" smtClean="0"/>
              <a:t>Easiest way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Create event handling object, then register to component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Override event handling method of View class</a:t>
            </a:r>
          </a:p>
          <a:p>
            <a:pPr lvl="1"/>
            <a:r>
              <a:rPr lang="en-US" altLang="ko-KR" dirty="0" smtClean="0"/>
              <a:t>Usually, used in game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3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Event Handling Object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5638800"/>
            <a:ext cx="446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Button attached listener object handles event</a:t>
            </a:r>
          </a:p>
        </p:txBody>
      </p:sp>
      <p:sp>
        <p:nvSpPr>
          <p:cNvPr id="4" name="자유형 3"/>
          <p:cNvSpPr/>
          <p:nvPr/>
        </p:nvSpPr>
        <p:spPr>
          <a:xfrm>
            <a:off x="4296089" y="4621876"/>
            <a:ext cx="1797140" cy="1048664"/>
          </a:xfrm>
          <a:custGeom>
            <a:avLst/>
            <a:gdLst>
              <a:gd name="connsiteX0" fmla="*/ 34842 w 1797140"/>
              <a:gd name="connsiteY0" fmla="*/ 1313411 h 1313411"/>
              <a:gd name="connsiteX1" fmla="*/ 18216 w 1797140"/>
              <a:gd name="connsiteY1" fmla="*/ 1271847 h 1313411"/>
              <a:gd name="connsiteX2" fmla="*/ 18216 w 1797140"/>
              <a:gd name="connsiteY2" fmla="*/ 980902 h 1313411"/>
              <a:gd name="connsiteX3" fmla="*/ 34842 w 1797140"/>
              <a:gd name="connsiteY3" fmla="*/ 922713 h 1313411"/>
              <a:gd name="connsiteX4" fmla="*/ 51467 w 1797140"/>
              <a:gd name="connsiteY4" fmla="*/ 881149 h 1313411"/>
              <a:gd name="connsiteX5" fmla="*/ 59780 w 1797140"/>
              <a:gd name="connsiteY5" fmla="*/ 856211 h 1313411"/>
              <a:gd name="connsiteX6" fmla="*/ 93031 w 1797140"/>
              <a:gd name="connsiteY6" fmla="*/ 814647 h 1313411"/>
              <a:gd name="connsiteX7" fmla="*/ 117969 w 1797140"/>
              <a:gd name="connsiteY7" fmla="*/ 781396 h 1313411"/>
              <a:gd name="connsiteX8" fmla="*/ 159533 w 1797140"/>
              <a:gd name="connsiteY8" fmla="*/ 739833 h 1313411"/>
              <a:gd name="connsiteX9" fmla="*/ 217722 w 1797140"/>
              <a:gd name="connsiteY9" fmla="*/ 689956 h 1313411"/>
              <a:gd name="connsiteX10" fmla="*/ 242660 w 1797140"/>
              <a:gd name="connsiteY10" fmla="*/ 673331 h 1313411"/>
              <a:gd name="connsiteX11" fmla="*/ 292536 w 1797140"/>
              <a:gd name="connsiteY11" fmla="*/ 648393 h 1313411"/>
              <a:gd name="connsiteX12" fmla="*/ 317475 w 1797140"/>
              <a:gd name="connsiteY12" fmla="*/ 640080 h 1313411"/>
              <a:gd name="connsiteX13" fmla="*/ 359038 w 1797140"/>
              <a:gd name="connsiteY13" fmla="*/ 615142 h 1313411"/>
              <a:gd name="connsiteX14" fmla="*/ 433853 w 1797140"/>
              <a:gd name="connsiteY14" fmla="*/ 598516 h 1313411"/>
              <a:gd name="connsiteX15" fmla="*/ 500355 w 1797140"/>
              <a:gd name="connsiteY15" fmla="*/ 581891 h 1313411"/>
              <a:gd name="connsiteX16" fmla="*/ 666609 w 1797140"/>
              <a:gd name="connsiteY16" fmla="*/ 573578 h 1313411"/>
              <a:gd name="connsiteX17" fmla="*/ 699860 w 1797140"/>
              <a:gd name="connsiteY17" fmla="*/ 565265 h 1313411"/>
              <a:gd name="connsiteX18" fmla="*/ 866115 w 1797140"/>
              <a:gd name="connsiteY18" fmla="*/ 540327 h 1313411"/>
              <a:gd name="connsiteX19" fmla="*/ 915991 w 1797140"/>
              <a:gd name="connsiteY19" fmla="*/ 532014 h 1313411"/>
              <a:gd name="connsiteX20" fmla="*/ 1198624 w 1797140"/>
              <a:gd name="connsiteY20" fmla="*/ 515389 h 1313411"/>
              <a:gd name="connsiteX21" fmla="*/ 1298376 w 1797140"/>
              <a:gd name="connsiteY21" fmla="*/ 507076 h 1313411"/>
              <a:gd name="connsiteX22" fmla="*/ 1364878 w 1797140"/>
              <a:gd name="connsiteY22" fmla="*/ 490451 h 1313411"/>
              <a:gd name="connsiteX23" fmla="*/ 1389816 w 1797140"/>
              <a:gd name="connsiteY23" fmla="*/ 482138 h 1313411"/>
              <a:gd name="connsiteX24" fmla="*/ 1423067 w 1797140"/>
              <a:gd name="connsiteY24" fmla="*/ 457200 h 1313411"/>
              <a:gd name="connsiteX25" fmla="*/ 1472944 w 1797140"/>
              <a:gd name="connsiteY25" fmla="*/ 440574 h 1313411"/>
              <a:gd name="connsiteX26" fmla="*/ 1514507 w 1797140"/>
              <a:gd name="connsiteY26" fmla="*/ 415636 h 1313411"/>
              <a:gd name="connsiteX27" fmla="*/ 1564384 w 1797140"/>
              <a:gd name="connsiteY27" fmla="*/ 399011 h 1313411"/>
              <a:gd name="connsiteX28" fmla="*/ 1614260 w 1797140"/>
              <a:gd name="connsiteY28" fmla="*/ 374073 h 1313411"/>
              <a:gd name="connsiteX29" fmla="*/ 1639198 w 1797140"/>
              <a:gd name="connsiteY29" fmla="*/ 357447 h 1313411"/>
              <a:gd name="connsiteX30" fmla="*/ 1672449 w 1797140"/>
              <a:gd name="connsiteY30" fmla="*/ 324196 h 1313411"/>
              <a:gd name="connsiteX31" fmla="*/ 1680762 w 1797140"/>
              <a:gd name="connsiteY31" fmla="*/ 299258 h 1313411"/>
              <a:gd name="connsiteX32" fmla="*/ 1714013 w 1797140"/>
              <a:gd name="connsiteY32" fmla="*/ 257694 h 1313411"/>
              <a:gd name="connsiteX33" fmla="*/ 1738951 w 1797140"/>
              <a:gd name="connsiteY33" fmla="*/ 182880 h 1313411"/>
              <a:gd name="connsiteX34" fmla="*/ 1747264 w 1797140"/>
              <a:gd name="connsiteY34" fmla="*/ 157942 h 1313411"/>
              <a:gd name="connsiteX35" fmla="*/ 1763889 w 1797140"/>
              <a:gd name="connsiteY35" fmla="*/ 133004 h 1313411"/>
              <a:gd name="connsiteX36" fmla="*/ 1772202 w 1797140"/>
              <a:gd name="connsiteY36" fmla="*/ 91440 h 1313411"/>
              <a:gd name="connsiteX37" fmla="*/ 1788827 w 1797140"/>
              <a:gd name="connsiteY37" fmla="*/ 41564 h 1313411"/>
              <a:gd name="connsiteX38" fmla="*/ 1797140 w 1797140"/>
              <a:gd name="connsiteY38" fmla="*/ 0 h 131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797140" h="1313411">
                <a:moveTo>
                  <a:pt x="34842" y="1313411"/>
                </a:moveTo>
                <a:cubicBezTo>
                  <a:pt x="29300" y="1299556"/>
                  <a:pt x="23455" y="1285819"/>
                  <a:pt x="18216" y="1271847"/>
                </a:cubicBezTo>
                <a:cubicBezTo>
                  <a:pt x="-18160" y="1174844"/>
                  <a:pt x="9755" y="1133203"/>
                  <a:pt x="18216" y="980902"/>
                </a:cubicBezTo>
                <a:cubicBezTo>
                  <a:pt x="18786" y="970648"/>
                  <a:pt x="30485" y="934332"/>
                  <a:pt x="34842" y="922713"/>
                </a:cubicBezTo>
                <a:cubicBezTo>
                  <a:pt x="40081" y="908741"/>
                  <a:pt x="46228" y="895121"/>
                  <a:pt x="51467" y="881149"/>
                </a:cubicBezTo>
                <a:cubicBezTo>
                  <a:pt x="54544" y="872945"/>
                  <a:pt x="55861" y="864048"/>
                  <a:pt x="59780" y="856211"/>
                </a:cubicBezTo>
                <a:cubicBezTo>
                  <a:pt x="75193" y="825386"/>
                  <a:pt x="73703" y="837841"/>
                  <a:pt x="93031" y="814647"/>
                </a:cubicBezTo>
                <a:cubicBezTo>
                  <a:pt x="101900" y="804004"/>
                  <a:pt x="108764" y="791751"/>
                  <a:pt x="117969" y="781396"/>
                </a:cubicBezTo>
                <a:cubicBezTo>
                  <a:pt x="130986" y="766752"/>
                  <a:pt x="145678" y="753688"/>
                  <a:pt x="159533" y="739833"/>
                </a:cubicBezTo>
                <a:cubicBezTo>
                  <a:pt x="184498" y="714868"/>
                  <a:pt x="179559" y="718578"/>
                  <a:pt x="217722" y="689956"/>
                </a:cubicBezTo>
                <a:cubicBezTo>
                  <a:pt x="225714" y="683962"/>
                  <a:pt x="233927" y="678183"/>
                  <a:pt x="242660" y="673331"/>
                </a:cubicBezTo>
                <a:cubicBezTo>
                  <a:pt x="258909" y="664304"/>
                  <a:pt x="275550" y="655942"/>
                  <a:pt x="292536" y="648393"/>
                </a:cubicBezTo>
                <a:cubicBezTo>
                  <a:pt x="300543" y="644834"/>
                  <a:pt x="309637" y="643999"/>
                  <a:pt x="317475" y="640080"/>
                </a:cubicBezTo>
                <a:cubicBezTo>
                  <a:pt x="331926" y="632854"/>
                  <a:pt x="344274" y="621704"/>
                  <a:pt x="359038" y="615142"/>
                </a:cubicBezTo>
                <a:cubicBezTo>
                  <a:pt x="369409" y="610533"/>
                  <a:pt x="426334" y="600251"/>
                  <a:pt x="433853" y="598516"/>
                </a:cubicBezTo>
                <a:cubicBezTo>
                  <a:pt x="456117" y="593378"/>
                  <a:pt x="477534" y="583032"/>
                  <a:pt x="500355" y="581891"/>
                </a:cubicBezTo>
                <a:lnTo>
                  <a:pt x="666609" y="573578"/>
                </a:lnTo>
                <a:cubicBezTo>
                  <a:pt x="677693" y="570807"/>
                  <a:pt x="688657" y="567506"/>
                  <a:pt x="699860" y="565265"/>
                </a:cubicBezTo>
                <a:cubicBezTo>
                  <a:pt x="737522" y="557733"/>
                  <a:pt x="851317" y="542547"/>
                  <a:pt x="866115" y="540327"/>
                </a:cubicBezTo>
                <a:cubicBezTo>
                  <a:pt x="882783" y="537827"/>
                  <a:pt x="899212" y="533612"/>
                  <a:pt x="915991" y="532014"/>
                </a:cubicBezTo>
                <a:cubicBezTo>
                  <a:pt x="989360" y="525027"/>
                  <a:pt x="1130613" y="519777"/>
                  <a:pt x="1198624" y="515389"/>
                </a:cubicBezTo>
                <a:cubicBezTo>
                  <a:pt x="1231921" y="513241"/>
                  <a:pt x="1265125" y="509847"/>
                  <a:pt x="1298376" y="507076"/>
                </a:cubicBezTo>
                <a:cubicBezTo>
                  <a:pt x="1320543" y="501534"/>
                  <a:pt x="1342834" y="496463"/>
                  <a:pt x="1364878" y="490451"/>
                </a:cubicBezTo>
                <a:cubicBezTo>
                  <a:pt x="1373332" y="488145"/>
                  <a:pt x="1382208" y="486485"/>
                  <a:pt x="1389816" y="482138"/>
                </a:cubicBezTo>
                <a:cubicBezTo>
                  <a:pt x="1401845" y="475264"/>
                  <a:pt x="1410675" y="463396"/>
                  <a:pt x="1423067" y="457200"/>
                </a:cubicBezTo>
                <a:cubicBezTo>
                  <a:pt x="1438742" y="449363"/>
                  <a:pt x="1456990" y="447826"/>
                  <a:pt x="1472944" y="440574"/>
                </a:cubicBezTo>
                <a:cubicBezTo>
                  <a:pt x="1487653" y="433888"/>
                  <a:pt x="1499798" y="422322"/>
                  <a:pt x="1514507" y="415636"/>
                </a:cubicBezTo>
                <a:cubicBezTo>
                  <a:pt x="1530461" y="408384"/>
                  <a:pt x="1549803" y="408732"/>
                  <a:pt x="1564384" y="399011"/>
                </a:cubicBezTo>
                <a:cubicBezTo>
                  <a:pt x="1596613" y="377524"/>
                  <a:pt x="1579844" y="385544"/>
                  <a:pt x="1614260" y="374073"/>
                </a:cubicBezTo>
                <a:cubicBezTo>
                  <a:pt x="1622573" y="368531"/>
                  <a:pt x="1631613" y="363949"/>
                  <a:pt x="1639198" y="357447"/>
                </a:cubicBezTo>
                <a:cubicBezTo>
                  <a:pt x="1651099" y="347246"/>
                  <a:pt x="1672449" y="324196"/>
                  <a:pt x="1672449" y="324196"/>
                </a:cubicBezTo>
                <a:cubicBezTo>
                  <a:pt x="1675220" y="315883"/>
                  <a:pt x="1676843" y="307095"/>
                  <a:pt x="1680762" y="299258"/>
                </a:cubicBezTo>
                <a:cubicBezTo>
                  <a:pt x="1691249" y="278284"/>
                  <a:pt x="1698549" y="273158"/>
                  <a:pt x="1714013" y="257694"/>
                </a:cubicBezTo>
                <a:lnTo>
                  <a:pt x="1738951" y="182880"/>
                </a:lnTo>
                <a:cubicBezTo>
                  <a:pt x="1741722" y="174567"/>
                  <a:pt x="1742404" y="165233"/>
                  <a:pt x="1747264" y="157942"/>
                </a:cubicBezTo>
                <a:lnTo>
                  <a:pt x="1763889" y="133004"/>
                </a:lnTo>
                <a:cubicBezTo>
                  <a:pt x="1766660" y="119149"/>
                  <a:pt x="1768484" y="105071"/>
                  <a:pt x="1772202" y="91440"/>
                </a:cubicBezTo>
                <a:cubicBezTo>
                  <a:pt x="1776813" y="74533"/>
                  <a:pt x="1785390" y="58748"/>
                  <a:pt x="1788827" y="41564"/>
                </a:cubicBezTo>
                <a:lnTo>
                  <a:pt x="1797140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5" y="1143000"/>
            <a:ext cx="7820025" cy="347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8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Listener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93930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6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Listener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5410200"/>
            <a:ext cx="8978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you want </a:t>
            </a:r>
            <a:r>
              <a:rPr lang="en-US" altLang="ko-KR" dirty="0" smtClean="0"/>
              <a:t>to </a:t>
            </a:r>
            <a:r>
              <a:rPr lang="en-US" altLang="ko-KR" dirty="0" smtClean="0"/>
              <a:t>process </a:t>
            </a:r>
            <a:r>
              <a:rPr lang="en-US" altLang="ko-KR" dirty="0" smtClean="0"/>
              <a:t>a click event when you click on the button, create </a:t>
            </a:r>
            <a:r>
              <a:rPr lang="en-US" altLang="ko-KR" dirty="0" err="1" smtClean="0"/>
              <a:t>View.OnClickListener</a:t>
            </a:r>
            <a:endParaRPr lang="en-US" altLang="ko-KR" dirty="0" smtClean="0"/>
          </a:p>
          <a:p>
            <a:r>
              <a:rPr lang="en-US" altLang="ko-KR" dirty="0" smtClean="0"/>
              <a:t> object, then call </a:t>
            </a:r>
            <a:r>
              <a:rPr lang="en-US" altLang="ko-KR" dirty="0" err="1" smtClean="0"/>
              <a:t>setOnClickListener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69768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8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Widget (Control)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Input controls are the interactive components in your app's user interface. </a:t>
            </a:r>
            <a:endParaRPr lang="en-US" altLang="ko-KR" dirty="0" smtClean="0"/>
          </a:p>
          <a:p>
            <a:r>
              <a:rPr lang="en-US" altLang="ko-KR" dirty="0" smtClean="0"/>
              <a:t>Android </a:t>
            </a:r>
            <a:r>
              <a:rPr lang="en-US" altLang="ko-KR" dirty="0"/>
              <a:t>provides a wide variety of controls you can use in your UI, such as buttons, text fields, seek bars, checkboxes, zoom buttons, toggle buttons, and many more.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35153"/>
            <a:ext cx="7875680" cy="266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01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 Controls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8" y="1524000"/>
            <a:ext cx="881370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5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Control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629400" cy="5103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37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Text button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Image button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4" y="1881259"/>
            <a:ext cx="8486775" cy="15621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28" y="4419600"/>
            <a:ext cx="84867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99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Button w/ text and image simultaneously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590800"/>
            <a:ext cx="84486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61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Button’s Event Handling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8919" y="5257800"/>
            <a:ext cx="4984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Three conditions of the method declared in </a:t>
            </a:r>
            <a:r>
              <a:rPr lang="en-US" altLang="ko-KR" dirty="0" err="1" smtClean="0">
                <a:solidFill>
                  <a:srgbClr val="FF0000"/>
                </a:solidFill>
              </a:rPr>
              <a:t>onClick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en-US" altLang="ko-KR" dirty="0"/>
              <a:t>Be public</a:t>
            </a:r>
          </a:p>
          <a:p>
            <a:r>
              <a:rPr lang="en-US" altLang="ko-KR" dirty="0" smtClean="0"/>
              <a:t>- Return </a:t>
            </a:r>
            <a:r>
              <a:rPr lang="en-US" altLang="ko-KR" dirty="0"/>
              <a:t>void</a:t>
            </a:r>
          </a:p>
          <a:p>
            <a:r>
              <a:rPr lang="en-US" altLang="ko-KR" dirty="0" smtClean="0"/>
              <a:t>- Define </a:t>
            </a:r>
            <a:r>
              <a:rPr lang="en-US" altLang="ko-KR" dirty="0"/>
              <a:t>a View as its only parameter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6194"/>
            <a:ext cx="7315199" cy="406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10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Brief Event Handling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Add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 attribute on button element in layout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693462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61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button using &lt;</a:t>
            </a:r>
            <a:r>
              <a:rPr lang="en-US" altLang="ko-KR" dirty="0" err="1" smtClean="0"/>
              <a:t>ImageButton</a:t>
            </a:r>
            <a:r>
              <a:rPr lang="en-US" altLang="ko-KR" dirty="0" smtClean="0"/>
              <a:t>&gt; tag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59672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88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459</Words>
  <Application>Microsoft Office PowerPoint</Application>
  <PresentationFormat>화면 슬라이드 쇼(4:3)</PresentationFormat>
  <Paragraphs>103</Paragraphs>
  <Slides>19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Theme</vt:lpstr>
      <vt:lpstr>Android Programming :Input Widget </vt:lpstr>
      <vt:lpstr>Input Widget (Control)</vt:lpstr>
      <vt:lpstr>Common Controls</vt:lpstr>
      <vt:lpstr>Input Control</vt:lpstr>
      <vt:lpstr>Button</vt:lpstr>
      <vt:lpstr>Button</vt:lpstr>
      <vt:lpstr>Button’s Event Handling</vt:lpstr>
      <vt:lpstr>Brief Event Handling Method</vt:lpstr>
      <vt:lpstr>Image button using &lt;ImageButton&gt; tag</vt:lpstr>
      <vt:lpstr>Event Handling Code</vt:lpstr>
      <vt:lpstr>Display both image and text</vt:lpstr>
      <vt:lpstr>Custom Button</vt:lpstr>
      <vt:lpstr>Layout File</vt:lpstr>
      <vt:lpstr>Custom Button</vt:lpstr>
      <vt:lpstr>Polling and Event Driven</vt:lpstr>
      <vt:lpstr>Event Handling Method in Android</vt:lpstr>
      <vt:lpstr>Use Event Handling Object</vt:lpstr>
      <vt:lpstr>Event Listener</vt:lpstr>
      <vt:lpstr>Event Listener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statements and functions</dc:title>
  <dc:creator>syoun</dc:creator>
  <cp:lastModifiedBy>admin</cp:lastModifiedBy>
  <cp:revision>162</cp:revision>
  <cp:lastPrinted>2016-04-12T05:20:43Z</cp:lastPrinted>
  <dcterms:created xsi:type="dcterms:W3CDTF">2015-07-13T00:00:23Z</dcterms:created>
  <dcterms:modified xsi:type="dcterms:W3CDTF">2016-07-07T09:13:17Z</dcterms:modified>
</cp:coreProperties>
</file>