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0" r:id="rId3"/>
    <p:sldId id="428" r:id="rId4"/>
    <p:sldId id="429" r:id="rId5"/>
    <p:sldId id="371" r:id="rId6"/>
    <p:sldId id="372" r:id="rId7"/>
    <p:sldId id="373" r:id="rId8"/>
    <p:sldId id="430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426" r:id="rId18"/>
    <p:sldId id="427" r:id="rId1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3" autoAdjust="0"/>
    <p:restoredTop sz="96930" autoAdjust="0"/>
  </p:normalViewPr>
  <p:slideViewPr>
    <p:cSldViewPr>
      <p:cViewPr varScale="1">
        <p:scale>
          <a:sx n="111" d="100"/>
          <a:sy n="111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4AD9DB2-7D32-491F-8D57-D0AAE21BFC1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590426-808B-4995-8032-1E5DE4A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D1BCE70-F40D-4F12-8FB6-1225B5A6FE72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881F0D0-BAE0-46A0-9A1D-2A1D1A0F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ButtonEvent1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buttonEvent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실행하여 차이점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ButtonEvent3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그룹 안에서 여러 개를 동시에 선택할 때 사용하는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CheckBox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그룹 안에서 한 개의 버튼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ToggleButton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RatingBar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9" descr="underline_bas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914400"/>
            <a:ext cx="49037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13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588"/>
            <a:ext cx="8229600" cy="498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B85-6DF8-473A-8A94-0C7B0A5149C8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7"/>
          <p:cNvSpPr txBox="1">
            <a:spLocks noChangeArrowheads="1"/>
          </p:cNvSpPr>
          <p:nvPr userDrawn="1"/>
        </p:nvSpPr>
        <p:spPr bwMode="auto">
          <a:xfrm>
            <a:off x="4114800" y="6553200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18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Android Programming</a:t>
            </a:r>
            <a:br>
              <a:rPr lang="en-US" altLang="ko-KR" sz="3600" dirty="0" smtClean="0"/>
            </a:br>
            <a:r>
              <a:rPr lang="en-US" altLang="ko-KR" sz="3600" dirty="0" smtClean="0"/>
              <a:t>:Input Widget and Event Handling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Prof. </a:t>
            </a:r>
            <a:r>
              <a:rPr lang="en-US" altLang="ko-KR" sz="2400" dirty="0" err="1"/>
              <a:t>Seongwook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Youn</a:t>
            </a:r>
            <a:endParaRPr lang="en-US" altLang="ko-KR" sz="2400" dirty="0"/>
          </a:p>
          <a:p>
            <a:r>
              <a:rPr lang="en-US" altLang="ko-KR" sz="2400" dirty="0"/>
              <a:t>Department of Software</a:t>
            </a:r>
          </a:p>
          <a:p>
            <a:r>
              <a:rPr lang="en-US" altLang="ko-KR" sz="2400" dirty="0"/>
              <a:t>Korea National University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624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Handling of Check Box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6374400" cy="51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US" altLang="ko-KR" dirty="0" smtClean="0"/>
              <a:t>Radio 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143000"/>
            <a:ext cx="7467600" cy="4639472"/>
          </a:xfrm>
        </p:spPr>
        <p:txBody>
          <a:bodyPr/>
          <a:lstStyle/>
          <a:p>
            <a:r>
              <a:rPr lang="en-US" altLang="ko-KR" dirty="0" smtClean="0"/>
              <a:t>Define radio button in XML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39150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5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Handling of Radio Button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2765"/>
            <a:ext cx="8077200" cy="524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Toggle 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Define toggle button in XML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3153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95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ko-KR" dirty="0" smtClean="0"/>
              <a:t>Toggle Button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5" y="1417638"/>
            <a:ext cx="7410189" cy="49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Rating Bar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520757" y="2420889"/>
            <a:ext cx="7777162" cy="20882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</a:p>
          <a:p>
            <a:pPr fontAlgn="base" latinLnBrk="0"/>
            <a:r>
              <a:rPr lang="en-US" altLang="ko-KR" sz="1600" kern="0" dirty="0">
                <a:solidFill>
                  <a:srgbClr val="00808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3F7F7F"/>
                </a:solidFill>
                <a:latin typeface="Trebuchet MS" pitchFamily="34" charset="0"/>
              </a:rPr>
              <a:t>RatingBar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7F007F"/>
                </a:solidFill>
                <a:latin typeface="Trebuchet MS" pitchFamily="34" charset="0"/>
              </a:rPr>
              <a:t>android:id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"@+id/</a:t>
            </a:r>
            <a:r>
              <a:rPr lang="en-US" altLang="ko-KR" sz="1600" i="1" kern="0" dirty="0" err="1">
                <a:solidFill>
                  <a:srgbClr val="2A00FF"/>
                </a:solidFill>
                <a:latin typeface="Trebuchet MS" pitchFamily="34" charset="0"/>
              </a:rPr>
              <a:t>ratingbar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7F007F"/>
                </a:solidFill>
                <a:latin typeface="Trebuchet MS" pitchFamily="34" charset="0"/>
              </a:rPr>
              <a:t>android:layout_width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i="1" kern="0" dirty="0" err="1">
                <a:solidFill>
                  <a:srgbClr val="2A00FF"/>
                </a:solidFill>
                <a:latin typeface="Trebuchet MS" pitchFamily="34" charset="0"/>
              </a:rPr>
              <a:t>wrap_content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7F007F"/>
                </a:solidFill>
                <a:latin typeface="Trebuchet MS" pitchFamily="34" charset="0"/>
              </a:rPr>
              <a:t>android:layout_height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i="1" kern="0" dirty="0" err="1">
                <a:solidFill>
                  <a:srgbClr val="2A00FF"/>
                </a:solidFill>
                <a:latin typeface="Trebuchet MS" pitchFamily="34" charset="0"/>
              </a:rPr>
              <a:t>wrap_content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7F007F"/>
                </a:solidFill>
                <a:latin typeface="Trebuchet MS" pitchFamily="34" charset="0"/>
              </a:rPr>
              <a:t>android:numStars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"5"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7F007F"/>
                </a:solidFill>
                <a:latin typeface="Trebuchet MS" pitchFamily="34" charset="0"/>
              </a:rPr>
              <a:t>android:stepSize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</a:t>
            </a:r>
            <a:r>
              <a:rPr lang="en-US" altLang="ko-KR" sz="1600" i="1" kern="0" dirty="0">
                <a:solidFill>
                  <a:srgbClr val="2A00FF"/>
                </a:solidFill>
                <a:latin typeface="Trebuchet MS" pitchFamily="34" charset="0"/>
              </a:rPr>
              <a:t>"1.0"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fontAlgn="base" latinLnBrk="0"/>
            <a:r>
              <a:rPr lang="en-US" altLang="ko-KR" sz="1600" kern="0" dirty="0">
                <a:solidFill>
                  <a:srgbClr val="008080"/>
                </a:solidFill>
                <a:latin typeface="Trebuchet MS" pitchFamily="34" charset="0"/>
              </a:rPr>
              <a:t>/&gt;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pic>
        <p:nvPicPr>
          <p:cNvPr id="8193" name="_x251754568" descr="EMB0000a3301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44" y="2132856"/>
            <a:ext cx="2074912" cy="31123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9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Rating Bar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520757" y="1412776"/>
            <a:ext cx="7777162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b="1" dirty="0" smtClean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…</a:t>
            </a: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b="1" dirty="0" smtClean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public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MainActivity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Activity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</a:t>
            </a:r>
            <a:r>
              <a:rPr lang="en-US" altLang="ko-KR" sz="1600" dirty="0">
                <a:solidFill>
                  <a:srgbClr val="646464"/>
                </a:solidFill>
                <a:latin typeface="Trebuchet MS" pitchFamily="34" charset="0"/>
                <a:ea typeface="맑은 고딕"/>
                <a:cs typeface="Times New Roman"/>
              </a:rPr>
              <a:t>@Override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onCreate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(Bundle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b="1" dirty="0" err="1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.onCreate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setContentView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R.layout.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 pitchFamily="34" charset="0"/>
                <a:ea typeface="맑은 고딕"/>
                <a:cs typeface="Times New Roman"/>
              </a:rPr>
              <a:t>activity_main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RatingBar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ratingbar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=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RatingBar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findViewById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R.id.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 pitchFamily="34" charset="0"/>
                <a:ea typeface="맑은 고딕"/>
                <a:cs typeface="Times New Roman"/>
              </a:rPr>
              <a:t>ratingbar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ratingbar.setOnRatingBarChangeListener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OnRatingBarChangeListener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()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onRatingChanged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RatingBar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ratingBar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rating,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		</a:t>
            </a:r>
            <a:r>
              <a:rPr lang="en-US" altLang="ko-KR" sz="1600" b="1" dirty="0" err="1">
                <a:solidFill>
                  <a:srgbClr val="7F0055"/>
                </a:solidFill>
                <a:latin typeface="Trebuchet MS" pitchFamily="34" charset="0"/>
                <a:ea typeface="맑은 고딕"/>
                <a:cs typeface="Times New Roman"/>
              </a:rPr>
              <a:t>boolean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fromUser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 {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Toast.</a:t>
            </a:r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makeText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getApplicationContext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(),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			</a:t>
            </a:r>
            <a:r>
              <a:rPr lang="en-US" altLang="ko-KR" sz="1600" dirty="0">
                <a:solidFill>
                  <a:srgbClr val="2A00FF"/>
                </a:solidFill>
                <a:latin typeface="Trebuchet MS" pitchFamily="34" charset="0"/>
                <a:ea typeface="맑은 고딕"/>
                <a:cs typeface="Times New Roman"/>
              </a:rPr>
              <a:t>"New Rating: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 + rating,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Toast.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 pitchFamily="34" charset="0"/>
                <a:ea typeface="맑은 고딕"/>
                <a:cs typeface="Times New Roman"/>
              </a:rPr>
              <a:t>LENGTH_SHORT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).show();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	}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	});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0"/>
              </a:spcAft>
            </a:pPr>
            <a:r>
              <a:rPr lang="en-US" altLang="ko-KR" sz="1600" dirty="0">
                <a:latin typeface="Trebuchet MS" pitchFamily="34" charset="0"/>
                <a:ea typeface="맑은 고딕"/>
                <a:cs typeface="Times New Roman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	}</a:t>
            </a:r>
            <a:endParaRPr lang="ko-KR" altLang="ko-KR" sz="1600" i="1" dirty="0">
              <a:latin typeface="Trebuchet MS" pitchFamily="34" charset="0"/>
              <a:ea typeface="맑은 고딕"/>
              <a:cs typeface="Times New Roman"/>
            </a:endParaRPr>
          </a:p>
          <a:p>
            <a:pPr defTabSz="252000">
              <a:lnSpc>
                <a:spcPts val="2200"/>
              </a:lnSpc>
              <a:spcAft>
                <a:spcPts val="4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맑은 고딕"/>
                <a:cs typeface="Times New Roman"/>
              </a:rPr>
              <a:t>}</a:t>
            </a:r>
            <a:endParaRPr lang="ko-KR" altLang="ko-KR" sz="1600" i="1" dirty="0">
              <a:effectLst/>
              <a:latin typeface="Trebuchet MS" pitchFamily="34" charset="0"/>
              <a:ea typeface="맑은 고딕"/>
              <a:cs typeface="Times New Roman"/>
            </a:endParaRPr>
          </a:p>
        </p:txBody>
      </p:sp>
      <p:pic>
        <p:nvPicPr>
          <p:cNvPr id="9217" name="_x251756648" descr="EMB0000a33014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2" y="116632"/>
            <a:ext cx="1990676" cy="29860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AndroidManifest.xml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names the Java package for the application. The package name serves as a unique identifier for the </a:t>
            </a:r>
            <a:r>
              <a:rPr lang="en-US" altLang="ko-KR" dirty="0" smtClean="0"/>
              <a:t>application</a:t>
            </a:r>
          </a:p>
          <a:p>
            <a:r>
              <a:rPr lang="en-US" altLang="ko-KR" dirty="0"/>
              <a:t>It describes the components of the application — the activities, services, broadcast receivers, and content providers that the application is composed </a:t>
            </a:r>
            <a:r>
              <a:rPr lang="en-US" altLang="ko-KR" dirty="0" smtClean="0"/>
              <a:t>of</a:t>
            </a:r>
          </a:p>
          <a:p>
            <a:r>
              <a:rPr lang="en-US" altLang="ko-KR" dirty="0"/>
              <a:t>It determines which processes will host application </a:t>
            </a:r>
            <a:r>
              <a:rPr lang="en-US" altLang="ko-KR" dirty="0" smtClean="0"/>
              <a:t>components</a:t>
            </a:r>
          </a:p>
          <a:p>
            <a:r>
              <a:rPr lang="en-US" altLang="ko-KR" dirty="0"/>
              <a:t>It declares which permissions the application must have in order to access protected parts of the API and interact with other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68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ofAndroidManifest.xml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4304158"/>
            <a:ext cx="8458200" cy="1905000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1. &lt;manifest&gt; - package name, version info</a:t>
            </a:r>
          </a:p>
          <a:p>
            <a:r>
              <a:rPr lang="en-US" altLang="ko-KR" sz="1600" dirty="0" smtClean="0"/>
              <a:t>2.&lt;application&gt; - app name and icon definition. Only one &lt;application&gt; under &lt;manifest&gt; </a:t>
            </a:r>
          </a:p>
          <a:p>
            <a:r>
              <a:rPr lang="en-US" altLang="ko-KR" sz="1600" dirty="0" smtClean="0"/>
              <a:t>3.&lt;activity&gt;- Define activity among 4 component. Define class name and label</a:t>
            </a:r>
          </a:p>
          <a:p>
            <a:r>
              <a:rPr lang="en-US" altLang="ko-KR" sz="1600" dirty="0" smtClean="0"/>
              <a:t>4.&lt;Intent-filter&gt;- &lt;action&gt; Define which jobs are processed. Component type. 4 activities are defined here</a:t>
            </a:r>
          </a:p>
          <a:p>
            <a:r>
              <a:rPr lang="en-US" altLang="ko-KR" sz="1600" dirty="0" smtClean="0"/>
              <a:t>5.&lt;uses-permission&gt;- Permissions about resource.  3 permission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Camera, </a:t>
            </a:r>
            <a:r>
              <a:rPr lang="en-US" altLang="ko-KR" sz="1600" dirty="0" err="1" smtClean="0"/>
              <a:t>Set_wallpaper</a:t>
            </a:r>
            <a:r>
              <a:rPr lang="en-US" altLang="ko-KR" sz="1600" dirty="0" smtClean="0"/>
              <a:t>, Vibration) here </a:t>
            </a:r>
            <a:endParaRPr lang="ko-KR" altLang="en-US" sz="1600" dirty="0"/>
          </a:p>
        </p:txBody>
      </p:sp>
      <p:pic>
        <p:nvPicPr>
          <p:cNvPr id="1026" name="Picture 2" descr="http://cfile26.uf.tistory.com/original/2264A74252880F1825EB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5691573" cy="30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29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Ways to create Listener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Define inner </a:t>
            </a:r>
            <a:r>
              <a:rPr lang="en-US" altLang="ko-KR" dirty="0"/>
              <a:t>c</a:t>
            </a:r>
            <a:r>
              <a:rPr lang="en-US" altLang="ko-KR" dirty="0" smtClean="0"/>
              <a:t>lass</a:t>
            </a:r>
          </a:p>
          <a:p>
            <a:r>
              <a:rPr lang="en-US" altLang="ko-KR" dirty="0" smtClean="0"/>
              <a:t>Define anonymous class</a:t>
            </a:r>
          </a:p>
          <a:p>
            <a:r>
              <a:rPr lang="en-US" altLang="ko-KR" dirty="0" smtClean="0"/>
              <a:t>Implement listener interface in activity class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0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Event Handling using an Inner Class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200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1143000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Define class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6226" y="4191000"/>
            <a:ext cx="277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Create event listener 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4658" y="5029200"/>
            <a:ext cx="422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Register event listener object to the button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구부러진 연결선 7"/>
          <p:cNvCxnSpPr>
            <a:stCxn id="4" idx="1"/>
          </p:cNvCxnSpPr>
          <p:nvPr/>
        </p:nvCxnSpPr>
        <p:spPr>
          <a:xfrm rot="10800000" flipV="1">
            <a:off x="5029200" y="1327666"/>
            <a:ext cx="990600" cy="7297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1"/>
          </p:cNvCxnSpPr>
          <p:nvPr/>
        </p:nvCxnSpPr>
        <p:spPr>
          <a:xfrm rot="10800000" flipV="1">
            <a:off x="5410200" y="4375666"/>
            <a:ext cx="476026" cy="3487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0800000">
            <a:off x="4343400" y="5029200"/>
            <a:ext cx="511258" cy="18466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4581525"/>
          </a:xfrm>
        </p:spPr>
        <p:txBody>
          <a:bodyPr>
            <a:normAutofit/>
          </a:bodyPr>
          <a:lstStyle/>
          <a:p>
            <a:r>
              <a:rPr lang="en-US" altLang="ko-KR" dirty="0"/>
              <a:t>A toast provides simple feedback about an operation in a small popup. It only fills the amount of space required for the message and the current activity remains visible and interactive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makeText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CharSequence</a:t>
            </a:r>
            <a:r>
              <a:rPr lang="en-US" altLang="ko-KR" dirty="0" smtClean="0"/>
              <a:t> text,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duration)</a:t>
            </a:r>
          </a:p>
          <a:p>
            <a:pPr lvl="1"/>
            <a:r>
              <a:rPr lang="en-US" altLang="ko-KR" dirty="0" smtClean="0"/>
              <a:t>Context – Current</a:t>
            </a:r>
            <a:r>
              <a:rPr lang="ko-KR" altLang="en-US" dirty="0" smtClean="0"/>
              <a:t> </a:t>
            </a:r>
            <a:r>
              <a:rPr lang="en-US" altLang="ko-KR" dirty="0"/>
              <a:t>a</a:t>
            </a:r>
            <a:r>
              <a:rPr lang="en-US" altLang="ko-KR" dirty="0" smtClean="0"/>
              <a:t>pplication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</a:p>
          <a:p>
            <a:pPr lvl="1"/>
            <a:r>
              <a:rPr lang="en-US" altLang="ko-KR" dirty="0" smtClean="0"/>
              <a:t>Text – Text message want to display</a:t>
            </a:r>
          </a:p>
          <a:p>
            <a:pPr lvl="1"/>
            <a:r>
              <a:rPr lang="en-US" altLang="ko-KR" dirty="0" smtClean="0"/>
              <a:t>Duration – duration time</a:t>
            </a:r>
            <a:r>
              <a:rPr lang="ko-KR" altLang="en-US" dirty="0" smtClean="0"/>
              <a:t> </a:t>
            </a:r>
            <a:r>
              <a:rPr lang="en-US" altLang="ko-KR" dirty="0" smtClean="0"/>
              <a:t>(LENGTH_SHORT, LENGTH_LONG)</a:t>
            </a:r>
          </a:p>
          <a:p>
            <a:pPr lvl="1"/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71056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Event Handling using </a:t>
            </a:r>
            <a:r>
              <a:rPr lang="en-US" altLang="ko-KR" dirty="0" smtClean="0"/>
              <a:t>anonymous class</a:t>
            </a:r>
            <a:endParaRPr lang="ko-KR" altLang="en-US" dirty="0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619730" y="1628800"/>
            <a:ext cx="7777162" cy="39604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...</a:t>
            </a:r>
          </a:p>
          <a:p>
            <a:pPr fontAlgn="base" latinLnBrk="0"/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ButtonEvent2Activity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Activity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</a:t>
            </a:r>
            <a:r>
              <a:rPr lang="en-US" altLang="ko-KR" sz="1600" kern="0" dirty="0">
                <a:solidFill>
                  <a:srgbClr val="646464"/>
                </a:solidFill>
                <a:latin typeface="Trebuchet MS" pitchFamily="34" charset="0"/>
                <a:ea typeface="굴림" pitchFamily="50" charset="-127"/>
              </a:rPr>
              <a:t>@Override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(Bundle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</a:t>
            </a:r>
            <a:r>
              <a:rPr lang="en-US" altLang="ko-KR" sz="1600" b="1" kern="0" dirty="0" err="1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super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.onCreate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savedInstanceState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setContentView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R.layout.main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Button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button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= (Button)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findViewById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R.id.button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button.setOnClickListener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OnClickListener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()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	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(View v) {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Toast.makeText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getApplicationContext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(),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2A00FF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Trebuchet MS" pitchFamily="34" charset="0"/>
                <a:ea typeface="굴림" pitchFamily="50" charset="-127"/>
              </a:rPr>
              <a:t>버튼이 </a:t>
            </a:r>
            <a:r>
              <a:rPr lang="ko-KR" altLang="en-US" sz="1600" kern="0" dirty="0" smtClean="0">
                <a:solidFill>
                  <a:srgbClr val="2A00FF"/>
                </a:solidFill>
                <a:latin typeface="Trebuchet MS" pitchFamily="34" charset="0"/>
                <a:ea typeface="굴림" pitchFamily="50" charset="-127"/>
              </a:rPr>
              <a:t>눌려졌습니다</a:t>
            </a:r>
            <a:r>
              <a:rPr lang="en-US" altLang="ko-KR" sz="1600" kern="0" dirty="0">
                <a:solidFill>
                  <a:srgbClr val="2A00FF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Toast.LENGTH_SHORT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).show();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	}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	});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	}</a:t>
            </a:r>
          </a:p>
          <a:p>
            <a:pPr fontAlgn="base" latinLnBrk="0"/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Anonymous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The body of class is defined, but there is no name of class</a:t>
            </a:r>
          </a:p>
          <a:p>
            <a:r>
              <a:rPr lang="en-US" altLang="ko-KR" dirty="0" smtClean="0"/>
              <a:t>Class definition and object creation are happened simultaneously</a:t>
            </a:r>
          </a:p>
          <a:p>
            <a:pPr marL="640080" lvl="2" indent="0" fontAlgn="base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068960"/>
            <a:ext cx="472437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2" indent="0" fontAlgn="base" latinLnBrk="0">
              <a:buNone/>
            </a:pPr>
            <a:r>
              <a:rPr lang="en-US" altLang="ko-KR" sz="1600" b="1" dirty="0" smtClean="0">
                <a:latin typeface="Trebuchet MS" pitchFamily="34" charset="0"/>
                <a:ea typeface="굴림" pitchFamily="50" charset="-127"/>
              </a:rPr>
              <a:t>class</a:t>
            </a:r>
            <a:r>
              <a:rPr lang="en-US" altLang="ko-KR" sz="1600" dirty="0" smtClean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" pitchFamily="50" charset="-127"/>
              </a:rPr>
              <a:t>ClickListener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b="1" dirty="0">
                <a:latin typeface="Trebuchet MS" pitchFamily="34" charset="0"/>
                <a:ea typeface="굴림" pitchFamily="50" charset="-127"/>
              </a:rPr>
              <a:t>implements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" pitchFamily="50" charset="-127"/>
              </a:rPr>
              <a:t>OnClickListener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{</a:t>
            </a:r>
          </a:p>
          <a:p>
            <a:pPr marL="0" lvl="2" indent="0" fontAlgn="base" latinLnBrk="0">
              <a:buNone/>
            </a:pP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	...</a:t>
            </a:r>
          </a:p>
          <a:p>
            <a:pPr marL="0" lvl="2" indent="0" fontAlgn="base" latinLnBrk="0">
              <a:buNone/>
            </a:pP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}</a:t>
            </a:r>
          </a:p>
          <a:p>
            <a:pPr marL="0" lvl="2" indent="0" fontAlgn="base" latinLnBrk="0">
              <a:buNone/>
            </a:pPr>
            <a:r>
              <a:rPr lang="en-US" altLang="ko-KR" sz="1600" dirty="0" err="1">
                <a:latin typeface="Trebuchet MS" pitchFamily="34" charset="0"/>
                <a:ea typeface="굴림" pitchFamily="50" charset="-127"/>
              </a:rPr>
              <a:t>obj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= </a:t>
            </a:r>
            <a:r>
              <a:rPr lang="en-US" altLang="ko-KR" sz="1600" b="1" dirty="0">
                <a:latin typeface="Trebuchet MS" pitchFamily="34" charset="0"/>
                <a:ea typeface="굴림" pitchFamily="50" charset="-127"/>
              </a:rPr>
              <a:t>new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" pitchFamily="50" charset="-127"/>
              </a:rPr>
              <a:t>ClickListener</a:t>
            </a:r>
            <a:r>
              <a:rPr lang="en-US" altLang="ko-KR" sz="1600" dirty="0" smtClean="0">
                <a:latin typeface="Trebuchet MS" pitchFamily="34" charset="0"/>
                <a:ea typeface="굴림" pitchFamily="50" charset="-127"/>
              </a:rPr>
              <a:t>();</a:t>
            </a:r>
            <a:endParaRPr lang="en-US" altLang="ko-KR" sz="1600" dirty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869160"/>
            <a:ext cx="47243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 indent="0" fontAlgn="base" latinLnBrk="0">
              <a:buNone/>
            </a:pPr>
            <a:r>
              <a:rPr lang="en-US" altLang="ko-KR" dirty="0" err="1" smtClean="0">
                <a:latin typeface="Trebuchet MS" pitchFamily="34" charset="0"/>
              </a:rPr>
              <a:t>obj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= </a:t>
            </a:r>
            <a:r>
              <a:rPr lang="en-US" altLang="ko-KR" b="1" dirty="0">
                <a:latin typeface="Trebuchet MS" pitchFamily="34" charset="0"/>
              </a:rPr>
              <a:t>new </a:t>
            </a:r>
            <a:r>
              <a:rPr lang="en-US" altLang="ko-KR" dirty="0" err="1">
                <a:latin typeface="Trebuchet MS" pitchFamily="34" charset="0"/>
              </a:rPr>
              <a:t>OnClickListener</a:t>
            </a:r>
            <a:r>
              <a:rPr lang="en-US" altLang="ko-KR" dirty="0">
                <a:latin typeface="Trebuchet MS" pitchFamily="34" charset="0"/>
              </a:rPr>
              <a:t>() { .... </a:t>
            </a:r>
            <a:r>
              <a:rPr lang="en-US" altLang="ko-KR" dirty="0" smtClean="0">
                <a:latin typeface="Trebuchet MS" pitchFamily="34" charset="0"/>
              </a:rPr>
              <a:t>};</a:t>
            </a:r>
            <a:endParaRPr lang="en-US" altLang="ko-KR" dirty="0"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785004" y="3597215"/>
            <a:ext cx="569343" cy="1388853"/>
          </a:xfrm>
          <a:custGeom>
            <a:avLst/>
            <a:gdLst>
              <a:gd name="connsiteX0" fmla="*/ 526211 w 569343"/>
              <a:gd name="connsiteY0" fmla="*/ 0 h 1388853"/>
              <a:gd name="connsiteX1" fmla="*/ 448573 w 569343"/>
              <a:gd name="connsiteY1" fmla="*/ 25879 h 1388853"/>
              <a:gd name="connsiteX2" fmla="*/ 422694 w 569343"/>
              <a:gd name="connsiteY2" fmla="*/ 34506 h 1388853"/>
              <a:gd name="connsiteX3" fmla="*/ 327804 w 569343"/>
              <a:gd name="connsiteY3" fmla="*/ 77638 h 1388853"/>
              <a:gd name="connsiteX4" fmla="*/ 250166 w 569343"/>
              <a:gd name="connsiteY4" fmla="*/ 94891 h 1388853"/>
              <a:gd name="connsiteX5" fmla="*/ 224287 w 569343"/>
              <a:gd name="connsiteY5" fmla="*/ 120770 h 1388853"/>
              <a:gd name="connsiteX6" fmla="*/ 189781 w 569343"/>
              <a:gd name="connsiteY6" fmla="*/ 129396 h 1388853"/>
              <a:gd name="connsiteX7" fmla="*/ 138022 w 569343"/>
              <a:gd name="connsiteY7" fmla="*/ 181155 h 1388853"/>
              <a:gd name="connsiteX8" fmla="*/ 94890 w 569343"/>
              <a:gd name="connsiteY8" fmla="*/ 232913 h 1388853"/>
              <a:gd name="connsiteX9" fmla="*/ 69011 w 569343"/>
              <a:gd name="connsiteY9" fmla="*/ 293298 h 1388853"/>
              <a:gd name="connsiteX10" fmla="*/ 60385 w 569343"/>
              <a:gd name="connsiteY10" fmla="*/ 319177 h 1388853"/>
              <a:gd name="connsiteX11" fmla="*/ 25879 w 569343"/>
              <a:gd name="connsiteY11" fmla="*/ 431321 h 1388853"/>
              <a:gd name="connsiteX12" fmla="*/ 17253 w 569343"/>
              <a:gd name="connsiteY12" fmla="*/ 474453 h 1388853"/>
              <a:gd name="connsiteX13" fmla="*/ 0 w 569343"/>
              <a:gd name="connsiteY13" fmla="*/ 526211 h 1388853"/>
              <a:gd name="connsiteX14" fmla="*/ 17253 w 569343"/>
              <a:gd name="connsiteY14" fmla="*/ 759125 h 1388853"/>
              <a:gd name="connsiteX15" fmla="*/ 69011 w 569343"/>
              <a:gd name="connsiteY15" fmla="*/ 854015 h 1388853"/>
              <a:gd name="connsiteX16" fmla="*/ 103517 w 569343"/>
              <a:gd name="connsiteY16" fmla="*/ 905774 h 1388853"/>
              <a:gd name="connsiteX17" fmla="*/ 129396 w 569343"/>
              <a:gd name="connsiteY17" fmla="*/ 948906 h 1388853"/>
              <a:gd name="connsiteX18" fmla="*/ 163902 w 569343"/>
              <a:gd name="connsiteY18" fmla="*/ 983411 h 1388853"/>
              <a:gd name="connsiteX19" fmla="*/ 241539 w 569343"/>
              <a:gd name="connsiteY19" fmla="*/ 1095555 h 1388853"/>
              <a:gd name="connsiteX20" fmla="*/ 267419 w 569343"/>
              <a:gd name="connsiteY20" fmla="*/ 1130060 h 1388853"/>
              <a:gd name="connsiteX21" fmla="*/ 284671 w 569343"/>
              <a:gd name="connsiteY21" fmla="*/ 1155940 h 1388853"/>
              <a:gd name="connsiteX22" fmla="*/ 336430 w 569343"/>
              <a:gd name="connsiteY22" fmla="*/ 1207698 h 1388853"/>
              <a:gd name="connsiteX23" fmla="*/ 362309 w 569343"/>
              <a:gd name="connsiteY23" fmla="*/ 1233577 h 1388853"/>
              <a:gd name="connsiteX24" fmla="*/ 388188 w 569343"/>
              <a:gd name="connsiteY24" fmla="*/ 1259457 h 1388853"/>
              <a:gd name="connsiteX25" fmla="*/ 414068 w 569343"/>
              <a:gd name="connsiteY25" fmla="*/ 1276710 h 1388853"/>
              <a:gd name="connsiteX26" fmla="*/ 483079 w 569343"/>
              <a:gd name="connsiteY26" fmla="*/ 1328468 h 1388853"/>
              <a:gd name="connsiteX27" fmla="*/ 508958 w 569343"/>
              <a:gd name="connsiteY27" fmla="*/ 1345721 h 1388853"/>
              <a:gd name="connsiteX28" fmla="*/ 543464 w 569343"/>
              <a:gd name="connsiteY28" fmla="*/ 1371600 h 1388853"/>
              <a:gd name="connsiteX29" fmla="*/ 569343 w 569343"/>
              <a:gd name="connsiteY29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9343" h="1388853">
                <a:moveTo>
                  <a:pt x="526211" y="0"/>
                </a:moveTo>
                <a:lnTo>
                  <a:pt x="448573" y="25879"/>
                </a:lnTo>
                <a:cubicBezTo>
                  <a:pt x="439947" y="28754"/>
                  <a:pt x="430972" y="30743"/>
                  <a:pt x="422694" y="34506"/>
                </a:cubicBezTo>
                <a:cubicBezTo>
                  <a:pt x="391064" y="48883"/>
                  <a:pt x="360598" y="66160"/>
                  <a:pt x="327804" y="77638"/>
                </a:cubicBezTo>
                <a:cubicBezTo>
                  <a:pt x="302782" y="86396"/>
                  <a:pt x="276045" y="89140"/>
                  <a:pt x="250166" y="94891"/>
                </a:cubicBezTo>
                <a:cubicBezTo>
                  <a:pt x="241540" y="103517"/>
                  <a:pt x="234879" y="114717"/>
                  <a:pt x="224287" y="120770"/>
                </a:cubicBezTo>
                <a:cubicBezTo>
                  <a:pt x="213993" y="126652"/>
                  <a:pt x="199494" y="122597"/>
                  <a:pt x="189781" y="129396"/>
                </a:cubicBezTo>
                <a:cubicBezTo>
                  <a:pt x="169792" y="143388"/>
                  <a:pt x="155275" y="163902"/>
                  <a:pt x="138022" y="181155"/>
                </a:cubicBezTo>
                <a:cubicBezTo>
                  <a:pt x="104812" y="214365"/>
                  <a:pt x="118910" y="196883"/>
                  <a:pt x="94890" y="232913"/>
                </a:cubicBezTo>
                <a:cubicBezTo>
                  <a:pt x="74662" y="293603"/>
                  <a:pt x="100988" y="218685"/>
                  <a:pt x="69011" y="293298"/>
                </a:cubicBezTo>
                <a:cubicBezTo>
                  <a:pt x="65429" y="301656"/>
                  <a:pt x="63578" y="310663"/>
                  <a:pt x="60385" y="319177"/>
                </a:cubicBezTo>
                <a:cubicBezTo>
                  <a:pt x="38346" y="377950"/>
                  <a:pt x="40732" y="357050"/>
                  <a:pt x="25879" y="431321"/>
                </a:cubicBezTo>
                <a:cubicBezTo>
                  <a:pt x="23004" y="445698"/>
                  <a:pt x="21111" y="460308"/>
                  <a:pt x="17253" y="474453"/>
                </a:cubicBezTo>
                <a:cubicBezTo>
                  <a:pt x="12468" y="491998"/>
                  <a:pt x="0" y="526211"/>
                  <a:pt x="0" y="526211"/>
                </a:cubicBezTo>
                <a:cubicBezTo>
                  <a:pt x="5751" y="603849"/>
                  <a:pt x="7885" y="681840"/>
                  <a:pt x="17253" y="759125"/>
                </a:cubicBezTo>
                <a:cubicBezTo>
                  <a:pt x="23531" y="810919"/>
                  <a:pt x="40150" y="814331"/>
                  <a:pt x="69011" y="854015"/>
                </a:cubicBezTo>
                <a:cubicBezTo>
                  <a:pt x="81207" y="870785"/>
                  <a:pt x="92849" y="887993"/>
                  <a:pt x="103517" y="905774"/>
                </a:cubicBezTo>
                <a:cubicBezTo>
                  <a:pt x="112143" y="920151"/>
                  <a:pt x="119102" y="935671"/>
                  <a:pt x="129396" y="948906"/>
                </a:cubicBezTo>
                <a:cubicBezTo>
                  <a:pt x="139382" y="961746"/>
                  <a:pt x="152400" y="971909"/>
                  <a:pt x="163902" y="983411"/>
                </a:cubicBezTo>
                <a:cubicBezTo>
                  <a:pt x="196361" y="1048333"/>
                  <a:pt x="171868" y="1004984"/>
                  <a:pt x="241539" y="1095555"/>
                </a:cubicBezTo>
                <a:cubicBezTo>
                  <a:pt x="250305" y="1106951"/>
                  <a:pt x="259444" y="1118097"/>
                  <a:pt x="267419" y="1130060"/>
                </a:cubicBezTo>
                <a:cubicBezTo>
                  <a:pt x="273170" y="1138687"/>
                  <a:pt x="277783" y="1148191"/>
                  <a:pt x="284671" y="1155940"/>
                </a:cubicBezTo>
                <a:cubicBezTo>
                  <a:pt x="300881" y="1174176"/>
                  <a:pt x="319177" y="1190445"/>
                  <a:pt x="336430" y="1207698"/>
                </a:cubicBezTo>
                <a:lnTo>
                  <a:pt x="362309" y="1233577"/>
                </a:lnTo>
                <a:cubicBezTo>
                  <a:pt x="370935" y="1242204"/>
                  <a:pt x="378037" y="1252690"/>
                  <a:pt x="388188" y="1259457"/>
                </a:cubicBezTo>
                <a:cubicBezTo>
                  <a:pt x="396815" y="1265208"/>
                  <a:pt x="405683" y="1270612"/>
                  <a:pt x="414068" y="1276710"/>
                </a:cubicBezTo>
                <a:cubicBezTo>
                  <a:pt x="437323" y="1293623"/>
                  <a:pt x="459154" y="1312518"/>
                  <a:pt x="483079" y="1328468"/>
                </a:cubicBezTo>
                <a:cubicBezTo>
                  <a:pt x="491705" y="1334219"/>
                  <a:pt x="500522" y="1339695"/>
                  <a:pt x="508958" y="1345721"/>
                </a:cubicBezTo>
                <a:cubicBezTo>
                  <a:pt x="520657" y="1354078"/>
                  <a:pt x="531765" y="1363243"/>
                  <a:pt x="543464" y="1371600"/>
                </a:cubicBezTo>
                <a:cubicBezTo>
                  <a:pt x="551900" y="1377626"/>
                  <a:pt x="569343" y="1388853"/>
                  <a:pt x="569343" y="1388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</a:rPr>
              <a:t> ButtonEvent2Activity </a:t>
            </a:r>
            <a:r>
              <a:rPr lang="en-US" altLang="ko-KR" sz="1600" b="1" dirty="0">
                <a:solidFill>
                  <a:srgbClr val="7F0055"/>
                </a:solidFill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</a:rPr>
              <a:t> Activity </a:t>
            </a: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46464"/>
                </a:solidFill>
              </a:rPr>
              <a:t> @</a:t>
            </a:r>
            <a:r>
              <a:rPr lang="en-US" altLang="ko-KR" sz="1600" dirty="0">
                <a:solidFill>
                  <a:srgbClr val="646464"/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7F0055"/>
                </a:solidFill>
              </a:rPr>
              <a:t> public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onCreate</a:t>
            </a:r>
            <a:r>
              <a:rPr lang="en-US" altLang="ko-KR" sz="1600" dirty="0">
                <a:solidFill>
                  <a:srgbClr val="000000"/>
                </a:solidFill>
              </a:rPr>
              <a:t>(Bundle </a:t>
            </a:r>
            <a:r>
              <a:rPr lang="en-US" altLang="ko-KR" sz="1600" dirty="0" err="1">
                <a:solidFill>
                  <a:srgbClr val="000000"/>
                </a:solidFill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dirty="0" err="1">
                <a:solidFill>
                  <a:srgbClr val="7F0055"/>
                </a:solidFill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</a:rPr>
              <a:t>.onCreate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setContentView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R.layout.main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Button </a:t>
            </a:r>
            <a:r>
              <a:rPr lang="en-US" altLang="ko-KR" sz="1600" dirty="0" err="1">
                <a:solidFill>
                  <a:srgbClr val="000000"/>
                </a:solidFill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</a:rPr>
              <a:t> = (Button) </a:t>
            </a:r>
            <a:r>
              <a:rPr lang="en-US" altLang="ko-KR" sz="1600" dirty="0" err="1">
                <a:solidFill>
                  <a:srgbClr val="000000"/>
                </a:solidFill>
              </a:rPr>
              <a:t>findViewById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R.id.button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button.setOnClickListener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OnClickListener</a:t>
            </a:r>
            <a:r>
              <a:rPr lang="en-US" altLang="ko-KR" sz="1600" dirty="0">
                <a:solidFill>
                  <a:srgbClr val="000000"/>
                </a:solidFill>
              </a:rPr>
              <a:t>() </a:t>
            </a: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</a:rPr>
              <a:t>(View v) </a:t>
            </a: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</a:rPr>
              <a:t>Toast.makeText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getApplicationContext</a:t>
            </a:r>
            <a:r>
              <a:rPr lang="en-US" altLang="ko-KR" sz="1600" dirty="0">
                <a:solidFill>
                  <a:srgbClr val="000000"/>
                </a:solidFill>
              </a:rPr>
              <a:t>(), 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ko-KR" altLang="en-US" sz="1600" dirty="0" smtClean="0">
                <a:solidFill>
                  <a:srgbClr val="2A00FF"/>
                </a:solidFill>
                <a:ea typeface="바탕"/>
              </a:rPr>
              <a:t>버튼 </a:t>
            </a:r>
            <a:endParaRPr lang="ko-KR" altLang="en-US" sz="1600" dirty="0">
              <a:solidFill>
                <a:srgbClr val="2A00FF"/>
              </a:solidFill>
              <a:ea typeface="바탕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2A00FF"/>
                </a:solidFill>
                <a:ea typeface="바탕"/>
              </a:rPr>
              <a:t>			눌려졌습니다</a:t>
            </a:r>
            <a:r>
              <a:rPr lang="en-US" altLang="ko-KR" sz="1600" dirty="0">
                <a:solidFill>
                  <a:srgbClr val="2A00FF"/>
                </a:solidFill>
                <a:ea typeface="바탕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a typeface="바탕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바탕"/>
              </a:rPr>
              <a:t>Toast.LENGTH_SHORT</a:t>
            </a:r>
            <a:r>
              <a:rPr lang="en-US" altLang="ko-KR" sz="1600" dirty="0">
                <a:solidFill>
                  <a:srgbClr val="000000"/>
                </a:solidFill>
                <a:ea typeface="바탕"/>
              </a:rPr>
              <a:t>).show();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		}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}</a:t>
            </a:r>
            <a:r>
              <a:rPr lang="en-US" altLang="ko-KR" sz="1600" dirty="0" smtClean="0">
                <a:solidFill>
                  <a:srgbClr val="000000"/>
                </a:solidFill>
                <a:ea typeface="바탕"/>
              </a:rPr>
              <a:t>);</a:t>
            </a:r>
            <a:endParaRPr lang="ko-KR" altLang="en-US" sz="1600" dirty="0">
              <a:solidFill>
                <a:srgbClr val="000000"/>
              </a:solidFill>
              <a:ea typeface="바탕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877" y="3276600"/>
            <a:ext cx="6480720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010400" y="1696684"/>
            <a:ext cx="487680" cy="1579915"/>
          </a:xfrm>
          <a:custGeom>
            <a:avLst/>
            <a:gdLst>
              <a:gd name="connsiteX0" fmla="*/ 731520 w 1047404"/>
              <a:gd name="connsiteY0" fmla="*/ 0 h 2461142"/>
              <a:gd name="connsiteX1" fmla="*/ 673331 w 1047404"/>
              <a:gd name="connsiteY1" fmla="*/ 124691 h 2461142"/>
              <a:gd name="connsiteX2" fmla="*/ 648393 w 1047404"/>
              <a:gd name="connsiteY2" fmla="*/ 174568 h 2461142"/>
              <a:gd name="connsiteX3" fmla="*/ 606829 w 1047404"/>
              <a:gd name="connsiteY3" fmla="*/ 299259 h 2461142"/>
              <a:gd name="connsiteX4" fmla="*/ 565266 w 1047404"/>
              <a:gd name="connsiteY4" fmla="*/ 357448 h 2461142"/>
              <a:gd name="connsiteX5" fmla="*/ 523702 w 1047404"/>
              <a:gd name="connsiteY5" fmla="*/ 432262 h 2461142"/>
              <a:gd name="connsiteX6" fmla="*/ 482139 w 1047404"/>
              <a:gd name="connsiteY6" fmla="*/ 515389 h 2461142"/>
              <a:gd name="connsiteX7" fmla="*/ 440575 w 1047404"/>
              <a:gd name="connsiteY7" fmla="*/ 573579 h 2461142"/>
              <a:gd name="connsiteX8" fmla="*/ 399011 w 1047404"/>
              <a:gd name="connsiteY8" fmla="*/ 640080 h 2461142"/>
              <a:gd name="connsiteX9" fmla="*/ 315884 w 1047404"/>
              <a:gd name="connsiteY9" fmla="*/ 756459 h 2461142"/>
              <a:gd name="connsiteX10" fmla="*/ 274320 w 1047404"/>
              <a:gd name="connsiteY10" fmla="*/ 806335 h 2461142"/>
              <a:gd name="connsiteX11" fmla="*/ 241069 w 1047404"/>
              <a:gd name="connsiteY11" fmla="*/ 856211 h 2461142"/>
              <a:gd name="connsiteX12" fmla="*/ 199506 w 1047404"/>
              <a:gd name="connsiteY12" fmla="*/ 906088 h 2461142"/>
              <a:gd name="connsiteX13" fmla="*/ 133004 w 1047404"/>
              <a:gd name="connsiteY13" fmla="*/ 1014153 h 2461142"/>
              <a:gd name="connsiteX14" fmla="*/ 66502 w 1047404"/>
              <a:gd name="connsiteY14" fmla="*/ 1122219 h 2461142"/>
              <a:gd name="connsiteX15" fmla="*/ 16626 w 1047404"/>
              <a:gd name="connsiteY15" fmla="*/ 1246909 h 2461142"/>
              <a:gd name="connsiteX16" fmla="*/ 0 w 1047404"/>
              <a:gd name="connsiteY16" fmla="*/ 1313411 h 2461142"/>
              <a:gd name="connsiteX17" fmla="*/ 24939 w 1047404"/>
              <a:gd name="connsiteY17" fmla="*/ 1562793 h 2461142"/>
              <a:gd name="connsiteX18" fmla="*/ 49877 w 1047404"/>
              <a:gd name="connsiteY18" fmla="*/ 1579419 h 2461142"/>
              <a:gd name="connsiteX19" fmla="*/ 74815 w 1047404"/>
              <a:gd name="connsiteY19" fmla="*/ 1612669 h 2461142"/>
              <a:gd name="connsiteX20" fmla="*/ 149629 w 1047404"/>
              <a:gd name="connsiteY20" fmla="*/ 1662546 h 2461142"/>
              <a:gd name="connsiteX21" fmla="*/ 207819 w 1047404"/>
              <a:gd name="connsiteY21" fmla="*/ 1695797 h 2461142"/>
              <a:gd name="connsiteX22" fmla="*/ 257695 w 1047404"/>
              <a:gd name="connsiteY22" fmla="*/ 1745673 h 2461142"/>
              <a:gd name="connsiteX23" fmla="*/ 307571 w 1047404"/>
              <a:gd name="connsiteY23" fmla="*/ 1770611 h 2461142"/>
              <a:gd name="connsiteX24" fmla="*/ 407324 w 1047404"/>
              <a:gd name="connsiteY24" fmla="*/ 1853739 h 2461142"/>
              <a:gd name="connsiteX25" fmla="*/ 457200 w 1047404"/>
              <a:gd name="connsiteY25" fmla="*/ 1878677 h 2461142"/>
              <a:gd name="connsiteX26" fmla="*/ 523702 w 1047404"/>
              <a:gd name="connsiteY26" fmla="*/ 1920240 h 2461142"/>
              <a:gd name="connsiteX27" fmla="*/ 673331 w 1047404"/>
              <a:gd name="connsiteY27" fmla="*/ 1978429 h 2461142"/>
              <a:gd name="connsiteX28" fmla="*/ 856211 w 1047404"/>
              <a:gd name="connsiteY28" fmla="*/ 2036619 h 2461142"/>
              <a:gd name="connsiteX29" fmla="*/ 914400 w 1047404"/>
              <a:gd name="connsiteY29" fmla="*/ 2053244 h 2461142"/>
              <a:gd name="connsiteX30" fmla="*/ 972589 w 1047404"/>
              <a:gd name="connsiteY30" fmla="*/ 2061557 h 2461142"/>
              <a:gd name="connsiteX31" fmla="*/ 1005840 w 1047404"/>
              <a:gd name="connsiteY31" fmla="*/ 2078182 h 2461142"/>
              <a:gd name="connsiteX32" fmla="*/ 1030779 w 1047404"/>
              <a:gd name="connsiteY32" fmla="*/ 2086495 h 2461142"/>
              <a:gd name="connsiteX33" fmla="*/ 1047404 w 1047404"/>
              <a:gd name="connsiteY33" fmla="*/ 2111433 h 2461142"/>
              <a:gd name="connsiteX34" fmla="*/ 1022466 w 1047404"/>
              <a:gd name="connsiteY34" fmla="*/ 2177935 h 2461142"/>
              <a:gd name="connsiteX35" fmla="*/ 1005840 w 1047404"/>
              <a:gd name="connsiteY35" fmla="*/ 2194560 h 2461142"/>
              <a:gd name="connsiteX36" fmla="*/ 989215 w 1047404"/>
              <a:gd name="connsiteY36" fmla="*/ 2219499 h 2461142"/>
              <a:gd name="connsiteX37" fmla="*/ 964277 w 1047404"/>
              <a:gd name="connsiteY37" fmla="*/ 2227811 h 2461142"/>
              <a:gd name="connsiteX38" fmla="*/ 922713 w 1047404"/>
              <a:gd name="connsiteY38" fmla="*/ 2269375 h 2461142"/>
              <a:gd name="connsiteX39" fmla="*/ 897775 w 1047404"/>
              <a:gd name="connsiteY39" fmla="*/ 2319251 h 2461142"/>
              <a:gd name="connsiteX40" fmla="*/ 881149 w 1047404"/>
              <a:gd name="connsiteY40" fmla="*/ 2352502 h 2461142"/>
              <a:gd name="connsiteX41" fmla="*/ 822960 w 1047404"/>
              <a:gd name="connsiteY41" fmla="*/ 2394066 h 2461142"/>
              <a:gd name="connsiteX42" fmla="*/ 806335 w 1047404"/>
              <a:gd name="connsiteY42" fmla="*/ 2419004 h 2461142"/>
              <a:gd name="connsiteX43" fmla="*/ 798022 w 1047404"/>
              <a:gd name="connsiteY43" fmla="*/ 2443942 h 2461142"/>
              <a:gd name="connsiteX44" fmla="*/ 781397 w 1047404"/>
              <a:gd name="connsiteY44" fmla="*/ 2460568 h 2461142"/>
              <a:gd name="connsiteX45" fmla="*/ 781397 w 1047404"/>
              <a:gd name="connsiteY45" fmla="*/ 2435629 h 24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47404" h="2461142">
                <a:moveTo>
                  <a:pt x="731520" y="0"/>
                </a:moveTo>
                <a:cubicBezTo>
                  <a:pt x="703389" y="70331"/>
                  <a:pt x="721571" y="28212"/>
                  <a:pt x="673331" y="124691"/>
                </a:cubicBezTo>
                <a:cubicBezTo>
                  <a:pt x="665018" y="141317"/>
                  <a:pt x="653499" y="156695"/>
                  <a:pt x="648393" y="174568"/>
                </a:cubicBezTo>
                <a:cubicBezTo>
                  <a:pt x="638555" y="209003"/>
                  <a:pt x="623253" y="268464"/>
                  <a:pt x="606829" y="299259"/>
                </a:cubicBezTo>
                <a:cubicBezTo>
                  <a:pt x="595612" y="320291"/>
                  <a:pt x="577899" y="337235"/>
                  <a:pt x="565266" y="357448"/>
                </a:cubicBezTo>
                <a:cubicBezTo>
                  <a:pt x="550146" y="381640"/>
                  <a:pt x="536989" y="407017"/>
                  <a:pt x="523702" y="432262"/>
                </a:cubicBezTo>
                <a:cubicBezTo>
                  <a:pt x="509273" y="459676"/>
                  <a:pt x="497846" y="488687"/>
                  <a:pt x="482139" y="515389"/>
                </a:cubicBezTo>
                <a:cubicBezTo>
                  <a:pt x="470053" y="535935"/>
                  <a:pt x="453797" y="553746"/>
                  <a:pt x="440575" y="573579"/>
                </a:cubicBezTo>
                <a:cubicBezTo>
                  <a:pt x="426075" y="595329"/>
                  <a:pt x="413737" y="618482"/>
                  <a:pt x="399011" y="640080"/>
                </a:cubicBezTo>
                <a:cubicBezTo>
                  <a:pt x="372155" y="679468"/>
                  <a:pt x="346404" y="719836"/>
                  <a:pt x="315884" y="756459"/>
                </a:cubicBezTo>
                <a:cubicBezTo>
                  <a:pt x="302029" y="773084"/>
                  <a:pt x="287305" y="789022"/>
                  <a:pt x="274320" y="806335"/>
                </a:cubicBezTo>
                <a:cubicBezTo>
                  <a:pt x="262331" y="822320"/>
                  <a:pt x="253058" y="840226"/>
                  <a:pt x="241069" y="856211"/>
                </a:cubicBezTo>
                <a:cubicBezTo>
                  <a:pt x="228084" y="873524"/>
                  <a:pt x="212491" y="888775"/>
                  <a:pt x="199506" y="906088"/>
                </a:cubicBezTo>
                <a:cubicBezTo>
                  <a:pt x="163395" y="954237"/>
                  <a:pt x="165512" y="961328"/>
                  <a:pt x="133004" y="1014153"/>
                </a:cubicBezTo>
                <a:cubicBezTo>
                  <a:pt x="97883" y="1071225"/>
                  <a:pt x="97903" y="1059417"/>
                  <a:pt x="66502" y="1122219"/>
                </a:cubicBezTo>
                <a:cubicBezTo>
                  <a:pt x="54571" y="1146081"/>
                  <a:pt x="23919" y="1223572"/>
                  <a:pt x="16626" y="1246909"/>
                </a:cubicBezTo>
                <a:cubicBezTo>
                  <a:pt x="9810" y="1268718"/>
                  <a:pt x="5542" y="1291244"/>
                  <a:pt x="0" y="1313411"/>
                </a:cubicBezTo>
                <a:cubicBezTo>
                  <a:pt x="8313" y="1396538"/>
                  <a:pt x="9543" y="1480682"/>
                  <a:pt x="24939" y="1562793"/>
                </a:cubicBezTo>
                <a:cubicBezTo>
                  <a:pt x="26780" y="1572613"/>
                  <a:pt x="42813" y="1572355"/>
                  <a:pt x="49877" y="1579419"/>
                </a:cubicBezTo>
                <a:cubicBezTo>
                  <a:pt x="59673" y="1589215"/>
                  <a:pt x="65019" y="1602873"/>
                  <a:pt x="74815" y="1612669"/>
                </a:cubicBezTo>
                <a:cubicBezTo>
                  <a:pt x="93264" y="1631118"/>
                  <a:pt x="128520" y="1649353"/>
                  <a:pt x="149629" y="1662546"/>
                </a:cubicBezTo>
                <a:cubicBezTo>
                  <a:pt x="196623" y="1691917"/>
                  <a:pt x="151065" y="1667419"/>
                  <a:pt x="207819" y="1695797"/>
                </a:cubicBezTo>
                <a:cubicBezTo>
                  <a:pt x="227173" y="1724828"/>
                  <a:pt x="223325" y="1725051"/>
                  <a:pt x="257695" y="1745673"/>
                </a:cubicBezTo>
                <a:cubicBezTo>
                  <a:pt x="273634" y="1755236"/>
                  <a:pt x="292502" y="1759728"/>
                  <a:pt x="307571" y="1770611"/>
                </a:cubicBezTo>
                <a:cubicBezTo>
                  <a:pt x="342660" y="1795953"/>
                  <a:pt x="368610" y="1834382"/>
                  <a:pt x="407324" y="1853739"/>
                </a:cubicBezTo>
                <a:cubicBezTo>
                  <a:pt x="423949" y="1862052"/>
                  <a:pt x="441061" y="1869455"/>
                  <a:pt x="457200" y="1878677"/>
                </a:cubicBezTo>
                <a:cubicBezTo>
                  <a:pt x="479896" y="1891646"/>
                  <a:pt x="499967" y="1909286"/>
                  <a:pt x="523702" y="1920240"/>
                </a:cubicBezTo>
                <a:cubicBezTo>
                  <a:pt x="572292" y="1942666"/>
                  <a:pt x="622335" y="1962203"/>
                  <a:pt x="673331" y="1978429"/>
                </a:cubicBezTo>
                <a:cubicBezTo>
                  <a:pt x="734291" y="1997826"/>
                  <a:pt x="794701" y="2019045"/>
                  <a:pt x="856211" y="2036619"/>
                </a:cubicBezTo>
                <a:cubicBezTo>
                  <a:pt x="875607" y="2042161"/>
                  <a:pt x="894675" y="2049017"/>
                  <a:pt x="914400" y="2053244"/>
                </a:cubicBezTo>
                <a:cubicBezTo>
                  <a:pt x="933558" y="2057349"/>
                  <a:pt x="953193" y="2058786"/>
                  <a:pt x="972589" y="2061557"/>
                </a:cubicBezTo>
                <a:cubicBezTo>
                  <a:pt x="983673" y="2067099"/>
                  <a:pt x="994450" y="2073301"/>
                  <a:pt x="1005840" y="2078182"/>
                </a:cubicBezTo>
                <a:cubicBezTo>
                  <a:pt x="1013894" y="2081634"/>
                  <a:pt x="1023936" y="2081021"/>
                  <a:pt x="1030779" y="2086495"/>
                </a:cubicBezTo>
                <a:cubicBezTo>
                  <a:pt x="1038580" y="2092736"/>
                  <a:pt x="1041862" y="2103120"/>
                  <a:pt x="1047404" y="2111433"/>
                </a:cubicBezTo>
                <a:cubicBezTo>
                  <a:pt x="1040094" y="2140673"/>
                  <a:pt x="1039853" y="2151855"/>
                  <a:pt x="1022466" y="2177935"/>
                </a:cubicBezTo>
                <a:cubicBezTo>
                  <a:pt x="1018119" y="2184456"/>
                  <a:pt x="1010736" y="2188440"/>
                  <a:pt x="1005840" y="2194560"/>
                </a:cubicBezTo>
                <a:cubicBezTo>
                  <a:pt x="999599" y="2202362"/>
                  <a:pt x="997016" y="2213258"/>
                  <a:pt x="989215" y="2219499"/>
                </a:cubicBezTo>
                <a:cubicBezTo>
                  <a:pt x="982373" y="2224973"/>
                  <a:pt x="972590" y="2225040"/>
                  <a:pt x="964277" y="2227811"/>
                </a:cubicBezTo>
                <a:cubicBezTo>
                  <a:pt x="950422" y="2241666"/>
                  <a:pt x="928909" y="2250787"/>
                  <a:pt x="922713" y="2269375"/>
                </a:cubicBezTo>
                <a:cubicBezTo>
                  <a:pt x="907472" y="2315096"/>
                  <a:pt x="923557" y="2274132"/>
                  <a:pt x="897775" y="2319251"/>
                </a:cubicBezTo>
                <a:cubicBezTo>
                  <a:pt x="891627" y="2330010"/>
                  <a:pt x="889214" y="2343093"/>
                  <a:pt x="881149" y="2352502"/>
                </a:cubicBezTo>
                <a:cubicBezTo>
                  <a:pt x="874274" y="2360523"/>
                  <a:pt x="834642" y="2386278"/>
                  <a:pt x="822960" y="2394066"/>
                </a:cubicBezTo>
                <a:cubicBezTo>
                  <a:pt x="817418" y="2402379"/>
                  <a:pt x="810803" y="2410068"/>
                  <a:pt x="806335" y="2419004"/>
                </a:cubicBezTo>
                <a:cubicBezTo>
                  <a:pt x="802416" y="2426841"/>
                  <a:pt x="802530" y="2436428"/>
                  <a:pt x="798022" y="2443942"/>
                </a:cubicBezTo>
                <a:cubicBezTo>
                  <a:pt x="793990" y="2450662"/>
                  <a:pt x="788407" y="2464073"/>
                  <a:pt x="781397" y="2460568"/>
                </a:cubicBezTo>
                <a:cubicBezTo>
                  <a:pt x="773962" y="2456850"/>
                  <a:pt x="781397" y="2443942"/>
                  <a:pt x="781397" y="24356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04248" y="1327353"/>
            <a:ext cx="21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Use anonymous class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Implement </a:t>
            </a:r>
            <a:r>
              <a:rPr lang="en-US" altLang="ko-KR" dirty="0"/>
              <a:t>listener interface in activity class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2391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4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Define check box in </a:t>
            </a:r>
            <a:r>
              <a:rPr lang="en-US" altLang="ko-KR" dirty="0" smtClean="0"/>
              <a:t>XML</a:t>
            </a:r>
          </a:p>
          <a:p>
            <a:r>
              <a:rPr lang="en-US" altLang="ko-KR" dirty="0" smtClean="0"/>
              <a:t>An on/off switch that can be toggled by the user. You should use checkboxes when presenting users with a group of selectable options that are not mutually exclusive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66366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6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475</Words>
  <Application>Microsoft Office PowerPoint</Application>
  <PresentationFormat>화면 슬라이드 쇼(4:3)</PresentationFormat>
  <Paragraphs>125</Paragraphs>
  <Slides>18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Android Programming :Input Widget and Event Handling</vt:lpstr>
      <vt:lpstr>3 Ways to create Listener Object</vt:lpstr>
      <vt:lpstr>1. Event Handling using an Inner Class</vt:lpstr>
      <vt:lpstr>Toast</vt:lpstr>
      <vt:lpstr>2. Event Handling using anonymous class</vt:lpstr>
      <vt:lpstr>Anonymous Class</vt:lpstr>
      <vt:lpstr>Code Analysis</vt:lpstr>
      <vt:lpstr>3. Implement listener interface in activity class </vt:lpstr>
      <vt:lpstr>Check Box</vt:lpstr>
      <vt:lpstr>Event Handling of Check Box</vt:lpstr>
      <vt:lpstr>Radio Button</vt:lpstr>
      <vt:lpstr>Event Handling of Radio Button</vt:lpstr>
      <vt:lpstr>Toggle Button</vt:lpstr>
      <vt:lpstr>Toggle Button</vt:lpstr>
      <vt:lpstr>Rating Bar</vt:lpstr>
      <vt:lpstr>Rating Bar</vt:lpstr>
      <vt:lpstr>AndroidManifest.xml</vt:lpstr>
      <vt:lpstr>Example ofAndroidManifest.xml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statements and functions</dc:title>
  <dc:creator>syoun</dc:creator>
  <cp:lastModifiedBy>admin</cp:lastModifiedBy>
  <cp:revision>161</cp:revision>
  <cp:lastPrinted>2015-07-14T01:24:19Z</cp:lastPrinted>
  <dcterms:created xsi:type="dcterms:W3CDTF">2015-07-13T00:00:23Z</dcterms:created>
  <dcterms:modified xsi:type="dcterms:W3CDTF">2016-07-07T09:49:28Z</dcterms:modified>
</cp:coreProperties>
</file>