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3" autoAdjust="0"/>
    <p:restoredTop sz="93034" autoAdjust="0"/>
  </p:normalViewPr>
  <p:slideViewPr>
    <p:cSldViewPr>
      <p:cViewPr varScale="1">
        <p:scale>
          <a:sx n="108" d="100"/>
          <a:sy n="108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4AD9DB2-7D32-491F-8D57-D0AAE21BFC11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590426-808B-4995-8032-1E5DE4A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D1BCE70-F40D-4F12-8FB6-1225B5A6FE72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881F0D0-BAE0-46A0-9A1D-2A1D1A0F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컴포넌트 생성 방법 </a:t>
            </a:r>
            <a:r>
              <a:rPr lang="en-US" altLang="ko-KR" dirty="0" smtClean="0"/>
              <a:t>– View </a:t>
            </a:r>
            <a:r>
              <a:rPr lang="ko-KR" altLang="en-US" dirty="0" smtClean="0"/>
              <a:t>클래스를 상속받아 자식 클래스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 부모 클래스를 재정의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앞에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이 붙은 것들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ImageScale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Survey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TempConverter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실행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클래스를 상속받아서 </a:t>
            </a:r>
            <a:r>
              <a:rPr lang="en-US" altLang="ko-KR" baseline="0" dirty="0" err="1" smtClean="0"/>
              <a:t>MyView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 정의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두개의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재정의 </a:t>
            </a: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onTouchEvent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터치 이벤트 발생하면 이벤트 처리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onDraw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화면에 글자를 </a:t>
            </a:r>
            <a:r>
              <a:rPr lang="ko-KR" altLang="en-US" baseline="0" dirty="0" err="1" smtClean="0"/>
              <a:t>그리기위함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MyViewEvent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SingleTouch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First</a:t>
            </a:r>
            <a:r>
              <a:rPr lang="en-US" altLang="ko-KR" baseline="0" dirty="0" smtClean="0"/>
              <a:t> touch is always index 0, so second touch is index 1, etc.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MultiTouch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4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9" descr="underline_bas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914400"/>
            <a:ext cx="49037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87"/>
          <p:cNvSpPr txBox="1">
            <a:spLocks noChangeArrowheads="1"/>
          </p:cNvSpPr>
          <p:nvPr userDrawn="1"/>
        </p:nvSpPr>
        <p:spPr bwMode="auto">
          <a:xfrm>
            <a:off x="4114800" y="6581001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13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588"/>
            <a:ext cx="8229600" cy="498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FB85-6DF8-473A-8A94-0C7B0A5149C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7"/>
          <p:cNvSpPr txBox="1">
            <a:spLocks noChangeArrowheads="1"/>
          </p:cNvSpPr>
          <p:nvPr userDrawn="1"/>
        </p:nvSpPr>
        <p:spPr bwMode="auto">
          <a:xfrm>
            <a:off x="4114800" y="6553200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34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View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Android Programming</a:t>
            </a:r>
            <a:br>
              <a:rPr lang="en-US" altLang="ko-KR" sz="3600" dirty="0" smtClean="0"/>
            </a:br>
            <a:r>
              <a:rPr lang="en-US" altLang="ko-KR" sz="3600" dirty="0" smtClean="0"/>
              <a:t>:Event Handling</a:t>
            </a:r>
            <a:br>
              <a:rPr lang="en-US" altLang="ko-KR" sz="36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Prof. </a:t>
            </a:r>
            <a:r>
              <a:rPr lang="en-US" altLang="ko-KR" sz="2400" dirty="0" err="1"/>
              <a:t>Seongwook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Youn</a:t>
            </a:r>
            <a:endParaRPr lang="en-US" altLang="ko-KR" sz="2400" dirty="0"/>
          </a:p>
          <a:p>
            <a:r>
              <a:rPr lang="en-US" altLang="ko-KR" sz="2400" dirty="0"/>
              <a:t>Department of Software</a:t>
            </a:r>
          </a:p>
          <a:p>
            <a:r>
              <a:rPr lang="en-US" altLang="ko-KR" sz="2400" dirty="0"/>
              <a:t>Korea National University of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6245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Move Rectangle by Touch</a:t>
            </a:r>
            <a:endParaRPr lang="ko-KR" altLang="en-US" dirty="0"/>
          </a:p>
        </p:txBody>
      </p:sp>
      <p:pic>
        <p:nvPicPr>
          <p:cNvPr id="16385" name="_x251756568" descr="EMB0000a33014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71" y="1700808"/>
            <a:ext cx="278430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7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Event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476509" y="1295400"/>
            <a:ext cx="8064896" cy="38884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 latinLnBrk="0"/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TouchEventActivity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Activity {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protected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MyView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View {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100, 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100;</a:t>
            </a:r>
          </a:p>
          <a:p>
            <a:pPr fontAlgn="base" latinLnBrk="0"/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String </a:t>
            </a:r>
            <a:r>
              <a:rPr lang="en-US" altLang="ko-KR" sz="1600" dirty="0" err="1">
                <a:solidFill>
                  <a:srgbClr val="0000C0"/>
                </a:solidFill>
                <a:latin typeface="Trebuchet MS" pitchFamily="34" charset="0"/>
              </a:rPr>
              <a:t>str</a:t>
            </a:r>
            <a:r>
              <a:rPr lang="en-US" altLang="ko-KR" sz="1600" dirty="0">
                <a:solidFill>
                  <a:srgbClr val="0000C0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MyView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(Context context) {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super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(context);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setBackgroundColor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Color.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YELLOW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646464"/>
                </a:solidFill>
                <a:latin typeface="Trebuchet MS" pitchFamily="34" charset="0"/>
              </a:rPr>
              <a:t>@Override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protected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onDraw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(Canvas canvas) {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Paint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paint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Paint();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paint.setColor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Color.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MAGENTA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canvas.drawRect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+ 50, 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+ 50, paint);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canvas.drawText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액션의 종류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: "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0, 20, paint);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Touch Event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460096" y="1268760"/>
            <a:ext cx="8064896" cy="51845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360000" fontAlgn="base" latinLnBrk="0"/>
            <a:r>
              <a:rPr lang="en-US" altLang="ko-KR" sz="1600" kern="0" dirty="0" smtClean="0">
                <a:solidFill>
                  <a:srgbClr val="646464"/>
                </a:solidFill>
                <a:latin typeface="Trebuchet MS" pitchFamily="34" charset="0"/>
              </a:rPr>
              <a:t>		@</a:t>
            </a:r>
            <a:r>
              <a:rPr lang="en-US" altLang="ko-KR" sz="1600" kern="0" dirty="0">
                <a:solidFill>
                  <a:srgbClr val="646464"/>
                </a:solidFill>
                <a:latin typeface="Trebuchet MS" pitchFamily="34" charset="0"/>
              </a:rPr>
              <a:t>Override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onTouchEvent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MotionEvent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event) {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event.getX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event.getY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event.getAction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MotionEvent.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ACTION_DOWN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"ACTION_DOWN";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event.getAction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MotionEvent.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ACTION_MOVE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defTabSz="360000" fontAlgn="base" latinLnBrk="0"/>
            <a:r>
              <a:rPr lang="ko-KR" altLang="en-US" sz="1600" dirty="0">
                <a:latin typeface="Trebuchet MS" pitchFamily="34" charset="0"/>
              </a:rPr>
              <a:t>				</a:t>
            </a:r>
            <a:r>
              <a:rPr lang="en-US" altLang="ko-KR" sz="1600" dirty="0" err="1">
                <a:solidFill>
                  <a:srgbClr val="0000C0"/>
                </a:solidFill>
                <a:latin typeface="Trebuchet MS" pitchFamily="34" charset="0"/>
              </a:rPr>
              <a:t>str</a:t>
            </a:r>
            <a:r>
              <a:rPr lang="en-US" altLang="ko-KR" sz="1600" dirty="0">
                <a:latin typeface="Trebuchet MS" pitchFamily="34" charset="0"/>
              </a:rPr>
              <a:t> = </a:t>
            </a:r>
            <a:r>
              <a:rPr lang="en-US" altLang="ko-KR" sz="1600" dirty="0">
                <a:solidFill>
                  <a:srgbClr val="2A00FF"/>
                </a:solidFill>
                <a:latin typeface="Trebuchet MS" pitchFamily="34" charset="0"/>
              </a:rPr>
              <a:t>"ACTION_MOVE";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b="1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 smtClean="0">
                <a:solidFill>
                  <a:srgbClr val="7F0055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event.getAction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MotionEvent.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ACTION_UP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defTabSz="360000" fontAlgn="base" latinLnBrk="0"/>
            <a:r>
              <a:rPr lang="ko-KR" altLang="en-US" sz="1600" dirty="0">
                <a:latin typeface="Trebuchet MS" pitchFamily="34" charset="0"/>
              </a:rPr>
              <a:t>				</a:t>
            </a:r>
            <a:r>
              <a:rPr lang="en-US" altLang="ko-KR" sz="1600" dirty="0" err="1">
                <a:solidFill>
                  <a:srgbClr val="0000C0"/>
                </a:solidFill>
                <a:latin typeface="Trebuchet MS" pitchFamily="34" charset="0"/>
              </a:rPr>
              <a:t>str</a:t>
            </a:r>
            <a:r>
              <a:rPr lang="en-US" altLang="ko-KR" sz="1600" dirty="0">
                <a:latin typeface="Trebuchet MS" pitchFamily="34" charset="0"/>
              </a:rPr>
              <a:t> = </a:t>
            </a:r>
            <a:r>
              <a:rPr lang="en-US" altLang="ko-KR" sz="1600" dirty="0">
                <a:solidFill>
                  <a:srgbClr val="2A00FF"/>
                </a:solidFill>
                <a:latin typeface="Trebuchet MS" pitchFamily="34" charset="0"/>
              </a:rPr>
              <a:t>"ACTION_UP";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	</a:t>
            </a:r>
            <a:r>
              <a:rPr lang="en-US" altLang="ko-KR" sz="16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		invalidate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();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true;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}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646464"/>
                </a:solidFill>
                <a:latin typeface="Trebuchet MS" pitchFamily="34" charset="0"/>
              </a:rPr>
              <a:t>@Override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onCreate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(Bundle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savedInstanceState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super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.onCreate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savedInstanceState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MyView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w =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MyView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this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setContentView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(w);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5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16385" name="_x251756568" descr="EMB0000a33014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71" y="1700808"/>
            <a:ext cx="278430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7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Drawing by touch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24384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by </a:t>
            </a:r>
            <a:r>
              <a:rPr lang="en-US" altLang="ko-KR" dirty="0" smtClean="0"/>
              <a:t>touch #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668344" cy="285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52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by </a:t>
            </a:r>
            <a:r>
              <a:rPr lang="en-US" altLang="ko-KR" dirty="0" smtClean="0"/>
              <a:t>touch #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28725"/>
            <a:ext cx="81915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64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by touch #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466850"/>
            <a:ext cx="84867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68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20481" name="_x251880384" descr="EMB0000a33014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520280" cy="44804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40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Multi-touch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 multi-touch gesture is when multiple pointers (fingers) touch the screen at the same </a:t>
            </a:r>
            <a:r>
              <a:rPr lang="en-US" altLang="ko-KR" dirty="0" smtClean="0"/>
              <a:t>time</a:t>
            </a:r>
          </a:p>
          <a:p>
            <a:r>
              <a:rPr lang="en-US" altLang="ko-KR" dirty="0" smtClean="0"/>
              <a:t>Usually, it is used for extension or contraction of image</a:t>
            </a:r>
            <a:endParaRPr lang="ko-KR" altLang="en-US" dirty="0"/>
          </a:p>
        </p:txBody>
      </p:sp>
      <p:pic>
        <p:nvPicPr>
          <p:cNvPr id="21505" name="_x251876784" descr="EMB0000a3301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3672408" cy="30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4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Android offers a sophisticated and powerful componentized model for building your UI, based on the fundamental layout classes: View and </a:t>
            </a:r>
            <a:r>
              <a:rPr lang="en-US" altLang="ko-KR" dirty="0" err="1"/>
              <a:t>ViewGroup</a:t>
            </a:r>
            <a:r>
              <a:rPr lang="en-US" altLang="ko-KR" dirty="0"/>
              <a:t>. To start with, the platform includes a variety of prebuilt View and </a:t>
            </a:r>
            <a:r>
              <a:rPr lang="en-US" altLang="ko-KR" dirty="0" err="1"/>
              <a:t>ViewGroup</a:t>
            </a:r>
            <a:r>
              <a:rPr lang="en-US" altLang="ko-KR" dirty="0"/>
              <a:t> subclasses — called widgets and layouts, respectively — that you can use to construct your </a:t>
            </a:r>
            <a:r>
              <a:rPr lang="en-US" altLang="ko-KR" dirty="0" smtClean="0"/>
              <a:t>UI</a:t>
            </a:r>
          </a:p>
          <a:p>
            <a:r>
              <a:rPr lang="en-US" altLang="ko-KR" dirty="0" smtClean="0"/>
              <a:t>Basic approach</a:t>
            </a:r>
            <a:endParaRPr lang="en-US" altLang="ko-KR" dirty="0"/>
          </a:p>
          <a:p>
            <a:pPr lvl="1"/>
            <a:r>
              <a:rPr lang="en-US" altLang="ko-KR" dirty="0"/>
              <a:t>Extend an existing View class or subclass with your own </a:t>
            </a:r>
            <a:r>
              <a:rPr lang="en-US" altLang="ko-KR" dirty="0" smtClean="0"/>
              <a:t>class</a:t>
            </a:r>
          </a:p>
          <a:p>
            <a:pPr lvl="1"/>
            <a:r>
              <a:rPr lang="en-US" altLang="ko-KR" dirty="0"/>
              <a:t>Override some of the methods from the superclass. The superclass methods to override start with 'on', for example, </a:t>
            </a:r>
            <a:r>
              <a:rPr lang="en-US" altLang="ko-KR" dirty="0" err="1">
                <a:hlinkClick r:id="rId2"/>
              </a:rPr>
              <a:t>onDraw</a:t>
            </a:r>
            <a:r>
              <a:rPr lang="en-US" altLang="ko-KR" dirty="0">
                <a:hlinkClick r:id="rId2"/>
              </a:rPr>
              <a:t>()</a:t>
            </a:r>
            <a:r>
              <a:rPr lang="en-US" altLang="ko-KR" dirty="0"/>
              <a:t>, </a:t>
            </a:r>
            <a:r>
              <a:rPr lang="en-US" altLang="ko-KR" dirty="0" err="1">
                <a:hlinkClick r:id="rId2"/>
              </a:rPr>
              <a:t>onMeasure</a:t>
            </a:r>
            <a:r>
              <a:rPr lang="en-US" altLang="ko-KR" dirty="0">
                <a:hlinkClick r:id="rId2"/>
              </a:rPr>
              <a:t>()</a:t>
            </a:r>
            <a:r>
              <a:rPr lang="en-US" altLang="ko-KR" dirty="0"/>
              <a:t>, </a:t>
            </a:r>
            <a:r>
              <a:rPr lang="en-US" altLang="ko-KR" dirty="0" smtClean="0"/>
              <a:t>and </a:t>
            </a:r>
            <a:r>
              <a:rPr lang="en-US" altLang="ko-KR" dirty="0" err="1" smtClean="0">
                <a:hlinkClick r:id="rId2"/>
              </a:rPr>
              <a:t>onKeyDown</a:t>
            </a:r>
            <a:r>
              <a:rPr lang="en-US" altLang="ko-KR" dirty="0" smtClean="0">
                <a:hlinkClick r:id="rId2"/>
              </a:rPr>
              <a:t>()</a:t>
            </a:r>
            <a:endParaRPr lang="en-US" altLang="ko-KR" dirty="0" smtClean="0"/>
          </a:p>
          <a:p>
            <a:pPr lvl="1"/>
            <a:r>
              <a:rPr lang="en-US" altLang="ko-KR" dirty="0"/>
              <a:t>Use your new extension class. Once completed, your new extension class can be used in place of the view upon which it was based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793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Event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6200" y="1828800"/>
            <a:ext cx="8991600" cy="3200400"/>
            <a:chOff x="942108" y="1676400"/>
            <a:chExt cx="8125692" cy="268547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44" y="1676400"/>
              <a:ext cx="67532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08" y="2162175"/>
              <a:ext cx="72580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2667000"/>
              <a:ext cx="811530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17" y="3352800"/>
              <a:ext cx="4410075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580" y="3837997"/>
              <a:ext cx="42100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416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and 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799" y="1305633"/>
            <a:ext cx="6137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First touch is always index 0, so second touch is index 1, etc.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0800000" flipV="1">
            <a:off x="3962400" y="1795458"/>
            <a:ext cx="5029200" cy="1388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Roboto"/>
                <a:cs typeface="굴림" pitchFamily="50" charset="-127"/>
              </a:rPr>
              <a:t>Index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Roboto"/>
                <a:cs typeface="굴림" pitchFamily="50" charset="-127"/>
              </a:rPr>
              <a:t>: A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Roboto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itchFamily="49" charset="0"/>
                <a:ea typeface="Roboto"/>
                <a:cs typeface="Consolas" pitchFamily="49" charset="0"/>
              </a:rPr>
              <a:t>MotionEvent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Roboto"/>
                <a:cs typeface="굴림" pitchFamily="50" charset="-127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Roboto"/>
                <a:cs typeface="굴림" pitchFamily="50" charset="-127"/>
              </a:rPr>
              <a:t>effectively stores information about each pointer in an array. The index of a pointer is its position within this array. Most of the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Roboto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itchFamily="49" charset="0"/>
                <a:ea typeface="Roboto"/>
                <a:cs typeface="Consolas" pitchFamily="49" charset="0"/>
              </a:rPr>
              <a:t>MotionEvent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Roboto"/>
                <a:cs typeface="굴림" pitchFamily="50" charset="-127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Roboto"/>
                <a:cs typeface="굴림" pitchFamily="50" charset="-127"/>
              </a:rPr>
              <a:t>methods you use to interact with pointers take the pointer index as a parameter, not the pointer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Roboto"/>
                <a:cs typeface="굴림" pitchFamily="50" charset="-127"/>
              </a:rPr>
              <a:t>ID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Roboto"/>
                <a:cs typeface="굴림" pitchFamily="50" charset="-127"/>
              </a:rPr>
              <a:t>: Each pointer also has an ID mapping that stays persistent across touch events to allow tracking an individual pointer across the entire gesture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6290250" cy="338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28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Drawing Circles by Touch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47278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5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785813"/>
            <a:ext cx="87534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13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90550"/>
            <a:ext cx="78867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90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_x251754488" descr="EMB0000a33014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28956"/>
            <a:ext cx="2065412" cy="36718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_x251880144" descr="EMB0000a33014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72" y="2728956"/>
            <a:ext cx="2065412" cy="36718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2400"/>
            <a:ext cx="80962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0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Pinch Zoom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08" y="1772816"/>
            <a:ext cx="6350584" cy="38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14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Define Activity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4824"/>
            <a:ext cx="7931422" cy="27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1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Define View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0294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600" y="1644134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 initial image size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05200" y="1828800"/>
            <a:ext cx="23622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Define View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1985963"/>
            <a:ext cx="8555288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16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 of Event Handling Method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09750"/>
            <a:ext cx="719031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Survey App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3048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23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Handling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633623"/>
            <a:ext cx="73437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36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Handling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0201"/>
            <a:ext cx="8509019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5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Temperature Converter 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섭씨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Celcius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 </a:t>
            </a:r>
            <a:r>
              <a:rPr lang="ko-KR" altLang="en-US" dirty="0" smtClean="0">
                <a:sym typeface="Wingdings" pitchFamily="2" charset="2"/>
              </a:rPr>
              <a:t>화씨 </a:t>
            </a:r>
            <a:r>
              <a:rPr lang="en-US" altLang="ko-KR" dirty="0" smtClean="0">
                <a:sym typeface="Wingdings" pitchFamily="2" charset="2"/>
              </a:rPr>
              <a:t>(Fahrenheit)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70251"/>
            <a:ext cx="58769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1" y="1143000"/>
            <a:ext cx="7817287" cy="52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3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Overridable</a:t>
            </a:r>
            <a:r>
              <a:rPr lang="en-US" altLang="ko-KR" dirty="0" smtClean="0"/>
              <a:t> Callback Methods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" y="2057400"/>
            <a:ext cx="8782121" cy="29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3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7638"/>
            <a:ext cx="8256615" cy="481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5400" y="2514600"/>
            <a:ext cx="169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Many info are transferred </a:t>
            </a:r>
          </a:p>
          <a:p>
            <a:r>
              <a:rPr lang="en-US" altLang="ko-KR" sz="1100" dirty="0" smtClean="0"/>
              <a:t>Through event</a:t>
            </a:r>
            <a:endParaRPr lang="ko-KR" altLang="en-US" sz="11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76800" y="2945487"/>
            <a:ext cx="762000" cy="635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2600" y="1195979"/>
            <a:ext cx="54553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MyView</a:t>
            </a:r>
            <a:r>
              <a:rPr lang="en-US" altLang="ko-KR" sz="1100" dirty="0" smtClean="0"/>
              <a:t> inherits  superclass View and overrides two methods (</a:t>
            </a:r>
            <a:r>
              <a:rPr lang="en-US" altLang="ko-KR" sz="1100" dirty="0" err="1" smtClean="0"/>
              <a:t>onTouchEvent</a:t>
            </a:r>
            <a:r>
              <a:rPr lang="en-US" altLang="ko-KR" sz="1100" dirty="0" smtClean="0"/>
              <a:t> and </a:t>
            </a:r>
            <a:r>
              <a:rPr lang="en-US" altLang="ko-KR" sz="1100" dirty="0" err="1" smtClean="0"/>
              <a:t>OnDraw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480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5" y="1680995"/>
            <a:ext cx="7622682" cy="19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Useful tip for Callback Method 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[Code]-&gt;[Override Methods</a:t>
            </a:r>
            <a:r>
              <a:rPr lang="en-US" altLang="ko-KR" dirty="0" smtClean="0"/>
              <a:t>...] </a:t>
            </a:r>
            <a:endParaRPr lang="ko-KR" altLang="en-US" dirty="0"/>
          </a:p>
        </p:txBody>
      </p:sp>
      <p:pic>
        <p:nvPicPr>
          <p:cNvPr id="2049" name="_x277477184" descr="EMB00007cdc37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2736304" cy="41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Event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First, define custom view, then override </a:t>
            </a:r>
            <a:r>
              <a:rPr lang="en-US" altLang="ko-KR" dirty="0" err="1" smtClean="0"/>
              <a:t>onTouchEvent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687016" y="2535890"/>
            <a:ext cx="7056784" cy="254929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360000" fontAlgn="base" latinLnBrk="0">
              <a:lnSpc>
                <a:spcPct val="130000"/>
              </a:lnSpc>
            </a:pPr>
            <a:r>
              <a:rPr lang="en-US" altLang="ko-KR" sz="1600" b="1" dirty="0" smtClean="0">
                <a:solidFill>
                  <a:srgbClr val="7F0055"/>
                </a:solidFill>
                <a:latin typeface="Trebuchet MS" pitchFamily="34" charset="0"/>
              </a:rPr>
              <a:t>class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MyView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</a:rPr>
              <a:t>extends</a:t>
            </a:r>
            <a:r>
              <a:rPr lang="en-US" altLang="ko-KR" sz="1600" dirty="0">
                <a:latin typeface="Trebuchet MS" pitchFamily="34" charset="0"/>
              </a:rPr>
              <a:t> View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...</a:t>
            </a:r>
          </a:p>
          <a:p>
            <a:pPr defTabSz="360000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646464"/>
                </a:solidFill>
                <a:latin typeface="Trebuchet MS" pitchFamily="34" charset="0"/>
              </a:rPr>
              <a:t>@Override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onTouchEvent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MotionEvent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event) {</a:t>
            </a:r>
          </a:p>
          <a:p>
            <a:pPr defTabSz="360000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event.getX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defTabSz="360000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>
                <a:solidFill>
                  <a:srgbClr val="0000C0"/>
                </a:solidFill>
                <a:latin typeface="Trebuchet MS" pitchFamily="34" charset="0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event.getY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defTabSz="360000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...</a:t>
            </a:r>
          </a:p>
          <a:p>
            <a:pPr defTabSz="360000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defTabSz="360000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1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Event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210050"/>
            <a:ext cx="6467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6200" y="1219200"/>
            <a:ext cx="8991600" cy="3124200"/>
            <a:chOff x="942108" y="1219200"/>
            <a:chExt cx="8125692" cy="26955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28" y="1219200"/>
              <a:ext cx="4381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44" y="1676400"/>
              <a:ext cx="67532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08" y="2162175"/>
              <a:ext cx="72580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86" y="2667000"/>
              <a:ext cx="661035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3200400"/>
              <a:ext cx="811530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51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314</Words>
  <Application>Microsoft Office PowerPoint</Application>
  <PresentationFormat>화면 슬라이드 쇼(4:3)</PresentationFormat>
  <Paragraphs>117</Paragraphs>
  <Slides>34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Theme</vt:lpstr>
      <vt:lpstr>Android Programming :Event Handling </vt:lpstr>
      <vt:lpstr>Custom Component</vt:lpstr>
      <vt:lpstr>Overriding of Event Handling Method</vt:lpstr>
      <vt:lpstr>Overridable Callback Methods</vt:lpstr>
      <vt:lpstr>Example</vt:lpstr>
      <vt:lpstr>Example</vt:lpstr>
      <vt:lpstr>Useful tip for Callback Method Overriding</vt:lpstr>
      <vt:lpstr>Touch Event</vt:lpstr>
      <vt:lpstr>Touch Event</vt:lpstr>
      <vt:lpstr>Move Rectangle by Touch</vt:lpstr>
      <vt:lpstr>Touch Event Example</vt:lpstr>
      <vt:lpstr>Touch Event Example</vt:lpstr>
      <vt:lpstr>Output</vt:lpstr>
      <vt:lpstr>Drawing by touch</vt:lpstr>
      <vt:lpstr>Drawing by touch #1</vt:lpstr>
      <vt:lpstr>Drawing by touch #2</vt:lpstr>
      <vt:lpstr>Drawing by touch #3</vt:lpstr>
      <vt:lpstr>Output</vt:lpstr>
      <vt:lpstr>Multi-touch</vt:lpstr>
      <vt:lpstr>Touch Event</vt:lpstr>
      <vt:lpstr>Index and Id</vt:lpstr>
      <vt:lpstr>Drawing Circles by Touch</vt:lpstr>
      <vt:lpstr>PowerPoint 프레젠테이션</vt:lpstr>
      <vt:lpstr>PowerPoint 프레젠테이션</vt:lpstr>
      <vt:lpstr>PowerPoint 프레젠테이션</vt:lpstr>
      <vt:lpstr>Pinch Zoom</vt:lpstr>
      <vt:lpstr>Define Activity</vt:lpstr>
      <vt:lpstr>Define View</vt:lpstr>
      <vt:lpstr>Define View</vt:lpstr>
      <vt:lpstr>Lab: Survey App</vt:lpstr>
      <vt:lpstr>Event Handling</vt:lpstr>
      <vt:lpstr>Event Handling</vt:lpstr>
      <vt:lpstr>Lab: Temperature Converter App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statements and functions</dc:title>
  <dc:creator>syoun</dc:creator>
  <cp:lastModifiedBy>admin</cp:lastModifiedBy>
  <cp:revision>179</cp:revision>
  <cp:lastPrinted>2015-07-14T01:24:19Z</cp:lastPrinted>
  <dcterms:created xsi:type="dcterms:W3CDTF">2015-07-13T00:00:23Z</dcterms:created>
  <dcterms:modified xsi:type="dcterms:W3CDTF">2016-07-08T10:10:49Z</dcterms:modified>
</cp:coreProperties>
</file>