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4"/>
  </p:sldMasterIdLst>
  <p:notesMasterIdLst>
    <p:notesMasterId r:id="rId21"/>
  </p:notesMasterIdLst>
  <p:handoutMasterIdLst>
    <p:handoutMasterId r:id="rId22"/>
  </p:handoutMasterIdLst>
  <p:sldIdLst>
    <p:sldId id="1865" r:id="rId5"/>
    <p:sldId id="1866" r:id="rId6"/>
    <p:sldId id="1877" r:id="rId7"/>
    <p:sldId id="1878" r:id="rId8"/>
    <p:sldId id="1879" r:id="rId9"/>
    <p:sldId id="1882" r:id="rId10"/>
    <p:sldId id="1883" r:id="rId11"/>
    <p:sldId id="1867" r:id="rId12"/>
    <p:sldId id="1869" r:id="rId13"/>
    <p:sldId id="1870" r:id="rId14"/>
    <p:sldId id="1871" r:id="rId15"/>
    <p:sldId id="1872" r:id="rId16"/>
    <p:sldId id="1873" r:id="rId17"/>
    <p:sldId id="1874" r:id="rId18"/>
    <p:sldId id="1875" r:id="rId19"/>
    <p:sldId id="1876" r:id="rId2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t 1" id="{1CA46CF7-019E-4A07-AEE4-E178E9B912FC}">
          <p14:sldIdLst>
            <p14:sldId id="1865"/>
            <p14:sldId id="1866"/>
            <p14:sldId id="1877"/>
            <p14:sldId id="1878"/>
            <p14:sldId id="1879"/>
            <p14:sldId id="1882"/>
            <p14:sldId id="1883"/>
            <p14:sldId id="1867"/>
            <p14:sldId id="1869"/>
            <p14:sldId id="1870"/>
            <p14:sldId id="1871"/>
            <p14:sldId id="1872"/>
            <p14:sldId id="1873"/>
            <p14:sldId id="1874"/>
            <p14:sldId id="1875"/>
            <p14:sldId id="18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552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25"/>
    <a:srgbClr val="007788"/>
    <a:srgbClr val="297C2A"/>
    <a:srgbClr val="FE4387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>
        <p:guide orient="horz" pos="2184"/>
        <p:guide pos="552"/>
        <p:guide pos="7200"/>
        <p:guide pos="4368"/>
      </p:guideLst>
    </p:cSldViewPr>
  </p:slideViewPr>
  <p:outlineViewPr>
    <p:cViewPr>
      <p:scale>
        <a:sx n="33" d="100"/>
        <a:sy n="33" d="100"/>
      </p:scale>
      <p:origin x="0" y="-24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zora+neale+hurston" TargetMode="External"/><Relationship Id="rId2" Type="http://schemas.openxmlformats.org/officeDocument/2006/relationships/hyperlink" Target="https://www.bing.com/search?q=Jesse%20Owens" TargetMode="External"/><Relationship Id="rId1" Type="http://schemas.openxmlformats.org/officeDocument/2006/relationships/hyperlink" Target="https://www.bing.com/search?q=bayard+rustin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zora+neale+hurston" TargetMode="External"/><Relationship Id="rId2" Type="http://schemas.openxmlformats.org/officeDocument/2006/relationships/hyperlink" Target="https://www.bing.com/search?q=Jesse%20Owens" TargetMode="External"/><Relationship Id="rId1" Type="http://schemas.openxmlformats.org/officeDocument/2006/relationships/hyperlink" Target="https://www.bing.com/search?q=bayard+rusti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37DF2B-DECF-44A7-8971-07475E2BCFC3}" type="doc">
      <dgm:prSet loTypeId="urn:microsoft.com/office/officeart/2018/2/layout/IconLabelList#2" loCatId="other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8710C11-6766-4B48-9562-4B0C7B3F28D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Bayard Rustin</a:t>
          </a:r>
          <a:r>
            <a:rPr lang="en-US" sz="1400" b="1" dirty="0">
              <a:solidFill>
                <a:schemeClr val="tx1"/>
              </a:solidFill>
            </a:rPr>
            <a:t>  </a:t>
          </a:r>
          <a:r>
            <a:rPr lang="en-US" sz="1400" dirty="0">
              <a:solidFill>
                <a:schemeClr val="tx1"/>
              </a:solidFill>
            </a:rPr>
            <a:t>was a close advisor to Martin Luther King and an American leader of the civil rights movement. Rustin organized and led several protests, including the 1963 March on Washington.</a:t>
          </a:r>
        </a:p>
      </dgm:t>
    </dgm:pt>
    <dgm:pt modelId="{6F9BADAF-DEBF-4CC2-B392-F7E0CD538B78}" type="parTrans" cxnId="{E28F4DE8-1F7F-4CC4-B4F7-5167A5B9E0BA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CEEC8625-83FA-4202-826E-84C1185A8E32}" type="sibTrans" cxnId="{E28F4DE8-1F7F-4CC4-B4F7-5167A5B9E0BA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8EE3C8DC-7BA8-479C-A581-E9DA099939F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en-US" sz="1400" b="1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Jesse Owens</a:t>
          </a:r>
          <a:r>
            <a:rPr lang="en-US" altLang="en-US" sz="1400" b="1" dirty="0">
              <a:solidFill>
                <a:schemeClr val="tx1"/>
              </a:solidFill>
            </a:rPr>
            <a:t> </a:t>
          </a:r>
          <a:r>
            <a:rPr lang="en-US" altLang="en-US" sz="1400" dirty="0">
              <a:solidFill>
                <a:schemeClr val="tx1"/>
              </a:solidFill>
            </a:rPr>
            <a:t>was an American track and field athlete and four-time gold medalist in the 1936 Olympic Games in Germany. Owens specialized in the sprints and the long jump. </a:t>
          </a:r>
          <a:endParaRPr lang="en-US" sz="1400" dirty="0">
            <a:solidFill>
              <a:schemeClr val="tx1"/>
            </a:solidFill>
          </a:endParaRPr>
        </a:p>
      </dgm:t>
    </dgm:pt>
    <dgm:pt modelId="{60ABFDD0-D409-4824-8102-DEA984738144}" type="parTrans" cxnId="{6E8797D1-3A1C-4879-9FDC-A7D2EC6197EA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DAC4EAD7-53AC-40F0-BA2F-8B2633CEAE11}" type="sibTrans" cxnId="{6E8797D1-3A1C-4879-9FDC-A7D2EC6197EA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8865AC6C-44E0-4174-AB02-044A78D94DE3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en-US" sz="1400" b="1" dirty="0">
              <a:solidFill>
                <a:schemeClr val="tx1"/>
              </a:solidFill>
              <a:hlinkClick xmlns:r="http://schemas.openxmlformats.org/officeDocument/2006/relationships" r:id="rId3"/>
            </a:rPr>
            <a:t>Zora Neale Hurston</a:t>
          </a:r>
          <a:r>
            <a:rPr lang="en-US" altLang="en-US" sz="1400" b="1" dirty="0">
              <a:solidFill>
                <a:schemeClr val="tx1"/>
              </a:solidFill>
            </a:rPr>
            <a:t> </a:t>
          </a:r>
          <a:r>
            <a:rPr lang="en-US" altLang="en-US" sz="1400" dirty="0">
              <a:solidFill>
                <a:schemeClr val="tx1"/>
              </a:solidFill>
            </a:rPr>
            <a:t>was an American author, anthropologist, and filmmaker. In 1937, she published her famous novel, Their Eyes Were Watching God. </a:t>
          </a:r>
          <a:endParaRPr lang="en-US" sz="1400" dirty="0">
            <a:solidFill>
              <a:schemeClr val="tx1"/>
            </a:solidFill>
          </a:endParaRPr>
        </a:p>
      </dgm:t>
    </dgm:pt>
    <dgm:pt modelId="{3FF598BD-2671-4ECB-AD79-D0E600EEC84F}" type="parTrans" cxnId="{E5875C5E-8817-4707-AA33-E7DDCAC19481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258DC239-2C60-44C0-830B-87DE5EB56A01}" type="sibTrans" cxnId="{E5875C5E-8817-4707-AA33-E7DDCAC19481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F365F799-91C6-467E-8005-77142388ADA7}" type="pres">
      <dgm:prSet presAssocID="{3137DF2B-DECF-44A7-8971-07475E2BCFC3}" presName="root" presStyleCnt="0">
        <dgm:presLayoutVars>
          <dgm:dir/>
          <dgm:resizeHandles val="exact"/>
        </dgm:presLayoutVars>
      </dgm:prSet>
      <dgm:spPr/>
    </dgm:pt>
    <dgm:pt modelId="{CA712F04-4B2E-4073-826D-66E0748C08F8}" type="pres">
      <dgm:prSet presAssocID="{C8710C11-6766-4B48-9562-4B0C7B3F28D6}" presName="compNode" presStyleCnt="0"/>
      <dgm:spPr/>
    </dgm:pt>
    <dgm:pt modelId="{9A755B31-6174-4948-8B32-7FECC02D6991}" type="pres">
      <dgm:prSet presAssocID="{C8710C11-6766-4B48-9562-4B0C7B3F28D6}" presName="iconRect" presStyleLbl="node1" presStyleIdx="0" presStyleCnt="3" custScaleX="207746" custScaleY="207746" custLinFactNeighborX="-46518" custLinFactNeighborY="-32295"/>
      <dgm:spPr>
        <a:solidFill>
          <a:schemeClr val="accent2">
            <a:lumMod val="75000"/>
          </a:schemeClr>
        </a:solidFill>
      </dgm:spPr>
    </dgm:pt>
    <dgm:pt modelId="{6AE71D8A-2F35-4756-A4AD-A549FB035E3F}" type="pres">
      <dgm:prSet presAssocID="{C8710C11-6766-4B48-9562-4B0C7B3F28D6}" presName="spaceRect" presStyleCnt="0"/>
      <dgm:spPr/>
    </dgm:pt>
    <dgm:pt modelId="{5CD563F8-B6A7-4F66-B65C-7F1D3844F472}" type="pres">
      <dgm:prSet presAssocID="{C8710C11-6766-4B48-9562-4B0C7B3F28D6}" presName="textRect" presStyleLbl="revTx" presStyleIdx="0" presStyleCnt="3" custScaleX="201195" custLinFactNeighborX="-32687" custLinFactNeighborY="-3862">
        <dgm:presLayoutVars>
          <dgm:chMax val="1"/>
          <dgm:chPref val="1"/>
        </dgm:presLayoutVars>
      </dgm:prSet>
      <dgm:spPr/>
    </dgm:pt>
    <dgm:pt modelId="{114DEDBD-1AAB-4DDF-B848-DA92D960826E}" type="pres">
      <dgm:prSet presAssocID="{CEEC8625-83FA-4202-826E-84C1185A8E32}" presName="sibTrans" presStyleCnt="0"/>
      <dgm:spPr/>
    </dgm:pt>
    <dgm:pt modelId="{14161BF4-3B2E-4990-9AA5-1E7113657AFE}" type="pres">
      <dgm:prSet presAssocID="{8EE3C8DC-7BA8-479C-A581-E9DA099939F2}" presName="compNode" presStyleCnt="0"/>
      <dgm:spPr/>
    </dgm:pt>
    <dgm:pt modelId="{FCA6A723-3A73-458A-AE3C-15B86CF5C55D}" type="pres">
      <dgm:prSet presAssocID="{8EE3C8DC-7BA8-479C-A581-E9DA099939F2}" presName="iconRect" presStyleLbl="node1" presStyleIdx="1" presStyleCnt="3" custScaleX="207746" custScaleY="207746" custLinFactNeighborX="-567" custLinFactNeighborY="-29145"/>
      <dgm:spPr>
        <a:solidFill>
          <a:schemeClr val="accent2">
            <a:lumMod val="75000"/>
          </a:schemeClr>
        </a:solidFill>
      </dgm:spPr>
    </dgm:pt>
    <dgm:pt modelId="{E9430B85-543F-4592-A6DD-AEEA4B48C6A1}" type="pres">
      <dgm:prSet presAssocID="{8EE3C8DC-7BA8-479C-A581-E9DA099939F2}" presName="spaceRect" presStyleCnt="0"/>
      <dgm:spPr/>
    </dgm:pt>
    <dgm:pt modelId="{2D06D90C-4774-439F-8532-60F8B9D1D8A7}" type="pres">
      <dgm:prSet presAssocID="{8EE3C8DC-7BA8-479C-A581-E9DA099939F2}" presName="textRect" presStyleLbl="revTx" presStyleIdx="1" presStyleCnt="3" custScaleX="202363" custLinFactNeighborX="-1569" custLinFactNeighborY="772">
        <dgm:presLayoutVars>
          <dgm:chMax val="1"/>
          <dgm:chPref val="1"/>
        </dgm:presLayoutVars>
      </dgm:prSet>
      <dgm:spPr/>
    </dgm:pt>
    <dgm:pt modelId="{6AB9F53E-D91E-4E48-8AD8-05932101491C}" type="pres">
      <dgm:prSet presAssocID="{DAC4EAD7-53AC-40F0-BA2F-8B2633CEAE11}" presName="sibTrans" presStyleCnt="0"/>
      <dgm:spPr/>
    </dgm:pt>
    <dgm:pt modelId="{ED8AE489-0CC0-4251-92FB-1AC032073F86}" type="pres">
      <dgm:prSet presAssocID="{8865AC6C-44E0-4174-AB02-044A78D94DE3}" presName="compNode" presStyleCnt="0"/>
      <dgm:spPr/>
    </dgm:pt>
    <dgm:pt modelId="{5326D40B-04B6-4401-91A7-8A4487EDC6FC}" type="pres">
      <dgm:prSet presAssocID="{8865AC6C-44E0-4174-AB02-044A78D94DE3}" presName="iconRect" presStyleLbl="node1" presStyleIdx="2" presStyleCnt="3" custScaleX="207746" custScaleY="207746" custLinFactNeighborX="16977" custLinFactNeighborY="-25042"/>
      <dgm:spPr>
        <a:solidFill>
          <a:schemeClr val="accent2">
            <a:lumMod val="75000"/>
          </a:schemeClr>
        </a:solidFill>
      </dgm:spPr>
    </dgm:pt>
    <dgm:pt modelId="{45C20058-83ED-45AC-83B6-B4CEEE13D9F9}" type="pres">
      <dgm:prSet presAssocID="{8865AC6C-44E0-4174-AB02-044A78D94DE3}" presName="spaceRect" presStyleCnt="0"/>
      <dgm:spPr/>
    </dgm:pt>
    <dgm:pt modelId="{1DCFB9CF-BB76-4BDC-932B-A329BC03E697}" type="pres">
      <dgm:prSet presAssocID="{8865AC6C-44E0-4174-AB02-044A78D94DE3}" presName="textRect" presStyleLbl="revTx" presStyleIdx="2" presStyleCnt="3" custScaleX="198057" custLinFactNeighborX="4851" custLinFactNeighborY="1623">
        <dgm:presLayoutVars>
          <dgm:chMax val="1"/>
          <dgm:chPref val="1"/>
        </dgm:presLayoutVars>
      </dgm:prSet>
      <dgm:spPr/>
    </dgm:pt>
  </dgm:ptLst>
  <dgm:cxnLst>
    <dgm:cxn modelId="{1A89CB18-8B09-4590-A761-274BEAAD8172}" type="presOf" srcId="{8EE3C8DC-7BA8-479C-A581-E9DA099939F2}" destId="{2D06D90C-4774-439F-8532-60F8B9D1D8A7}" srcOrd="0" destOrd="0" presId="urn:microsoft.com/office/officeart/2018/2/layout/IconLabelList#2"/>
    <dgm:cxn modelId="{E5875C5E-8817-4707-AA33-E7DDCAC19481}" srcId="{3137DF2B-DECF-44A7-8971-07475E2BCFC3}" destId="{8865AC6C-44E0-4174-AB02-044A78D94DE3}" srcOrd="2" destOrd="0" parTransId="{3FF598BD-2671-4ECB-AD79-D0E600EEC84F}" sibTransId="{258DC239-2C60-44C0-830B-87DE5EB56A01}"/>
    <dgm:cxn modelId="{8B07B579-2924-4601-907B-DC2D84F91335}" type="presOf" srcId="{C8710C11-6766-4B48-9562-4B0C7B3F28D6}" destId="{5CD563F8-B6A7-4F66-B65C-7F1D3844F472}" srcOrd="0" destOrd="0" presId="urn:microsoft.com/office/officeart/2018/2/layout/IconLabelList#2"/>
    <dgm:cxn modelId="{65A961CC-3B95-4066-B70A-466BC535A8B1}" type="presOf" srcId="{8865AC6C-44E0-4174-AB02-044A78D94DE3}" destId="{1DCFB9CF-BB76-4BDC-932B-A329BC03E697}" srcOrd="0" destOrd="0" presId="urn:microsoft.com/office/officeart/2018/2/layout/IconLabelList#2"/>
    <dgm:cxn modelId="{6E8797D1-3A1C-4879-9FDC-A7D2EC6197EA}" srcId="{3137DF2B-DECF-44A7-8971-07475E2BCFC3}" destId="{8EE3C8DC-7BA8-479C-A581-E9DA099939F2}" srcOrd="1" destOrd="0" parTransId="{60ABFDD0-D409-4824-8102-DEA984738144}" sibTransId="{DAC4EAD7-53AC-40F0-BA2F-8B2633CEAE11}"/>
    <dgm:cxn modelId="{E28F4DE8-1F7F-4CC4-B4F7-5167A5B9E0BA}" srcId="{3137DF2B-DECF-44A7-8971-07475E2BCFC3}" destId="{C8710C11-6766-4B48-9562-4B0C7B3F28D6}" srcOrd="0" destOrd="0" parTransId="{6F9BADAF-DEBF-4CC2-B392-F7E0CD538B78}" sibTransId="{CEEC8625-83FA-4202-826E-84C1185A8E32}"/>
    <dgm:cxn modelId="{02F767F8-F42A-4F3B-A329-DEC0D12CD806}" type="presOf" srcId="{3137DF2B-DECF-44A7-8971-07475E2BCFC3}" destId="{F365F799-91C6-467E-8005-77142388ADA7}" srcOrd="0" destOrd="0" presId="urn:microsoft.com/office/officeart/2018/2/layout/IconLabelList#2"/>
    <dgm:cxn modelId="{80A490A9-8618-4D89-B253-C4B2425A15D0}" type="presParOf" srcId="{F365F799-91C6-467E-8005-77142388ADA7}" destId="{CA712F04-4B2E-4073-826D-66E0748C08F8}" srcOrd="0" destOrd="0" presId="urn:microsoft.com/office/officeart/2018/2/layout/IconLabelList#2"/>
    <dgm:cxn modelId="{484F421F-4E99-48D3-AE36-608B91CC5346}" type="presParOf" srcId="{CA712F04-4B2E-4073-826D-66E0748C08F8}" destId="{9A755B31-6174-4948-8B32-7FECC02D6991}" srcOrd="0" destOrd="0" presId="urn:microsoft.com/office/officeart/2018/2/layout/IconLabelList#2"/>
    <dgm:cxn modelId="{0EED1B20-3FF9-4C70-ADD9-4DE2CCE6D9DD}" type="presParOf" srcId="{CA712F04-4B2E-4073-826D-66E0748C08F8}" destId="{6AE71D8A-2F35-4756-A4AD-A549FB035E3F}" srcOrd="1" destOrd="0" presId="urn:microsoft.com/office/officeart/2018/2/layout/IconLabelList#2"/>
    <dgm:cxn modelId="{56B7F5F9-3AD0-4879-BD8D-FB3362B818E9}" type="presParOf" srcId="{CA712F04-4B2E-4073-826D-66E0748C08F8}" destId="{5CD563F8-B6A7-4F66-B65C-7F1D3844F472}" srcOrd="2" destOrd="0" presId="urn:microsoft.com/office/officeart/2018/2/layout/IconLabelList#2"/>
    <dgm:cxn modelId="{B8FA11BD-8E20-4882-9D4D-DF2BBE04B958}" type="presParOf" srcId="{F365F799-91C6-467E-8005-77142388ADA7}" destId="{114DEDBD-1AAB-4DDF-B848-DA92D960826E}" srcOrd="1" destOrd="0" presId="urn:microsoft.com/office/officeart/2018/2/layout/IconLabelList#2"/>
    <dgm:cxn modelId="{A377F2C4-8774-4B04-BECB-EB51AC2353E5}" type="presParOf" srcId="{F365F799-91C6-467E-8005-77142388ADA7}" destId="{14161BF4-3B2E-4990-9AA5-1E7113657AFE}" srcOrd="2" destOrd="0" presId="urn:microsoft.com/office/officeart/2018/2/layout/IconLabelList#2"/>
    <dgm:cxn modelId="{DC4C4434-0D6A-4AED-9A2E-CC7C5B063571}" type="presParOf" srcId="{14161BF4-3B2E-4990-9AA5-1E7113657AFE}" destId="{FCA6A723-3A73-458A-AE3C-15B86CF5C55D}" srcOrd="0" destOrd="0" presId="urn:microsoft.com/office/officeart/2018/2/layout/IconLabelList#2"/>
    <dgm:cxn modelId="{89B5121F-9599-4794-9AA1-DD6EF55DE189}" type="presParOf" srcId="{14161BF4-3B2E-4990-9AA5-1E7113657AFE}" destId="{E9430B85-543F-4592-A6DD-AEEA4B48C6A1}" srcOrd="1" destOrd="0" presId="urn:microsoft.com/office/officeart/2018/2/layout/IconLabelList#2"/>
    <dgm:cxn modelId="{AB2BC4E4-5B33-4C26-8C3F-E77225D58E3E}" type="presParOf" srcId="{14161BF4-3B2E-4990-9AA5-1E7113657AFE}" destId="{2D06D90C-4774-439F-8532-60F8B9D1D8A7}" srcOrd="2" destOrd="0" presId="urn:microsoft.com/office/officeart/2018/2/layout/IconLabelList#2"/>
    <dgm:cxn modelId="{23BAA7AF-17F0-4F65-9E90-273EF7D3B929}" type="presParOf" srcId="{F365F799-91C6-467E-8005-77142388ADA7}" destId="{6AB9F53E-D91E-4E48-8AD8-05932101491C}" srcOrd="3" destOrd="0" presId="urn:microsoft.com/office/officeart/2018/2/layout/IconLabelList#2"/>
    <dgm:cxn modelId="{5CAA210B-19EB-4E1B-A954-8ECCD13D15D2}" type="presParOf" srcId="{F365F799-91C6-467E-8005-77142388ADA7}" destId="{ED8AE489-0CC0-4251-92FB-1AC032073F86}" srcOrd="4" destOrd="0" presId="urn:microsoft.com/office/officeart/2018/2/layout/IconLabelList#2"/>
    <dgm:cxn modelId="{D02AAB89-D273-4A42-BD22-FC8E4FBD89B6}" type="presParOf" srcId="{ED8AE489-0CC0-4251-92FB-1AC032073F86}" destId="{5326D40B-04B6-4401-91A7-8A4487EDC6FC}" srcOrd="0" destOrd="0" presId="urn:microsoft.com/office/officeart/2018/2/layout/IconLabelList#2"/>
    <dgm:cxn modelId="{D277A401-05A8-428C-89F2-F5C3F0254AF4}" type="presParOf" srcId="{ED8AE489-0CC0-4251-92FB-1AC032073F86}" destId="{45C20058-83ED-45AC-83B6-B4CEEE13D9F9}" srcOrd="1" destOrd="0" presId="urn:microsoft.com/office/officeart/2018/2/layout/IconLabelList#2"/>
    <dgm:cxn modelId="{321AE61B-556D-4E47-8A54-9BC14D9E1263}" type="presParOf" srcId="{ED8AE489-0CC0-4251-92FB-1AC032073F86}" destId="{1DCFB9CF-BB76-4BDC-932B-A329BC03E697}" srcOrd="2" destOrd="0" presId="urn:microsoft.com/office/officeart/2018/2/layout/IconLabelList#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55B31-6174-4948-8B32-7FECC02D6991}">
      <dsp:nvSpPr>
        <dsp:cNvPr id="0" name=""/>
        <dsp:cNvSpPr/>
      </dsp:nvSpPr>
      <dsp:spPr>
        <a:xfrm>
          <a:off x="879999" y="97459"/>
          <a:ext cx="1543061" cy="1543061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563F8-B6A7-4F66-B65C-7F1D3844F472}">
      <dsp:nvSpPr>
        <dsp:cNvPr id="0" name=""/>
        <dsp:cNvSpPr/>
      </dsp:nvSpPr>
      <dsp:spPr>
        <a:xfrm>
          <a:off x="0" y="1775879"/>
          <a:ext cx="3320896" cy="1193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Bayard Rustin</a:t>
          </a:r>
          <a:r>
            <a:rPr lang="en-US" sz="1400" b="1" kern="1200" dirty="0">
              <a:solidFill>
                <a:schemeClr val="tx1"/>
              </a:solidFill>
            </a:rPr>
            <a:t>  </a:t>
          </a:r>
          <a:r>
            <a:rPr lang="en-US" sz="1400" kern="1200" dirty="0">
              <a:solidFill>
                <a:schemeClr val="tx1"/>
              </a:solidFill>
            </a:rPr>
            <a:t>was a close advisor to Martin Luther King and an American leader of the civil rights movement. Rustin organized and led several protests, including the 1963 March on Washington.</a:t>
          </a:r>
        </a:p>
      </dsp:txBody>
      <dsp:txXfrm>
        <a:off x="0" y="1775879"/>
        <a:ext cx="3320896" cy="1193493"/>
      </dsp:txXfrm>
    </dsp:sp>
    <dsp:sp modelId="{FCA6A723-3A73-458A-AE3C-15B86CF5C55D}">
      <dsp:nvSpPr>
        <dsp:cNvPr id="0" name=""/>
        <dsp:cNvSpPr/>
      </dsp:nvSpPr>
      <dsp:spPr>
        <a:xfrm>
          <a:off x="4840695" y="120765"/>
          <a:ext cx="1543061" cy="1543061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6D90C-4774-439F-8532-60F8B9D1D8A7}">
      <dsp:nvSpPr>
        <dsp:cNvPr id="0" name=""/>
        <dsp:cNvSpPr/>
      </dsp:nvSpPr>
      <dsp:spPr>
        <a:xfrm>
          <a:off x="3920452" y="1831097"/>
          <a:ext cx="3340175" cy="1193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Jesse Owens</a:t>
          </a:r>
          <a:r>
            <a:rPr lang="en-US" altLang="en-US" sz="1400" b="1" kern="1200" dirty="0">
              <a:solidFill>
                <a:schemeClr val="tx1"/>
              </a:solidFill>
            </a:rPr>
            <a:t> </a:t>
          </a:r>
          <a:r>
            <a:rPr lang="en-US" altLang="en-US" sz="1400" kern="1200" dirty="0">
              <a:solidFill>
                <a:schemeClr val="tx1"/>
              </a:solidFill>
            </a:rPr>
            <a:t>was an American track and field athlete and four-time gold medalist in the 1936 Olympic Games in Germany. Owens specialized in the sprints and the long jump. 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920452" y="1831097"/>
        <a:ext cx="3340175" cy="1193673"/>
      </dsp:txXfrm>
    </dsp:sp>
    <dsp:sp modelId="{5326D40B-04B6-4401-91A7-8A4487EDC6FC}">
      <dsp:nvSpPr>
        <dsp:cNvPr id="0" name=""/>
        <dsp:cNvSpPr/>
      </dsp:nvSpPr>
      <dsp:spPr>
        <a:xfrm>
          <a:off x="8564496" y="151023"/>
          <a:ext cx="1543061" cy="1543061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FB9CF-BB76-4BDC-932B-A329BC03E697}">
      <dsp:nvSpPr>
        <dsp:cNvPr id="0" name=""/>
        <dsp:cNvSpPr/>
      </dsp:nvSpPr>
      <dsp:spPr>
        <a:xfrm>
          <a:off x="7655447" y="1841135"/>
          <a:ext cx="3269100" cy="1194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solidFill>
                <a:schemeClr val="tx1"/>
              </a:solidFill>
              <a:hlinkClick xmlns:r="http://schemas.openxmlformats.org/officeDocument/2006/relationships" r:id="rId3"/>
            </a:rPr>
            <a:t>Zora Neale Hurston</a:t>
          </a:r>
          <a:r>
            <a:rPr lang="en-US" altLang="en-US" sz="1400" b="1" kern="1200" dirty="0">
              <a:solidFill>
                <a:schemeClr val="tx1"/>
              </a:solidFill>
            </a:rPr>
            <a:t> </a:t>
          </a:r>
          <a:r>
            <a:rPr lang="en-US" altLang="en-US" sz="1400" kern="1200" dirty="0">
              <a:solidFill>
                <a:schemeClr val="tx1"/>
              </a:solidFill>
            </a:rPr>
            <a:t>was an American author, anthropologist, and filmmaker. In 1937, she published her famous novel, Their Eyes Were Watching God. 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7655447" y="1841135"/>
        <a:ext cx="3269100" cy="1194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#2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0E63EFB-A45E-45D2-917C-2262C9B2BC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B3576-EAA7-4886-8787-F094B8D8E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40A2C-D4F8-447C-8646-65B623846323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69D18-8FB0-418D-B70C-328BCC8125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3EAB1-782C-4544-A059-833371A45B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E8B11-E9E4-46BC-B69D-DFCBD15173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14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350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0672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7737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878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441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3910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FA415FA-D077-4CB7-8CBC-8F39C7C517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0480" y="2770632"/>
            <a:ext cx="7443216" cy="1325563"/>
          </a:xfrm>
        </p:spPr>
        <p:txBody>
          <a:bodyPr anchor="ctr">
            <a:normAutofit/>
          </a:bodyPr>
          <a:lstStyle>
            <a:lvl1pPr algn="ctr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484D66F-7657-44F5-BAE9-F676B76CBA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00475" cy="6858000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B371EA-B07E-43C4-894C-3BE5A19BE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31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50308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75104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4FBE5B2-2D6A-4DC6-9944-CF3D7EC50A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1248"/>
            <a:ext cx="12192000" cy="4286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9407BD0-C2EE-44A7-8749-433953FD1F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40659"/>
            <a:ext cx="12192000" cy="428625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22192CD-66E3-47DD-9016-58215C0B9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31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105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84" userDrawn="1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16" userDrawn="1">
          <p15:clr>
            <a:srgbClr val="5ACBF0"/>
          </p15:clr>
        </p15:guide>
        <p15:guide id="4" orient="horz" pos="4128" userDrawn="1">
          <p15:clr>
            <a:srgbClr val="5ACBF0"/>
          </p15:clr>
        </p15:guide>
        <p15:guide id="5" orient="horz" pos="393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etti Conten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4FBE5B2-2D6A-4DC6-9944-CF3D7EC50A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1248"/>
            <a:ext cx="12192000" cy="4286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9407BD0-C2EE-44A7-8749-433953FD1F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40659"/>
            <a:ext cx="12192000" cy="428625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22192CD-66E3-47DD-9016-58215C0B9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31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5D03738-2685-44F5-935B-A9BDD57EE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4"/>
            <a:ext cx="10667999" cy="646332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US" sz="400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F0F0863-97E9-4C0C-B7C9-1F98A16844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435808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204901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84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16">
          <p15:clr>
            <a:srgbClr val="5ACBF0"/>
          </p15:clr>
        </p15:guide>
        <p15:guide id="4" orient="horz" pos="4128">
          <p15:clr>
            <a:srgbClr val="5ACBF0"/>
          </p15:clr>
        </p15:guide>
        <p15:guide id="5" orient="horz" pos="39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75104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Text Here</a:t>
            </a:r>
          </a:p>
        </p:txBody>
      </p:sp>
      <p:pic>
        <p:nvPicPr>
          <p:cNvPr id="6" name="Graphic 5" hidden="1">
            <a:extLst>
              <a:ext uri="{FF2B5EF4-FFF2-40B4-BE49-F238E27FC236}">
                <a16:creationId xmlns:a16="http://schemas.microsoft.com/office/drawing/2014/main" id="{1979441F-BDF5-41C8-933A-7E284F6703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52905"/>
            <a:ext cx="12192000" cy="85725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E4C7544D-BD57-4504-AC5A-951E353C248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833855"/>
            <a:ext cx="12192000" cy="8763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97A4ABA-A1C2-4F81-9306-A630C4CFA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31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878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ttom Pattern Blac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hidden="1">
            <a:extLst>
              <a:ext uri="{FF2B5EF4-FFF2-40B4-BE49-F238E27FC236}">
                <a16:creationId xmlns:a16="http://schemas.microsoft.com/office/drawing/2014/main" id="{1979441F-BDF5-41C8-933A-7E284F6703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52905"/>
            <a:ext cx="12192000" cy="85725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E4C7544D-BD57-4504-AC5A-951E353C248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833855"/>
            <a:ext cx="12192000" cy="8763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97A4ABA-A1C2-4F81-9306-A630C4CFA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31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C31FCA-D0E3-4779-91C1-D14C2D99D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4"/>
            <a:ext cx="10667999" cy="646332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US" sz="400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03468F6-A16B-4133-9E15-C47FE137D4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4049903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398850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3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text here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066358F-3531-4B96-B041-02BD18401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33855"/>
            <a:ext cx="12192000" cy="87630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F7DE046-C9F9-4885-ADF3-F7C924CF78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1783952"/>
            <a:ext cx="10668000" cy="435808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EAFAEF-23A5-4E04-9B19-E25D95A9B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31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4204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435808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E4664-9EEE-4A2F-B223-5F295C6B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4"/>
            <a:ext cx="10667999" cy="646332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US" sz="400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111B907-5F76-47BD-A2F1-2C99DD284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31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151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02624" y="715962"/>
            <a:ext cx="4227375" cy="4727907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4D0D78-72DF-43BD-8B4F-DE52DA01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AFD71A9-C105-43A7-88DA-9FFC5174CC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000750"/>
            <a:ext cx="12192000" cy="85725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805B09-8B45-4AE4-BE1F-F0C0DD627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31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20591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74AC9B3-247D-45E3-9C91-C248ADAFBA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000750"/>
            <a:ext cx="12192000" cy="8572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B8295CA-882D-4533-80DA-6D6EA012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AE30E77-B57C-4472-9FE8-E25290EDF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31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7292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8" name="Graphic 7" hidden="1">
            <a:extLst>
              <a:ext uri="{FF2B5EF4-FFF2-40B4-BE49-F238E27FC236}">
                <a16:creationId xmlns:a16="http://schemas.microsoft.com/office/drawing/2014/main" id="{606CCDFE-8488-471E-A2E2-3C7504F25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874" y="0"/>
            <a:ext cx="3558126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A7A9776-2781-49A6-AD44-CE45C0543F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2FE0FB-930A-4056-8430-A6353A5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F8E7B-5CD5-4EFD-94D5-3CFC43890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31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928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8" name="Graphic 7" hidden="1">
            <a:extLst>
              <a:ext uri="{FF2B5EF4-FFF2-40B4-BE49-F238E27FC236}">
                <a16:creationId xmlns:a16="http://schemas.microsoft.com/office/drawing/2014/main" id="{606CCDFE-8488-471E-A2E2-3C7504F25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874" y="0"/>
            <a:ext cx="3558126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A7A9776-2781-49A6-AD44-CE45C0543F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2FE0FB-930A-4056-8430-A6353A5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804ED-B6FE-4DB1-8F35-9D4ED7C1A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31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249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33900" y="1905000"/>
            <a:ext cx="6955734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3" name="Graphic 12" hidden="1">
            <a:extLst>
              <a:ext uri="{FF2B5EF4-FFF2-40B4-BE49-F238E27FC236}">
                <a16:creationId xmlns:a16="http://schemas.microsoft.com/office/drawing/2014/main" id="{8393C3A4-D09E-47EB-B9F0-C1DDDEB3B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10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829B5F1-1C12-4A1B-A83C-BFE17D26D9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2E947-C679-46EB-896A-20E35578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898" y="715961"/>
            <a:ext cx="6955735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i="0" cap="none" spc="-50" baseline="0">
                <a:ln w="3175">
                  <a:noFill/>
                </a:ln>
                <a:solidFill>
                  <a:schemeClr val="tx1"/>
                </a:solidFill>
                <a:effectLst/>
                <a:ea typeface="+mn-ea"/>
                <a:cs typeface="Segoe UI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E09C4-7870-48EC-9654-68E0236A7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31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419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6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33900" y="1905000"/>
            <a:ext cx="6955734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3" name="Graphic 12" hidden="1">
            <a:extLst>
              <a:ext uri="{FF2B5EF4-FFF2-40B4-BE49-F238E27FC236}">
                <a16:creationId xmlns:a16="http://schemas.microsoft.com/office/drawing/2014/main" id="{8393C3A4-D09E-47EB-B9F0-C1DDDEB3B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10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829B5F1-1C12-4A1B-A83C-BFE17D26D9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2E947-C679-46EB-896A-20E35578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898" y="715961"/>
            <a:ext cx="6955735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i="0" cap="none" spc="-50" baseline="0">
                <a:ln w="3175">
                  <a:noFill/>
                </a:ln>
                <a:solidFill>
                  <a:schemeClr val="accent1"/>
                </a:solidFill>
                <a:effectLst/>
                <a:ea typeface="+mn-ea"/>
                <a:cs typeface="Segoe UI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448F7-F99D-4837-83E7-60256B91C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31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319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6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75104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3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EE98737-74D2-46C7-8655-74871A4203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1248"/>
            <a:ext cx="12192000" cy="42862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146B861-BC3C-4898-95DE-944AB08755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40659"/>
            <a:ext cx="12192000" cy="428625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4482CB-8751-4CD5-A186-6D42714A1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31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264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 userDrawn="1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16" userDrawn="1">
          <p15:clr>
            <a:srgbClr val="5ACBF0"/>
          </p15:clr>
        </p15:guide>
        <p15:guide id="4" orient="horz" pos="1560" userDrawn="1">
          <p15:clr>
            <a:srgbClr val="5ACBF0"/>
          </p15:clr>
        </p15:guide>
        <p15:guide id="5" orient="horz" pos="39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etti Content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EE98737-74D2-46C7-8655-74871A4203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1248"/>
            <a:ext cx="12192000" cy="42862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146B861-BC3C-4898-95DE-944AB08755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40659"/>
            <a:ext cx="12192000" cy="428625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4482CB-8751-4CD5-A186-6D42714A1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31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E82139B-8C16-4DB2-90B5-18EA00AB8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4"/>
            <a:ext cx="10667999" cy="646332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US" sz="400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ED25F40-E7A9-49CC-98F4-85232738CA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435808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276288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16">
          <p15:clr>
            <a:srgbClr val="5ACBF0"/>
          </p15:clr>
        </p15:guide>
        <p15:guide id="4" orient="horz" pos="1560">
          <p15:clr>
            <a:srgbClr val="5ACBF0"/>
          </p15:clr>
        </p15:guide>
        <p15:guide id="5" orient="horz" pos="393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5586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9" r:id="rId5"/>
    <p:sldLayoutId id="2147483730" r:id="rId6"/>
    <p:sldLayoutId id="2147483722" r:id="rId7"/>
    <p:sldLayoutId id="2147483723" r:id="rId8"/>
    <p:sldLayoutId id="2147483731" r:id="rId9"/>
    <p:sldLayoutId id="2147483724" r:id="rId10"/>
    <p:sldLayoutId id="2147483732" r:id="rId11"/>
    <p:sldLayoutId id="2147483725" r:id="rId12"/>
    <p:sldLayoutId id="2147483733" r:id="rId13"/>
    <p:sldLayoutId id="2147483726" r:id="rId14"/>
    <p:sldLayoutId id="2147483727" r:id="rId15"/>
    <p:sldLayoutId id="2147483728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bing.com/" TargetMode="Externa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james+baldwi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bing.com/search?q=Alma+Thomas" TargetMode="External"/><Relationship Id="rId4" Type="http://schemas.openxmlformats.org/officeDocument/2006/relationships/hyperlink" Target="https://www.bing.com/search?q=miles%20davi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african%20american%20authors" TargetMode="External"/><Relationship Id="rId2" Type="http://schemas.openxmlformats.org/officeDocument/2006/relationships/hyperlink" Target="https://www.bing.com/search?q=african%20american%20artists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bing.com/search?q=african%20american%20history" TargetMode="External"/><Relationship Id="rId4" Type="http://schemas.openxmlformats.org/officeDocument/2006/relationships/hyperlink" Target="https://www.bing.com/search?q=african%20american%20musician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ndas-dev/pandas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CA7E8EA-FF4D-4A68-97F9-3EBE97F7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352" y="2766219"/>
            <a:ext cx="7442791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chemeClr val="accent3"/>
                </a:solidFill>
              </a:rPr>
              <a:t>Pandas</a:t>
            </a:r>
            <a:r>
              <a:rPr lang="en-US" sz="4800" dirty="0"/>
              <a:t> </a:t>
            </a:r>
            <a:r>
              <a:rPr lang="en-US" sz="1400" dirty="0">
                <a:solidFill>
                  <a:schemeClr val="accent2"/>
                </a:solidFill>
              </a:rPr>
              <a:t>(Python Module) </a:t>
            </a:r>
            <a:br>
              <a:rPr lang="en-US" sz="4800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>Seyyed Ali Shohadaalhosseini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7CC8E-1361-4AB5-ADA1-50504B44A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4752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4BA618-BF38-4C66-A054-AA45BAEA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facts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33900" y="1905000"/>
            <a:ext cx="6955734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List some interesting facts about Black History Month. Here are a few examples:</a:t>
            </a:r>
          </a:p>
          <a:p>
            <a:pPr lvl="1"/>
            <a:r>
              <a:rPr lang="en-US" dirty="0"/>
              <a:t>In 1926, Carter G. Woodson launched a weeklong celebration of black history in the United States. </a:t>
            </a:r>
          </a:p>
          <a:p>
            <a:pPr lvl="1"/>
            <a:r>
              <a:rPr lang="en-US" dirty="0"/>
              <a:t>In 1976, President Gerald Ford officially recognizes Black History Month.</a:t>
            </a:r>
          </a:p>
          <a:p>
            <a:pPr lvl="1"/>
            <a:r>
              <a:rPr lang="en-US" dirty="0"/>
              <a:t>Black History Month is also celebrated by Canada, Ireland, The Netherlands, and the United Kingdom.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357CFB-1920-43C8-A03D-6856CF975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067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7F19C7-A729-492B-8603-0651B356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people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B839A9-BE4F-40C7-ABA3-682B626FF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300" y="1905000"/>
            <a:ext cx="10553700" cy="1111648"/>
          </a:xfrm>
        </p:spPr>
        <p:txBody>
          <a:bodyPr>
            <a:normAutofit/>
          </a:bodyPr>
          <a:lstStyle/>
          <a:p>
            <a:r>
              <a:rPr lang="en-US" altLang="en-US" dirty="0"/>
              <a:t>Choose three leaders for Black History Month using </a:t>
            </a:r>
            <a:r>
              <a:rPr lang="en-US" altLang="en-US" b="1" dirty="0">
                <a:hlinkClick r:id="rId3"/>
              </a:rPr>
              <a:t>Bing.com</a:t>
            </a:r>
            <a:r>
              <a:rPr lang="en-US" altLang="en-US" b="1" dirty="0"/>
              <a:t> </a:t>
            </a:r>
            <a:r>
              <a:rPr lang="en-US" altLang="en-US" dirty="0"/>
              <a:t>and discuss their lives and accomplishments. Here are some examples:</a:t>
            </a:r>
            <a:endParaRPr lang="en-US" dirty="0"/>
          </a:p>
        </p:txBody>
      </p:sp>
      <p:graphicFrame>
        <p:nvGraphicFramePr>
          <p:cNvPr id="5" name="Content Placeholder 6" descr="smart art graphic">
            <a:extLst>
              <a:ext uri="{FF2B5EF4-FFF2-40B4-BE49-F238E27FC236}">
                <a16:creationId xmlns:a16="http://schemas.microsoft.com/office/drawing/2014/main" id="{58BC2774-0387-4C12-835D-5AA8B2A1FD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8173796"/>
              </p:ext>
            </p:extLst>
          </p:nvPr>
        </p:nvGraphicFramePr>
        <p:xfrm>
          <a:off x="762000" y="2895600"/>
          <a:ext cx="1118108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7079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081DA-4028-4204-A51C-7F62D45B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Arts and literature</a:t>
            </a: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 wrap="square" anchor="t">
            <a:normAutofit/>
          </a:bodyPr>
          <a:lstStyle/>
          <a:p>
            <a:r>
              <a:rPr lang="en-US" altLang="en-US" dirty="0"/>
              <a:t>Provide examples of art and literature that are significant to Black History Month. Here are a few examples:</a:t>
            </a:r>
          </a:p>
          <a:p>
            <a:pPr lvl="1"/>
            <a:r>
              <a:rPr lang="en-US" altLang="en-US" dirty="0"/>
              <a:t>The writing of </a:t>
            </a:r>
            <a:r>
              <a:rPr lang="en-US" altLang="en-US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James Baldwin</a:t>
            </a:r>
            <a:r>
              <a:rPr lang="en-US" altLang="en-US" b="1" dirty="0"/>
              <a:t> </a:t>
            </a:r>
          </a:p>
          <a:p>
            <a:pPr lvl="1"/>
            <a:r>
              <a:rPr lang="en-US" altLang="en-US" dirty="0"/>
              <a:t>The music of </a:t>
            </a:r>
            <a:r>
              <a:rPr lang="en-US" altLang="en-US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Miles Davis</a:t>
            </a:r>
            <a:endParaRPr lang="en-US" altLang="en-US" b="1" dirty="0"/>
          </a:p>
          <a:p>
            <a:pPr lvl="1"/>
            <a:r>
              <a:rPr lang="en-US" altLang="en-US" dirty="0"/>
              <a:t>The artwork of </a:t>
            </a:r>
            <a:r>
              <a:rPr lang="en-US" altLang="en-US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Alma Thomas</a:t>
            </a:r>
            <a:endParaRPr lang="en-US" altLang="en-US" b="1" dirty="0"/>
          </a:p>
          <a:p>
            <a:endParaRPr lang="en-US" altLang="en-US" dirty="0"/>
          </a:p>
        </p:txBody>
      </p:sp>
      <p:sp>
        <p:nvSpPr>
          <p:cNvPr id="5" name="Picture Placeholder 4" descr="picture placeholder">
            <a:extLst>
              <a:ext uri="{FF2B5EF4-FFF2-40B4-BE49-F238E27FC236}">
                <a16:creationId xmlns:a16="http://schemas.microsoft.com/office/drawing/2014/main" id="{9EEAAEA5-07F2-4368-BAEF-9182E6651E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Picture Placeholder 3" descr="picture placeholder">
            <a:extLst>
              <a:ext uri="{FF2B5EF4-FFF2-40B4-BE49-F238E27FC236}">
                <a16:creationId xmlns:a16="http://schemas.microsoft.com/office/drawing/2014/main" id="{E84F491E-FC00-4DFF-B5E5-9022A34913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C0F9B5-7793-4329-907A-85C1A1B58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866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6839344-185E-41C8-994C-A1BD976E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celebrate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BBDC7-B590-43B7-BBD0-3A247210E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fontAlgn="auto">
              <a:spcAft>
                <a:spcPts val="0"/>
              </a:spcAft>
              <a:buNone/>
            </a:pPr>
            <a:r>
              <a:rPr lang="en-US" altLang="en-US" b="1" dirty="0">
                <a:solidFill>
                  <a:schemeClr val="accent1"/>
                </a:solidFill>
              </a:rPr>
              <a:t>List some ways you can celebrate Black History Month. Here are a few examples:</a:t>
            </a:r>
          </a:p>
          <a:p>
            <a:pPr lvl="1"/>
            <a:r>
              <a:rPr lang="en-US" dirty="0"/>
              <a:t>Discover </a:t>
            </a:r>
            <a:r>
              <a:rPr lang="en-US" altLang="en-US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African American artists</a:t>
            </a:r>
            <a:endParaRPr lang="en-US" b="1" dirty="0"/>
          </a:p>
          <a:p>
            <a:pPr lvl="1"/>
            <a:r>
              <a:rPr lang="en-US" dirty="0"/>
              <a:t>Read </a:t>
            </a:r>
            <a:r>
              <a:rPr lang="en-US" altLang="en-US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African American </a:t>
            </a:r>
            <a:r>
              <a:rPr lang="en-US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authors</a:t>
            </a:r>
            <a:endParaRPr lang="en-US" b="1" dirty="0"/>
          </a:p>
          <a:p>
            <a:pPr lvl="1"/>
            <a:r>
              <a:rPr lang="en-US" dirty="0"/>
              <a:t>Listen to </a:t>
            </a:r>
            <a:r>
              <a:rPr lang="en-US" altLang="en-US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African American </a:t>
            </a:r>
            <a:r>
              <a:rPr lang="en-US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musicians</a:t>
            </a:r>
            <a:endParaRPr lang="en-US" b="1" dirty="0"/>
          </a:p>
          <a:p>
            <a:pPr lvl="1"/>
            <a:r>
              <a:rPr lang="en-US" dirty="0"/>
              <a:t>Learn </a:t>
            </a:r>
            <a:r>
              <a:rPr lang="en-US" altLang="en-US" dirty="0"/>
              <a:t>important moments of </a:t>
            </a:r>
            <a:r>
              <a:rPr lang="en-US" altLang="en-US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African American </a:t>
            </a:r>
            <a:r>
              <a:rPr lang="en-US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history</a:t>
            </a:r>
            <a:endParaRPr lang="en-US" b="1" dirty="0"/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234DE0-EA45-458D-BE07-A469B20BA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943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Conclusion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dirty="0"/>
              <a:t>Provide a brief summary of your presentation. </a:t>
            </a:r>
            <a:br>
              <a:rPr lang="en-US" altLang="en-US" dirty="0"/>
            </a:br>
            <a:r>
              <a:rPr lang="en-US" altLang="en-US" dirty="0"/>
              <a:t>Remind the audience what you covered in the previous slides.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DB36F5-5462-45A8-A30B-06396F0C0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2448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3"/>
                </a:solidFill>
              </a:rPr>
              <a:t>&amp;</a:t>
            </a:r>
            <a:r>
              <a:rPr lang="en-US" dirty="0"/>
              <a:t>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sz="1800" dirty="0"/>
              <a:t>Invite questions from the audience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2CBD6A-0CC0-49D9-93EF-3FF4572AF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378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34254B-4837-4E59-8D24-19908000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16BC9-7937-4417-B232-1B37F47960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List the resources you used for your research:</a:t>
            </a:r>
          </a:p>
          <a:p>
            <a:pPr lvl="1"/>
            <a:r>
              <a:rPr lang="fr-FR" dirty="0"/>
              <a:t>Source #1</a:t>
            </a:r>
          </a:p>
          <a:p>
            <a:pPr lvl="1"/>
            <a:r>
              <a:rPr lang="fr-FR" dirty="0"/>
              <a:t>Source #2</a:t>
            </a:r>
          </a:p>
          <a:p>
            <a:pPr lvl="1"/>
            <a:r>
              <a:rPr lang="fr-FR" dirty="0"/>
              <a:t>Source #3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84AEC0-DF68-4ED4-8C40-FB2905C84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0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302849-2A9A-47A4-A0EB-5A3FA8BE7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What is Pandas?</a:t>
            </a:r>
          </a:p>
          <a:p>
            <a:r>
              <a:rPr lang="en-US" altLang="en-US" b="0" dirty="0"/>
              <a:t>Pandas is a Python library used for working with data sets.</a:t>
            </a:r>
          </a:p>
          <a:p>
            <a:r>
              <a:rPr lang="en-US" altLang="en-US" b="0" dirty="0"/>
              <a:t>It has functions for analyzing, cleaning, exploring, and manipulating data.</a:t>
            </a:r>
          </a:p>
          <a:p>
            <a:r>
              <a:rPr lang="en-US" altLang="en-US" b="0" dirty="0"/>
              <a:t>The name "Pandas" has a reference to both "Panel Data", and "Python Data Analysis" and was created by Wes McKinney in 2008.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AA78B0-075D-4B04-B5AB-5CDC7AD4F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190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0AF8E-59E4-4CC7-9125-C7F15DE354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Pandas allows us to analyze big data and make conclusions based on statistical theories.</a:t>
            </a:r>
          </a:p>
          <a:p>
            <a:r>
              <a:rPr lang="en-US" dirty="0"/>
              <a:t>Pandas can clean messy data sets, and make them readable and relevant.</a:t>
            </a:r>
          </a:p>
          <a:p>
            <a:r>
              <a:rPr lang="en-US" dirty="0"/>
              <a:t>Relevant data is very important in data science.</a:t>
            </a:r>
          </a:p>
          <a:p>
            <a:endParaRPr lang="en-US" dirty="0"/>
          </a:p>
          <a:p>
            <a:r>
              <a:rPr lang="en-US" dirty="0"/>
              <a:t>Data Science: is a branch of computer science where we study how to store, use and analyze data for deriving information from it.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0A8687-2F62-48AA-A21E-DA76E022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Pandas?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BBEC6-D14A-457F-8D50-5AFD6293C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151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BDC2C36-6B72-409A-A21C-BF46B0D96F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Pandas gives you answers about the data. Like: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there a correlation between two or more columns?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average value?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 value?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 value?</a:t>
            </a:r>
          </a:p>
          <a:p>
            <a:r>
              <a:rPr lang="en-US" dirty="0"/>
              <a:t>Pandas are also able to delete rows that are not relevant, or contains wrong values, like empty or NULL values. This is called cleaning the data.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244721-F450-4571-8B46-FE22FC82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Pandas Do?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A817C98-BEE1-48EE-8E5F-7E6F3278C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390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74AB9-F4DE-40A8-869C-C738FCA966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source code for Pandas is located at this GitHub repository </a:t>
            </a:r>
            <a:r>
              <a:rPr lang="en-US" dirty="0">
                <a:hlinkClick r:id="rId2"/>
              </a:rPr>
              <a:t>https://github.com/pandas-dev/pandas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7D329B-FE82-489C-ABEF-41351E00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Pandas Codebase?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F05-F1BE-4F64-8A69-DEA6A2436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628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D4227-E013-4D21-A98C-26220AEBF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6B2302-A74A-41A5-A491-848F0F10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into coding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C82863-FD12-48AF-9173-D0BDC235C7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783952"/>
            <a:ext cx="6091287" cy="4358084"/>
          </a:xfrm>
        </p:spPr>
        <p:txBody>
          <a:bodyPr/>
          <a:lstStyle/>
          <a:p>
            <a:r>
              <a:rPr lang="en-US" dirty="0"/>
              <a:t>Look at the front example</a:t>
            </a:r>
          </a:p>
          <a:p>
            <a:r>
              <a:rPr lang="en-US" dirty="0"/>
              <a:t>alias: In Python alias are an alternate name for referring to the same thing.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F62FE8-23D9-49AE-8072-0BA9933A9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235" y="1783952"/>
            <a:ext cx="4345758" cy="4432242"/>
          </a:xfrm>
          <a:prstGeom prst="roundRect">
            <a:avLst>
              <a:gd name="adj" fmla="val 3869"/>
            </a:avLst>
          </a:prstGeom>
        </p:spPr>
      </p:pic>
    </p:spTree>
    <p:extLst>
      <p:ext uri="{BB962C8B-B14F-4D97-AF65-F5344CB8AC3E}">
        <p14:creationId xmlns:p14="http://schemas.microsoft.com/office/powerpoint/2010/main" val="126972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233420-F662-4A50-93DB-BADFC4652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46A243-57CE-4E0A-B7C1-E7F00E709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0B1D1-6735-4275-823B-0A0A5DBC45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8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75104"/>
            <a:ext cx="9141397" cy="615553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US" dirty="0"/>
              <a:t>Give a brief overview of what you’ll cover in your presentation. 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0DC6A3-926F-49B5-BD84-14CD40D7E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16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692151"/>
            <a:ext cx="10417629" cy="6399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History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90A16C-1235-4DE1-9AE7-2F7599C83F9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76300" y="1905000"/>
            <a:ext cx="10417629" cy="713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b="0" dirty="0">
                <a:latin typeface="+mj-lt"/>
              </a:rPr>
              <a:t>Make a timeline of the important historical events or list historical contributions made by people of </a:t>
            </a:r>
            <a:r>
              <a:rPr lang="en-US" altLang="en-US" sz="1800" dirty="0">
                <a:latin typeface="+mj-lt"/>
              </a:rPr>
              <a:t>African </a:t>
            </a:r>
            <a:r>
              <a:rPr lang="en-US" altLang="en-US" sz="1800" b="0" dirty="0">
                <a:latin typeface="+mj-lt"/>
              </a:rPr>
              <a:t>heritage.</a:t>
            </a:r>
          </a:p>
        </p:txBody>
      </p:sp>
      <p:graphicFrame>
        <p:nvGraphicFramePr>
          <p:cNvPr id="7" name="Group 85">
            <a:extLst>
              <a:ext uri="{FF2B5EF4-FFF2-40B4-BE49-F238E27FC236}">
                <a16:creationId xmlns:a16="http://schemas.microsoft.com/office/drawing/2014/main" id="{AD3D3348-39B0-440D-88BE-1A8FA98919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9113465"/>
              </p:ext>
            </p:extLst>
          </p:nvPr>
        </p:nvGraphicFramePr>
        <p:xfrm>
          <a:off x="762000" y="2590800"/>
          <a:ext cx="10668000" cy="2834640"/>
        </p:xfrm>
        <a:graphic>
          <a:graphicData uri="http://schemas.openxmlformats.org/drawingml/2006/table">
            <a:tbl>
              <a:tblPr firstRow="1"/>
              <a:tblGrid>
                <a:gridCol w="1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st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3rd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4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5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6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78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Office Theme">
  <a:themeElements>
    <a:clrScheme name="Custom 24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264653"/>
      </a:accent1>
      <a:accent2>
        <a:srgbClr val="2A9D8F"/>
      </a:accent2>
      <a:accent3>
        <a:srgbClr val="E9C46A"/>
      </a:accent3>
      <a:accent4>
        <a:srgbClr val="F4A261"/>
      </a:accent4>
      <a:accent5>
        <a:srgbClr val="E76F51"/>
      </a:accent5>
      <a:accent6>
        <a:srgbClr val="FFFFFF"/>
      </a:accent6>
      <a:hlink>
        <a:srgbClr val="FFFFFF"/>
      </a:hlink>
      <a:folHlink>
        <a:srgbClr val="FFFFFF"/>
      </a:folHlink>
    </a:clrScheme>
    <a:fontScheme name="Heritage and Histor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ck History Month_TM10103076_Win32_LH_v4" id="{5AE25372-5B71-4B3F-A332-C4D84C968E46}" vid="{07F4610E-88B6-4CC8-AAA7-899DFEA9E17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8A967B1-A0A0-415E-82CC-A85AEE3A67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FAAC47-BD84-465D-B982-7A75BCC08F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89EEA4-141F-4066-B57B-E44468FB3D6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Black History Month presentation</Template>
  <TotalTime>32</TotalTime>
  <Words>640</Words>
  <Application>Microsoft Office PowerPoint</Application>
  <PresentationFormat>Widescreen</PresentationFormat>
  <Paragraphs>95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Segoe UI</vt:lpstr>
      <vt:lpstr>2_Office Theme</vt:lpstr>
      <vt:lpstr>Pandas (Python Module)  Seyyed Ali Shohadaalhosseini</vt:lpstr>
      <vt:lpstr>Introduction</vt:lpstr>
      <vt:lpstr>Why Use Pandas?</vt:lpstr>
      <vt:lpstr>What Can Pandas Do?</vt:lpstr>
      <vt:lpstr>Where is the Pandas Codebase?</vt:lpstr>
      <vt:lpstr>Let’s get into coding</vt:lpstr>
      <vt:lpstr>PowerPoint Presentation</vt:lpstr>
      <vt:lpstr>Overview</vt:lpstr>
      <vt:lpstr>History</vt:lpstr>
      <vt:lpstr>Interesting facts </vt:lpstr>
      <vt:lpstr>Key people</vt:lpstr>
      <vt:lpstr>Arts and literature</vt:lpstr>
      <vt:lpstr>How to celebrate</vt:lpstr>
      <vt:lpstr>Conclusion</vt:lpstr>
      <vt:lpstr>Questions &amp; answers</vt:lpstr>
      <vt:lpstr>Resources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(Python Module)  Seyyed Ali Shohadaalhosseini</dc:title>
  <dc:subject/>
  <dc:creator>ALI SHOHADAEE</dc:creator>
  <cp:keywords/>
  <dc:description/>
  <cp:lastModifiedBy>ALI SHOHADAEE</cp:lastModifiedBy>
  <cp:revision>5</cp:revision>
  <dcterms:created xsi:type="dcterms:W3CDTF">2021-12-05T19:18:18Z</dcterms:created>
  <dcterms:modified xsi:type="dcterms:W3CDTF">2021-12-07T15:40:33Z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