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56"/>
  </p:notesMasterIdLst>
  <p:handoutMasterIdLst>
    <p:handoutMasterId r:id="rId57"/>
  </p:handoutMasterIdLst>
  <p:sldIdLst>
    <p:sldId id="1865" r:id="rId5"/>
    <p:sldId id="1866" r:id="rId6"/>
    <p:sldId id="1877" r:id="rId7"/>
    <p:sldId id="1878" r:id="rId8"/>
    <p:sldId id="1879" r:id="rId9"/>
    <p:sldId id="1882" r:id="rId10"/>
    <p:sldId id="1883" r:id="rId11"/>
    <p:sldId id="1884" r:id="rId12"/>
    <p:sldId id="1885" r:id="rId13"/>
    <p:sldId id="1886" r:id="rId14"/>
    <p:sldId id="1887" r:id="rId15"/>
    <p:sldId id="1888" r:id="rId16"/>
    <p:sldId id="1892" r:id="rId17"/>
    <p:sldId id="1889" r:id="rId18"/>
    <p:sldId id="1893" r:id="rId19"/>
    <p:sldId id="1890" r:id="rId20"/>
    <p:sldId id="1894" r:id="rId21"/>
    <p:sldId id="1891" r:id="rId22"/>
    <p:sldId id="1895" r:id="rId23"/>
    <p:sldId id="1896" r:id="rId24"/>
    <p:sldId id="1897" r:id="rId25"/>
    <p:sldId id="1898" r:id="rId26"/>
    <p:sldId id="1899" r:id="rId27"/>
    <p:sldId id="1900" r:id="rId28"/>
    <p:sldId id="1901" r:id="rId29"/>
    <p:sldId id="1902" r:id="rId30"/>
    <p:sldId id="1903" r:id="rId31"/>
    <p:sldId id="1904" r:id="rId32"/>
    <p:sldId id="1905" r:id="rId33"/>
    <p:sldId id="1906" r:id="rId34"/>
    <p:sldId id="1907" r:id="rId35"/>
    <p:sldId id="1908" r:id="rId36"/>
    <p:sldId id="1909" r:id="rId37"/>
    <p:sldId id="1910" r:id="rId38"/>
    <p:sldId id="1911" r:id="rId39"/>
    <p:sldId id="1912" r:id="rId40"/>
    <p:sldId id="1913" r:id="rId41"/>
    <p:sldId id="1914" r:id="rId42"/>
    <p:sldId id="1915" r:id="rId43"/>
    <p:sldId id="1916" r:id="rId44"/>
    <p:sldId id="1917" r:id="rId45"/>
    <p:sldId id="1918" r:id="rId46"/>
    <p:sldId id="1867" r:id="rId47"/>
    <p:sldId id="1869" r:id="rId48"/>
    <p:sldId id="1870" r:id="rId49"/>
    <p:sldId id="1871" r:id="rId50"/>
    <p:sldId id="1872" r:id="rId51"/>
    <p:sldId id="1873" r:id="rId52"/>
    <p:sldId id="1874" r:id="rId53"/>
    <p:sldId id="1875" r:id="rId54"/>
    <p:sldId id="1876" r:id="rId5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66"/>
            <p14:sldId id="1877"/>
            <p14:sldId id="1878"/>
            <p14:sldId id="1879"/>
            <p14:sldId id="1882"/>
            <p14:sldId id="1883"/>
            <p14:sldId id="1884"/>
            <p14:sldId id="1885"/>
            <p14:sldId id="1886"/>
            <p14:sldId id="1887"/>
            <p14:sldId id="1888"/>
            <p14:sldId id="1892"/>
            <p14:sldId id="1889"/>
            <p14:sldId id="1893"/>
            <p14:sldId id="1890"/>
            <p14:sldId id="1894"/>
            <p14:sldId id="1891"/>
            <p14:sldId id="1895"/>
            <p14:sldId id="1896"/>
            <p14:sldId id="1897"/>
            <p14:sldId id="1898"/>
            <p14:sldId id="1899"/>
            <p14:sldId id="1900"/>
            <p14:sldId id="1901"/>
            <p14:sldId id="1902"/>
            <p14:sldId id="1903"/>
            <p14:sldId id="1904"/>
            <p14:sldId id="1905"/>
            <p14:sldId id="1906"/>
            <p14:sldId id="1907"/>
            <p14:sldId id="1908"/>
            <p14:sldId id="1909"/>
            <p14:sldId id="1910"/>
            <p14:sldId id="1911"/>
            <p14:sldId id="1912"/>
            <p14:sldId id="1913"/>
            <p14:sldId id="1914"/>
            <p14:sldId id="1915"/>
            <p14:sldId id="1916"/>
            <p14:sldId id="1917"/>
            <p14:sldId id="1918"/>
            <p14:sldId id="1867"/>
            <p14:sldId id="1869"/>
            <p14:sldId id="1870"/>
            <p14:sldId id="1871"/>
            <p14:sldId id="1872"/>
            <p14:sldId id="1873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734"/>
    <a:srgbClr val="FF2625"/>
    <a:srgbClr val="007788"/>
    <a:srgbClr val="297C2A"/>
    <a:srgbClr val="FE4387"/>
    <a:srgbClr val="F69000"/>
    <a:srgbClr val="01C2D1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zora+neale+hurston" TargetMode="External"/><Relationship Id="rId2" Type="http://schemas.openxmlformats.org/officeDocument/2006/relationships/hyperlink" Target="https://www.bing.com/search?q=Jesse%20Owens" TargetMode="External"/><Relationship Id="rId1" Type="http://schemas.openxmlformats.org/officeDocument/2006/relationships/hyperlink" Target="https://www.bing.com/search?q=bayard+rustin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zora+neale+hurston" TargetMode="External"/><Relationship Id="rId2" Type="http://schemas.openxmlformats.org/officeDocument/2006/relationships/hyperlink" Target="https://www.bing.com/search?q=Jesse%20Owens" TargetMode="External"/><Relationship Id="rId1" Type="http://schemas.openxmlformats.org/officeDocument/2006/relationships/hyperlink" Target="https://www.bing.com/search?q=bayard+rusti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dirty="0">
              <a:solidFill>
                <a:schemeClr val="tx1"/>
              </a:solidFill>
            </a:rPr>
            <a:t>  </a:t>
          </a:r>
          <a:r>
            <a:rPr lang="en-US" sz="1400" dirty="0">
              <a:solidFill>
                <a:schemeClr val="tx1"/>
              </a:solidFill>
            </a:rPr>
            <a:t>was a close advisor to Martin Luther King and an American leader of the civil rights movement. Rustin organized and led several protests, including the 1963 March on Washington.</a:t>
          </a: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Jesse Owens</a:t>
          </a:r>
          <a:r>
            <a:rPr lang="en-US" altLang="en-US" sz="1400" b="1" dirty="0">
              <a:solidFill>
                <a:schemeClr val="tx1"/>
              </a:solidFill>
            </a:rPr>
            <a:t> </a:t>
          </a:r>
          <a:r>
            <a:rPr lang="en-US" altLang="en-US" sz="1400" dirty="0">
              <a:solidFill>
                <a:schemeClr val="tx1"/>
              </a:solidFill>
            </a:rPr>
            <a:t>was an American track and field athlete and four-time gold medalist in the 1936 Olympic Games in Germany. Owens specialized in the sprints and the long jump. </a:t>
          </a:r>
          <a:endParaRPr lang="en-US" sz="1400" dirty="0">
            <a:solidFill>
              <a:schemeClr val="tx1"/>
            </a:solidFill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tx1"/>
              </a:solidFill>
              <a:hlinkClick xmlns:r="http://schemas.openxmlformats.org/officeDocument/2006/relationships" r:id="rId3"/>
            </a:rPr>
            <a:t>Zora Neale Hurston</a:t>
          </a:r>
          <a:r>
            <a:rPr lang="en-US" altLang="en-US" sz="1400" b="1" dirty="0">
              <a:solidFill>
                <a:schemeClr val="tx1"/>
              </a:solidFill>
            </a:rPr>
            <a:t> </a:t>
          </a:r>
          <a:r>
            <a:rPr lang="en-US" altLang="en-US" sz="1400" dirty="0">
              <a:solidFill>
                <a:schemeClr val="tx1"/>
              </a:solidFill>
            </a:rPr>
            <a:t>was an American author, anthropologist, and filmmaker. In 1937, she published her famous novel, Their Eyes Were Watching God. </a:t>
          </a:r>
          <a:endParaRPr lang="en-US" sz="1400" dirty="0">
            <a:solidFill>
              <a:schemeClr val="tx1"/>
            </a:solidFill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07746" custScaleY="207746" custLinFactNeighborX="-46518" custLinFactNeighborY="-32295"/>
      <dgm:spPr>
        <a:solidFill>
          <a:schemeClr val="accent2">
            <a:lumMod val="75000"/>
          </a:schemeClr>
        </a:solid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201195" custLinFactNeighborX="-32687" custLinFactNeighborY="-3862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07746" custScaleY="207746" custLinFactNeighborX="-567" custLinFactNeighborY="-29145"/>
      <dgm:spPr>
        <a:solidFill>
          <a:schemeClr val="accent2">
            <a:lumMod val="75000"/>
          </a:schemeClr>
        </a:solid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202363" custLinFactNeighborX="-1569" custLinFactNeighborY="772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ScaleX="207746" custScaleY="207746" custLinFactNeighborX="16977" custLinFactNeighborY="-25042"/>
      <dgm:spPr>
        <a:solidFill>
          <a:schemeClr val="accent2">
            <a:lumMod val="75000"/>
          </a:schemeClr>
        </a:solidFill>
      </dgm:spPr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 custScaleX="198057" custLinFactNeighborX="4851" custLinFactNeighborY="162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879999" y="97459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0" y="1775879"/>
          <a:ext cx="3320896" cy="119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kern="1200" dirty="0">
              <a:solidFill>
                <a:schemeClr val="tx1"/>
              </a:solidFill>
            </a:rPr>
            <a:t>  </a:t>
          </a:r>
          <a:r>
            <a:rPr lang="en-US" sz="1400" kern="1200" dirty="0">
              <a:solidFill>
                <a:schemeClr val="tx1"/>
              </a:solidFill>
            </a:rPr>
            <a:t>was a close advisor to Martin Luther King and an American leader of the civil rights movement. Rustin organized and led several protests, including the 1963 March on Washington.</a:t>
          </a:r>
        </a:p>
      </dsp:txBody>
      <dsp:txXfrm>
        <a:off x="0" y="1775879"/>
        <a:ext cx="3320896" cy="1193493"/>
      </dsp:txXfrm>
    </dsp:sp>
    <dsp:sp modelId="{FCA6A723-3A73-458A-AE3C-15B86CF5C55D}">
      <dsp:nvSpPr>
        <dsp:cNvPr id="0" name=""/>
        <dsp:cNvSpPr/>
      </dsp:nvSpPr>
      <dsp:spPr>
        <a:xfrm>
          <a:off x="4840695" y="120765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920452" y="1831097"/>
          <a:ext cx="3340175" cy="119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Jesse Owens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an American track and field athlete and four-time gold medalist in the 1936 Olympic Games in Germany. Owens specialized in the sprints and the long jump.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920452" y="1831097"/>
        <a:ext cx="3340175" cy="1193673"/>
      </dsp:txXfrm>
    </dsp:sp>
    <dsp:sp modelId="{5326D40B-04B6-4401-91A7-8A4487EDC6FC}">
      <dsp:nvSpPr>
        <dsp:cNvPr id="0" name=""/>
        <dsp:cNvSpPr/>
      </dsp:nvSpPr>
      <dsp:spPr>
        <a:xfrm>
          <a:off x="8564496" y="151023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655447" y="1841135"/>
          <a:ext cx="3269100" cy="1194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3"/>
            </a:rPr>
            <a:t>Zora Neale Hurston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an American author, anthropologist, and filmmaker. In 1937, she published her famous novel, Their Eyes Were Watching God.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7655447" y="1841135"/>
        <a:ext cx="3269100" cy="119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73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87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44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91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B371EA-B07E-43C4-894C-3BE5A19BE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2192CD-66E3-47DD-9016-58215C0B9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2192CD-66E3-47DD-9016-58215C0B9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D03738-2685-44F5-935B-A9BDD57E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F0F0863-97E9-4C0C-B7C9-1F98A16844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43580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20490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>
          <p15:clr>
            <a:srgbClr val="5ACBF0"/>
          </p15:clr>
        </p15:guide>
        <p15:guide id="4" orient="horz" pos="4128">
          <p15:clr>
            <a:srgbClr val="5ACBF0"/>
          </p15:clr>
        </p15:guide>
        <p15:guide id="5" orient="horz" pos="39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7A4ABA-A1C2-4F81-9306-A630C4CFA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7A4ABA-A1C2-4F81-9306-A630C4CFA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C31FCA-D0E3-4779-91C1-D14C2D99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03468F6-A16B-4133-9E15-C47FE137D4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404990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398850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F7DE046-C9F9-4885-ADF3-F7C924CF78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783952"/>
            <a:ext cx="10668000" cy="43580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EAFAEF-23A5-4E04-9B19-E25D95A9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43580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11B907-5F76-47BD-A2F1-2C99DD284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805B09-8B45-4AE4-BE1F-F0C0DD627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E30E77-B57C-4472-9FE8-E25290EDF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8E7B-5CD5-4EFD-94D5-3CFC43890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04ED-B6FE-4DB1-8F35-9D4ED7C1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09C4-7870-48EC-9654-68E0236A7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48F7-F99D-4837-83E7-60256B91C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4482CB-8751-4CD5-A186-6D42714A1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4482CB-8751-4CD5-A186-6D42714A1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31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82139B-8C16-4DB2-90B5-18EA00AB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D25F40-E7A9-49CC-98F4-85232738C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43580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27628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>
          <p15:clr>
            <a:srgbClr val="5ACBF0"/>
          </p15:clr>
        </p15:guide>
        <p15:guide id="4" orient="horz" pos="1560">
          <p15:clr>
            <a:srgbClr val="5ACBF0"/>
          </p15:clr>
        </p15:guide>
        <p15:guide id="5" orient="horz" pos="39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31" r:id="rId9"/>
    <p:sldLayoutId id="2147483724" r:id="rId10"/>
    <p:sldLayoutId id="2147483732" r:id="rId11"/>
    <p:sldLayoutId id="2147483725" r:id="rId12"/>
    <p:sldLayoutId id="2147483733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bing.com/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ames+baldw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bing.com/search?q=Alma+Thomas" TargetMode="External"/><Relationship Id="rId4" Type="http://schemas.openxmlformats.org/officeDocument/2006/relationships/hyperlink" Target="https://www.bing.com/search?q=miles%20davi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african%20american%20authors" TargetMode="External"/><Relationship Id="rId2" Type="http://schemas.openxmlformats.org/officeDocument/2006/relationships/hyperlink" Target="https://www.bing.com/search?q=african%20american%20artist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bing.com/search?q=african%20american%20history" TargetMode="External"/><Relationship Id="rId4" Type="http://schemas.openxmlformats.org/officeDocument/2006/relationships/hyperlink" Target="https://www.bing.com/search?q=african%20american%20musician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352" y="2766219"/>
            <a:ext cx="7442791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</a:rPr>
              <a:t>Pandas</a:t>
            </a:r>
            <a:r>
              <a:rPr lang="en-US" sz="4800" dirty="0"/>
              <a:t> </a:t>
            </a:r>
            <a:r>
              <a:rPr lang="en-US" sz="1400" dirty="0">
                <a:solidFill>
                  <a:schemeClr val="accent2"/>
                </a:solidFill>
              </a:rPr>
              <a:t>(Python Module) </a:t>
            </a:r>
            <a:br>
              <a:rPr lang="en-US" sz="48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Seyyed Ali Shohadaalhosseini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7CC8E-1361-4AB5-ADA1-50504B44A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37032-8535-46BA-9657-5B566B62D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03F8A-3E9E-401A-BB94-FD35EE00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6045C-2315-4E1F-A497-C9FAD83AB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5836763" cy="4358084"/>
          </a:xfrm>
        </p:spPr>
        <p:txBody>
          <a:bodyPr/>
          <a:lstStyle/>
          <a:p>
            <a:r>
              <a:rPr lang="en-US" sz="2000" b="1" dirty="0"/>
              <a:t>Key/Value Objects as Series</a:t>
            </a:r>
          </a:p>
          <a:p>
            <a:r>
              <a:rPr lang="en-US" dirty="0"/>
              <a:t>You can also use a key/value object, like a dictionary, when creating a Series.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D6D734"/>
                </a:solidFill>
              </a:rPr>
              <a:t>The keys of the dictionary become the labels.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EA8E1-774C-4411-BE56-751CDEA2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5" y="1783952"/>
            <a:ext cx="5036371" cy="4173788"/>
          </a:xfrm>
          <a:prstGeom prst="roundRect">
            <a:avLst>
              <a:gd name="adj" fmla="val 4160"/>
            </a:avLst>
          </a:prstGeom>
        </p:spPr>
      </p:pic>
    </p:spTree>
    <p:extLst>
      <p:ext uri="{BB962C8B-B14F-4D97-AF65-F5344CB8AC3E}">
        <p14:creationId xmlns:p14="http://schemas.microsoft.com/office/powerpoint/2010/main" val="88995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1" y="1783952"/>
            <a:ext cx="5799056" cy="4358084"/>
          </a:xfrm>
        </p:spPr>
        <p:txBody>
          <a:bodyPr/>
          <a:lstStyle/>
          <a:p>
            <a:pPr algn="just"/>
            <a:r>
              <a:rPr lang="en-US" sz="2000" b="1" dirty="0"/>
              <a:t>Key/Value Objects as Series</a:t>
            </a:r>
          </a:p>
          <a:p>
            <a:pPr algn="just"/>
            <a:r>
              <a:rPr lang="en-US" dirty="0"/>
              <a:t>To select only some of the items in the dictionary, use the index argument and specify only the items you want to include in the Series.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D5A48-E883-4F74-A34A-1CA845C0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122" y="1783952"/>
            <a:ext cx="5146192" cy="3882374"/>
          </a:xfrm>
          <a:prstGeom prst="roundRect">
            <a:avLst>
              <a:gd name="adj" fmla="val 3312"/>
            </a:avLst>
          </a:prstGeom>
        </p:spPr>
      </p:pic>
    </p:spTree>
    <p:extLst>
      <p:ext uri="{BB962C8B-B14F-4D97-AF65-F5344CB8AC3E}">
        <p14:creationId xmlns:p14="http://schemas.microsoft.com/office/powerpoint/2010/main" val="20330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6063006" cy="4358084"/>
          </a:xfrm>
        </p:spPr>
        <p:txBody>
          <a:bodyPr/>
          <a:lstStyle/>
          <a:p>
            <a:pPr algn="just"/>
            <a:r>
              <a:rPr lang="en-US" sz="2000" b="1" dirty="0"/>
              <a:t>DataFrames</a:t>
            </a:r>
          </a:p>
          <a:p>
            <a:pPr algn="just"/>
            <a:r>
              <a:rPr lang="en-US" dirty="0"/>
              <a:t>Data sets in Pandas are usually multi-dimensional tables, called DataFrames. Series is like a column, a DataFrame is the whole table.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What is a DataFrame?</a:t>
            </a:r>
          </a:p>
          <a:p>
            <a:pPr algn="just"/>
            <a:r>
              <a:rPr lang="en-US" dirty="0"/>
              <a:t>A Pandas DataFrame is a 2 dimensional data structure, like a 2 dimensional array, or a table with rows and columns.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D2248-4B22-474D-92FF-687AC89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8" y="1463441"/>
            <a:ext cx="3571269" cy="4748823"/>
          </a:xfrm>
          <a:prstGeom prst="roundRect">
            <a:avLst>
              <a:gd name="adj" fmla="val 7164"/>
            </a:avLst>
          </a:prstGeom>
        </p:spPr>
      </p:pic>
    </p:spTree>
    <p:extLst>
      <p:ext uri="{BB962C8B-B14F-4D97-AF65-F5344CB8AC3E}">
        <p14:creationId xmlns:p14="http://schemas.microsoft.com/office/powerpoint/2010/main" val="13501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sz="4000" b="1" dirty="0"/>
              <a:t>DataFrames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1" y="1783952"/>
            <a:ext cx="5780202" cy="4358084"/>
          </a:xfrm>
        </p:spPr>
        <p:txBody>
          <a:bodyPr/>
          <a:lstStyle/>
          <a:p>
            <a:pPr algn="just"/>
            <a:r>
              <a:rPr lang="en-US" sz="2000" b="1" dirty="0"/>
              <a:t>Locate Row</a:t>
            </a:r>
          </a:p>
          <a:p>
            <a:pPr algn="just"/>
            <a:r>
              <a:rPr lang="en-US" dirty="0"/>
              <a:t>As you can see from the result above, the DataFrame is like a table with rows and columns. Pandas use the </a:t>
            </a:r>
            <a:r>
              <a:rPr lang="en-US" i="1" dirty="0"/>
              <a:t>loc</a:t>
            </a:r>
            <a:r>
              <a:rPr lang="en-US" dirty="0"/>
              <a:t> attribute to return one or more specified row(s).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Note:</a:t>
            </a:r>
            <a:r>
              <a:rPr lang="en-US" dirty="0"/>
              <a:t> This example returns a Pandas </a:t>
            </a:r>
            <a:r>
              <a:rPr lang="en-US" b="1" dirty="0"/>
              <a:t>Series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1AD3F-72D4-4062-B980-9B8866DB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076" y="1783952"/>
            <a:ext cx="3958922" cy="4002546"/>
          </a:xfrm>
          <a:prstGeom prst="roundRect">
            <a:avLst>
              <a:gd name="adj" fmla="val 6190"/>
            </a:avLst>
          </a:prstGeom>
        </p:spPr>
      </p:pic>
    </p:spTree>
    <p:extLst>
      <p:ext uri="{BB962C8B-B14F-4D97-AF65-F5344CB8AC3E}">
        <p14:creationId xmlns:p14="http://schemas.microsoft.com/office/powerpoint/2010/main" val="15424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sz="4000" b="1" dirty="0"/>
              <a:t>DataFrames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Note</a:t>
            </a:r>
            <a:r>
              <a:rPr lang="en-US" dirty="0"/>
              <a:t>: When using [ ], the result is a Pandas DataFrame.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B54AB-C5AC-4353-B244-37FEF82D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3" y="1783952"/>
            <a:ext cx="4096041" cy="4270588"/>
          </a:xfrm>
          <a:prstGeom prst="roundRect">
            <a:avLst>
              <a:gd name="adj" fmla="val 3100"/>
            </a:avLst>
          </a:prstGeom>
        </p:spPr>
      </p:pic>
    </p:spTree>
    <p:extLst>
      <p:ext uri="{BB962C8B-B14F-4D97-AF65-F5344CB8AC3E}">
        <p14:creationId xmlns:p14="http://schemas.microsoft.com/office/powerpoint/2010/main" val="16849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sz="4000" b="1" dirty="0"/>
              <a:t>DataFrames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4988351" cy="4358084"/>
          </a:xfrm>
        </p:spPr>
        <p:txBody>
          <a:bodyPr/>
          <a:lstStyle/>
          <a:p>
            <a:pPr algn="just"/>
            <a:r>
              <a:rPr lang="en-US" sz="2000" b="1" dirty="0"/>
              <a:t>Named Indexes</a:t>
            </a:r>
          </a:p>
          <a:p>
            <a:pPr algn="just"/>
            <a:r>
              <a:rPr lang="en-US" dirty="0"/>
              <a:t>With the </a:t>
            </a:r>
            <a:r>
              <a:rPr lang="en-US" i="1" dirty="0"/>
              <a:t>index</a:t>
            </a:r>
            <a:r>
              <a:rPr lang="en-US" dirty="0"/>
              <a:t> argument, you can name your own indexes.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Example</a:t>
            </a:r>
          </a:p>
          <a:p>
            <a:pPr algn="just"/>
            <a:r>
              <a:rPr lang="en-US" b="1" dirty="0"/>
              <a:t>Add a list of names to give each row a name: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>
                <a:solidFill>
                  <a:srgbClr val="D6D734"/>
                </a:solidFill>
              </a:rPr>
              <a:t>NOTE: Use the named index in the loc attribute to return the specified row(s).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590EF9-5127-49B8-A81D-1E03F30D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93" y="1539048"/>
            <a:ext cx="5477510" cy="4230156"/>
          </a:xfrm>
          <a:prstGeom prst="roundRect">
            <a:avLst>
              <a:gd name="adj" fmla="val 4410"/>
            </a:avLst>
          </a:prstGeom>
        </p:spPr>
      </p:pic>
    </p:spTree>
    <p:extLst>
      <p:ext uri="{BB962C8B-B14F-4D97-AF65-F5344CB8AC3E}">
        <p14:creationId xmlns:p14="http://schemas.microsoft.com/office/powerpoint/2010/main" val="308230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sz="4000" b="1" dirty="0"/>
              <a:t>DataFrames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4026327" cy="4358084"/>
          </a:xfrm>
        </p:spPr>
        <p:txBody>
          <a:bodyPr/>
          <a:lstStyle/>
          <a:p>
            <a:pPr algn="just"/>
            <a:r>
              <a:rPr lang="en-US" sz="2000" b="1" dirty="0"/>
              <a:t>Load Files Into a DataFrame</a:t>
            </a:r>
          </a:p>
          <a:p>
            <a:pPr algn="just"/>
            <a:r>
              <a:rPr lang="en-US" dirty="0"/>
              <a:t>If your data sets are stored in a file, Pandas can load them into a DataFrame.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Example</a:t>
            </a:r>
          </a:p>
          <a:p>
            <a:pPr algn="just"/>
            <a:r>
              <a:rPr lang="en-US" dirty="0"/>
              <a:t>In our example we are importing BrutForce.csv. Load a comma separated file (CSV file) into a DataFrame: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7517E-C770-47F6-918D-5358E071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96" y="1659046"/>
            <a:ext cx="7078792" cy="4223280"/>
          </a:xfrm>
          <a:prstGeom prst="roundRect">
            <a:avLst>
              <a:gd name="adj" fmla="val 4837"/>
            </a:avLst>
          </a:prstGeom>
        </p:spPr>
      </p:pic>
    </p:spTree>
    <p:extLst>
      <p:ext uri="{BB962C8B-B14F-4D97-AF65-F5344CB8AC3E}">
        <p14:creationId xmlns:p14="http://schemas.microsoft.com/office/powerpoint/2010/main" val="20417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https://www.w3schools.com/python/pandas/pandas_csv.asp</a:t>
            </a:r>
          </a:p>
        </p:txBody>
      </p:sp>
    </p:spTree>
    <p:extLst>
      <p:ext uri="{BB962C8B-B14F-4D97-AF65-F5344CB8AC3E}">
        <p14:creationId xmlns:p14="http://schemas.microsoft.com/office/powerpoint/2010/main" val="38641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1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What is Pandas?</a:t>
            </a:r>
          </a:p>
          <a:p>
            <a:r>
              <a:rPr lang="en-US" altLang="en-US" b="0" dirty="0"/>
              <a:t>Pandas is a Python library used for working with data sets.</a:t>
            </a:r>
          </a:p>
          <a:p>
            <a:r>
              <a:rPr lang="en-US" altLang="en-US" b="0" dirty="0"/>
              <a:t>It has functions for analyzing, cleaning, exploring, and manipulating data.</a:t>
            </a:r>
          </a:p>
          <a:p>
            <a:r>
              <a:rPr lang="en-US" altLang="en-US" b="0" dirty="0"/>
              <a:t>The name "Pandas" has a reference to both "Panel Data", and "Python Data Analysis" and was created by Wes McKinney in 2008.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A78B0-075D-4B04-B5AB-5CDC7AD4F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1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9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0AF8E-59E4-4CC7-9125-C7F15DE354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Pandas allows us to analyze big data and make conclusions based on statistical theories.</a:t>
            </a:r>
          </a:p>
          <a:p>
            <a:r>
              <a:rPr lang="en-US" dirty="0"/>
              <a:t>Pandas can clean messy data sets, and make them readable and relevant.</a:t>
            </a:r>
          </a:p>
          <a:p>
            <a:r>
              <a:rPr lang="en-US" dirty="0"/>
              <a:t>Relevant data is very important in data science.</a:t>
            </a:r>
          </a:p>
          <a:p>
            <a:endParaRPr lang="en-US" dirty="0"/>
          </a:p>
          <a:p>
            <a:r>
              <a:rPr lang="en-US" dirty="0"/>
              <a:t>Data Science: is a branch of computer science where we study how to store, use and analyze data for deriving information from it.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0A8687-2F62-48AA-A21E-DA76E022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Pandas?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BEC6-D14A-457F-8D50-5AFD6293C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15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5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9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2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1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8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1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DC2C36-6B72-409A-A21C-BF46B0D96F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Pandas gives you answers about the data. Like: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correlation between two or more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average value?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value?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value?</a:t>
            </a:r>
          </a:p>
          <a:p>
            <a:r>
              <a:rPr lang="en-US" dirty="0"/>
              <a:t>Pandas are also able to delete rows that are not relevant, or contains wrong values, like empty or NULL values. This is called cleaning the data.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244721-F450-4571-8B46-FE22FC82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Pandas Do?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817C98-BEE1-48EE-8E5F-7E6F3278C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39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4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BAF8D-C931-4150-A45D-0B3F835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9401-AD3D-4DCE-A51A-F39E4B9AF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CDB5-53AC-46A1-8477-D467E9D7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610BD-4711-4F31-B306-71451B8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452-27D3-4539-A56C-970E4B89F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75104"/>
            <a:ext cx="9141397" cy="61555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DC6A3-926F-49B5-BD84-14CD40D7E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92151"/>
            <a:ext cx="10417629" cy="6399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History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6300" y="1905000"/>
            <a:ext cx="10417629" cy="71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latin typeface="+mj-lt"/>
              </a:rPr>
              <a:t>Make a timeline of the important historical events or list historical contributions made by people of </a:t>
            </a:r>
            <a:r>
              <a:rPr lang="en-US" altLang="en-US" sz="1800" dirty="0">
                <a:latin typeface="+mj-lt"/>
              </a:rPr>
              <a:t>African </a:t>
            </a:r>
            <a:r>
              <a:rPr lang="en-US" altLang="en-US" sz="1800" b="0" dirty="0">
                <a:latin typeface="+mj-lt"/>
              </a:rPr>
              <a:t>heritage.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13465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7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4BA618-BF38-4C66-A054-AA45BAEA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Black History Month. Here are a few examples:</a:t>
            </a:r>
          </a:p>
          <a:p>
            <a:pPr lvl="1"/>
            <a:r>
              <a:rPr lang="en-US" dirty="0"/>
              <a:t>In 1926, Carter G. Woodson launched a weeklong celebration of black history in the United States. </a:t>
            </a:r>
          </a:p>
          <a:p>
            <a:pPr lvl="1"/>
            <a:r>
              <a:rPr lang="en-US" dirty="0"/>
              <a:t>In 1976, President Gerald Ford officially recognizes Black History Month.</a:t>
            </a:r>
          </a:p>
          <a:p>
            <a:pPr lvl="1"/>
            <a:r>
              <a:rPr lang="en-US" dirty="0"/>
              <a:t>Black History Month is also celebrated by Canada, Ireland, The Netherlands, and the United Kingdom.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57CFB-1920-43C8-A03D-6856CF975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06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1905000"/>
            <a:ext cx="10553700" cy="1111648"/>
          </a:xfrm>
        </p:spPr>
        <p:txBody>
          <a:bodyPr>
            <a:normAutofit/>
          </a:bodyPr>
          <a:lstStyle/>
          <a:p>
            <a:r>
              <a:rPr lang="en-US" altLang="en-US" dirty="0"/>
              <a:t>Choose three leaders for Black History Month using </a:t>
            </a:r>
            <a:r>
              <a:rPr lang="en-US" altLang="en-US" b="1" dirty="0">
                <a:hlinkClick r:id="rId3"/>
              </a:rPr>
              <a:t>Bing.com</a:t>
            </a:r>
            <a:r>
              <a:rPr lang="en-US" altLang="en-US" b="1" dirty="0"/>
              <a:t> </a:t>
            </a:r>
            <a:r>
              <a:rPr lang="en-US" altLang="en-US" dirty="0"/>
              <a:t>and discuss their lives and accomplishments. Here are some examples:</a:t>
            </a:r>
            <a:endParaRPr lang="en-US" dirty="0"/>
          </a:p>
        </p:txBody>
      </p:sp>
      <p:graphicFrame>
        <p:nvGraphicFramePr>
          <p:cNvPr id="5" name="Content Placeholder 6" descr="smart art graphic">
            <a:extLst>
              <a:ext uri="{FF2B5EF4-FFF2-40B4-BE49-F238E27FC236}">
                <a16:creationId xmlns:a16="http://schemas.microsoft.com/office/drawing/2014/main" id="{58BC2774-0387-4C12-835D-5AA8B2A1F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173796"/>
              </p:ext>
            </p:extLst>
          </p:nvPr>
        </p:nvGraphicFramePr>
        <p:xfrm>
          <a:off x="762000" y="2895600"/>
          <a:ext cx="1118108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707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081DA-4028-4204-A51C-7F62D45B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Arts and literature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wrap="square" anchor="t">
            <a:normAutofit/>
          </a:bodyPr>
          <a:lstStyle/>
          <a:p>
            <a:r>
              <a:rPr lang="en-US" altLang="en-US" dirty="0"/>
              <a:t>Provide examples of art and literature that are significant to Black History Month. Here are a few examples:</a:t>
            </a:r>
          </a:p>
          <a:p>
            <a:pPr lvl="1"/>
            <a:r>
              <a:rPr lang="en-US" altLang="en-US" dirty="0"/>
              <a:t>The writing of </a:t>
            </a:r>
            <a:r>
              <a:rPr lang="en-US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 Baldwin</a:t>
            </a:r>
            <a:r>
              <a:rPr lang="en-US" altLang="en-US" b="1" dirty="0"/>
              <a:t> </a:t>
            </a: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Miles Davis</a:t>
            </a:r>
            <a:endParaRPr lang="en-US" altLang="en-US" b="1" dirty="0"/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Alma Thomas</a:t>
            </a:r>
            <a:endParaRPr lang="en-US" altLang="en-US" b="1" dirty="0"/>
          </a:p>
          <a:p>
            <a:endParaRPr lang="en-US" altLang="en-US" dirty="0"/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9EEAAEA5-07F2-4368-BAEF-9182E6651E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E84F491E-FC00-4DFF-B5E5-9022A34913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C0F9B5-7793-4329-907A-85C1A1B58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86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839344-185E-41C8-994C-A1BD976E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List some ways you can celebrate Black History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artists</a:t>
            </a:r>
            <a:endParaRPr lang="en-US" b="1" dirty="0"/>
          </a:p>
          <a:p>
            <a:pPr lvl="1"/>
            <a:r>
              <a:rPr lang="en-US" dirty="0"/>
              <a:t>Read </a:t>
            </a:r>
            <a:r>
              <a:rPr lang="en-US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  <a:endParaRPr lang="en-US" b="1" dirty="0"/>
          </a:p>
          <a:p>
            <a:pPr lvl="1"/>
            <a:r>
              <a:rPr lang="en-US" dirty="0"/>
              <a:t>Listen to </a:t>
            </a:r>
            <a:r>
              <a:rPr lang="en-US" alt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musicians</a:t>
            </a:r>
            <a:endParaRPr lang="en-US" b="1" dirty="0"/>
          </a:p>
          <a:p>
            <a:pPr lvl="1"/>
            <a:r>
              <a:rPr lang="en-US" dirty="0"/>
              <a:t>Learn </a:t>
            </a:r>
            <a:r>
              <a:rPr lang="en-US" altLang="en-US" dirty="0"/>
              <a:t>important moments of </a:t>
            </a:r>
            <a:r>
              <a:rPr lang="en-US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endParaRPr lang="en-US" b="1" dirty="0"/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234DE0-EA45-458D-BE07-A469B20BA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4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Provide a brief summary of your presentation. </a:t>
            </a:r>
            <a:br>
              <a:rPr lang="en-US" altLang="en-US" dirty="0"/>
            </a:br>
            <a:r>
              <a:rPr lang="en-US" altLang="en-US" dirty="0"/>
              <a:t>Remind the audience what you covered in the previous slides.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B36F5-5462-45A8-A30B-06396F0C0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44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74AB9-F4DE-40A8-869C-C738FCA966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source code for Pandas is located at this GitHub repository </a:t>
            </a:r>
            <a:r>
              <a:rPr lang="en-US" dirty="0">
                <a:hlinkClick r:id="rId2"/>
              </a:rPr>
              <a:t>https://github.com/pandas-dev/pandas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7D329B-FE82-489C-ABEF-41351E00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Pandas Codebase?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F05-F1BE-4F64-8A69-DEA6A243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62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3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/>
              <a:t>Invite questions from the audience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CBD6A-0CC0-49D9-93EF-3FF4572AF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7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34254B-4837-4E59-8D24-19908000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4AEC0-DF68-4ED4-8C40-FB2905C84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0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D4227-E013-4D21-A98C-26220AEBF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6B2302-A74A-41A5-A491-848F0F10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into coding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82863-FD12-48AF-9173-D0BDC235C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6091287" cy="4358084"/>
          </a:xfrm>
        </p:spPr>
        <p:txBody>
          <a:bodyPr/>
          <a:lstStyle/>
          <a:p>
            <a:r>
              <a:rPr lang="en-US" dirty="0"/>
              <a:t>Look at the front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alias</a:t>
            </a:r>
            <a:r>
              <a:rPr lang="en-US" dirty="0"/>
              <a:t>: In Python alias are an alternate name for referring to the same thing.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the Pandas package can be referred to as pd instead of pandas.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version string is stored under __version__ attribute, So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62FE8-23D9-49AE-8072-0BA9933A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59" y="1546227"/>
            <a:ext cx="4345758" cy="4432242"/>
          </a:xfrm>
          <a:prstGeom prst="roundRect">
            <a:avLst>
              <a:gd name="adj" fmla="val 3869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F012F-CCD0-492F-B01F-01F3A7704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7"/>
          <a:stretch/>
        </p:blipFill>
        <p:spPr>
          <a:xfrm>
            <a:off x="761999" y="3287914"/>
            <a:ext cx="4192489" cy="380939"/>
          </a:xfrm>
          <a:prstGeom prst="round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9662BE-5DB0-4B17-B2BF-02C4B07B9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21"/>
          <a:stretch/>
        </p:blipFill>
        <p:spPr>
          <a:xfrm>
            <a:off x="761999" y="5233752"/>
            <a:ext cx="3759705" cy="74471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33420-F662-4A50-93DB-BADFC465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46A243-57CE-4E0A-B7C1-E7F00E70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0B1D1-6735-4275-823B-0A0A5DBC4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6260969" cy="4358084"/>
          </a:xfrm>
        </p:spPr>
        <p:txBody>
          <a:bodyPr/>
          <a:lstStyle/>
          <a:p>
            <a:pPr algn="just"/>
            <a:r>
              <a:rPr lang="en-US" sz="2000" b="1" dirty="0"/>
              <a:t>What is a Series?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Pandas Series is like a column in a table. It is a one-dimensional array holding data of any type.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5DB12-7631-43DD-A308-AA0908A1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559" y="1548185"/>
            <a:ext cx="4368421" cy="4622275"/>
          </a:xfrm>
          <a:prstGeom prst="roundRect">
            <a:avLst>
              <a:gd name="adj" fmla="val 6347"/>
            </a:avLst>
          </a:prstGeom>
        </p:spPr>
      </p:pic>
    </p:spTree>
    <p:extLst>
      <p:ext uri="{BB962C8B-B14F-4D97-AF65-F5344CB8AC3E}">
        <p14:creationId xmlns:p14="http://schemas.microsoft.com/office/powerpoint/2010/main" val="41840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37032-8535-46BA-9657-5B566B62D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03F8A-3E9E-401A-BB94-FD35EE00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6045C-2315-4E1F-A497-C9FAD83AB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6647468" cy="4358084"/>
          </a:xfrm>
        </p:spPr>
        <p:txBody>
          <a:bodyPr/>
          <a:lstStyle/>
          <a:p>
            <a:r>
              <a:rPr lang="en-US" sz="2000" b="1" dirty="0"/>
              <a:t>Labels</a:t>
            </a:r>
            <a:endParaRPr lang="en-US" b="1" dirty="0"/>
          </a:p>
          <a:p>
            <a:r>
              <a:rPr lang="en-US" dirty="0"/>
              <a:t>If nothing else is specified, the values are labeled with their index number. First value has index 0, second value has index 1 etc. This label can be used to access a specified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A8701-0286-41C5-A56D-46856EC2F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"/>
          <a:stretch/>
        </p:blipFill>
        <p:spPr>
          <a:xfrm>
            <a:off x="7598005" y="1548281"/>
            <a:ext cx="3601037" cy="4575019"/>
          </a:xfrm>
          <a:prstGeom prst="roundRect">
            <a:avLst>
              <a:gd name="adj" fmla="val 8204"/>
            </a:avLst>
          </a:prstGeom>
        </p:spPr>
      </p:pic>
    </p:spTree>
    <p:extLst>
      <p:ext uri="{BB962C8B-B14F-4D97-AF65-F5344CB8AC3E}">
        <p14:creationId xmlns:p14="http://schemas.microsoft.com/office/powerpoint/2010/main" val="52194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37032-8535-46BA-9657-5B566B62D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03F8A-3E9E-401A-BB94-FD35EE00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6045C-2315-4E1F-A497-C9FAD83AB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6119567" cy="4358084"/>
          </a:xfrm>
        </p:spPr>
        <p:txBody>
          <a:bodyPr/>
          <a:lstStyle/>
          <a:p>
            <a:r>
              <a:rPr lang="en-US" sz="2000" b="1" dirty="0"/>
              <a:t>Create Labels</a:t>
            </a:r>
            <a:endParaRPr lang="en-US" dirty="0"/>
          </a:p>
          <a:p>
            <a:r>
              <a:rPr lang="en-US" dirty="0"/>
              <a:t>With the index argument, you can name your own labels. When you have created labels, you can access an item by referring to the label.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8072D-E30A-4F9C-9C9A-2B1C34B8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430" y="1536454"/>
            <a:ext cx="4781055" cy="4492460"/>
          </a:xfrm>
          <a:prstGeom prst="roundRect">
            <a:avLst>
              <a:gd name="adj" fmla="val 4497"/>
            </a:avLst>
          </a:prstGeom>
        </p:spPr>
      </p:pic>
    </p:spTree>
    <p:extLst>
      <p:ext uri="{BB962C8B-B14F-4D97-AF65-F5344CB8AC3E}">
        <p14:creationId xmlns:p14="http://schemas.microsoft.com/office/powerpoint/2010/main" val="218394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History Month_TM10103076_Win32_LH_v4" id="{5AE25372-5B71-4B3F-A332-C4D84C968E46}" vid="{07F4610E-88B6-4CC8-AAA7-899DFEA9E1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FAAC47-BD84-465D-B982-7A75BCC08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967B1-A0A0-415E-82CC-A85AEE3A6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9EEA4-141F-4066-B57B-E44468FB3D6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History Month presentation</Template>
  <TotalTime>171</TotalTime>
  <Words>1111</Words>
  <Application>Microsoft Office PowerPoint</Application>
  <PresentationFormat>Widescreen</PresentationFormat>
  <Paragraphs>191</Paragraphs>
  <Slides>51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Segoe UI</vt:lpstr>
      <vt:lpstr>Wingdings</vt:lpstr>
      <vt:lpstr>2_Office Theme</vt:lpstr>
      <vt:lpstr>Pandas (Python Module)  Seyyed Ali Shohadaalhosseini</vt:lpstr>
      <vt:lpstr>Introduction</vt:lpstr>
      <vt:lpstr>Why Use Pandas?</vt:lpstr>
      <vt:lpstr>What Can Pandas Do?</vt:lpstr>
      <vt:lpstr>Where is the Pandas Codebase?</vt:lpstr>
      <vt:lpstr>Let’s get into coding</vt:lpstr>
      <vt:lpstr>Pandas Series</vt:lpstr>
      <vt:lpstr>Pandas Series</vt:lpstr>
      <vt:lpstr>Pandas Series</vt:lpstr>
      <vt:lpstr>Pandas Series</vt:lpstr>
      <vt:lpstr>Pandas Series</vt:lpstr>
      <vt:lpstr>Pandas Series</vt:lpstr>
      <vt:lpstr>Pandas DataFrames</vt:lpstr>
      <vt:lpstr>Pandas DataFrames</vt:lpstr>
      <vt:lpstr>Pandas DataFrames</vt:lpstr>
      <vt:lpstr>Pandas DataFrames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(Python Module)  Seyyed Ali Shohadaalhosseini</dc:title>
  <dc:subject/>
  <dc:creator>ALI SHOHADAEE</dc:creator>
  <cp:keywords/>
  <dc:description/>
  <cp:lastModifiedBy>ALI SHOHADAEE</cp:lastModifiedBy>
  <cp:revision>18</cp:revision>
  <dcterms:created xsi:type="dcterms:W3CDTF">2021-12-05T19:18:18Z</dcterms:created>
  <dcterms:modified xsi:type="dcterms:W3CDTF">2021-12-07T18:00:12Z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