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6" r:id="rId5"/>
    <p:sldId id="267" r:id="rId6"/>
    <p:sldId id="269" r:id="rId7"/>
    <p:sldId id="270" r:id="rId8"/>
    <p:sldId id="271" r:id="rId9"/>
    <p:sldId id="272" r:id="rId10"/>
    <p:sldId id="273" r:id="rId11"/>
    <p:sldId id="274" r:id="rId12"/>
    <p:sldId id="275" r:id="rId13"/>
    <p:sldId id="276" r:id="rId14"/>
    <p:sldId id="277" r:id="rId15"/>
    <p:sldId id="278" r:id="rId16"/>
    <p:sldId id="279" r:id="rId17"/>
    <p:sldId id="280" r:id="rId18"/>
    <p:sldId id="28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6" autoAdjust="0"/>
    <p:restoredTop sz="94660"/>
  </p:normalViewPr>
  <p:slideViewPr>
    <p:cSldViewPr snapToGrid="0">
      <p:cViewPr>
        <p:scale>
          <a:sx n="67" d="100"/>
          <a:sy n="67" d="100"/>
        </p:scale>
        <p:origin x="789" y="4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3312A-DD0A-4DDD-86EC-22C20CE5AC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1F71F1A-309C-4458-97C8-A9D49C7B20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21786FC-0670-44E1-8C55-3AE02B4B470B}"/>
              </a:ext>
            </a:extLst>
          </p:cNvPr>
          <p:cNvSpPr>
            <a:spLocks noGrp="1"/>
          </p:cNvSpPr>
          <p:nvPr>
            <p:ph type="dt" sz="half" idx="10"/>
          </p:nvPr>
        </p:nvSpPr>
        <p:spPr/>
        <p:txBody>
          <a:bodyPr/>
          <a:lstStyle/>
          <a:p>
            <a:fld id="{54B133B0-1C26-4707-91B4-DAAE8143E694}" type="datetimeFigureOut">
              <a:rPr lang="en-US" smtClean="0"/>
              <a:t>6/7/2024</a:t>
            </a:fld>
            <a:endParaRPr lang="en-US"/>
          </a:p>
        </p:txBody>
      </p:sp>
      <p:sp>
        <p:nvSpPr>
          <p:cNvPr id="5" name="Footer Placeholder 4">
            <a:extLst>
              <a:ext uri="{FF2B5EF4-FFF2-40B4-BE49-F238E27FC236}">
                <a16:creationId xmlns:a16="http://schemas.microsoft.com/office/drawing/2014/main" id="{EC85D910-8EF1-4F69-897E-2577AEF81F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47D840-083E-4B2B-8A85-C521FF29272F}"/>
              </a:ext>
            </a:extLst>
          </p:cNvPr>
          <p:cNvSpPr>
            <a:spLocks noGrp="1"/>
          </p:cNvSpPr>
          <p:nvPr>
            <p:ph type="sldNum" sz="quarter" idx="12"/>
          </p:nvPr>
        </p:nvSpPr>
        <p:spPr/>
        <p:txBody>
          <a:bodyPr/>
          <a:lstStyle/>
          <a:p>
            <a:fld id="{16DA0EFB-7259-465C-8F67-DB860B9B848E}" type="slidenum">
              <a:rPr lang="en-US" smtClean="0"/>
              <a:t>‹#›</a:t>
            </a:fld>
            <a:endParaRPr lang="en-US"/>
          </a:p>
        </p:txBody>
      </p:sp>
    </p:spTree>
    <p:extLst>
      <p:ext uri="{BB962C8B-B14F-4D97-AF65-F5344CB8AC3E}">
        <p14:creationId xmlns:p14="http://schemas.microsoft.com/office/powerpoint/2010/main" val="1893716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571A0-636D-4B1F-98BB-629374140DD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45139B7-2977-4D07-99A6-9961D20F01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18F02B-8C7F-4D74-8138-CDFFBD40A82F}"/>
              </a:ext>
            </a:extLst>
          </p:cNvPr>
          <p:cNvSpPr>
            <a:spLocks noGrp="1"/>
          </p:cNvSpPr>
          <p:nvPr>
            <p:ph type="dt" sz="half" idx="10"/>
          </p:nvPr>
        </p:nvSpPr>
        <p:spPr/>
        <p:txBody>
          <a:bodyPr/>
          <a:lstStyle/>
          <a:p>
            <a:fld id="{54B133B0-1C26-4707-91B4-DAAE8143E694}" type="datetimeFigureOut">
              <a:rPr lang="en-US" smtClean="0"/>
              <a:t>6/7/2024</a:t>
            </a:fld>
            <a:endParaRPr lang="en-US"/>
          </a:p>
        </p:txBody>
      </p:sp>
      <p:sp>
        <p:nvSpPr>
          <p:cNvPr id="5" name="Footer Placeholder 4">
            <a:extLst>
              <a:ext uri="{FF2B5EF4-FFF2-40B4-BE49-F238E27FC236}">
                <a16:creationId xmlns:a16="http://schemas.microsoft.com/office/drawing/2014/main" id="{0D583827-7D9F-4E44-83D6-2C4942D7F0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F33E08-A5A8-40B6-8D67-FB0892F544D8}"/>
              </a:ext>
            </a:extLst>
          </p:cNvPr>
          <p:cNvSpPr>
            <a:spLocks noGrp="1"/>
          </p:cNvSpPr>
          <p:nvPr>
            <p:ph type="sldNum" sz="quarter" idx="12"/>
          </p:nvPr>
        </p:nvSpPr>
        <p:spPr/>
        <p:txBody>
          <a:bodyPr/>
          <a:lstStyle/>
          <a:p>
            <a:fld id="{16DA0EFB-7259-465C-8F67-DB860B9B848E}" type="slidenum">
              <a:rPr lang="en-US" smtClean="0"/>
              <a:t>‹#›</a:t>
            </a:fld>
            <a:endParaRPr lang="en-US"/>
          </a:p>
        </p:txBody>
      </p:sp>
    </p:spTree>
    <p:extLst>
      <p:ext uri="{BB962C8B-B14F-4D97-AF65-F5344CB8AC3E}">
        <p14:creationId xmlns:p14="http://schemas.microsoft.com/office/powerpoint/2010/main" val="2013338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7D97A6-ED9D-4116-80DF-39B9E0397A7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97E2641-32FB-4BB1-952B-BDF6784C8D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03C944-AD8F-44F4-9B83-D66BE23E74DE}"/>
              </a:ext>
            </a:extLst>
          </p:cNvPr>
          <p:cNvSpPr>
            <a:spLocks noGrp="1"/>
          </p:cNvSpPr>
          <p:nvPr>
            <p:ph type="dt" sz="half" idx="10"/>
          </p:nvPr>
        </p:nvSpPr>
        <p:spPr/>
        <p:txBody>
          <a:bodyPr/>
          <a:lstStyle/>
          <a:p>
            <a:fld id="{54B133B0-1C26-4707-91B4-DAAE8143E694}" type="datetimeFigureOut">
              <a:rPr lang="en-US" smtClean="0"/>
              <a:t>6/7/2024</a:t>
            </a:fld>
            <a:endParaRPr lang="en-US"/>
          </a:p>
        </p:txBody>
      </p:sp>
      <p:sp>
        <p:nvSpPr>
          <p:cNvPr id="5" name="Footer Placeholder 4">
            <a:extLst>
              <a:ext uri="{FF2B5EF4-FFF2-40B4-BE49-F238E27FC236}">
                <a16:creationId xmlns:a16="http://schemas.microsoft.com/office/drawing/2014/main" id="{2D49FF97-C49C-4388-A2AA-EDD6C65AF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AA3882-52FB-42C8-93F9-B759EDF2B6C4}"/>
              </a:ext>
            </a:extLst>
          </p:cNvPr>
          <p:cNvSpPr>
            <a:spLocks noGrp="1"/>
          </p:cNvSpPr>
          <p:nvPr>
            <p:ph type="sldNum" sz="quarter" idx="12"/>
          </p:nvPr>
        </p:nvSpPr>
        <p:spPr/>
        <p:txBody>
          <a:bodyPr/>
          <a:lstStyle/>
          <a:p>
            <a:fld id="{16DA0EFB-7259-465C-8F67-DB860B9B848E}" type="slidenum">
              <a:rPr lang="en-US" smtClean="0"/>
              <a:t>‹#›</a:t>
            </a:fld>
            <a:endParaRPr lang="en-US"/>
          </a:p>
        </p:txBody>
      </p:sp>
    </p:spTree>
    <p:extLst>
      <p:ext uri="{BB962C8B-B14F-4D97-AF65-F5344CB8AC3E}">
        <p14:creationId xmlns:p14="http://schemas.microsoft.com/office/powerpoint/2010/main" val="1763459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DF78F-9546-4ADD-B163-FF7110C6AE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1F2A96-1000-4E8F-9E25-4B9A1122DB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BEE494-0FA8-4313-8489-70EDF334EBCA}"/>
              </a:ext>
            </a:extLst>
          </p:cNvPr>
          <p:cNvSpPr>
            <a:spLocks noGrp="1"/>
          </p:cNvSpPr>
          <p:nvPr>
            <p:ph type="dt" sz="half" idx="10"/>
          </p:nvPr>
        </p:nvSpPr>
        <p:spPr/>
        <p:txBody>
          <a:bodyPr/>
          <a:lstStyle/>
          <a:p>
            <a:fld id="{54B133B0-1C26-4707-91B4-DAAE8143E694}" type="datetimeFigureOut">
              <a:rPr lang="en-US" smtClean="0"/>
              <a:t>6/7/2024</a:t>
            </a:fld>
            <a:endParaRPr lang="en-US"/>
          </a:p>
        </p:txBody>
      </p:sp>
      <p:sp>
        <p:nvSpPr>
          <p:cNvPr id="5" name="Footer Placeholder 4">
            <a:extLst>
              <a:ext uri="{FF2B5EF4-FFF2-40B4-BE49-F238E27FC236}">
                <a16:creationId xmlns:a16="http://schemas.microsoft.com/office/drawing/2014/main" id="{D1D1C120-5BF3-4217-BE93-6BE1F49C8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658629-1E96-44CF-9817-DA53B69716D3}"/>
              </a:ext>
            </a:extLst>
          </p:cNvPr>
          <p:cNvSpPr>
            <a:spLocks noGrp="1"/>
          </p:cNvSpPr>
          <p:nvPr>
            <p:ph type="sldNum" sz="quarter" idx="12"/>
          </p:nvPr>
        </p:nvSpPr>
        <p:spPr/>
        <p:txBody>
          <a:bodyPr/>
          <a:lstStyle/>
          <a:p>
            <a:fld id="{16DA0EFB-7259-465C-8F67-DB860B9B848E}" type="slidenum">
              <a:rPr lang="en-US" smtClean="0"/>
              <a:t>‹#›</a:t>
            </a:fld>
            <a:endParaRPr lang="en-US"/>
          </a:p>
        </p:txBody>
      </p:sp>
    </p:spTree>
    <p:extLst>
      <p:ext uri="{BB962C8B-B14F-4D97-AF65-F5344CB8AC3E}">
        <p14:creationId xmlns:p14="http://schemas.microsoft.com/office/powerpoint/2010/main" val="2235834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ED4FD-8E22-44F8-9C7E-B69E3F368E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8E7F8B5-93CC-4BC2-B623-A8862B451D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F7ACEC-974C-46AE-A14E-F9DFDEAF50BB}"/>
              </a:ext>
            </a:extLst>
          </p:cNvPr>
          <p:cNvSpPr>
            <a:spLocks noGrp="1"/>
          </p:cNvSpPr>
          <p:nvPr>
            <p:ph type="dt" sz="half" idx="10"/>
          </p:nvPr>
        </p:nvSpPr>
        <p:spPr/>
        <p:txBody>
          <a:bodyPr/>
          <a:lstStyle/>
          <a:p>
            <a:fld id="{54B133B0-1C26-4707-91B4-DAAE8143E694}" type="datetimeFigureOut">
              <a:rPr lang="en-US" smtClean="0"/>
              <a:t>6/7/2024</a:t>
            </a:fld>
            <a:endParaRPr lang="en-US"/>
          </a:p>
        </p:txBody>
      </p:sp>
      <p:sp>
        <p:nvSpPr>
          <p:cNvPr id="5" name="Footer Placeholder 4">
            <a:extLst>
              <a:ext uri="{FF2B5EF4-FFF2-40B4-BE49-F238E27FC236}">
                <a16:creationId xmlns:a16="http://schemas.microsoft.com/office/drawing/2014/main" id="{5818C0D2-7071-4B33-8438-C56ECC2557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03778A-D15C-4BB7-A671-CDF04543B211}"/>
              </a:ext>
            </a:extLst>
          </p:cNvPr>
          <p:cNvSpPr>
            <a:spLocks noGrp="1"/>
          </p:cNvSpPr>
          <p:nvPr>
            <p:ph type="sldNum" sz="quarter" idx="12"/>
          </p:nvPr>
        </p:nvSpPr>
        <p:spPr/>
        <p:txBody>
          <a:bodyPr/>
          <a:lstStyle/>
          <a:p>
            <a:fld id="{16DA0EFB-7259-465C-8F67-DB860B9B848E}" type="slidenum">
              <a:rPr lang="en-US" smtClean="0"/>
              <a:t>‹#›</a:t>
            </a:fld>
            <a:endParaRPr lang="en-US"/>
          </a:p>
        </p:txBody>
      </p:sp>
    </p:spTree>
    <p:extLst>
      <p:ext uri="{BB962C8B-B14F-4D97-AF65-F5344CB8AC3E}">
        <p14:creationId xmlns:p14="http://schemas.microsoft.com/office/powerpoint/2010/main" val="3459564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50346-6606-4615-A96D-0820C2C555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598D86-CE46-4363-AFF3-1017FC162F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2BD96E-D013-47CA-BAFF-6DC2A070BD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7BD35F1-4295-4EA1-BA1D-29C18CA43801}"/>
              </a:ext>
            </a:extLst>
          </p:cNvPr>
          <p:cNvSpPr>
            <a:spLocks noGrp="1"/>
          </p:cNvSpPr>
          <p:nvPr>
            <p:ph type="dt" sz="half" idx="10"/>
          </p:nvPr>
        </p:nvSpPr>
        <p:spPr/>
        <p:txBody>
          <a:bodyPr/>
          <a:lstStyle/>
          <a:p>
            <a:fld id="{54B133B0-1C26-4707-91B4-DAAE8143E694}" type="datetimeFigureOut">
              <a:rPr lang="en-US" smtClean="0"/>
              <a:t>6/7/2024</a:t>
            </a:fld>
            <a:endParaRPr lang="en-US"/>
          </a:p>
        </p:txBody>
      </p:sp>
      <p:sp>
        <p:nvSpPr>
          <p:cNvPr id="6" name="Footer Placeholder 5">
            <a:extLst>
              <a:ext uri="{FF2B5EF4-FFF2-40B4-BE49-F238E27FC236}">
                <a16:creationId xmlns:a16="http://schemas.microsoft.com/office/drawing/2014/main" id="{F9963840-68F6-4C2D-8410-9DF099D8FF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A427C4-4B00-4E8D-B5C8-A527C771BA6C}"/>
              </a:ext>
            </a:extLst>
          </p:cNvPr>
          <p:cNvSpPr>
            <a:spLocks noGrp="1"/>
          </p:cNvSpPr>
          <p:nvPr>
            <p:ph type="sldNum" sz="quarter" idx="12"/>
          </p:nvPr>
        </p:nvSpPr>
        <p:spPr/>
        <p:txBody>
          <a:bodyPr/>
          <a:lstStyle/>
          <a:p>
            <a:fld id="{16DA0EFB-7259-465C-8F67-DB860B9B848E}" type="slidenum">
              <a:rPr lang="en-US" smtClean="0"/>
              <a:t>‹#›</a:t>
            </a:fld>
            <a:endParaRPr lang="en-US"/>
          </a:p>
        </p:txBody>
      </p:sp>
    </p:spTree>
    <p:extLst>
      <p:ext uri="{BB962C8B-B14F-4D97-AF65-F5344CB8AC3E}">
        <p14:creationId xmlns:p14="http://schemas.microsoft.com/office/powerpoint/2010/main" val="1028112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204D4-76E8-49E0-B3F7-11ED8A60E65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0AF43C4-5422-4C81-B97B-09AED9E5B9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760C82-D739-4DAF-8667-AD3312894A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FF873D-C733-4D61-BCE6-AFCEA6D50B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4674FE-4968-4BDF-838C-426AE72505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A51ECF2-E33E-4046-8BA3-A3B5613DE7D0}"/>
              </a:ext>
            </a:extLst>
          </p:cNvPr>
          <p:cNvSpPr>
            <a:spLocks noGrp="1"/>
          </p:cNvSpPr>
          <p:nvPr>
            <p:ph type="dt" sz="half" idx="10"/>
          </p:nvPr>
        </p:nvSpPr>
        <p:spPr/>
        <p:txBody>
          <a:bodyPr/>
          <a:lstStyle/>
          <a:p>
            <a:fld id="{54B133B0-1C26-4707-91B4-DAAE8143E694}" type="datetimeFigureOut">
              <a:rPr lang="en-US" smtClean="0"/>
              <a:t>6/7/2024</a:t>
            </a:fld>
            <a:endParaRPr lang="en-US"/>
          </a:p>
        </p:txBody>
      </p:sp>
      <p:sp>
        <p:nvSpPr>
          <p:cNvPr id="8" name="Footer Placeholder 7">
            <a:extLst>
              <a:ext uri="{FF2B5EF4-FFF2-40B4-BE49-F238E27FC236}">
                <a16:creationId xmlns:a16="http://schemas.microsoft.com/office/drawing/2014/main" id="{649E22A0-B772-4A20-9353-F006669123C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C2D9A0-CA4E-488B-B05F-F16BE328C6CC}"/>
              </a:ext>
            </a:extLst>
          </p:cNvPr>
          <p:cNvSpPr>
            <a:spLocks noGrp="1"/>
          </p:cNvSpPr>
          <p:nvPr>
            <p:ph type="sldNum" sz="quarter" idx="12"/>
          </p:nvPr>
        </p:nvSpPr>
        <p:spPr/>
        <p:txBody>
          <a:bodyPr/>
          <a:lstStyle/>
          <a:p>
            <a:fld id="{16DA0EFB-7259-465C-8F67-DB860B9B848E}" type="slidenum">
              <a:rPr lang="en-US" smtClean="0"/>
              <a:t>‹#›</a:t>
            </a:fld>
            <a:endParaRPr lang="en-US"/>
          </a:p>
        </p:txBody>
      </p:sp>
    </p:spTree>
    <p:extLst>
      <p:ext uri="{BB962C8B-B14F-4D97-AF65-F5344CB8AC3E}">
        <p14:creationId xmlns:p14="http://schemas.microsoft.com/office/powerpoint/2010/main" val="1600077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7826E-1732-4CB5-BB02-84BE9EF97D9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5445895-7E1C-4165-BE32-EF1F80EE7CA9}"/>
              </a:ext>
            </a:extLst>
          </p:cNvPr>
          <p:cNvSpPr>
            <a:spLocks noGrp="1"/>
          </p:cNvSpPr>
          <p:nvPr>
            <p:ph type="dt" sz="half" idx="10"/>
          </p:nvPr>
        </p:nvSpPr>
        <p:spPr/>
        <p:txBody>
          <a:bodyPr/>
          <a:lstStyle/>
          <a:p>
            <a:fld id="{54B133B0-1C26-4707-91B4-DAAE8143E694}" type="datetimeFigureOut">
              <a:rPr lang="en-US" smtClean="0"/>
              <a:t>6/7/2024</a:t>
            </a:fld>
            <a:endParaRPr lang="en-US"/>
          </a:p>
        </p:txBody>
      </p:sp>
      <p:sp>
        <p:nvSpPr>
          <p:cNvPr id="4" name="Footer Placeholder 3">
            <a:extLst>
              <a:ext uri="{FF2B5EF4-FFF2-40B4-BE49-F238E27FC236}">
                <a16:creationId xmlns:a16="http://schemas.microsoft.com/office/drawing/2014/main" id="{52FA417A-BAD6-420F-831A-15CCD749C2A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FA569B-87E2-4560-B988-4BC1E4745067}"/>
              </a:ext>
            </a:extLst>
          </p:cNvPr>
          <p:cNvSpPr>
            <a:spLocks noGrp="1"/>
          </p:cNvSpPr>
          <p:nvPr>
            <p:ph type="sldNum" sz="quarter" idx="12"/>
          </p:nvPr>
        </p:nvSpPr>
        <p:spPr/>
        <p:txBody>
          <a:bodyPr/>
          <a:lstStyle/>
          <a:p>
            <a:fld id="{16DA0EFB-7259-465C-8F67-DB860B9B848E}" type="slidenum">
              <a:rPr lang="en-US" smtClean="0"/>
              <a:t>‹#›</a:t>
            </a:fld>
            <a:endParaRPr lang="en-US"/>
          </a:p>
        </p:txBody>
      </p:sp>
    </p:spTree>
    <p:extLst>
      <p:ext uri="{BB962C8B-B14F-4D97-AF65-F5344CB8AC3E}">
        <p14:creationId xmlns:p14="http://schemas.microsoft.com/office/powerpoint/2010/main" val="2674340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0AA442-128B-446D-9358-1CE8E1A7EB3A}"/>
              </a:ext>
            </a:extLst>
          </p:cNvPr>
          <p:cNvSpPr>
            <a:spLocks noGrp="1"/>
          </p:cNvSpPr>
          <p:nvPr>
            <p:ph type="dt" sz="half" idx="10"/>
          </p:nvPr>
        </p:nvSpPr>
        <p:spPr/>
        <p:txBody>
          <a:bodyPr/>
          <a:lstStyle/>
          <a:p>
            <a:fld id="{54B133B0-1C26-4707-91B4-DAAE8143E694}" type="datetimeFigureOut">
              <a:rPr lang="en-US" smtClean="0"/>
              <a:t>6/7/2024</a:t>
            </a:fld>
            <a:endParaRPr lang="en-US"/>
          </a:p>
        </p:txBody>
      </p:sp>
      <p:sp>
        <p:nvSpPr>
          <p:cNvPr id="3" name="Footer Placeholder 2">
            <a:extLst>
              <a:ext uri="{FF2B5EF4-FFF2-40B4-BE49-F238E27FC236}">
                <a16:creationId xmlns:a16="http://schemas.microsoft.com/office/drawing/2014/main" id="{3BC73E11-DC37-4983-811B-B0CD098561F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A01B1FF-FBF5-4F76-BDDD-502493A8A448}"/>
              </a:ext>
            </a:extLst>
          </p:cNvPr>
          <p:cNvSpPr>
            <a:spLocks noGrp="1"/>
          </p:cNvSpPr>
          <p:nvPr>
            <p:ph type="sldNum" sz="quarter" idx="12"/>
          </p:nvPr>
        </p:nvSpPr>
        <p:spPr/>
        <p:txBody>
          <a:bodyPr/>
          <a:lstStyle/>
          <a:p>
            <a:fld id="{16DA0EFB-7259-465C-8F67-DB860B9B848E}" type="slidenum">
              <a:rPr lang="en-US" smtClean="0"/>
              <a:t>‹#›</a:t>
            </a:fld>
            <a:endParaRPr lang="en-US"/>
          </a:p>
        </p:txBody>
      </p:sp>
    </p:spTree>
    <p:extLst>
      <p:ext uri="{BB962C8B-B14F-4D97-AF65-F5344CB8AC3E}">
        <p14:creationId xmlns:p14="http://schemas.microsoft.com/office/powerpoint/2010/main" val="684532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07BE0-E6CF-4FBF-BCB6-A637356571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7691FF5-2945-443D-A630-78E6E3BB74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112475-8E6F-4E66-A337-EFCF5D5039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91662E-0A43-40C1-8579-68DE26EE88F1}"/>
              </a:ext>
            </a:extLst>
          </p:cNvPr>
          <p:cNvSpPr>
            <a:spLocks noGrp="1"/>
          </p:cNvSpPr>
          <p:nvPr>
            <p:ph type="dt" sz="half" idx="10"/>
          </p:nvPr>
        </p:nvSpPr>
        <p:spPr/>
        <p:txBody>
          <a:bodyPr/>
          <a:lstStyle/>
          <a:p>
            <a:fld id="{54B133B0-1C26-4707-91B4-DAAE8143E694}" type="datetimeFigureOut">
              <a:rPr lang="en-US" smtClean="0"/>
              <a:t>6/7/2024</a:t>
            </a:fld>
            <a:endParaRPr lang="en-US"/>
          </a:p>
        </p:txBody>
      </p:sp>
      <p:sp>
        <p:nvSpPr>
          <p:cNvPr id="6" name="Footer Placeholder 5">
            <a:extLst>
              <a:ext uri="{FF2B5EF4-FFF2-40B4-BE49-F238E27FC236}">
                <a16:creationId xmlns:a16="http://schemas.microsoft.com/office/drawing/2014/main" id="{83D05780-B51C-4949-8DC5-9177AF1FD8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1E437F-0EC9-472A-8D8F-405AFB74279A}"/>
              </a:ext>
            </a:extLst>
          </p:cNvPr>
          <p:cNvSpPr>
            <a:spLocks noGrp="1"/>
          </p:cNvSpPr>
          <p:nvPr>
            <p:ph type="sldNum" sz="quarter" idx="12"/>
          </p:nvPr>
        </p:nvSpPr>
        <p:spPr/>
        <p:txBody>
          <a:bodyPr/>
          <a:lstStyle/>
          <a:p>
            <a:fld id="{16DA0EFB-7259-465C-8F67-DB860B9B848E}" type="slidenum">
              <a:rPr lang="en-US" smtClean="0"/>
              <a:t>‹#›</a:t>
            </a:fld>
            <a:endParaRPr lang="en-US"/>
          </a:p>
        </p:txBody>
      </p:sp>
    </p:spTree>
    <p:extLst>
      <p:ext uri="{BB962C8B-B14F-4D97-AF65-F5344CB8AC3E}">
        <p14:creationId xmlns:p14="http://schemas.microsoft.com/office/powerpoint/2010/main" val="1388605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A245-3F62-4C1A-A29D-A2CF351C13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9CEF393-873B-4005-BF6E-35B110D4A7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CF13759-F575-45C1-B927-C0424DE7F6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CB33C2-9712-401E-8DF9-6B3CF89C74CB}"/>
              </a:ext>
            </a:extLst>
          </p:cNvPr>
          <p:cNvSpPr>
            <a:spLocks noGrp="1"/>
          </p:cNvSpPr>
          <p:nvPr>
            <p:ph type="dt" sz="half" idx="10"/>
          </p:nvPr>
        </p:nvSpPr>
        <p:spPr/>
        <p:txBody>
          <a:bodyPr/>
          <a:lstStyle/>
          <a:p>
            <a:fld id="{54B133B0-1C26-4707-91B4-DAAE8143E694}" type="datetimeFigureOut">
              <a:rPr lang="en-US" smtClean="0"/>
              <a:t>6/7/2024</a:t>
            </a:fld>
            <a:endParaRPr lang="en-US"/>
          </a:p>
        </p:txBody>
      </p:sp>
      <p:sp>
        <p:nvSpPr>
          <p:cNvPr id="6" name="Footer Placeholder 5">
            <a:extLst>
              <a:ext uri="{FF2B5EF4-FFF2-40B4-BE49-F238E27FC236}">
                <a16:creationId xmlns:a16="http://schemas.microsoft.com/office/drawing/2014/main" id="{949D3B6F-B2C9-4115-8043-883F570F7A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909BD9-F640-49E9-8F55-6817F0E4A66A}"/>
              </a:ext>
            </a:extLst>
          </p:cNvPr>
          <p:cNvSpPr>
            <a:spLocks noGrp="1"/>
          </p:cNvSpPr>
          <p:nvPr>
            <p:ph type="sldNum" sz="quarter" idx="12"/>
          </p:nvPr>
        </p:nvSpPr>
        <p:spPr/>
        <p:txBody>
          <a:bodyPr/>
          <a:lstStyle/>
          <a:p>
            <a:fld id="{16DA0EFB-7259-465C-8F67-DB860B9B848E}" type="slidenum">
              <a:rPr lang="en-US" smtClean="0"/>
              <a:t>‹#›</a:t>
            </a:fld>
            <a:endParaRPr lang="en-US"/>
          </a:p>
        </p:txBody>
      </p:sp>
    </p:spTree>
    <p:extLst>
      <p:ext uri="{BB962C8B-B14F-4D97-AF65-F5344CB8AC3E}">
        <p14:creationId xmlns:p14="http://schemas.microsoft.com/office/powerpoint/2010/main" val="4044863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FC25A0-ADA9-496D-BEF3-8057BDC94A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E8D756-23B8-44FA-A68F-185EEF653A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913A9D-C663-4722-841B-1E56306FAD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B133B0-1C26-4707-91B4-DAAE8143E694}" type="datetimeFigureOut">
              <a:rPr lang="en-US" smtClean="0"/>
              <a:t>6/7/2024</a:t>
            </a:fld>
            <a:endParaRPr lang="en-US"/>
          </a:p>
        </p:txBody>
      </p:sp>
      <p:sp>
        <p:nvSpPr>
          <p:cNvPr id="5" name="Footer Placeholder 4">
            <a:extLst>
              <a:ext uri="{FF2B5EF4-FFF2-40B4-BE49-F238E27FC236}">
                <a16:creationId xmlns:a16="http://schemas.microsoft.com/office/drawing/2014/main" id="{38560813-39C2-415A-8B72-7AF9506613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BA9B01-4F8A-4E9D-9D87-15EE4A6B21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DA0EFB-7259-465C-8F67-DB860B9B848E}" type="slidenum">
              <a:rPr lang="en-US" smtClean="0"/>
              <a:t>‹#›</a:t>
            </a:fld>
            <a:endParaRPr lang="en-US"/>
          </a:p>
        </p:txBody>
      </p:sp>
    </p:spTree>
    <p:extLst>
      <p:ext uri="{BB962C8B-B14F-4D97-AF65-F5344CB8AC3E}">
        <p14:creationId xmlns:p14="http://schemas.microsoft.com/office/powerpoint/2010/main" val="255111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1.jpg"/></Relationships>
</file>

<file path=ppt/slides/_rels/slide1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1CA1DB1-3445-44DE-A1FE-E3A9080E03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6207"/>
          </a:xfrm>
          <a:prstGeom prst="rect">
            <a:avLst/>
          </a:prstGeom>
        </p:spPr>
      </p:pic>
      <p:sp>
        <p:nvSpPr>
          <p:cNvPr id="7" name="TextBox 6">
            <a:extLst>
              <a:ext uri="{FF2B5EF4-FFF2-40B4-BE49-F238E27FC236}">
                <a16:creationId xmlns:a16="http://schemas.microsoft.com/office/drawing/2014/main" id="{B458E77F-1C16-4134-A6E0-C28286363D51}"/>
              </a:ext>
            </a:extLst>
          </p:cNvPr>
          <p:cNvSpPr txBox="1"/>
          <p:nvPr/>
        </p:nvSpPr>
        <p:spPr>
          <a:xfrm>
            <a:off x="6517178" y="3164385"/>
            <a:ext cx="5087390" cy="1754326"/>
          </a:xfrm>
          <a:prstGeom prst="rect">
            <a:avLst/>
          </a:prstGeom>
          <a:noFill/>
        </p:spPr>
        <p:txBody>
          <a:bodyPr wrap="square" rtlCol="0">
            <a:spAutoFit/>
          </a:bodyPr>
          <a:lstStyle/>
          <a:p>
            <a:pPr algn="ctr"/>
            <a:r>
              <a:rPr lang="en-US" sz="3600" b="1" dirty="0">
                <a:solidFill>
                  <a:srgbClr val="FFFF00"/>
                </a:solidFill>
                <a:latin typeface="Times New Roman" panose="02020603050405020304" pitchFamily="18" charset="0"/>
                <a:cs typeface="Times New Roman" panose="02020603050405020304" pitchFamily="18" charset="0"/>
              </a:rPr>
              <a:t>Class-based Graph Anonymization for Social Network Data</a:t>
            </a:r>
          </a:p>
        </p:txBody>
      </p:sp>
      <p:sp>
        <p:nvSpPr>
          <p:cNvPr id="8" name="TextBox 7">
            <a:extLst>
              <a:ext uri="{FF2B5EF4-FFF2-40B4-BE49-F238E27FC236}">
                <a16:creationId xmlns:a16="http://schemas.microsoft.com/office/drawing/2014/main" id="{F083C03C-ACFF-4510-B91E-C9ACC9F2E0AD}"/>
              </a:ext>
            </a:extLst>
          </p:cNvPr>
          <p:cNvSpPr txBox="1"/>
          <p:nvPr/>
        </p:nvSpPr>
        <p:spPr>
          <a:xfrm>
            <a:off x="7603375" y="5386646"/>
            <a:ext cx="3131127" cy="646331"/>
          </a:xfrm>
          <a:prstGeom prst="rect">
            <a:avLst/>
          </a:prstGeom>
          <a:noFill/>
        </p:spPr>
        <p:txBody>
          <a:bodyPr wrap="square" rtlCol="0">
            <a:spAutoFit/>
          </a:bodyPr>
          <a:lstStyle/>
          <a:p>
            <a:pPr algn="ctr"/>
            <a:r>
              <a:rPr lang="en-US" dirty="0">
                <a:solidFill>
                  <a:schemeClr val="bg1"/>
                </a:solidFill>
                <a:latin typeface="Times New Roman" panose="02020603050405020304" pitchFamily="18" charset="0"/>
                <a:cs typeface="Times New Roman" panose="02020603050405020304" pitchFamily="18" charset="0"/>
              </a:rPr>
              <a:t>Prof. </a:t>
            </a:r>
            <a:r>
              <a:rPr lang="en-US" dirty="0" err="1">
                <a:solidFill>
                  <a:schemeClr val="bg1"/>
                </a:solidFill>
                <a:latin typeface="Times New Roman" panose="02020603050405020304" pitchFamily="18" charset="0"/>
                <a:cs typeface="Times New Roman" panose="02020603050405020304" pitchFamily="18" charset="0"/>
              </a:rPr>
              <a:t>Gasparre</a:t>
            </a:r>
            <a:r>
              <a:rPr lang="en-US" dirty="0">
                <a:solidFill>
                  <a:schemeClr val="bg1"/>
                </a:solidFill>
                <a:latin typeface="Times New Roman" panose="02020603050405020304" pitchFamily="18" charset="0"/>
                <a:cs typeface="Times New Roman" panose="02020603050405020304" pitchFamily="18" charset="0"/>
              </a:rPr>
              <a:t> Ferraro</a:t>
            </a:r>
          </a:p>
          <a:p>
            <a:pPr algn="ctr"/>
            <a:r>
              <a:rPr lang="en-US" dirty="0">
                <a:solidFill>
                  <a:schemeClr val="bg1"/>
                </a:solidFill>
                <a:latin typeface="Times New Roman" panose="02020603050405020304" pitchFamily="18" charset="0"/>
                <a:cs typeface="Times New Roman" panose="02020603050405020304" pitchFamily="18" charset="0"/>
              </a:rPr>
              <a:t>Data Protection &amp; Privacy</a:t>
            </a:r>
          </a:p>
        </p:txBody>
      </p:sp>
    </p:spTree>
    <p:extLst>
      <p:ext uri="{BB962C8B-B14F-4D97-AF65-F5344CB8AC3E}">
        <p14:creationId xmlns:p14="http://schemas.microsoft.com/office/powerpoint/2010/main" val="2900898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7203C3C-2332-44B7-9F44-9BC56034C6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
            <a:ext cx="12192000" cy="6858000"/>
          </a:xfrm>
          <a:prstGeom prst="rect">
            <a:avLst/>
          </a:prstGeom>
        </p:spPr>
      </p:pic>
      <p:sp>
        <p:nvSpPr>
          <p:cNvPr id="7" name="Rectangle 6">
            <a:extLst>
              <a:ext uri="{FF2B5EF4-FFF2-40B4-BE49-F238E27FC236}">
                <a16:creationId xmlns:a16="http://schemas.microsoft.com/office/drawing/2014/main" id="{A59DD08B-5DFE-4CE4-AD86-22A8593427AB}"/>
              </a:ext>
            </a:extLst>
          </p:cNvPr>
          <p:cNvSpPr/>
          <p:nvPr/>
        </p:nvSpPr>
        <p:spPr>
          <a:xfrm>
            <a:off x="3602376" y="1556454"/>
            <a:ext cx="5680362" cy="3691647"/>
          </a:xfrm>
          <a:prstGeom prst="rect">
            <a:avLst/>
          </a:prstGeom>
          <a:solidFill>
            <a:schemeClr val="accent1">
              <a:lumMod val="50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3A3AADF-59D4-4B7E-9E63-009908F90CEE}"/>
              </a:ext>
            </a:extLst>
          </p:cNvPr>
          <p:cNvSpPr txBox="1"/>
          <p:nvPr/>
        </p:nvSpPr>
        <p:spPr>
          <a:xfrm>
            <a:off x="3818314" y="1726363"/>
            <a:ext cx="5224788" cy="3380092"/>
          </a:xfrm>
          <a:prstGeom prst="rect">
            <a:avLst/>
          </a:prstGeom>
          <a:noFill/>
        </p:spPr>
        <p:txBody>
          <a:bodyPr wrap="square" rtlCol="0">
            <a:spAutoFit/>
          </a:bodyPr>
          <a:lstStyle/>
          <a:p>
            <a:pPr algn="l"/>
            <a:r>
              <a:rPr lang="en-US" sz="2800" b="1" i="0" u="none" strike="noStrike" baseline="0" dirty="0">
                <a:solidFill>
                  <a:srgbClr val="FFFF00"/>
                </a:solidFill>
                <a:latin typeface="Gadugi" panose="020B0502040204020203" pitchFamily="34" charset="0"/>
                <a:ea typeface="Gadugi" panose="020B0502040204020203" pitchFamily="34" charset="0"/>
              </a:rPr>
              <a:t>Partitioning approach:</a:t>
            </a:r>
          </a:p>
          <a:p>
            <a:pPr algn="just">
              <a:lnSpc>
                <a:spcPct val="150000"/>
              </a:lnSpc>
            </a:pPr>
            <a:r>
              <a:rPr lang="en-US" sz="1800" b="0" i="0" u="none" strike="noStrike" baseline="0" dirty="0">
                <a:solidFill>
                  <a:srgbClr val="FFFF00"/>
                </a:solidFill>
                <a:latin typeface="Gadugi" panose="020B0502040204020203" pitchFamily="34" charset="0"/>
                <a:ea typeface="Gadugi" panose="020B0502040204020203" pitchFamily="34" charset="0"/>
              </a:rPr>
              <a:t>We describe the “partitioning” approach, which partitions the entities</a:t>
            </a:r>
            <a:r>
              <a:rPr lang="en-US" dirty="0">
                <a:solidFill>
                  <a:srgbClr val="FFFF00"/>
                </a:solidFill>
                <a:latin typeface="Gadugi" panose="020B0502040204020203" pitchFamily="34" charset="0"/>
                <a:ea typeface="Gadugi" panose="020B0502040204020203" pitchFamily="34" charset="0"/>
              </a:rPr>
              <a:t> </a:t>
            </a:r>
            <a:r>
              <a:rPr lang="en-US" sz="1800" b="0" i="0" u="none" strike="noStrike" baseline="0" dirty="0">
                <a:solidFill>
                  <a:srgbClr val="FFFF00"/>
                </a:solidFill>
                <a:latin typeface="Gadugi" panose="020B0502040204020203" pitchFamily="34" charset="0"/>
                <a:ea typeface="Gadugi" panose="020B0502040204020203" pitchFamily="34" charset="0"/>
              </a:rPr>
              <a:t>into classes and represents the number of interactions at the level of classes, rather than nodes. This method is resilient to attackers with greater background information but has lower utility since less graph structure is revealed.</a:t>
            </a:r>
          </a:p>
        </p:txBody>
      </p:sp>
    </p:spTree>
    <p:extLst>
      <p:ext uri="{BB962C8B-B14F-4D97-AF65-F5344CB8AC3E}">
        <p14:creationId xmlns:p14="http://schemas.microsoft.com/office/powerpoint/2010/main" val="3658167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7203C3C-2332-44B7-9F44-9BC56034C6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
        <p:nvSpPr>
          <p:cNvPr id="7" name="Rectangle 6">
            <a:extLst>
              <a:ext uri="{FF2B5EF4-FFF2-40B4-BE49-F238E27FC236}">
                <a16:creationId xmlns:a16="http://schemas.microsoft.com/office/drawing/2014/main" id="{A59DD08B-5DFE-4CE4-AD86-22A8593427AB}"/>
              </a:ext>
            </a:extLst>
          </p:cNvPr>
          <p:cNvSpPr/>
          <p:nvPr/>
        </p:nvSpPr>
        <p:spPr>
          <a:xfrm>
            <a:off x="449087" y="199497"/>
            <a:ext cx="5186949" cy="6101549"/>
          </a:xfrm>
          <a:prstGeom prst="rect">
            <a:avLst/>
          </a:prstGeom>
          <a:solidFill>
            <a:schemeClr val="accent1">
              <a:lumMod val="50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3A3AADF-59D4-4B7E-9E63-009908F90CEE}"/>
              </a:ext>
            </a:extLst>
          </p:cNvPr>
          <p:cNvSpPr txBox="1"/>
          <p:nvPr/>
        </p:nvSpPr>
        <p:spPr>
          <a:xfrm>
            <a:off x="692736" y="379698"/>
            <a:ext cx="4732712" cy="5823069"/>
          </a:xfrm>
          <a:prstGeom prst="rect">
            <a:avLst/>
          </a:prstGeom>
          <a:noFill/>
        </p:spPr>
        <p:txBody>
          <a:bodyPr wrap="square" rtlCol="0">
            <a:spAutoFit/>
          </a:bodyPr>
          <a:lstStyle/>
          <a:p>
            <a:pPr algn="just">
              <a:lnSpc>
                <a:spcPct val="120000"/>
              </a:lnSpc>
            </a:pPr>
            <a:r>
              <a:rPr lang="en-US" sz="2400" b="1" dirty="0">
                <a:solidFill>
                  <a:srgbClr val="FFFF00"/>
                </a:solidFill>
                <a:effectLst/>
                <a:latin typeface="Gadugi" panose="020B0502040204020203" pitchFamily="34" charset="0"/>
                <a:ea typeface="Gadugi" panose="020B0502040204020203" pitchFamily="34" charset="0"/>
              </a:rPr>
              <a:t>How:</a:t>
            </a:r>
          </a:p>
          <a:p>
            <a:pPr algn="just">
              <a:lnSpc>
                <a:spcPct val="120000"/>
              </a:lnSpc>
            </a:pPr>
            <a:r>
              <a:rPr lang="en-US" sz="1800" dirty="0">
                <a:solidFill>
                  <a:srgbClr val="FFFF00"/>
                </a:solidFill>
                <a:effectLst/>
                <a:latin typeface="Gadugi" panose="020B0502040204020203" pitchFamily="34" charset="0"/>
                <a:ea typeface="Gadugi" panose="020B0502040204020203" pitchFamily="34" charset="0"/>
              </a:rPr>
              <a:t>This anonymization technique is based on partitioning the nodes in the graph into classes according to some criteria, such as their degree or centrality, and revealing only the number of interactions between and within the classes, without disclosing the mapping between the nodes and the classes. </a:t>
            </a:r>
          </a:p>
          <a:p>
            <a:pPr algn="just">
              <a:lnSpc>
                <a:spcPct val="120000"/>
              </a:lnSpc>
            </a:pPr>
            <a:r>
              <a:rPr lang="en-US" sz="1800" dirty="0">
                <a:solidFill>
                  <a:srgbClr val="FFFF00"/>
                </a:solidFill>
                <a:effectLst/>
                <a:latin typeface="Gadugi" panose="020B0502040204020203" pitchFamily="34" charset="0"/>
                <a:ea typeface="Gadugi" panose="020B0502040204020203" pitchFamily="34" charset="0"/>
              </a:rPr>
              <a:t>the safety condition for this technique shows how to partition the nodes and construct the anonymized graph to satisfy the safety condition. It compares this technique with the label list approach in terms of the privacy and utility tradeoff and shows that it can preserve more structural information and enable more types of queries but at the cost of more information loss and less diversity.</a:t>
            </a:r>
          </a:p>
        </p:txBody>
      </p:sp>
      <p:cxnSp>
        <p:nvCxnSpPr>
          <p:cNvPr id="11" name="Straight Connector 10">
            <a:extLst>
              <a:ext uri="{FF2B5EF4-FFF2-40B4-BE49-F238E27FC236}">
                <a16:creationId xmlns:a16="http://schemas.microsoft.com/office/drawing/2014/main" id="{D63BA860-8838-45E6-BFCC-644B04CD7BA9}"/>
              </a:ext>
            </a:extLst>
          </p:cNvPr>
          <p:cNvCxnSpPr/>
          <p:nvPr/>
        </p:nvCxnSpPr>
        <p:spPr>
          <a:xfrm>
            <a:off x="6151418" y="3169920"/>
            <a:ext cx="0" cy="0"/>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4ADC0256-47DC-481D-8B20-5847BEF869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5966" y="1374049"/>
            <a:ext cx="4787449" cy="3710906"/>
          </a:xfrm>
          <a:prstGeom prst="rect">
            <a:avLst/>
          </a:prstGeom>
          <a:ln>
            <a:noFill/>
          </a:ln>
          <a:effectLst>
            <a:softEdge rad="112500"/>
          </a:effectLst>
        </p:spPr>
      </p:pic>
    </p:spTree>
    <p:extLst>
      <p:ext uri="{BB962C8B-B14F-4D97-AF65-F5344CB8AC3E}">
        <p14:creationId xmlns:p14="http://schemas.microsoft.com/office/powerpoint/2010/main" val="3506086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DC6B59-B1A7-4194-838B-6A8B172D35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202856" cy="6851904"/>
          </a:xfrm>
          <a:prstGeom prst="rect">
            <a:avLst/>
          </a:prstGeom>
        </p:spPr>
      </p:pic>
      <p:sp>
        <p:nvSpPr>
          <p:cNvPr id="8" name="Rectangle 7">
            <a:extLst>
              <a:ext uri="{FF2B5EF4-FFF2-40B4-BE49-F238E27FC236}">
                <a16:creationId xmlns:a16="http://schemas.microsoft.com/office/drawing/2014/main" id="{7AA25B70-4BD3-4E69-912F-7E5D6DBD6F56}"/>
              </a:ext>
            </a:extLst>
          </p:cNvPr>
          <p:cNvSpPr/>
          <p:nvPr/>
        </p:nvSpPr>
        <p:spPr>
          <a:xfrm>
            <a:off x="411176" y="426756"/>
            <a:ext cx="6153747" cy="6099090"/>
          </a:xfrm>
          <a:prstGeom prst="rect">
            <a:avLst/>
          </a:prstGeom>
          <a:gradFill>
            <a:gsLst>
              <a:gs pos="0">
                <a:schemeClr val="accent3">
                  <a:satMod val="103000"/>
                  <a:lumMod val="102000"/>
                  <a:tint val="94000"/>
                  <a:alpha val="71000"/>
                </a:schemeClr>
              </a:gs>
              <a:gs pos="50000">
                <a:schemeClr val="accent3">
                  <a:satMod val="110000"/>
                  <a:lumMod val="100000"/>
                  <a:shade val="100000"/>
                </a:schemeClr>
              </a:gs>
              <a:gs pos="100000">
                <a:schemeClr val="accent3">
                  <a:lumMod val="99000"/>
                  <a:satMod val="120000"/>
                  <a:shade val="78000"/>
                </a:schemeClr>
              </a:gs>
            </a:gsLst>
          </a:gra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FEF084C-05AC-4BB3-A4CF-99B81A423497}"/>
              </a:ext>
            </a:extLst>
          </p:cNvPr>
          <p:cNvSpPr txBox="1"/>
          <p:nvPr/>
        </p:nvSpPr>
        <p:spPr>
          <a:xfrm>
            <a:off x="613691" y="639387"/>
            <a:ext cx="5740217" cy="5712269"/>
          </a:xfrm>
          <a:prstGeom prst="rect">
            <a:avLst/>
          </a:prstGeom>
          <a:noFill/>
        </p:spPr>
        <p:txBody>
          <a:bodyPr wrap="square" rtlCol="0">
            <a:spAutoFit/>
          </a:bodyPr>
          <a:lstStyle/>
          <a:p>
            <a:pPr algn="just">
              <a:lnSpc>
                <a:spcPct val="120000"/>
              </a:lnSpc>
              <a:buFont typeface="+mj-lt"/>
              <a:buAutoNum type="arabicPeriod"/>
            </a:pPr>
            <a:r>
              <a:rPr lang="en-US" b="1" i="0" dirty="0">
                <a:effectLst/>
                <a:latin typeface="Gadugi" panose="020B0502040204020203" pitchFamily="34" charset="0"/>
                <a:ea typeface="Gadugi" panose="020B0502040204020203" pitchFamily="34" charset="0"/>
              </a:rPr>
              <a:t> Nodes (V):</a:t>
            </a:r>
            <a:r>
              <a:rPr lang="en-US" b="0" i="0" dirty="0">
                <a:effectLst/>
                <a:latin typeface="Gadugi" panose="020B0502040204020203" pitchFamily="34" charset="0"/>
                <a:ea typeface="Gadugi" panose="020B0502040204020203" pitchFamily="34" charset="0"/>
              </a:rPr>
              <a:t> The set of nodes in the graph that need to be anonymized. Each node represents an entity within the social network, such as an individual user.</a:t>
            </a:r>
          </a:p>
          <a:p>
            <a:pPr algn="just">
              <a:lnSpc>
                <a:spcPct val="120000"/>
              </a:lnSpc>
              <a:buFont typeface="+mj-lt"/>
              <a:buAutoNum type="arabicPeriod"/>
            </a:pPr>
            <a:r>
              <a:rPr lang="en-US" b="1" i="0" dirty="0">
                <a:effectLst/>
                <a:latin typeface="Gadugi" panose="020B0502040204020203" pitchFamily="34" charset="0"/>
                <a:ea typeface="Gadugi" panose="020B0502040204020203" pitchFamily="34" charset="0"/>
              </a:rPr>
              <a:t> Edges (E):</a:t>
            </a:r>
            <a:r>
              <a:rPr lang="en-US" b="0" i="0" dirty="0">
                <a:effectLst/>
                <a:latin typeface="Gadugi" panose="020B0502040204020203" pitchFamily="34" charset="0"/>
                <a:ea typeface="Gadugi" panose="020B0502040204020203" pitchFamily="34" charset="0"/>
              </a:rPr>
              <a:t> The set of edges connecting the nodes, representing interactions between entities in the social network.</a:t>
            </a:r>
          </a:p>
          <a:p>
            <a:pPr algn="just">
              <a:lnSpc>
                <a:spcPct val="120000"/>
              </a:lnSpc>
              <a:buFont typeface="+mj-lt"/>
              <a:buAutoNum type="arabicPeriod"/>
            </a:pPr>
            <a:r>
              <a:rPr lang="en-US" b="1" i="0" dirty="0">
                <a:effectLst/>
                <a:latin typeface="Gadugi" panose="020B0502040204020203" pitchFamily="34" charset="0"/>
                <a:ea typeface="Gadugi" panose="020B0502040204020203" pitchFamily="34" charset="0"/>
              </a:rPr>
              <a:t> Classes:</a:t>
            </a:r>
            <a:r>
              <a:rPr lang="en-US" b="0" i="0" dirty="0">
                <a:effectLst/>
                <a:latin typeface="Gadugi" panose="020B0502040204020203" pitchFamily="34" charset="0"/>
                <a:ea typeface="Gadugi" panose="020B0502040204020203" pitchFamily="34" charset="0"/>
              </a:rPr>
              <a:t> The nodes are divided into groups called classes. The division is based on ensuring privacy through a diversity of interactions within each class.</a:t>
            </a:r>
          </a:p>
          <a:p>
            <a:pPr algn="just">
              <a:lnSpc>
                <a:spcPct val="120000"/>
              </a:lnSpc>
              <a:buFont typeface="+mj-lt"/>
              <a:buAutoNum type="arabicPeriod"/>
            </a:pPr>
            <a:r>
              <a:rPr lang="en-US" b="1" i="0" dirty="0">
                <a:effectLst/>
                <a:latin typeface="Gadugi" panose="020B0502040204020203" pitchFamily="34" charset="0"/>
                <a:ea typeface="Gadugi" panose="020B0502040204020203" pitchFamily="34" charset="0"/>
              </a:rPr>
              <a:t> Parameter m:</a:t>
            </a:r>
            <a:r>
              <a:rPr lang="en-US" b="0" i="0" dirty="0">
                <a:effectLst/>
                <a:latin typeface="Gadugi" panose="020B0502040204020203" pitchFamily="34" charset="0"/>
                <a:ea typeface="Gadugi" panose="020B0502040204020203" pitchFamily="34" charset="0"/>
              </a:rPr>
              <a:t> This is a crucial parameter that dictates the minimum size of each class. The algorithm ensures that each class has at least 'm' members. </a:t>
            </a:r>
          </a:p>
          <a:p>
            <a:pPr algn="just">
              <a:lnSpc>
                <a:spcPct val="120000"/>
              </a:lnSpc>
            </a:pPr>
            <a:r>
              <a:rPr lang="en-US" b="1" i="0" dirty="0">
                <a:effectLst/>
                <a:latin typeface="Gadugi" panose="020B0502040204020203" pitchFamily="34" charset="0"/>
                <a:ea typeface="Gadugi" panose="020B0502040204020203" pitchFamily="34" charset="0"/>
              </a:rPr>
              <a:t>5.</a:t>
            </a:r>
            <a:r>
              <a:rPr lang="en-US" b="1" dirty="0">
                <a:latin typeface="Gadugi" panose="020B0502040204020203" pitchFamily="34" charset="0"/>
                <a:ea typeface="Gadugi" panose="020B0502040204020203" pitchFamily="34" charset="0"/>
              </a:rPr>
              <a:t> </a:t>
            </a:r>
            <a:r>
              <a:rPr lang="en-US" b="1" i="0" dirty="0">
                <a:effectLst/>
                <a:latin typeface="Gadugi" panose="020B0502040204020203" pitchFamily="34" charset="0"/>
                <a:ea typeface="Gadugi" panose="020B0502040204020203" pitchFamily="34" charset="0"/>
              </a:rPr>
              <a:t>Parameter k (≤ m):</a:t>
            </a:r>
            <a:r>
              <a:rPr lang="en-US" b="0" i="0" dirty="0">
                <a:effectLst/>
                <a:latin typeface="Gadugi" panose="020B0502040204020203" pitchFamily="34" charset="0"/>
                <a:ea typeface="Gadugi" panose="020B0502040204020203" pitchFamily="34" charset="0"/>
              </a:rPr>
              <a:t> This parameter is used in generating label lists for nodes within each class. It specifies the maximum number of different labels (or possible true identities) that can be associated with each node in the anonymized data. </a:t>
            </a:r>
          </a:p>
        </p:txBody>
      </p:sp>
      <p:pic>
        <p:nvPicPr>
          <p:cNvPr id="4" name="Picture 3">
            <a:extLst>
              <a:ext uri="{FF2B5EF4-FFF2-40B4-BE49-F238E27FC236}">
                <a16:creationId xmlns:a16="http://schemas.microsoft.com/office/drawing/2014/main" id="{522823B7-41BB-4B09-8FDF-EAB0557B6A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6098" y="2089972"/>
            <a:ext cx="4667965" cy="2686050"/>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320326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DC6B59-B1A7-4194-838B-6A8B172D35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202856" cy="6851904"/>
          </a:xfrm>
          <a:prstGeom prst="rect">
            <a:avLst/>
          </a:prstGeom>
        </p:spPr>
      </p:pic>
      <p:sp>
        <p:nvSpPr>
          <p:cNvPr id="8" name="Rectangle 7">
            <a:extLst>
              <a:ext uri="{FF2B5EF4-FFF2-40B4-BE49-F238E27FC236}">
                <a16:creationId xmlns:a16="http://schemas.microsoft.com/office/drawing/2014/main" id="{7AA25B70-4BD3-4E69-912F-7E5D6DBD6F56}"/>
              </a:ext>
            </a:extLst>
          </p:cNvPr>
          <p:cNvSpPr/>
          <p:nvPr/>
        </p:nvSpPr>
        <p:spPr>
          <a:xfrm>
            <a:off x="411176" y="426756"/>
            <a:ext cx="6153747" cy="6099090"/>
          </a:xfrm>
          <a:prstGeom prst="rect">
            <a:avLst/>
          </a:prstGeom>
          <a:gradFill>
            <a:gsLst>
              <a:gs pos="0">
                <a:schemeClr val="accent3">
                  <a:satMod val="103000"/>
                  <a:lumMod val="102000"/>
                  <a:tint val="94000"/>
                  <a:alpha val="71000"/>
                </a:schemeClr>
              </a:gs>
              <a:gs pos="50000">
                <a:schemeClr val="accent3">
                  <a:satMod val="110000"/>
                  <a:lumMod val="100000"/>
                  <a:shade val="100000"/>
                </a:schemeClr>
              </a:gs>
              <a:gs pos="100000">
                <a:schemeClr val="accent3">
                  <a:lumMod val="99000"/>
                  <a:satMod val="120000"/>
                  <a:shade val="78000"/>
                </a:schemeClr>
              </a:gs>
            </a:gsLst>
          </a:gra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FEF084C-05AC-4BB3-A4CF-99B81A423497}"/>
              </a:ext>
            </a:extLst>
          </p:cNvPr>
          <p:cNvSpPr txBox="1"/>
          <p:nvPr/>
        </p:nvSpPr>
        <p:spPr>
          <a:xfrm>
            <a:off x="613691" y="639387"/>
            <a:ext cx="5740217" cy="5857694"/>
          </a:xfrm>
          <a:prstGeom prst="rect">
            <a:avLst/>
          </a:prstGeom>
          <a:noFill/>
        </p:spPr>
        <p:txBody>
          <a:bodyPr wrap="square" rtlCol="0">
            <a:spAutoFit/>
          </a:bodyPr>
          <a:lstStyle/>
          <a:p>
            <a:pPr>
              <a:lnSpc>
                <a:spcPct val="110000"/>
              </a:lnSpc>
            </a:pPr>
            <a:r>
              <a:rPr lang="en-US" sz="1800" dirty="0">
                <a:latin typeface="Gadugi" panose="020B0502040204020203" pitchFamily="34" charset="0"/>
                <a:ea typeface="Gadugi" panose="020B0502040204020203" pitchFamily="34" charset="0"/>
              </a:rPr>
              <a:t>A simple greedy approach is illustrated in Algorithm. </a:t>
            </a:r>
            <a:br>
              <a:rPr lang="en-US" sz="1800" dirty="0">
                <a:latin typeface="Gadugi" panose="020B0502040204020203" pitchFamily="34" charset="0"/>
                <a:ea typeface="Gadugi" panose="020B0502040204020203" pitchFamily="34" charset="0"/>
              </a:rPr>
            </a:br>
            <a:r>
              <a:rPr lang="en-US" sz="1800" dirty="0">
                <a:latin typeface="Gadugi" panose="020B0502040204020203" pitchFamily="34" charset="0"/>
                <a:ea typeface="Gadugi" panose="020B0502040204020203" pitchFamily="34" charset="0"/>
              </a:rPr>
              <a:t>Here, we take each node v in turn and insert it in the first class that has fewer than m members, provided that performing this insertion would not violate the safety condition (lines 2–7).</a:t>
            </a:r>
          </a:p>
          <a:p>
            <a:pPr>
              <a:lnSpc>
                <a:spcPct val="110000"/>
              </a:lnSpc>
            </a:pPr>
            <a:r>
              <a:rPr lang="en-US" sz="1800" dirty="0">
                <a:latin typeface="Gadugi" panose="020B0502040204020203" pitchFamily="34" charset="0"/>
                <a:ea typeface="Gadugi" panose="020B0502040204020203" pitchFamily="34" charset="0"/>
              </a:rPr>
              <a:t> This can be checked by ensuring that each node that participates in an interaction with v that it does not participate in an interaction with a node already in the class under consideration. If no class can be found that satisfies this condition, or all classes defined have at least m members, then a new class containing only v can be started (line 8); trivially, this class must satisfy the safety condition.</a:t>
            </a:r>
            <a:br>
              <a:rPr lang="en-US" sz="1800" dirty="0">
                <a:latin typeface="Gadugi" panose="020B0502040204020203" pitchFamily="34" charset="0"/>
                <a:ea typeface="Gadugi" panose="020B0502040204020203" pitchFamily="34" charset="0"/>
              </a:rPr>
            </a:br>
            <a:r>
              <a:rPr lang="en-US" sz="1800" dirty="0">
                <a:latin typeface="Gadugi" panose="020B0502040204020203" pitchFamily="34" charset="0"/>
                <a:ea typeface="Gadugi" panose="020B0502040204020203" pitchFamily="34" charset="0"/>
              </a:rPr>
              <a:t> The </a:t>
            </a:r>
            <a:r>
              <a:rPr lang="en-US" sz="1800" b="1" u="sng" dirty="0">
                <a:latin typeface="Gadugi" panose="020B0502040204020203" pitchFamily="34" charset="0"/>
                <a:ea typeface="Gadugi" panose="020B0502040204020203" pitchFamily="34" charset="0"/>
              </a:rPr>
              <a:t>SAFETY CONDITION</a:t>
            </a:r>
            <a:r>
              <a:rPr lang="en-US" sz="1800" b="1" dirty="0">
                <a:latin typeface="Gadugi" panose="020B0502040204020203" pitchFamily="34" charset="0"/>
                <a:ea typeface="Gadugi" panose="020B0502040204020203" pitchFamily="34" charset="0"/>
              </a:rPr>
              <a:t> </a:t>
            </a:r>
            <a:r>
              <a:rPr lang="en-US" sz="1800" dirty="0">
                <a:latin typeface="Gadugi" panose="020B0502040204020203" pitchFamily="34" charset="0"/>
                <a:ea typeface="Gadugi" panose="020B0502040204020203" pitchFamily="34" charset="0"/>
              </a:rPr>
              <a:t>test can be implemented efficiently by maintaining for each class a list of all nodes that have an interaction with any member of the class. It is safe to insert v into a class if neither v nor any w that shares an interaction with v is present in the list.</a:t>
            </a:r>
          </a:p>
        </p:txBody>
      </p:sp>
      <p:pic>
        <p:nvPicPr>
          <p:cNvPr id="4" name="Picture 3">
            <a:extLst>
              <a:ext uri="{FF2B5EF4-FFF2-40B4-BE49-F238E27FC236}">
                <a16:creationId xmlns:a16="http://schemas.microsoft.com/office/drawing/2014/main" id="{522823B7-41BB-4B09-8FDF-EAB0557B6A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6098" y="2089972"/>
            <a:ext cx="4667965" cy="2686050"/>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721608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7203C3C-2332-44B7-9F44-9BC56034C6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
            <a:ext cx="12192000" cy="6858000"/>
          </a:xfrm>
          <a:prstGeom prst="rect">
            <a:avLst/>
          </a:prstGeom>
        </p:spPr>
      </p:pic>
      <p:sp>
        <p:nvSpPr>
          <p:cNvPr id="7" name="Rectangle 6">
            <a:extLst>
              <a:ext uri="{FF2B5EF4-FFF2-40B4-BE49-F238E27FC236}">
                <a16:creationId xmlns:a16="http://schemas.microsoft.com/office/drawing/2014/main" id="{A59DD08B-5DFE-4CE4-AD86-22A8593427AB}"/>
              </a:ext>
            </a:extLst>
          </p:cNvPr>
          <p:cNvSpPr/>
          <p:nvPr/>
        </p:nvSpPr>
        <p:spPr>
          <a:xfrm>
            <a:off x="3602375" y="523631"/>
            <a:ext cx="6768640" cy="5947507"/>
          </a:xfrm>
          <a:prstGeom prst="rect">
            <a:avLst/>
          </a:prstGeom>
          <a:solidFill>
            <a:schemeClr val="accent1">
              <a:lumMod val="50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3A3AADF-59D4-4B7E-9E63-009908F90CEE}"/>
              </a:ext>
            </a:extLst>
          </p:cNvPr>
          <p:cNvSpPr txBox="1"/>
          <p:nvPr/>
        </p:nvSpPr>
        <p:spPr>
          <a:xfrm>
            <a:off x="3810494" y="671286"/>
            <a:ext cx="6365133" cy="5580695"/>
          </a:xfrm>
          <a:prstGeom prst="rect">
            <a:avLst/>
          </a:prstGeom>
          <a:noFill/>
        </p:spPr>
        <p:txBody>
          <a:bodyPr wrap="square" rtlCol="0">
            <a:spAutoFit/>
          </a:bodyPr>
          <a:lstStyle/>
          <a:p>
            <a:pPr algn="l"/>
            <a:r>
              <a:rPr lang="en-US" b="1" dirty="0">
                <a:solidFill>
                  <a:srgbClr val="FFFF00"/>
                </a:solidFill>
                <a:latin typeface="Gadugi" panose="020B0502040204020203" pitchFamily="34" charset="0"/>
                <a:ea typeface="Gadugi" panose="020B0502040204020203" pitchFamily="34" charset="0"/>
              </a:rPr>
              <a:t>O(|V||</a:t>
            </a:r>
            <a:r>
              <a:rPr lang="en-US" b="1" dirty="0" err="1">
                <a:solidFill>
                  <a:srgbClr val="FFFF00"/>
                </a:solidFill>
                <a:latin typeface="Gadugi" panose="020B0502040204020203" pitchFamily="34" charset="0"/>
                <a:ea typeface="Gadugi" panose="020B0502040204020203" pitchFamily="34" charset="0"/>
              </a:rPr>
              <a:t>E|log|V</a:t>
            </a:r>
            <a:r>
              <a:rPr lang="en-US" b="1" dirty="0">
                <a:solidFill>
                  <a:srgbClr val="FFFF00"/>
                </a:solidFill>
                <a:latin typeface="Gadugi" panose="020B0502040204020203" pitchFamily="34" charset="0"/>
                <a:ea typeface="Gadugi" panose="020B0502040204020203" pitchFamily="34" charset="0"/>
              </a:rPr>
              <a:t>|)</a:t>
            </a:r>
          </a:p>
          <a:p>
            <a:pPr algn="l"/>
            <a:endParaRPr lang="en-US" b="1" dirty="0">
              <a:solidFill>
                <a:srgbClr val="FFFF00"/>
              </a:solidFill>
              <a:latin typeface="Gadugi" panose="020B0502040204020203" pitchFamily="34" charset="0"/>
              <a:ea typeface="Gadugi" panose="020B0502040204020203" pitchFamily="34" charset="0"/>
            </a:endParaRPr>
          </a:p>
          <a:p>
            <a:pPr>
              <a:lnSpc>
                <a:spcPct val="150000"/>
              </a:lnSpc>
            </a:pPr>
            <a:r>
              <a:rPr lang="en-US" dirty="0">
                <a:solidFill>
                  <a:srgbClr val="FFFF00"/>
                </a:solidFill>
                <a:latin typeface="Gadugi" panose="020B0502040204020203" pitchFamily="34" charset="0"/>
                <a:ea typeface="Gadugi" panose="020B0502040204020203" pitchFamily="34" charset="0"/>
              </a:rPr>
              <a:t>An attacker who observes data published using the (</a:t>
            </a:r>
            <a:r>
              <a:rPr lang="en-US" dirty="0" err="1">
                <a:solidFill>
                  <a:srgbClr val="FFFF00"/>
                </a:solidFill>
                <a:latin typeface="Gadugi" panose="020B0502040204020203" pitchFamily="34" charset="0"/>
                <a:ea typeface="Gadugi" panose="020B0502040204020203" pitchFamily="34" charset="0"/>
              </a:rPr>
              <a:t>k,m</a:t>
            </a:r>
            <a:r>
              <a:rPr lang="en-US" dirty="0">
                <a:solidFill>
                  <a:srgbClr val="FFFF00"/>
                </a:solidFill>
                <a:latin typeface="Gadugi" panose="020B0502040204020203" pitchFamily="34" charset="0"/>
                <a:ea typeface="Gadugi" panose="020B0502040204020203" pitchFamily="34" charset="0"/>
              </a:rPr>
              <a:t>)-uniform list approach and who does not know the original data can correctly guess which entities participate in an interaction with probability at most 1/k.</a:t>
            </a:r>
          </a:p>
          <a:p>
            <a:pPr algn="just">
              <a:lnSpc>
                <a:spcPct val="150000"/>
              </a:lnSpc>
            </a:pPr>
            <a:r>
              <a:rPr lang="en-US" sz="1800" dirty="0">
                <a:solidFill>
                  <a:srgbClr val="FFFF00"/>
                </a:solidFill>
                <a:latin typeface="Gadugi" panose="020B0502040204020203" pitchFamily="34" charset="0"/>
                <a:ea typeface="Gadugi" panose="020B0502040204020203" pitchFamily="34" charset="0"/>
              </a:rPr>
              <a:t>This prevents attacks based on a lack of diversity: </a:t>
            </a:r>
          </a:p>
          <a:p>
            <a:pPr algn="just">
              <a:lnSpc>
                <a:spcPct val="150000"/>
              </a:lnSpc>
            </a:pPr>
            <a:r>
              <a:rPr lang="en-US" sz="1800" dirty="0">
                <a:solidFill>
                  <a:srgbClr val="FFFF00"/>
                </a:solidFill>
                <a:latin typeface="Gadugi" panose="020B0502040204020203" pitchFamily="34" charset="0"/>
                <a:ea typeface="Gadugi" panose="020B0502040204020203" pitchFamily="34" charset="0"/>
              </a:rPr>
              <a:t>if (almost) every pair of nodes between two groups participates in some interaction, then an attacker could guess that some pair were friends and succeed with high probability. An attacker who observes data published using a full list and can use background knowledge to find the true identity of at most r nodes can guess which other entities participate in an interaction with probability at most 1/(k −r).</a:t>
            </a:r>
            <a:endParaRPr lang="en-US" dirty="0">
              <a:solidFill>
                <a:srgbClr val="FFFF00"/>
              </a:solidFill>
              <a:latin typeface="Gadugi" panose="020B0502040204020203" pitchFamily="34" charset="0"/>
              <a:ea typeface="Gadugi" panose="020B0502040204020203" pitchFamily="34" charset="0"/>
            </a:endParaRPr>
          </a:p>
        </p:txBody>
      </p:sp>
    </p:spTree>
    <p:extLst>
      <p:ext uri="{BB962C8B-B14F-4D97-AF65-F5344CB8AC3E}">
        <p14:creationId xmlns:p14="http://schemas.microsoft.com/office/powerpoint/2010/main" val="2548159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7203C3C-2332-44B7-9F44-9BC56034C6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
            <a:ext cx="12192000" cy="6858000"/>
          </a:xfrm>
          <a:prstGeom prst="rect">
            <a:avLst/>
          </a:prstGeom>
        </p:spPr>
      </p:pic>
      <p:pic>
        <p:nvPicPr>
          <p:cNvPr id="4" name="Picture 3">
            <a:extLst>
              <a:ext uri="{FF2B5EF4-FFF2-40B4-BE49-F238E27FC236}">
                <a16:creationId xmlns:a16="http://schemas.microsoft.com/office/drawing/2014/main" id="{4BADDE8D-D620-4C80-8BC0-C04092D93D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2309" y="100017"/>
            <a:ext cx="4501264" cy="3237898"/>
          </a:xfrm>
          <a:prstGeom prst="rect">
            <a:avLst/>
          </a:prstGeom>
        </p:spPr>
      </p:pic>
      <p:sp>
        <p:nvSpPr>
          <p:cNvPr id="11" name="Flowchart: Connector 10">
            <a:extLst>
              <a:ext uri="{FF2B5EF4-FFF2-40B4-BE49-F238E27FC236}">
                <a16:creationId xmlns:a16="http://schemas.microsoft.com/office/drawing/2014/main" id="{DD639EF7-61F4-4E5E-A746-6375F5CFB383}"/>
              </a:ext>
            </a:extLst>
          </p:cNvPr>
          <p:cNvSpPr/>
          <p:nvPr/>
        </p:nvSpPr>
        <p:spPr>
          <a:xfrm>
            <a:off x="4676909" y="2056430"/>
            <a:ext cx="530942" cy="513243"/>
          </a:xfrm>
          <a:prstGeom prst="flowChartConnector">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solidFill>
                  <a:schemeClr val="tx1"/>
                </a:solidFill>
              </a:rPr>
              <a:t>1</a:t>
            </a:r>
          </a:p>
        </p:txBody>
      </p:sp>
      <p:pic>
        <p:nvPicPr>
          <p:cNvPr id="7" name="Picture 6">
            <a:extLst>
              <a:ext uri="{FF2B5EF4-FFF2-40B4-BE49-F238E27FC236}">
                <a16:creationId xmlns:a16="http://schemas.microsoft.com/office/drawing/2014/main" id="{33E262AF-5DED-463D-B449-B907CA7744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9334" y="100016"/>
            <a:ext cx="4501264" cy="3231891"/>
          </a:xfrm>
          <a:prstGeom prst="rect">
            <a:avLst/>
          </a:prstGeom>
        </p:spPr>
      </p:pic>
      <p:sp>
        <p:nvSpPr>
          <p:cNvPr id="12" name="Flowchart: Connector 11">
            <a:extLst>
              <a:ext uri="{FF2B5EF4-FFF2-40B4-BE49-F238E27FC236}">
                <a16:creationId xmlns:a16="http://schemas.microsoft.com/office/drawing/2014/main" id="{31E58B07-B182-4D91-AEC2-5E4578ABEB1D}"/>
              </a:ext>
            </a:extLst>
          </p:cNvPr>
          <p:cNvSpPr/>
          <p:nvPr/>
        </p:nvSpPr>
        <p:spPr>
          <a:xfrm>
            <a:off x="10132463" y="2085005"/>
            <a:ext cx="530942" cy="513243"/>
          </a:xfrm>
          <a:prstGeom prst="flowChartConnector">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solidFill>
                  <a:schemeClr val="tx1"/>
                </a:solidFill>
              </a:rPr>
              <a:t>2</a:t>
            </a:r>
          </a:p>
        </p:txBody>
      </p:sp>
      <p:pic>
        <p:nvPicPr>
          <p:cNvPr id="14" name="Picture 13">
            <a:extLst>
              <a:ext uri="{FF2B5EF4-FFF2-40B4-BE49-F238E27FC236}">
                <a16:creationId xmlns:a16="http://schemas.microsoft.com/office/drawing/2014/main" id="{963209EA-4828-4A08-B57B-F73A5D68139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79056" y="3429000"/>
            <a:ext cx="4574474" cy="3277172"/>
          </a:xfrm>
          <a:prstGeom prst="rect">
            <a:avLst/>
          </a:prstGeom>
        </p:spPr>
      </p:pic>
      <p:sp>
        <p:nvSpPr>
          <p:cNvPr id="13" name="Flowchart: Connector 12">
            <a:extLst>
              <a:ext uri="{FF2B5EF4-FFF2-40B4-BE49-F238E27FC236}">
                <a16:creationId xmlns:a16="http://schemas.microsoft.com/office/drawing/2014/main" id="{624A5B49-5250-4BD2-8773-42A0BE9146CF}"/>
              </a:ext>
            </a:extLst>
          </p:cNvPr>
          <p:cNvSpPr/>
          <p:nvPr/>
        </p:nvSpPr>
        <p:spPr>
          <a:xfrm>
            <a:off x="7448411" y="5413197"/>
            <a:ext cx="530942" cy="513243"/>
          </a:xfrm>
          <a:prstGeom prst="flowChartConnector">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solidFill>
                  <a:schemeClr val="tx1"/>
                </a:solidFill>
              </a:rPr>
              <a:t>3</a:t>
            </a:r>
          </a:p>
        </p:txBody>
      </p:sp>
    </p:spTree>
    <p:extLst>
      <p:ext uri="{BB962C8B-B14F-4D97-AF65-F5344CB8AC3E}">
        <p14:creationId xmlns:p14="http://schemas.microsoft.com/office/powerpoint/2010/main" val="758130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DC6B59-B1A7-4194-838B-6A8B172D35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202856" cy="6851904"/>
          </a:xfrm>
          <a:prstGeom prst="rect">
            <a:avLst/>
          </a:prstGeom>
        </p:spPr>
      </p:pic>
      <p:pic>
        <p:nvPicPr>
          <p:cNvPr id="4" name="Picture 3">
            <a:extLst>
              <a:ext uri="{FF2B5EF4-FFF2-40B4-BE49-F238E27FC236}">
                <a16:creationId xmlns:a16="http://schemas.microsoft.com/office/drawing/2014/main" id="{F5B90E65-0DB6-47DC-B9C7-85216302E3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3182" y="246487"/>
            <a:ext cx="7408068" cy="6365025"/>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427197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DC6B59-B1A7-4194-838B-6A8B172D35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1295"/>
            <a:ext cx="12202856" cy="6851904"/>
          </a:xfrm>
          <a:prstGeom prst="rect">
            <a:avLst/>
          </a:prstGeom>
        </p:spPr>
      </p:pic>
      <p:sp>
        <p:nvSpPr>
          <p:cNvPr id="4" name="Rectangle 3">
            <a:extLst>
              <a:ext uri="{FF2B5EF4-FFF2-40B4-BE49-F238E27FC236}">
                <a16:creationId xmlns:a16="http://schemas.microsoft.com/office/drawing/2014/main" id="{83BC96F1-4EEF-4DFF-9424-73E94E5B8542}"/>
              </a:ext>
            </a:extLst>
          </p:cNvPr>
          <p:cNvSpPr/>
          <p:nvPr/>
        </p:nvSpPr>
        <p:spPr>
          <a:xfrm>
            <a:off x="871325" y="812109"/>
            <a:ext cx="10549825" cy="5233781"/>
          </a:xfrm>
          <a:prstGeom prst="rect">
            <a:avLst/>
          </a:prstGeom>
          <a:gradFill>
            <a:gsLst>
              <a:gs pos="0">
                <a:schemeClr val="accent3">
                  <a:satMod val="103000"/>
                  <a:lumMod val="102000"/>
                  <a:tint val="94000"/>
                  <a:alpha val="71000"/>
                </a:schemeClr>
              </a:gs>
              <a:gs pos="50000">
                <a:schemeClr val="accent3">
                  <a:satMod val="110000"/>
                  <a:lumMod val="100000"/>
                  <a:shade val="100000"/>
                </a:schemeClr>
              </a:gs>
              <a:gs pos="100000">
                <a:schemeClr val="accent3">
                  <a:lumMod val="99000"/>
                  <a:satMod val="120000"/>
                  <a:shade val="78000"/>
                </a:schemeClr>
              </a:gs>
            </a:gsLst>
          </a:gra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CCF3AD6-53FA-4CDE-B0F8-88B01EF95822}"/>
              </a:ext>
            </a:extLst>
          </p:cNvPr>
          <p:cNvSpPr txBox="1"/>
          <p:nvPr/>
        </p:nvSpPr>
        <p:spPr>
          <a:xfrm>
            <a:off x="1075820" y="1199817"/>
            <a:ext cx="10140833" cy="4749698"/>
          </a:xfrm>
          <a:prstGeom prst="rect">
            <a:avLst/>
          </a:prstGeom>
          <a:noFill/>
        </p:spPr>
        <p:txBody>
          <a:bodyPr wrap="square" rtlCol="0">
            <a:spAutoFit/>
          </a:bodyPr>
          <a:lstStyle/>
          <a:p>
            <a:pPr algn="just">
              <a:lnSpc>
                <a:spcPct val="150000"/>
              </a:lnSpc>
            </a:pPr>
            <a:r>
              <a:rPr lang="en-US" sz="2400" b="1" dirty="0">
                <a:latin typeface="Gadugi" panose="020B0502040204020203" pitchFamily="34" charset="0"/>
                <a:ea typeface="Gadugi" panose="020B0502040204020203" pitchFamily="34" charset="0"/>
              </a:rPr>
              <a:t>Conclusion</a:t>
            </a:r>
          </a:p>
          <a:p>
            <a:pPr algn="just">
              <a:lnSpc>
                <a:spcPct val="150000"/>
              </a:lnSpc>
            </a:pPr>
            <a:r>
              <a:rPr lang="en-US" sz="1800" dirty="0">
                <a:latin typeface="Gadugi" panose="020B0502040204020203" pitchFamily="34" charset="0"/>
                <a:ea typeface="Gadugi" panose="020B0502040204020203" pitchFamily="34" charset="0"/>
              </a:rPr>
              <a:t>The problem of publishing sensitive social network data to allow complex ad hoc questions to be answered accurately while preserving the privacy of the data subjects remains challenging.</a:t>
            </a:r>
          </a:p>
          <a:p>
            <a:pPr algn="just">
              <a:lnSpc>
                <a:spcPct val="150000"/>
              </a:lnSpc>
            </a:pPr>
            <a:r>
              <a:rPr lang="en-US" sz="1800" dirty="0">
                <a:latin typeface="Gadugi" panose="020B0502040204020203" pitchFamily="34" charset="0"/>
                <a:ea typeface="Gadugi" panose="020B0502040204020203" pitchFamily="34" charset="0"/>
              </a:rPr>
              <a:t> The article introduced new representations and techniques that allow rich data comprising many different interaction types to be anonymized effectively.</a:t>
            </a:r>
          </a:p>
          <a:p>
            <a:pPr algn="just">
              <a:lnSpc>
                <a:spcPct val="150000"/>
              </a:lnSpc>
            </a:pPr>
            <a:r>
              <a:rPr lang="en-US" sz="1800" dirty="0">
                <a:latin typeface="Gadugi" panose="020B0502040204020203" pitchFamily="34" charset="0"/>
                <a:ea typeface="Gadugi" panose="020B0502040204020203" pitchFamily="34" charset="0"/>
              </a:rPr>
              <a:t>The empirical study validated our anonymization schemes' privacy-preservation and utility claims over various queries on two different datasets.</a:t>
            </a:r>
          </a:p>
          <a:p>
            <a:pPr algn="just">
              <a:lnSpc>
                <a:spcPct val="150000"/>
              </a:lnSpc>
            </a:pPr>
            <a:r>
              <a:rPr lang="en-US" sz="1800" dirty="0">
                <a:latin typeface="Gadugi" panose="020B0502040204020203" pitchFamily="34" charset="0"/>
                <a:ea typeface="Gadugi" panose="020B0502040204020203" pitchFamily="34" charset="0"/>
              </a:rPr>
              <a:t> It remains a challenge to fully understand how to translate the aim of privacy for data subjects into precise quantifications of privacy goals, and better quantify the utility of resulting anonymization against an unknown future query workload.</a:t>
            </a:r>
          </a:p>
          <a:p>
            <a:pPr algn="just">
              <a:lnSpc>
                <a:spcPct val="150000"/>
              </a:lnSpc>
            </a:pPr>
            <a:endParaRPr lang="en-US" sz="1800" dirty="0">
              <a:latin typeface="Gadugi" panose="020B0502040204020203" pitchFamily="34" charset="0"/>
              <a:ea typeface="Gadugi" panose="020B0502040204020203" pitchFamily="34" charset="0"/>
            </a:endParaRPr>
          </a:p>
        </p:txBody>
      </p:sp>
    </p:spTree>
    <p:extLst>
      <p:ext uri="{BB962C8B-B14F-4D97-AF65-F5344CB8AC3E}">
        <p14:creationId xmlns:p14="http://schemas.microsoft.com/office/powerpoint/2010/main" val="16348713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1CA1DB1-3445-44DE-A1FE-E3A9080E03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799"/>
            <a:ext cx="12192000" cy="6856207"/>
          </a:xfrm>
          <a:prstGeom prst="rect">
            <a:avLst/>
          </a:prstGeom>
        </p:spPr>
      </p:pic>
      <p:sp>
        <p:nvSpPr>
          <p:cNvPr id="7" name="TextBox 6">
            <a:extLst>
              <a:ext uri="{FF2B5EF4-FFF2-40B4-BE49-F238E27FC236}">
                <a16:creationId xmlns:a16="http://schemas.microsoft.com/office/drawing/2014/main" id="{B458E77F-1C16-4134-A6E0-C28286363D51}"/>
              </a:ext>
            </a:extLst>
          </p:cNvPr>
          <p:cNvSpPr txBox="1"/>
          <p:nvPr/>
        </p:nvSpPr>
        <p:spPr>
          <a:xfrm>
            <a:off x="6517178" y="3164385"/>
            <a:ext cx="5087390" cy="1200329"/>
          </a:xfrm>
          <a:prstGeom prst="rect">
            <a:avLst/>
          </a:prstGeom>
          <a:noFill/>
        </p:spPr>
        <p:txBody>
          <a:bodyPr wrap="square" rtlCol="0">
            <a:spAutoFit/>
          </a:bodyPr>
          <a:lstStyle/>
          <a:p>
            <a:pPr algn="ctr"/>
            <a:r>
              <a:rPr lang="en-US" sz="3600" b="1" dirty="0">
                <a:solidFill>
                  <a:srgbClr val="FFFF00"/>
                </a:solidFill>
                <a:latin typeface="Times New Roman" panose="02020603050405020304" pitchFamily="18" charset="0"/>
                <a:cs typeface="Times New Roman" panose="02020603050405020304" pitchFamily="18" charset="0"/>
              </a:rPr>
              <a:t>Thanks for your Attention</a:t>
            </a:r>
          </a:p>
        </p:txBody>
      </p:sp>
      <p:sp>
        <p:nvSpPr>
          <p:cNvPr id="8" name="TextBox 7">
            <a:extLst>
              <a:ext uri="{FF2B5EF4-FFF2-40B4-BE49-F238E27FC236}">
                <a16:creationId xmlns:a16="http://schemas.microsoft.com/office/drawing/2014/main" id="{F083C03C-ACFF-4510-B91E-C9ACC9F2E0AD}"/>
              </a:ext>
            </a:extLst>
          </p:cNvPr>
          <p:cNvSpPr txBox="1"/>
          <p:nvPr/>
        </p:nvSpPr>
        <p:spPr>
          <a:xfrm>
            <a:off x="7002532" y="4958229"/>
            <a:ext cx="4487085" cy="646331"/>
          </a:xfrm>
          <a:prstGeom prst="rect">
            <a:avLst/>
          </a:prstGeom>
          <a:noFill/>
        </p:spPr>
        <p:txBody>
          <a:bodyPr wrap="square" rtlCol="0">
            <a:spAutoFit/>
          </a:bodyPr>
          <a:lstStyle/>
          <a:p>
            <a:pPr algn="ctr"/>
            <a:r>
              <a:rPr lang="en-US" dirty="0">
                <a:solidFill>
                  <a:schemeClr val="bg1"/>
                </a:solidFill>
                <a:latin typeface="Times New Roman" panose="02020603050405020304" pitchFamily="18" charset="0"/>
                <a:cs typeface="Times New Roman" panose="02020603050405020304" pitchFamily="18" charset="0"/>
              </a:rPr>
              <a:t>Mina Asghari </a:t>
            </a:r>
            <a:r>
              <a:rPr lang="en-US" dirty="0" err="1">
                <a:solidFill>
                  <a:schemeClr val="bg1"/>
                </a:solidFill>
                <a:latin typeface="Times New Roman" panose="02020603050405020304" pitchFamily="18" charset="0"/>
                <a:cs typeface="Times New Roman" panose="02020603050405020304" pitchFamily="18" charset="0"/>
              </a:rPr>
              <a:t>Kordeh</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Mahini</a:t>
            </a:r>
            <a:r>
              <a:rPr lang="en-US" dirty="0">
                <a:solidFill>
                  <a:schemeClr val="bg1"/>
                </a:solidFill>
                <a:latin typeface="Times New Roman" panose="02020603050405020304" pitchFamily="18" charset="0"/>
                <a:cs typeface="Times New Roman" panose="02020603050405020304" pitchFamily="18" charset="0"/>
              </a:rPr>
              <a:t>_ ID: 6035679</a:t>
            </a:r>
          </a:p>
          <a:p>
            <a:pPr algn="ctr"/>
            <a:r>
              <a:rPr lang="en-US" dirty="0">
                <a:solidFill>
                  <a:schemeClr val="bg1"/>
                </a:solidFill>
                <a:latin typeface="Times New Roman" panose="02020603050405020304" pitchFamily="18" charset="0"/>
                <a:cs typeface="Times New Roman" panose="02020603050405020304" pitchFamily="18" charset="0"/>
              </a:rPr>
              <a:t>Ali </a:t>
            </a:r>
            <a:r>
              <a:rPr lang="en-US" dirty="0" err="1">
                <a:solidFill>
                  <a:schemeClr val="bg1"/>
                </a:solidFill>
                <a:latin typeface="Times New Roman" panose="02020603050405020304" pitchFamily="18" charset="0"/>
                <a:cs typeface="Times New Roman" panose="02020603050405020304" pitchFamily="18" charset="0"/>
              </a:rPr>
              <a:t>Shirdel_ID</a:t>
            </a:r>
            <a:r>
              <a:rPr lang="en-US" dirty="0">
                <a:solidFill>
                  <a:schemeClr val="bg1"/>
                </a:solidFill>
                <a:latin typeface="Times New Roman" panose="02020603050405020304" pitchFamily="18" charset="0"/>
                <a:cs typeface="Times New Roman" panose="02020603050405020304" pitchFamily="18" charset="0"/>
              </a:rPr>
              <a:t>: 6065050</a:t>
            </a:r>
          </a:p>
        </p:txBody>
      </p:sp>
    </p:spTree>
    <p:extLst>
      <p:ext uri="{BB962C8B-B14F-4D97-AF65-F5344CB8AC3E}">
        <p14:creationId xmlns:p14="http://schemas.microsoft.com/office/powerpoint/2010/main" val="1424318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48E3AB-C4BA-4A75-9C09-FF975E3228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97"/>
            <a:ext cx="12191999" cy="6845808"/>
          </a:xfrm>
          <a:prstGeom prst="rect">
            <a:avLst/>
          </a:prstGeom>
        </p:spPr>
      </p:pic>
      <p:sp>
        <p:nvSpPr>
          <p:cNvPr id="10" name="Rectangle 9">
            <a:extLst>
              <a:ext uri="{FF2B5EF4-FFF2-40B4-BE49-F238E27FC236}">
                <a16:creationId xmlns:a16="http://schemas.microsoft.com/office/drawing/2014/main" id="{59FCA132-C352-47BD-BB8F-93E9DB143EDD}"/>
              </a:ext>
            </a:extLst>
          </p:cNvPr>
          <p:cNvSpPr/>
          <p:nvPr/>
        </p:nvSpPr>
        <p:spPr>
          <a:xfrm>
            <a:off x="1208973" y="0"/>
            <a:ext cx="4645644" cy="6858000"/>
          </a:xfrm>
          <a:prstGeom prst="rect">
            <a:avLst/>
          </a:prstGeom>
          <a:gradFill>
            <a:gsLst>
              <a:gs pos="0">
                <a:schemeClr val="accent3">
                  <a:satMod val="103000"/>
                  <a:lumMod val="102000"/>
                  <a:tint val="94000"/>
                  <a:alpha val="71000"/>
                </a:schemeClr>
              </a:gs>
              <a:gs pos="50000">
                <a:schemeClr val="accent3">
                  <a:satMod val="110000"/>
                  <a:lumMod val="100000"/>
                  <a:shade val="100000"/>
                </a:schemeClr>
              </a:gs>
              <a:gs pos="100000">
                <a:schemeClr val="accent3">
                  <a:lumMod val="99000"/>
                  <a:satMod val="120000"/>
                  <a:shade val="78000"/>
                </a:schemeClr>
              </a:gs>
            </a:gsLst>
          </a:gra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FEF084C-05AC-4BB3-A4CF-99B81A423497}"/>
              </a:ext>
            </a:extLst>
          </p:cNvPr>
          <p:cNvSpPr txBox="1"/>
          <p:nvPr/>
        </p:nvSpPr>
        <p:spPr>
          <a:xfrm>
            <a:off x="1307162" y="576863"/>
            <a:ext cx="4436988" cy="6140142"/>
          </a:xfrm>
          <a:prstGeom prst="rect">
            <a:avLst/>
          </a:prstGeom>
          <a:noFill/>
        </p:spPr>
        <p:txBody>
          <a:bodyPr wrap="square" rtlCol="0">
            <a:spAutoFit/>
          </a:bodyPr>
          <a:lstStyle/>
          <a:p>
            <a:r>
              <a:rPr lang="en-US" sz="2400" b="1" dirty="0">
                <a:latin typeface="Gadugi" panose="020B0502040204020203" pitchFamily="34" charset="0"/>
                <a:ea typeface="Gadugi" panose="020B0502040204020203" pitchFamily="34" charset="0"/>
                <a:cs typeface="Times New Roman" panose="02020603050405020304" pitchFamily="18" charset="0"/>
              </a:rPr>
              <a:t>Definition:</a:t>
            </a:r>
          </a:p>
          <a:p>
            <a:pPr algn="just">
              <a:lnSpc>
                <a:spcPct val="150000"/>
              </a:lnSpc>
            </a:pPr>
            <a:r>
              <a:rPr lang="en-US" dirty="0">
                <a:solidFill>
                  <a:srgbClr val="0D0D0D"/>
                </a:solidFill>
                <a:effectLst/>
                <a:latin typeface="Gadugi" panose="020B0502040204020203" pitchFamily="34" charset="0"/>
                <a:ea typeface="Gadugi" panose="020B0502040204020203" pitchFamily="34" charset="0"/>
                <a:cs typeface="Times New Roman" panose="02020603050405020304" pitchFamily="18" charset="0"/>
              </a:rPr>
              <a:t>A graph-based social network is a representation of a social network where individuals or entities are </a:t>
            </a:r>
            <a:r>
              <a:rPr lang="en-US" dirty="0">
                <a:solidFill>
                  <a:srgbClr val="0D0D0D"/>
                </a:solidFill>
                <a:latin typeface="Gadugi" panose="020B0502040204020203" pitchFamily="34" charset="0"/>
                <a:ea typeface="Gadugi" panose="020B0502040204020203" pitchFamily="34" charset="0"/>
                <a:cs typeface="Times New Roman" panose="02020603050405020304" pitchFamily="18" charset="0"/>
              </a:rPr>
              <a:t>represente</a:t>
            </a:r>
            <a:r>
              <a:rPr lang="en-US" dirty="0">
                <a:solidFill>
                  <a:srgbClr val="0D0D0D"/>
                </a:solidFill>
                <a:effectLst/>
                <a:latin typeface="Gadugi" panose="020B0502040204020203" pitchFamily="34" charset="0"/>
                <a:ea typeface="Gadugi" panose="020B0502040204020203" pitchFamily="34" charset="0"/>
                <a:cs typeface="Times New Roman" panose="02020603050405020304" pitchFamily="18" charset="0"/>
              </a:rPr>
              <a:t>d as nodes (also called vertices), and the relationships or interactions between them are represented as edges (such as friendship, kinship, common interest, financial exchange, dislikes, relationships) connecting these nodes. In the context of social media, graph-based models are particularly useful for illustrating and analyzing how people interact with each other and with content on the platform.</a:t>
            </a:r>
            <a:endParaRPr lang="en-US" dirty="0">
              <a:effectLst/>
              <a:latin typeface="Gadugi" panose="020B0502040204020203" pitchFamily="34" charset="0"/>
              <a:ea typeface="Gadugi" panose="020B0502040204020203" pitchFamily="34"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57594C0-E95E-466D-A8F5-FA94B15A77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9307" y="1970387"/>
            <a:ext cx="4647728" cy="2834603"/>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730500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7203C3C-2332-44B7-9F44-9BC56034C6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Rectangle 6">
            <a:extLst>
              <a:ext uri="{FF2B5EF4-FFF2-40B4-BE49-F238E27FC236}">
                <a16:creationId xmlns:a16="http://schemas.microsoft.com/office/drawing/2014/main" id="{A59DD08B-5DFE-4CE4-AD86-22A8593427AB}"/>
              </a:ext>
            </a:extLst>
          </p:cNvPr>
          <p:cNvSpPr/>
          <p:nvPr/>
        </p:nvSpPr>
        <p:spPr>
          <a:xfrm>
            <a:off x="3602375" y="381589"/>
            <a:ext cx="7352022" cy="5466890"/>
          </a:xfrm>
          <a:prstGeom prst="rect">
            <a:avLst/>
          </a:prstGeom>
          <a:solidFill>
            <a:schemeClr val="accent1">
              <a:lumMod val="50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3A3AADF-59D4-4B7E-9E63-009908F90CEE}"/>
              </a:ext>
            </a:extLst>
          </p:cNvPr>
          <p:cNvSpPr txBox="1"/>
          <p:nvPr/>
        </p:nvSpPr>
        <p:spPr>
          <a:xfrm>
            <a:off x="3608505" y="429580"/>
            <a:ext cx="7364295" cy="5724644"/>
          </a:xfrm>
          <a:prstGeom prst="rect">
            <a:avLst/>
          </a:prstGeom>
          <a:noFill/>
        </p:spPr>
        <p:txBody>
          <a:bodyPr wrap="square" rtlCol="0">
            <a:spAutoFit/>
          </a:bodyPr>
          <a:lstStyle/>
          <a:p>
            <a:pPr algn="just"/>
            <a:r>
              <a:rPr lang="en-US" sz="2400" b="1" dirty="0">
                <a:solidFill>
                  <a:srgbClr val="FFFF00"/>
                </a:solidFill>
                <a:latin typeface="Gadugi" panose="020B0502040204020203" pitchFamily="34" charset="0"/>
                <a:ea typeface="Gadugi" panose="020B0502040204020203" pitchFamily="34" charset="0"/>
              </a:rPr>
              <a:t>Introduction</a:t>
            </a:r>
          </a:p>
          <a:p>
            <a:pPr algn="just">
              <a:lnSpc>
                <a:spcPct val="150000"/>
              </a:lnSpc>
            </a:pPr>
            <a:r>
              <a:rPr lang="en-US" b="0" i="0" dirty="0">
                <a:solidFill>
                  <a:srgbClr val="FFFF00"/>
                </a:solidFill>
                <a:effectLst/>
                <a:latin typeface="Gadugi" panose="020B0502040204020203" pitchFamily="34" charset="0"/>
                <a:ea typeface="Gadugi" panose="020B0502040204020203" pitchFamily="34" charset="0"/>
              </a:rPr>
              <a:t>The text discusses the challenges and importance of anonymizing data in Online Social Networks (OSNs) to protect users' privacy while maintaining the utility of the data for research. OSNs involve complex and sensitive data, including personal information and various types of interactions between users, such as friendships, messaging, blogging, and gaming. Traditional data anonymization techniques designed for tabular data, like k-anonymization, are insufficient for the rich, graph-structured data in OSNs. New methods are needed to effectively anonymize this data without compromising its value. The concept of "rich interaction graphs" is introduced to describe the complex and varied interactions in social networks, highlighting the need for advanced anonymization techniques.</a:t>
            </a:r>
            <a:endParaRPr lang="en-US" dirty="0">
              <a:solidFill>
                <a:srgbClr val="FFFF00"/>
              </a:solidFill>
              <a:latin typeface="Gadugi" panose="020B0502040204020203" pitchFamily="34" charset="0"/>
              <a:ea typeface="Gadugi" panose="020B0502040204020203" pitchFamily="34" charset="0"/>
            </a:endParaRPr>
          </a:p>
          <a:p>
            <a:pPr algn="just"/>
            <a:endParaRPr lang="en-US" dirty="0">
              <a:solidFill>
                <a:schemeClr val="bg1"/>
              </a:solidFill>
              <a:latin typeface="Gadugi" panose="020B0502040204020203" pitchFamily="34" charset="0"/>
              <a:ea typeface="Gadugi" panose="020B0502040204020203" pitchFamily="34" charset="0"/>
            </a:endParaRPr>
          </a:p>
        </p:txBody>
      </p:sp>
    </p:spTree>
    <p:extLst>
      <p:ext uri="{BB962C8B-B14F-4D97-AF65-F5344CB8AC3E}">
        <p14:creationId xmlns:p14="http://schemas.microsoft.com/office/powerpoint/2010/main" val="2699188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48E3AB-C4BA-4A75-9C09-FF975E3228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96"/>
            <a:ext cx="12191999" cy="6845808"/>
          </a:xfrm>
          <a:prstGeom prst="rect">
            <a:avLst/>
          </a:prstGeom>
        </p:spPr>
      </p:pic>
      <p:sp>
        <p:nvSpPr>
          <p:cNvPr id="10" name="Rectangle 9">
            <a:extLst>
              <a:ext uri="{FF2B5EF4-FFF2-40B4-BE49-F238E27FC236}">
                <a16:creationId xmlns:a16="http://schemas.microsoft.com/office/drawing/2014/main" id="{59FCA132-C352-47BD-BB8F-93E9DB143EDD}"/>
              </a:ext>
            </a:extLst>
          </p:cNvPr>
          <p:cNvSpPr/>
          <p:nvPr/>
        </p:nvSpPr>
        <p:spPr>
          <a:xfrm>
            <a:off x="411175" y="497091"/>
            <a:ext cx="9444708" cy="2835254"/>
          </a:xfrm>
          <a:prstGeom prst="rect">
            <a:avLst/>
          </a:prstGeom>
          <a:gradFill>
            <a:gsLst>
              <a:gs pos="0">
                <a:schemeClr val="accent3">
                  <a:satMod val="103000"/>
                  <a:lumMod val="102000"/>
                  <a:tint val="94000"/>
                  <a:alpha val="71000"/>
                </a:schemeClr>
              </a:gs>
              <a:gs pos="50000">
                <a:schemeClr val="accent3">
                  <a:satMod val="110000"/>
                  <a:lumMod val="100000"/>
                  <a:shade val="100000"/>
                </a:schemeClr>
              </a:gs>
              <a:gs pos="100000">
                <a:schemeClr val="accent3">
                  <a:lumMod val="99000"/>
                  <a:satMod val="120000"/>
                  <a:shade val="78000"/>
                </a:schemeClr>
              </a:gs>
            </a:gsLst>
          </a:gra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FEF084C-05AC-4BB3-A4CF-99B81A423497}"/>
              </a:ext>
            </a:extLst>
          </p:cNvPr>
          <p:cNvSpPr txBox="1"/>
          <p:nvPr/>
        </p:nvSpPr>
        <p:spPr>
          <a:xfrm>
            <a:off x="613691" y="576863"/>
            <a:ext cx="9315834" cy="2441374"/>
          </a:xfrm>
          <a:prstGeom prst="rect">
            <a:avLst/>
          </a:prstGeom>
          <a:noFill/>
        </p:spPr>
        <p:txBody>
          <a:bodyPr wrap="square" rtlCol="0">
            <a:spAutoFit/>
          </a:bodyPr>
          <a:lstStyle/>
          <a:p>
            <a:r>
              <a:rPr lang="en-US" sz="2400" b="1" dirty="0">
                <a:latin typeface="Gadugi" panose="020B0502040204020203" pitchFamily="34" charset="0"/>
                <a:ea typeface="Gadugi" panose="020B0502040204020203" pitchFamily="34" charset="0"/>
                <a:cs typeface="Times New Roman" panose="02020603050405020304" pitchFamily="18" charset="0"/>
              </a:rPr>
              <a:t>Why class-based models:</a:t>
            </a:r>
          </a:p>
          <a:p>
            <a:endParaRPr lang="en-US" sz="2400" b="1" dirty="0">
              <a:latin typeface="Gadugi" panose="020B0502040204020203" pitchFamily="34" charset="0"/>
              <a:ea typeface="Gadugi" panose="020B0502040204020203" pitchFamily="34" charset="0"/>
              <a:cs typeface="Times New Roman" panose="02020603050405020304" pitchFamily="18" charset="0"/>
            </a:endParaRPr>
          </a:p>
          <a:p>
            <a:pPr marL="285750" indent="-285750">
              <a:lnSpc>
                <a:spcPct val="150000"/>
              </a:lnSpc>
              <a:buFont typeface="Wingdings" panose="05000000000000000000" pitchFamily="2" charset="2"/>
              <a:buChar char="v"/>
            </a:pPr>
            <a:r>
              <a:rPr lang="en-US" dirty="0">
                <a:latin typeface="Gadugi" panose="020B0502040204020203" pitchFamily="34" charset="0"/>
                <a:ea typeface="Gadugi" panose="020B0502040204020203" pitchFamily="34" charset="0"/>
                <a:cs typeface="Times New Roman" panose="02020603050405020304" pitchFamily="18" charset="0"/>
              </a:rPr>
              <a:t>Analyzing network dynamics</a:t>
            </a:r>
          </a:p>
          <a:p>
            <a:pPr marL="285750" indent="-285750">
              <a:lnSpc>
                <a:spcPct val="150000"/>
              </a:lnSpc>
              <a:buFont typeface="Wingdings" panose="05000000000000000000" pitchFamily="2" charset="2"/>
              <a:buChar char="v"/>
            </a:pPr>
            <a:r>
              <a:rPr lang="en-US" dirty="0">
                <a:latin typeface="Gadugi" panose="020B0502040204020203" pitchFamily="34" charset="0"/>
                <a:ea typeface="Gadugi" panose="020B0502040204020203" pitchFamily="34" charset="0"/>
                <a:cs typeface="Times New Roman" panose="02020603050405020304" pitchFamily="18" charset="0"/>
              </a:rPr>
              <a:t>Discovering patterns of connectivity</a:t>
            </a:r>
          </a:p>
          <a:p>
            <a:pPr marL="285750" indent="-285750">
              <a:lnSpc>
                <a:spcPct val="150000"/>
              </a:lnSpc>
              <a:buFont typeface="Wingdings" panose="05000000000000000000" pitchFamily="2" charset="2"/>
              <a:buChar char="v"/>
            </a:pPr>
            <a:r>
              <a:rPr lang="en-US" dirty="0">
                <a:latin typeface="Gadugi" panose="020B0502040204020203" pitchFamily="34" charset="0"/>
                <a:ea typeface="Gadugi" panose="020B0502040204020203" pitchFamily="34" charset="0"/>
                <a:cs typeface="Times New Roman" panose="02020603050405020304" pitchFamily="18" charset="0"/>
              </a:rPr>
              <a:t>Identifying influential nodes within the network</a:t>
            </a:r>
          </a:p>
          <a:p>
            <a:pPr marL="285750" indent="-285750">
              <a:lnSpc>
                <a:spcPct val="150000"/>
              </a:lnSpc>
              <a:buFont typeface="Wingdings" panose="05000000000000000000" pitchFamily="2" charset="2"/>
              <a:buChar char="v"/>
            </a:pPr>
            <a:r>
              <a:rPr lang="en-US" sz="1800" b="0" i="0" u="none" strike="noStrike" baseline="0" dirty="0">
                <a:solidFill>
                  <a:srgbClr val="000000"/>
                </a:solidFill>
                <a:latin typeface="Gadugi" panose="020B0502040204020203" pitchFamily="34" charset="0"/>
                <a:ea typeface="Gadugi" panose="020B0502040204020203" pitchFamily="34" charset="0"/>
              </a:rPr>
              <a:t>Recommending new connections or content based on existing relationships</a:t>
            </a:r>
          </a:p>
        </p:txBody>
      </p:sp>
    </p:spTree>
    <p:extLst>
      <p:ext uri="{BB962C8B-B14F-4D97-AF65-F5344CB8AC3E}">
        <p14:creationId xmlns:p14="http://schemas.microsoft.com/office/powerpoint/2010/main" val="2250180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DC6B59-B1A7-4194-838B-6A8B172D35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202856" cy="6851904"/>
          </a:xfrm>
          <a:prstGeom prst="rect">
            <a:avLst/>
          </a:prstGeom>
        </p:spPr>
      </p:pic>
      <p:sp>
        <p:nvSpPr>
          <p:cNvPr id="8" name="Rectangle 7">
            <a:extLst>
              <a:ext uri="{FF2B5EF4-FFF2-40B4-BE49-F238E27FC236}">
                <a16:creationId xmlns:a16="http://schemas.microsoft.com/office/drawing/2014/main" id="{7AA25B70-4BD3-4E69-912F-7E5D6DBD6F56}"/>
              </a:ext>
            </a:extLst>
          </p:cNvPr>
          <p:cNvSpPr/>
          <p:nvPr/>
        </p:nvSpPr>
        <p:spPr>
          <a:xfrm>
            <a:off x="411175" y="497091"/>
            <a:ext cx="7523853" cy="5784046"/>
          </a:xfrm>
          <a:prstGeom prst="rect">
            <a:avLst/>
          </a:prstGeom>
          <a:gradFill>
            <a:gsLst>
              <a:gs pos="0">
                <a:schemeClr val="accent3">
                  <a:satMod val="103000"/>
                  <a:lumMod val="102000"/>
                  <a:tint val="94000"/>
                  <a:alpha val="71000"/>
                </a:schemeClr>
              </a:gs>
              <a:gs pos="50000">
                <a:schemeClr val="accent3">
                  <a:satMod val="110000"/>
                  <a:lumMod val="100000"/>
                  <a:shade val="100000"/>
                </a:schemeClr>
              </a:gs>
              <a:gs pos="100000">
                <a:schemeClr val="accent3">
                  <a:lumMod val="99000"/>
                  <a:satMod val="120000"/>
                  <a:shade val="78000"/>
                </a:schemeClr>
              </a:gs>
            </a:gsLst>
          </a:gra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FEF084C-05AC-4BB3-A4CF-99B81A423497}"/>
              </a:ext>
            </a:extLst>
          </p:cNvPr>
          <p:cNvSpPr txBox="1"/>
          <p:nvPr/>
        </p:nvSpPr>
        <p:spPr>
          <a:xfrm>
            <a:off x="613691" y="576863"/>
            <a:ext cx="7198599" cy="5165197"/>
          </a:xfrm>
          <a:prstGeom prst="rect">
            <a:avLst/>
          </a:prstGeom>
          <a:noFill/>
        </p:spPr>
        <p:txBody>
          <a:bodyPr wrap="square" rtlCol="0">
            <a:spAutoFit/>
          </a:bodyPr>
          <a:lstStyle/>
          <a:p>
            <a:pPr>
              <a:lnSpc>
                <a:spcPct val="150000"/>
              </a:lnSpc>
            </a:pPr>
            <a:r>
              <a:rPr lang="en-US" sz="2400" b="1" dirty="0">
                <a:latin typeface="Gadugi" panose="020B0502040204020203" pitchFamily="34" charset="0"/>
                <a:ea typeface="Gadugi" panose="020B0502040204020203" pitchFamily="34" charset="0"/>
                <a:cs typeface="Times New Roman" panose="02020603050405020304" pitchFamily="18" charset="0"/>
              </a:rPr>
              <a:t>Challenges:</a:t>
            </a:r>
          </a:p>
          <a:p>
            <a:pPr algn="just">
              <a:lnSpc>
                <a:spcPct val="150000"/>
              </a:lnSpc>
            </a:pPr>
            <a:endParaRPr lang="en-US" sz="1800" b="0" i="0" u="none" strike="noStrike" baseline="0" dirty="0">
              <a:latin typeface="Gadugi" panose="020B0502040204020203" pitchFamily="34" charset="0"/>
              <a:ea typeface="Gadugi" panose="020B0502040204020203" pitchFamily="34" charset="0"/>
            </a:endParaRPr>
          </a:p>
          <a:p>
            <a:pPr algn="just">
              <a:lnSpc>
                <a:spcPct val="150000"/>
              </a:lnSpc>
            </a:pPr>
            <a:r>
              <a:rPr lang="en-US" sz="1800" b="0" i="0" u="none" strike="noStrike" baseline="0" dirty="0">
                <a:solidFill>
                  <a:srgbClr val="0D0D0D"/>
                </a:solidFill>
                <a:latin typeface="Gadugi" panose="020B0502040204020203" pitchFamily="34" charset="0"/>
                <a:ea typeface="Gadugi" panose="020B0502040204020203" pitchFamily="34" charset="0"/>
              </a:rPr>
              <a:t>Facebook and MySpace are examples of graph-based social networks that generate large amounts of data containing sensitive personal information. So the challenge is anonymizing data to protect individual privacy while preserving the utility of the data. </a:t>
            </a:r>
            <a:endParaRPr lang="en-US" sz="1800" b="0" i="0" u="none" strike="noStrike" baseline="0" dirty="0">
              <a:solidFill>
                <a:srgbClr val="000000"/>
              </a:solidFill>
              <a:latin typeface="Palatino Linotype" panose="02040502050505030304" pitchFamily="18" charset="0"/>
            </a:endParaRPr>
          </a:p>
          <a:p>
            <a:pPr algn="just">
              <a:lnSpc>
                <a:spcPct val="150000"/>
              </a:lnSpc>
            </a:pPr>
            <a:endParaRPr lang="en-US" sz="1800" b="0" i="0" u="none" strike="noStrike" baseline="0" dirty="0">
              <a:latin typeface="Palatino Linotype" panose="02040502050505030304" pitchFamily="18" charset="0"/>
            </a:endParaRPr>
          </a:p>
          <a:p>
            <a:pPr algn="just">
              <a:lnSpc>
                <a:spcPct val="150000"/>
              </a:lnSpc>
            </a:pPr>
            <a:r>
              <a:rPr lang="en-US" sz="1800" b="0" i="0" u="none" strike="noStrike" baseline="0" dirty="0">
                <a:solidFill>
                  <a:srgbClr val="0D0D0D"/>
                </a:solidFill>
                <a:latin typeface="Gadugi" panose="020B0502040204020203" pitchFamily="34" charset="0"/>
                <a:ea typeface="Gadugi" panose="020B0502040204020203" pitchFamily="34" charset="0"/>
              </a:rPr>
              <a:t>Traditional data anonymization methods, such as </a:t>
            </a:r>
            <a:r>
              <a:rPr lang="en-US" sz="1800" b="1" i="0" u="none" strike="noStrike" baseline="0" dirty="0">
                <a:solidFill>
                  <a:srgbClr val="0D0D0D"/>
                </a:solidFill>
                <a:latin typeface="Gadugi" panose="020B0502040204020203" pitchFamily="34" charset="0"/>
                <a:ea typeface="Gadugi" panose="020B0502040204020203" pitchFamily="34" charset="0"/>
              </a:rPr>
              <a:t>removing non-graph information </a:t>
            </a:r>
            <a:r>
              <a:rPr lang="en-US" sz="1800" b="0" i="0" u="none" strike="noStrike" baseline="0" dirty="0">
                <a:solidFill>
                  <a:srgbClr val="0D0D0D"/>
                </a:solidFill>
                <a:latin typeface="Gadugi" panose="020B0502040204020203" pitchFamily="34" charset="0"/>
                <a:ea typeface="Gadugi" panose="020B0502040204020203" pitchFamily="34" charset="0"/>
              </a:rPr>
              <a:t>or </a:t>
            </a:r>
            <a:r>
              <a:rPr lang="en-US" sz="1800" b="1" i="0" u="none" strike="noStrike" baseline="0" dirty="0">
                <a:solidFill>
                  <a:srgbClr val="0D0D0D"/>
                </a:solidFill>
                <a:latin typeface="Gadugi" panose="020B0502040204020203" pitchFamily="34" charset="0"/>
                <a:ea typeface="Gadugi" panose="020B0502040204020203" pitchFamily="34" charset="0"/>
              </a:rPr>
              <a:t>altering the graph structure by adding or deleting edges</a:t>
            </a:r>
            <a:r>
              <a:rPr lang="en-US" sz="1800" b="0" i="0" u="none" strike="noStrike" baseline="0" dirty="0">
                <a:solidFill>
                  <a:srgbClr val="0D0D0D"/>
                </a:solidFill>
                <a:latin typeface="Gadugi" panose="020B0502040204020203" pitchFamily="34" charset="0"/>
                <a:ea typeface="Gadugi" panose="020B0502040204020203" pitchFamily="34" charset="0"/>
              </a:rPr>
              <a:t>, are ineffective for the rich detail available in social network data. This richness limits the analysis due to the loss of detail caused by anonymization.</a:t>
            </a:r>
          </a:p>
        </p:txBody>
      </p:sp>
    </p:spTree>
    <p:extLst>
      <p:ext uri="{BB962C8B-B14F-4D97-AF65-F5344CB8AC3E}">
        <p14:creationId xmlns:p14="http://schemas.microsoft.com/office/powerpoint/2010/main" val="448349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7203C3C-2332-44B7-9F44-9BC56034C6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
            <a:ext cx="12192000" cy="6858000"/>
          </a:xfrm>
          <a:prstGeom prst="rect">
            <a:avLst/>
          </a:prstGeom>
        </p:spPr>
      </p:pic>
      <p:sp>
        <p:nvSpPr>
          <p:cNvPr id="7" name="Rectangle 6">
            <a:extLst>
              <a:ext uri="{FF2B5EF4-FFF2-40B4-BE49-F238E27FC236}">
                <a16:creationId xmlns:a16="http://schemas.microsoft.com/office/drawing/2014/main" id="{A59DD08B-5DFE-4CE4-AD86-22A8593427AB}"/>
              </a:ext>
            </a:extLst>
          </p:cNvPr>
          <p:cNvSpPr/>
          <p:nvPr/>
        </p:nvSpPr>
        <p:spPr>
          <a:xfrm>
            <a:off x="3602375" y="381589"/>
            <a:ext cx="7115501" cy="3708273"/>
          </a:xfrm>
          <a:prstGeom prst="rect">
            <a:avLst/>
          </a:prstGeom>
          <a:solidFill>
            <a:schemeClr val="accent1">
              <a:lumMod val="50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3A3AADF-59D4-4B7E-9E63-009908F90CEE}"/>
              </a:ext>
            </a:extLst>
          </p:cNvPr>
          <p:cNvSpPr txBox="1"/>
          <p:nvPr/>
        </p:nvSpPr>
        <p:spPr>
          <a:xfrm>
            <a:off x="3818313" y="551498"/>
            <a:ext cx="6672349" cy="3364704"/>
          </a:xfrm>
          <a:prstGeom prst="rect">
            <a:avLst/>
          </a:prstGeom>
          <a:noFill/>
        </p:spPr>
        <p:txBody>
          <a:bodyPr wrap="square" rtlCol="0">
            <a:spAutoFit/>
          </a:bodyPr>
          <a:lstStyle/>
          <a:p>
            <a:pPr algn="just">
              <a:lnSpc>
                <a:spcPct val="150000"/>
              </a:lnSpc>
            </a:pPr>
            <a:r>
              <a:rPr lang="en-US" sz="1800" b="0" i="0" u="none" strike="noStrike" baseline="0" dirty="0">
                <a:solidFill>
                  <a:srgbClr val="FFFF00"/>
                </a:solidFill>
                <a:latin typeface="Gadugi" panose="020B0502040204020203" pitchFamily="34" charset="0"/>
                <a:ea typeface="Gadugi" panose="020B0502040204020203" pitchFamily="34" charset="0"/>
              </a:rPr>
              <a:t>Masking the associations between entities and their interactions is too </a:t>
            </a:r>
            <a:r>
              <a:rPr lang="en-US" sz="1800" b="1" i="0" u="sng" strike="noStrike" baseline="0" dirty="0">
                <a:solidFill>
                  <a:srgbClr val="FFFF00"/>
                </a:solidFill>
                <a:latin typeface="Gadugi" panose="020B0502040204020203" pitchFamily="34" charset="0"/>
                <a:ea typeface="Gadugi" panose="020B0502040204020203" pitchFamily="34" charset="0"/>
              </a:rPr>
              <a:t>important</a:t>
            </a:r>
            <a:r>
              <a:rPr lang="en-US" sz="1800" b="0" i="0" u="none" strike="noStrike" baseline="0" dirty="0">
                <a:solidFill>
                  <a:srgbClr val="FFFF00"/>
                </a:solidFill>
                <a:latin typeface="Gadugi" panose="020B0502040204020203" pitchFamily="34" charset="0"/>
                <a:ea typeface="Gadugi" panose="020B0502040204020203" pitchFamily="34" charset="0"/>
              </a:rPr>
              <a:t> but not to obscure them entirely. Such queries can be answered with some degree of accuracy.</a:t>
            </a:r>
          </a:p>
          <a:p>
            <a:pPr algn="just">
              <a:lnSpc>
                <a:spcPct val="150000"/>
              </a:lnSpc>
            </a:pPr>
            <a:r>
              <a:rPr lang="en-US" sz="1800" b="0" i="0" u="none" strike="noStrike" baseline="0" dirty="0">
                <a:solidFill>
                  <a:srgbClr val="FFFF00"/>
                </a:solidFill>
                <a:latin typeface="Gadugi" panose="020B0502040204020203" pitchFamily="34" charset="0"/>
                <a:ea typeface="Gadugi" panose="020B0502040204020203" pitchFamily="34" charset="0"/>
              </a:rPr>
              <a:t>We describe two types of anonymization techniques for such data, both based on partitioning the original entities into classes, and then analyze the ability of an attacker to infer additional information is minimized, or is zero, depending on the amount of background knowledge available to them.</a:t>
            </a:r>
          </a:p>
        </p:txBody>
      </p:sp>
      <p:pic>
        <p:nvPicPr>
          <p:cNvPr id="8" name="Picture 7">
            <a:extLst>
              <a:ext uri="{FF2B5EF4-FFF2-40B4-BE49-F238E27FC236}">
                <a16:creationId xmlns:a16="http://schemas.microsoft.com/office/drawing/2014/main" id="{7EA13E71-1E92-4099-97B9-C4AC71797C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8997" y="4203073"/>
            <a:ext cx="5580611" cy="2157836"/>
          </a:xfrm>
          <a:prstGeom prst="rect">
            <a:avLst/>
          </a:prstGeom>
          <a:ln>
            <a:noFill/>
          </a:ln>
          <a:effectLst>
            <a:softEdge rad="112500"/>
          </a:effectLst>
        </p:spPr>
      </p:pic>
    </p:spTree>
    <p:extLst>
      <p:ext uri="{BB962C8B-B14F-4D97-AF65-F5344CB8AC3E}">
        <p14:creationId xmlns:p14="http://schemas.microsoft.com/office/powerpoint/2010/main" val="1198225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7203C3C-2332-44B7-9F44-9BC56034C6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
            <a:ext cx="12192000" cy="6858000"/>
          </a:xfrm>
          <a:prstGeom prst="rect">
            <a:avLst/>
          </a:prstGeom>
        </p:spPr>
      </p:pic>
      <p:sp>
        <p:nvSpPr>
          <p:cNvPr id="7" name="Rectangle 6">
            <a:extLst>
              <a:ext uri="{FF2B5EF4-FFF2-40B4-BE49-F238E27FC236}">
                <a16:creationId xmlns:a16="http://schemas.microsoft.com/office/drawing/2014/main" id="{A59DD08B-5DFE-4CE4-AD86-22A8593427AB}"/>
              </a:ext>
            </a:extLst>
          </p:cNvPr>
          <p:cNvSpPr/>
          <p:nvPr/>
        </p:nvSpPr>
        <p:spPr>
          <a:xfrm>
            <a:off x="3602375" y="400071"/>
            <a:ext cx="7115501" cy="2027245"/>
          </a:xfrm>
          <a:prstGeom prst="rect">
            <a:avLst/>
          </a:prstGeom>
          <a:solidFill>
            <a:schemeClr val="accent1">
              <a:lumMod val="50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3A3AADF-59D4-4B7E-9E63-009908F90CEE}"/>
              </a:ext>
            </a:extLst>
          </p:cNvPr>
          <p:cNvSpPr txBox="1"/>
          <p:nvPr/>
        </p:nvSpPr>
        <p:spPr>
          <a:xfrm>
            <a:off x="3818313" y="551498"/>
            <a:ext cx="6672349" cy="1702710"/>
          </a:xfrm>
          <a:prstGeom prst="rect">
            <a:avLst/>
          </a:prstGeom>
          <a:noFill/>
        </p:spPr>
        <p:txBody>
          <a:bodyPr wrap="square" rtlCol="0">
            <a:spAutoFit/>
          </a:bodyPr>
          <a:lstStyle/>
          <a:p>
            <a:pPr algn="just">
              <a:lnSpc>
                <a:spcPct val="150000"/>
              </a:lnSpc>
            </a:pPr>
            <a:r>
              <a:rPr lang="en-US" sz="1800" b="1" i="0" u="none" strike="noStrike" baseline="0" dirty="0">
                <a:solidFill>
                  <a:srgbClr val="FFFF00"/>
                </a:solidFill>
                <a:latin typeface="Gadugi" panose="020B0502040204020203" pitchFamily="34" charset="0"/>
                <a:ea typeface="Gadugi" panose="020B0502040204020203" pitchFamily="34" charset="0"/>
              </a:rPr>
              <a:t>In an Online Social Network (OSN):</a:t>
            </a:r>
          </a:p>
          <a:p>
            <a:pPr algn="just">
              <a:lnSpc>
                <a:spcPct val="150000"/>
              </a:lnSpc>
            </a:pPr>
            <a:r>
              <a:rPr lang="en-US" dirty="0">
                <a:solidFill>
                  <a:srgbClr val="FFFF00"/>
                </a:solidFill>
                <a:latin typeface="Gadugi" panose="020B0502040204020203" pitchFamily="34" charset="0"/>
                <a:ea typeface="Gadugi" panose="020B0502040204020203" pitchFamily="34" charset="0"/>
              </a:rPr>
              <a:t>V represents the </a:t>
            </a:r>
            <a:r>
              <a:rPr lang="en-US" b="1" dirty="0">
                <a:solidFill>
                  <a:srgbClr val="FFFF00"/>
                </a:solidFill>
                <a:latin typeface="Gadugi" panose="020B0502040204020203" pitchFamily="34" charset="0"/>
                <a:ea typeface="Gadugi" panose="020B0502040204020203" pitchFamily="34" charset="0"/>
              </a:rPr>
              <a:t>members of the network.</a:t>
            </a:r>
          </a:p>
          <a:p>
            <a:pPr algn="just">
              <a:lnSpc>
                <a:spcPct val="150000"/>
              </a:lnSpc>
            </a:pPr>
            <a:r>
              <a:rPr lang="en-US" sz="1800" b="0" i="0" u="none" strike="noStrike" baseline="0" dirty="0">
                <a:solidFill>
                  <a:srgbClr val="FFFF00"/>
                </a:solidFill>
                <a:latin typeface="Gadugi" panose="020B0502040204020203" pitchFamily="34" charset="0"/>
                <a:ea typeface="Gadugi" panose="020B0502040204020203" pitchFamily="34" charset="0"/>
              </a:rPr>
              <a:t>A hypergraph represents </a:t>
            </a:r>
            <a:r>
              <a:rPr lang="en-US" sz="1800" b="1" i="0" u="none" strike="noStrike" baseline="0" dirty="0">
                <a:solidFill>
                  <a:srgbClr val="FFFF00"/>
                </a:solidFill>
                <a:latin typeface="Gadugi" panose="020B0502040204020203" pitchFamily="34" charset="0"/>
                <a:ea typeface="Gadugi" panose="020B0502040204020203" pitchFamily="34" charset="0"/>
              </a:rPr>
              <a:t>interactions</a:t>
            </a:r>
            <a:r>
              <a:rPr lang="en-US" sz="1800" b="0" i="0" u="none" strike="noStrike" baseline="0" dirty="0">
                <a:solidFill>
                  <a:srgbClr val="FFFF00"/>
                </a:solidFill>
                <a:latin typeface="Gadugi" panose="020B0502040204020203" pitchFamily="34" charset="0"/>
                <a:ea typeface="Gadugi" panose="020B0502040204020203" pitchFamily="34" charset="0"/>
              </a:rPr>
              <a:t>, where each hyperedge consists of the set of entities involved in that interaction.</a:t>
            </a:r>
          </a:p>
        </p:txBody>
      </p:sp>
      <p:pic>
        <p:nvPicPr>
          <p:cNvPr id="9" name="Picture 8">
            <a:extLst>
              <a:ext uri="{FF2B5EF4-FFF2-40B4-BE49-F238E27FC236}">
                <a16:creationId xmlns:a16="http://schemas.microsoft.com/office/drawing/2014/main" id="{076E466F-129A-4F79-B36D-1151011ED4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5729" y="2868833"/>
            <a:ext cx="6394933" cy="3395850"/>
          </a:xfrm>
          <a:prstGeom prst="rect">
            <a:avLst/>
          </a:prstGeom>
          <a:ln>
            <a:noFill/>
          </a:ln>
          <a:effectLst>
            <a:softEdge rad="112500"/>
          </a:effectLst>
        </p:spPr>
      </p:pic>
      <p:cxnSp>
        <p:nvCxnSpPr>
          <p:cNvPr id="11" name="Straight Connector 10">
            <a:extLst>
              <a:ext uri="{FF2B5EF4-FFF2-40B4-BE49-F238E27FC236}">
                <a16:creationId xmlns:a16="http://schemas.microsoft.com/office/drawing/2014/main" id="{D63BA860-8838-45E6-BFCC-644B04CD7BA9}"/>
              </a:ext>
            </a:extLst>
          </p:cNvPr>
          <p:cNvCxnSpPr/>
          <p:nvPr/>
        </p:nvCxnSpPr>
        <p:spPr>
          <a:xfrm>
            <a:off x="6151418" y="3169920"/>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0996C5C9-760A-43DC-8440-977EAA7D0BBB}"/>
              </a:ext>
            </a:extLst>
          </p:cNvPr>
          <p:cNvSpPr/>
          <p:nvPr/>
        </p:nvSpPr>
        <p:spPr>
          <a:xfrm>
            <a:off x="5896495" y="3247505"/>
            <a:ext cx="277090" cy="2194560"/>
          </a:xfrm>
          <a:prstGeom prst="rect">
            <a:avLst/>
          </a:prstGeom>
          <a:noFill/>
          <a:ln w="57150" cap="flat" cmpd="sng" algn="ctr">
            <a:solidFill>
              <a:srgbClr val="FFFF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Tree>
    <p:extLst>
      <p:ext uri="{BB962C8B-B14F-4D97-AF65-F5344CB8AC3E}">
        <p14:creationId xmlns:p14="http://schemas.microsoft.com/office/powerpoint/2010/main" val="2639102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DC6B59-B1A7-4194-838B-6A8B172D35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02856" cy="6851904"/>
          </a:xfrm>
          <a:prstGeom prst="rect">
            <a:avLst/>
          </a:prstGeom>
        </p:spPr>
      </p:pic>
      <p:sp>
        <p:nvSpPr>
          <p:cNvPr id="8" name="Rectangle 7">
            <a:extLst>
              <a:ext uri="{FF2B5EF4-FFF2-40B4-BE49-F238E27FC236}">
                <a16:creationId xmlns:a16="http://schemas.microsoft.com/office/drawing/2014/main" id="{7AA25B70-4BD3-4E69-912F-7E5D6DBD6F56}"/>
              </a:ext>
            </a:extLst>
          </p:cNvPr>
          <p:cNvSpPr/>
          <p:nvPr/>
        </p:nvSpPr>
        <p:spPr>
          <a:xfrm>
            <a:off x="411176" y="497091"/>
            <a:ext cx="4969930" cy="5784046"/>
          </a:xfrm>
          <a:prstGeom prst="rect">
            <a:avLst/>
          </a:prstGeom>
          <a:gradFill>
            <a:gsLst>
              <a:gs pos="0">
                <a:schemeClr val="accent3">
                  <a:satMod val="103000"/>
                  <a:lumMod val="102000"/>
                  <a:tint val="94000"/>
                  <a:alpha val="71000"/>
                </a:schemeClr>
              </a:gs>
              <a:gs pos="50000">
                <a:schemeClr val="accent3">
                  <a:satMod val="110000"/>
                  <a:lumMod val="100000"/>
                  <a:shade val="100000"/>
                </a:schemeClr>
              </a:gs>
              <a:gs pos="100000">
                <a:schemeClr val="accent3">
                  <a:lumMod val="99000"/>
                  <a:satMod val="120000"/>
                  <a:shade val="78000"/>
                </a:schemeClr>
              </a:gs>
            </a:gsLst>
          </a:gra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FEF084C-05AC-4BB3-A4CF-99B81A423497}"/>
              </a:ext>
            </a:extLst>
          </p:cNvPr>
          <p:cNvSpPr txBox="1"/>
          <p:nvPr/>
        </p:nvSpPr>
        <p:spPr>
          <a:xfrm>
            <a:off x="613691" y="809619"/>
            <a:ext cx="4518033" cy="5165197"/>
          </a:xfrm>
          <a:prstGeom prst="rect">
            <a:avLst/>
          </a:prstGeom>
          <a:noFill/>
        </p:spPr>
        <p:txBody>
          <a:bodyPr wrap="square" rtlCol="0">
            <a:spAutoFit/>
          </a:bodyPr>
          <a:lstStyle/>
          <a:p>
            <a:pPr>
              <a:lnSpc>
                <a:spcPct val="150000"/>
              </a:lnSpc>
            </a:pPr>
            <a:r>
              <a:rPr lang="en-US" sz="2400" b="1" dirty="0">
                <a:latin typeface="Gadugi" panose="020B0502040204020203" pitchFamily="34" charset="0"/>
                <a:ea typeface="Gadugi" panose="020B0502040204020203" pitchFamily="34" charset="0"/>
                <a:cs typeface="Times New Roman" panose="02020603050405020304" pitchFamily="18" charset="0"/>
              </a:rPr>
              <a:t>Label List approach:</a:t>
            </a:r>
          </a:p>
          <a:p>
            <a:pPr algn="just">
              <a:lnSpc>
                <a:spcPct val="150000"/>
              </a:lnSpc>
            </a:pPr>
            <a:endParaRPr lang="en-US" sz="1800" b="0" i="0" u="none" strike="noStrike" baseline="0" dirty="0">
              <a:latin typeface="Gadugi" panose="020B0502040204020203" pitchFamily="34" charset="0"/>
              <a:ea typeface="Gadugi" panose="020B0502040204020203" pitchFamily="34" charset="0"/>
            </a:endParaRPr>
          </a:p>
          <a:p>
            <a:pPr algn="just">
              <a:lnSpc>
                <a:spcPct val="150000"/>
              </a:lnSpc>
            </a:pPr>
            <a:r>
              <a:rPr lang="en-US" sz="1800" b="0" i="0" u="none" strike="noStrike" baseline="0" dirty="0">
                <a:latin typeface="Gadugi" panose="020B0502040204020203" pitchFamily="34" charset="0"/>
                <a:ea typeface="Gadugi" panose="020B0502040204020203" pitchFamily="34" charset="0"/>
              </a:rPr>
              <a:t>We present the “label list” approach, which allocates a list of labels to each node in the graph, among which lies its true label. </a:t>
            </a:r>
            <a:r>
              <a:rPr lang="en-US" dirty="0">
                <a:latin typeface="Gadugi" panose="020B0502040204020203" pitchFamily="34" charset="0"/>
                <a:ea typeface="Gadugi" panose="020B0502040204020203" pitchFamily="34" charset="0"/>
              </a:rPr>
              <a:t>E</a:t>
            </a:r>
            <a:r>
              <a:rPr lang="en-US" sz="1800" b="0" i="0" u="none" strike="noStrike" baseline="0" dirty="0">
                <a:latin typeface="Gadugi" panose="020B0502040204020203" pitchFamily="34" charset="0"/>
                <a:ea typeface="Gadugi" panose="020B0502040204020203" pitchFamily="34" charset="0"/>
              </a:rPr>
              <a:t>ach node in the graph gets a list of possible identifiers, including its true identifier. We show how these lists can be structured to ensure that the true identity cannot be inferred and provide a “safety condition” to ensure that the pattern of links between classes does not leak information.</a:t>
            </a:r>
          </a:p>
        </p:txBody>
      </p:sp>
    </p:spTree>
    <p:extLst>
      <p:ext uri="{BB962C8B-B14F-4D97-AF65-F5344CB8AC3E}">
        <p14:creationId xmlns:p14="http://schemas.microsoft.com/office/powerpoint/2010/main" val="300491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DC6B59-B1A7-4194-838B-6A8B172D35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8918"/>
            <a:ext cx="12202856" cy="6851904"/>
          </a:xfrm>
          <a:prstGeom prst="rect">
            <a:avLst/>
          </a:prstGeom>
        </p:spPr>
      </p:pic>
      <p:sp>
        <p:nvSpPr>
          <p:cNvPr id="8" name="Rectangle 7">
            <a:extLst>
              <a:ext uri="{FF2B5EF4-FFF2-40B4-BE49-F238E27FC236}">
                <a16:creationId xmlns:a16="http://schemas.microsoft.com/office/drawing/2014/main" id="{7AA25B70-4BD3-4E69-912F-7E5D6DBD6F56}"/>
              </a:ext>
            </a:extLst>
          </p:cNvPr>
          <p:cNvSpPr/>
          <p:nvPr/>
        </p:nvSpPr>
        <p:spPr>
          <a:xfrm>
            <a:off x="411175" y="497091"/>
            <a:ext cx="5617559" cy="5784046"/>
          </a:xfrm>
          <a:prstGeom prst="rect">
            <a:avLst/>
          </a:prstGeom>
          <a:gradFill>
            <a:gsLst>
              <a:gs pos="0">
                <a:schemeClr val="accent3">
                  <a:satMod val="103000"/>
                  <a:lumMod val="102000"/>
                  <a:tint val="94000"/>
                  <a:alpha val="71000"/>
                </a:schemeClr>
              </a:gs>
              <a:gs pos="50000">
                <a:schemeClr val="accent3">
                  <a:satMod val="110000"/>
                  <a:lumMod val="100000"/>
                  <a:shade val="100000"/>
                </a:schemeClr>
              </a:gs>
              <a:gs pos="100000">
                <a:schemeClr val="accent3">
                  <a:lumMod val="99000"/>
                  <a:satMod val="120000"/>
                  <a:shade val="78000"/>
                </a:schemeClr>
              </a:gs>
            </a:gsLst>
          </a:gra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FEF084C-05AC-4BB3-A4CF-99B81A423497}"/>
              </a:ext>
            </a:extLst>
          </p:cNvPr>
          <p:cNvSpPr txBox="1"/>
          <p:nvPr/>
        </p:nvSpPr>
        <p:spPr>
          <a:xfrm>
            <a:off x="638915" y="665147"/>
            <a:ext cx="5213244" cy="5165197"/>
          </a:xfrm>
          <a:prstGeom prst="rect">
            <a:avLst/>
          </a:prstGeom>
          <a:noFill/>
        </p:spPr>
        <p:txBody>
          <a:bodyPr wrap="square" rtlCol="0">
            <a:spAutoFit/>
          </a:bodyPr>
          <a:lstStyle/>
          <a:p>
            <a:pPr>
              <a:lnSpc>
                <a:spcPct val="150000"/>
              </a:lnSpc>
            </a:pPr>
            <a:r>
              <a:rPr lang="en-US" sz="2400" b="1" dirty="0">
                <a:latin typeface="Gadugi" panose="020B0502040204020203" pitchFamily="34" charset="0"/>
                <a:ea typeface="Gadugi" panose="020B0502040204020203" pitchFamily="34" charset="0"/>
                <a:cs typeface="Times New Roman" panose="02020603050405020304" pitchFamily="18" charset="0"/>
              </a:rPr>
              <a:t>How:</a:t>
            </a:r>
            <a:endParaRPr lang="en-US" sz="1800" b="0" i="0" u="none" strike="noStrike" baseline="0" dirty="0">
              <a:latin typeface="Gadugi" panose="020B0502040204020203" pitchFamily="34" charset="0"/>
              <a:ea typeface="Gadugi" panose="020B0502040204020203" pitchFamily="34" charset="0"/>
            </a:endParaRPr>
          </a:p>
          <a:p>
            <a:pPr algn="just">
              <a:lnSpc>
                <a:spcPct val="150000"/>
              </a:lnSpc>
            </a:pPr>
            <a:r>
              <a:rPr lang="en-US" sz="1800" b="0" i="0" u="none" strike="noStrike" baseline="0" dirty="0">
                <a:latin typeface="Gadugi" panose="020B0502040204020203" pitchFamily="34" charset="0"/>
                <a:ea typeface="Gadugi" panose="020B0502040204020203" pitchFamily="34" charset="0"/>
              </a:rPr>
              <a:t>The identifier of each node in the graph is replaced by a list of possible identifiers (or labels). This reveals partial information about the mapping from nodes to their true identifiers, and the links between them. Carefully chosen labeling ensures that an observer has a low probability of guessing the true mapping. Conceptually, this is related to permutation-based methods for anonymizing tabular data, which can be thought of as providing a short list of possible sensitive attributes for each record.</a:t>
            </a:r>
          </a:p>
        </p:txBody>
      </p:sp>
      <p:pic>
        <p:nvPicPr>
          <p:cNvPr id="6" name="Picture 5">
            <a:extLst>
              <a:ext uri="{FF2B5EF4-FFF2-40B4-BE49-F238E27FC236}">
                <a16:creationId xmlns:a16="http://schemas.microsoft.com/office/drawing/2014/main" id="{599D091E-D38D-4BD3-BE51-73C5E66C52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9680" y="1642782"/>
            <a:ext cx="3533775" cy="320992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6560805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3671</TotalTime>
  <Words>1429</Words>
  <Application>Microsoft Office PowerPoint</Application>
  <PresentationFormat>Widescreen</PresentationFormat>
  <Paragraphs>56</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Light</vt:lpstr>
      <vt:lpstr>Gadugi</vt:lpstr>
      <vt:lpstr>Palatino Linotype</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Mina Asghari</dc:creator>
  <cp:lastModifiedBy>Mina Asghari</cp:lastModifiedBy>
  <cp:revision>52</cp:revision>
  <dcterms:created xsi:type="dcterms:W3CDTF">2024-05-18T13:55:27Z</dcterms:created>
  <dcterms:modified xsi:type="dcterms:W3CDTF">2024-06-07T17:09:37Z</dcterms:modified>
</cp:coreProperties>
</file>