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8" r:id="rId4"/>
    <p:sldId id="266" r:id="rId5"/>
    <p:sldId id="280" r:id="rId6"/>
    <p:sldId id="281" r:id="rId7"/>
    <p:sldId id="282" r:id="rId8"/>
    <p:sldId id="283" r:id="rId9"/>
    <p:sldId id="279" r:id="rId10"/>
    <p:sldId id="284" r:id="rId11"/>
    <p:sldId id="285" r:id="rId12"/>
    <p:sldId id="292" r:id="rId13"/>
    <p:sldId id="286" r:id="rId14"/>
    <p:sldId id="288" r:id="rId15"/>
    <p:sldId id="289" r:id="rId16"/>
    <p:sldId id="290" r:id="rId17"/>
    <p:sldId id="293" r:id="rId18"/>
    <p:sldId id="291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7776" y="3705644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Final Project</a:t>
            </a:r>
            <a:endParaRPr kumimoji="0" lang="en-US" altLang="ko-KR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25162" y="2368495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Numerical Software Development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CCC52A5-71F0-44DA-8984-100EC83FD9BB}"/>
              </a:ext>
            </a:extLst>
          </p:cNvPr>
          <p:cNvSpPr/>
          <p:nvPr/>
        </p:nvSpPr>
        <p:spPr>
          <a:xfrm>
            <a:off x="30305" y="1245984"/>
            <a:ext cx="1440160" cy="1122511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utoShape 2" descr="Risultati immagini per inaturalist logo circular">
            <a:extLst>
              <a:ext uri="{FF2B5EF4-FFF2-40B4-BE49-F238E27FC236}">
                <a16:creationId xmlns:a16="http://schemas.microsoft.com/office/drawing/2014/main" id="{22629F84-2D11-4981-9926-20BB40482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4364360" cy="43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56F15DA-0312-4A1E-8C38-12DD18E909F5}"/>
              </a:ext>
            </a:extLst>
          </p:cNvPr>
          <p:cNvSpPr txBox="1"/>
          <p:nvPr/>
        </p:nvSpPr>
        <p:spPr>
          <a:xfrm>
            <a:off x="1990440" y="5827254"/>
            <a:ext cx="679021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0780828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Alisher 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Mukashev</a:t>
            </a:r>
            <a:endParaRPr kumimoji="0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e 5">
            <a:extLst>
              <a:ext uri="{FF2B5EF4-FFF2-40B4-BE49-F238E27FC236}">
                <a16:creationId xmlns:a16="http://schemas.microsoft.com/office/drawing/2014/main" id="{ACCC52A5-71F0-44DA-8984-100EC83FD9BB}"/>
              </a:ext>
            </a:extLst>
          </p:cNvPr>
          <p:cNvSpPr/>
          <p:nvPr/>
        </p:nvSpPr>
        <p:spPr>
          <a:xfrm>
            <a:off x="750385" y="1926731"/>
            <a:ext cx="1440160" cy="1122511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5">
            <a:extLst>
              <a:ext uri="{FF2B5EF4-FFF2-40B4-BE49-F238E27FC236}">
                <a16:creationId xmlns:a16="http://schemas.microsoft.com/office/drawing/2014/main" id="{ACCC52A5-71F0-44DA-8984-100EC83FD9BB}"/>
              </a:ext>
            </a:extLst>
          </p:cNvPr>
          <p:cNvSpPr/>
          <p:nvPr/>
        </p:nvSpPr>
        <p:spPr>
          <a:xfrm>
            <a:off x="3628543" y="2347304"/>
            <a:ext cx="800472" cy="427735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5">
            <a:extLst>
              <a:ext uri="{FF2B5EF4-FFF2-40B4-BE49-F238E27FC236}">
                <a16:creationId xmlns:a16="http://schemas.microsoft.com/office/drawing/2014/main" id="{ACCC52A5-71F0-44DA-8984-100EC83FD9BB}"/>
              </a:ext>
            </a:extLst>
          </p:cNvPr>
          <p:cNvSpPr/>
          <p:nvPr/>
        </p:nvSpPr>
        <p:spPr>
          <a:xfrm>
            <a:off x="3279732" y="2671314"/>
            <a:ext cx="1149283" cy="908105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5">
            <a:extLst>
              <a:ext uri="{FF2B5EF4-FFF2-40B4-BE49-F238E27FC236}">
                <a16:creationId xmlns:a16="http://schemas.microsoft.com/office/drawing/2014/main" id="{ACCC52A5-71F0-44DA-8984-100EC83FD9BB}"/>
              </a:ext>
            </a:extLst>
          </p:cNvPr>
          <p:cNvSpPr/>
          <p:nvPr/>
        </p:nvSpPr>
        <p:spPr>
          <a:xfrm>
            <a:off x="3854373" y="3202203"/>
            <a:ext cx="872480" cy="676071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5">
            <a:extLst>
              <a:ext uri="{FF2B5EF4-FFF2-40B4-BE49-F238E27FC236}">
                <a16:creationId xmlns:a16="http://schemas.microsoft.com/office/drawing/2014/main" id="{ACCC52A5-71F0-44DA-8984-100EC83FD9BB}"/>
              </a:ext>
            </a:extLst>
          </p:cNvPr>
          <p:cNvSpPr/>
          <p:nvPr/>
        </p:nvSpPr>
        <p:spPr>
          <a:xfrm>
            <a:off x="1331640" y="3721947"/>
            <a:ext cx="2179970" cy="1937813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253967" y="4048959"/>
            <a:ext cx="24911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Bodoni MT Black" panose="02070A03080606020203" pitchFamily="18" charset="0"/>
              </a:rPr>
              <a:t>Linear</a:t>
            </a:r>
          </a:p>
          <a:p>
            <a:r>
              <a:rPr lang="en-US" sz="2200" b="1" dirty="0" err="1" smtClean="0">
                <a:latin typeface="Bodoni MT Black" panose="02070A03080606020203" pitchFamily="18" charset="0"/>
              </a:rPr>
              <a:t>XGBoost</a:t>
            </a:r>
            <a:endParaRPr lang="en-US" sz="2200" b="1" dirty="0" smtClean="0">
              <a:latin typeface="Bodoni MT Black" panose="02070A03080606020203" pitchFamily="18" charset="0"/>
            </a:endParaRPr>
          </a:p>
          <a:p>
            <a:r>
              <a:rPr lang="en-US" sz="2200" b="1" dirty="0" smtClean="0">
                <a:latin typeface="Bodoni MT Black" panose="02070A03080606020203" pitchFamily="18" charset="0"/>
              </a:rPr>
              <a:t>Implementation</a:t>
            </a:r>
            <a:endParaRPr lang="en-US" sz="22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Results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6" y="1196752"/>
            <a:ext cx="6798344" cy="53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Compare to the original XGBoost</a:t>
            </a:r>
            <a:endParaRPr lang="ko-KR" altLang="en-US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7" y="1233004"/>
            <a:ext cx="5725920" cy="3689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5167659"/>
            <a:ext cx="6677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Results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42802" y="5157192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Gill Sans MT" panose="020B0502020104020203" pitchFamily="34" charset="0"/>
              </a:rPr>
              <a:t>Wall time: 8,01 s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8928992" cy="40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Results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42802" y="5157192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Gill Sans MT" panose="020B0502020104020203" pitchFamily="34" charset="0"/>
              </a:rPr>
              <a:t>Wall time: 15,1 s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4" y="1196752"/>
            <a:ext cx="8657232" cy="41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Results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42802" y="5157192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Gill Sans MT" panose="020B0502020104020203" pitchFamily="34" charset="0"/>
              </a:rPr>
              <a:t>Wall time: 27 s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83060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Results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42802" y="5157192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Gill Sans MT" panose="020B0502020104020203" pitchFamily="34" charset="0"/>
              </a:rPr>
              <a:t>Wall time: 26.9 s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88098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Compare to the original XGBoost</a:t>
            </a:r>
            <a:endParaRPr lang="ko-KR" altLang="en-US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19672" y="1196752"/>
            <a:ext cx="5616624" cy="3930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258669"/>
            <a:ext cx="6210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Unit tests</a:t>
            </a:r>
            <a:endParaRPr lang="ko-KR" altLang="en-US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55917"/>
            <a:ext cx="3528391" cy="4528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1" y="5722962"/>
            <a:ext cx="6496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8921" y="3284984"/>
            <a:ext cx="7596336" cy="1069514"/>
          </a:xfrm>
        </p:spPr>
        <p:txBody>
          <a:bodyPr/>
          <a:lstStyle/>
          <a:p>
            <a:pPr algn="ctr"/>
            <a:r>
              <a:rPr lang="en-US" altLang="ko-KR" sz="6000" dirty="0">
                <a:latin typeface="Gill Sans MT" panose="020B0502020104020203" pitchFamily="34" charset="0"/>
              </a:rPr>
              <a:t>Thanks for the attention!</a:t>
            </a:r>
            <a:endParaRPr lang="ko-KR" altLang="en-US" sz="60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14A66EA2-8836-4A2F-9F80-EEB145D41DF5}"/>
              </a:ext>
            </a:extLst>
          </p:cNvPr>
          <p:cNvSpPr/>
          <p:nvPr/>
        </p:nvSpPr>
        <p:spPr>
          <a:xfrm>
            <a:off x="323528" y="5733256"/>
            <a:ext cx="864096" cy="792088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pianta, albero&#10;&#10;Descrizione generata automaticamente">
            <a:extLst>
              <a:ext uri="{FF2B5EF4-FFF2-40B4-BE49-F238E27FC236}">
                <a16:creationId xmlns:a16="http://schemas.microsoft.com/office/drawing/2014/main" id="{0622C53B-1387-401C-B296-A95AF7205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5523250"/>
            <a:ext cx="2239105" cy="11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What was I going to do in this project?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29600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200" dirty="0">
                <a:latin typeface="Gill Sans MT" panose="020B0502020104020203" pitchFamily="34" charset="0"/>
              </a:rPr>
              <a:t>Learn and understand the math background of </a:t>
            </a:r>
            <a:r>
              <a:rPr lang="en-US" altLang="ko-KR" sz="2200" dirty="0" err="1">
                <a:latin typeface="Gill Sans MT" panose="020B0502020104020203" pitchFamily="34" charset="0"/>
              </a:rPr>
              <a:t>XGBoost</a:t>
            </a:r>
            <a:r>
              <a:rPr lang="en-US" altLang="ko-KR" sz="2200" dirty="0">
                <a:latin typeface="Gill Sans MT" panose="020B0502020104020203" pitchFamily="34" charset="0"/>
              </a:rPr>
              <a:t> algorithm.</a:t>
            </a:r>
            <a:endParaRPr lang="it-IT" altLang="ko-KR" sz="2200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200" dirty="0">
                <a:latin typeface="Gill Sans MT" panose="020B0502020104020203" pitchFamily="34" charset="0"/>
              </a:rPr>
              <a:t>Implement </a:t>
            </a:r>
            <a:r>
              <a:rPr lang="en-US" altLang="ko-KR" sz="2200" dirty="0" err="1">
                <a:latin typeface="Gill Sans MT" panose="020B0502020104020203" pitchFamily="34" charset="0"/>
              </a:rPr>
              <a:t>XGBoost</a:t>
            </a:r>
            <a:r>
              <a:rPr lang="en-US" altLang="ko-KR" sz="2200" dirty="0">
                <a:latin typeface="Gill Sans MT" panose="020B0502020104020203" pitchFamily="34" charset="0"/>
              </a:rPr>
              <a:t> algorithm for linear regression.</a:t>
            </a:r>
            <a:endParaRPr lang="it-IT" altLang="ko-KR" sz="2200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200" dirty="0">
                <a:latin typeface="Gill Sans MT" panose="020B0502020104020203" pitchFamily="34" charset="0"/>
              </a:rPr>
              <a:t>Plot all results to get better understanding of the </a:t>
            </a:r>
            <a:r>
              <a:rPr lang="en-US" altLang="ko-KR" sz="2200" dirty="0" err="1">
                <a:latin typeface="Gill Sans MT" panose="020B0502020104020203" pitchFamily="34" charset="0"/>
              </a:rPr>
              <a:t>XGBoost</a:t>
            </a:r>
            <a:r>
              <a:rPr lang="en-US" altLang="ko-KR" sz="2200" dirty="0">
                <a:latin typeface="Gill Sans MT" panose="020B0502020104020203" pitchFamily="34" charset="0"/>
              </a:rPr>
              <a:t> algorithm</a:t>
            </a:r>
            <a:endParaRPr lang="it-IT" altLang="ko-KR" sz="2200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altLang="ko-KR" sz="2200" dirty="0">
                <a:latin typeface="Gill Sans MT" panose="020B0502020104020203" pitchFamily="34" charset="0"/>
              </a:rPr>
              <a:t>Write unit tests.</a:t>
            </a:r>
            <a:endParaRPr lang="it-IT" altLang="ko-KR" sz="2200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200" dirty="0">
                <a:latin typeface="Gill Sans MT" panose="020B0502020104020203" pitchFamily="34" charset="0"/>
              </a:rPr>
              <a:t>Compare to the original </a:t>
            </a:r>
            <a:r>
              <a:rPr lang="en-US" altLang="ko-KR" sz="2200" dirty="0" err="1">
                <a:latin typeface="Gill Sans MT" panose="020B0502020104020203" pitchFamily="34" charset="0"/>
              </a:rPr>
              <a:t>XGBoost</a:t>
            </a:r>
            <a:r>
              <a:rPr lang="en-US" altLang="ko-KR" sz="22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200" dirty="0">
                <a:latin typeface="Gill Sans MT" panose="020B0502020104020203" pitchFamily="34" charset="0"/>
              </a:rPr>
              <a:t>Prepare final report and presentation.</a:t>
            </a:r>
            <a:endParaRPr lang="ko-KR" altLang="en-US" sz="22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XGBoost algorithm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4" name="Picture 6" descr="https://miro.medium.com/max/1156/1*QJZ6W-Pck_W7RlIDwUIN9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6" y="1196752"/>
            <a:ext cx="7895786" cy="4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Ensemble learning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6" name="Picture 4" descr="https://miro.medium.com/max/1173/0*VxaAghBuAgDANCl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7265"/>
            <a:ext cx="8504845" cy="41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Boosting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Sequential ensemble approa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4" y="1844824"/>
            <a:ext cx="846596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Decision tree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8" name="Picture 4" descr="Image result for car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71299"/>
            <a:ext cx="624473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Gradient Boosting tree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2" name="Picture 2" descr="A simple example of visualizing gradient boosting.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96" y="1196752"/>
            <a:ext cx="464626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XGBoost algorithm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ill Sans MT" panose="020B0502020104020203" pitchFamily="34" charset="0"/>
              </a:rPr>
              <a:t>State of the art performance in many ML tasks</a:t>
            </a:r>
            <a:endParaRPr lang="it-IT" sz="1800" dirty="0" smtClean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ill Sans MT" panose="020B0502020104020203" pitchFamily="34" charset="0"/>
              </a:rPr>
              <a:t>Speed and Performance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ill Sans MT" panose="020B0502020104020203" pitchFamily="34" charset="0"/>
              </a:rPr>
              <a:t>L1 (Lasso Regression) and L2 (Ridge Regression) regularization which prevents the model from overfitting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9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ko-KR" dirty="0" smtClean="0"/>
              <a:t>Linear regression task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19256" cy="3600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788F86D-31F1-47C8-948F-0C710DC7473A}"/>
              </a:ext>
            </a:extLst>
          </p:cNvPr>
          <p:cNvSpPr/>
          <p:nvPr/>
        </p:nvSpPr>
        <p:spPr>
          <a:xfrm>
            <a:off x="8388424" y="6237312"/>
            <a:ext cx="432048" cy="463989"/>
          </a:xfrm>
          <a:prstGeom prst="ellipse">
            <a:avLst/>
          </a:prstGeom>
          <a:solidFill>
            <a:srgbClr val="FAFAE0"/>
          </a:solidFill>
          <a:ln>
            <a:solidFill>
              <a:srgbClr val="FAF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 descr="http://uc-r.github.io/public/images/analytics/gbm/boosted_stump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5172784" cy="51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153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Malgun Gothic</vt:lpstr>
      <vt:lpstr>Arial</vt:lpstr>
      <vt:lpstr>Bodoni MT Black</vt:lpstr>
      <vt:lpstr>Calibri</vt:lpstr>
      <vt:lpstr>Gill Sans MT</vt:lpstr>
      <vt:lpstr>Office Theme</vt:lpstr>
      <vt:lpstr>Custom Design</vt:lpstr>
      <vt:lpstr>PowerPoint Presentation</vt:lpstr>
      <vt:lpstr>What was I going to do in this project?</vt:lpstr>
      <vt:lpstr>XGBoost algorithm</vt:lpstr>
      <vt:lpstr>Ensemble learning</vt:lpstr>
      <vt:lpstr>Boosting</vt:lpstr>
      <vt:lpstr>Decision tree</vt:lpstr>
      <vt:lpstr>Gradient Boosting tree</vt:lpstr>
      <vt:lpstr>XGBoost algorithm</vt:lpstr>
      <vt:lpstr>Linear regression task</vt:lpstr>
      <vt:lpstr>Results</vt:lpstr>
      <vt:lpstr>Compare to the original XGBoost</vt:lpstr>
      <vt:lpstr>Results</vt:lpstr>
      <vt:lpstr>Results</vt:lpstr>
      <vt:lpstr>Results</vt:lpstr>
      <vt:lpstr>Results</vt:lpstr>
      <vt:lpstr>Compare to the original XGBoost</vt:lpstr>
      <vt:lpstr>Unit tests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Saviolo</dc:creator>
  <cp:lastModifiedBy>Alisher Mukashev</cp:lastModifiedBy>
  <cp:revision>40</cp:revision>
  <dcterms:created xsi:type="dcterms:W3CDTF">2019-12-23T10:43:47Z</dcterms:created>
  <dcterms:modified xsi:type="dcterms:W3CDTF">2019-12-29T19:06:55Z</dcterms:modified>
</cp:coreProperties>
</file>