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5"/>
  </p:notesMasterIdLst>
  <p:handoutMasterIdLst>
    <p:handoutMasterId r:id="rId16"/>
  </p:handoutMasterIdLst>
  <p:sldIdLst>
    <p:sldId id="602" r:id="rId6"/>
    <p:sldId id="605" r:id="rId7"/>
    <p:sldId id="630" r:id="rId8"/>
    <p:sldId id="607" r:id="rId9"/>
    <p:sldId id="606" r:id="rId10"/>
    <p:sldId id="608" r:id="rId11"/>
    <p:sldId id="609" r:id="rId12"/>
    <p:sldId id="610" r:id="rId13"/>
    <p:sldId id="611" r:id="rId14"/>
  </p:sldIdLst>
  <p:sldSz cx="9144000" cy="5143500" type="screen16x9"/>
  <p:notesSz cx="6858000" cy="127635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0: Ensemble Models" id="{B4363A70-DC9B-4889-BD74-2E5E577F0537}">
          <p14:sldIdLst>
            <p14:sldId id="602"/>
            <p14:sldId id="605"/>
            <p14:sldId id="630"/>
            <p14:sldId id="607"/>
            <p14:sldId id="606"/>
            <p14:sldId id="608"/>
            <p14:sldId id="609"/>
            <p14:sldId id="610"/>
            <p14:sldId id="611"/>
          </p14:sldIdLst>
        </p14:section>
        <p14:section name="Default Section" id="{CD8E4096-BB69-484C-9890-B553923C98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724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515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427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This is great but it poses the question that how many records should be in the sample? The usual practice in bagging is that if you start with N number of records, every sample has also N number of records. You sample with replacement. This is a bit tricky idea. </a:t>
            </a:r>
          </a:p>
          <a:p>
            <a:r>
              <a:rPr lang="en-US"/>
              <a:t>Imagine if you write down all the records information on to a piece of paper and you throw them all into a bag. So let say 1000 records, or 1000 piece of paper in that bag. So I have the bag full of data, then I pull one out, it’s record number 12. I use record number 12 then I put it back in the bag. Shake the bag, take another record out, it’s record number 27, I use it, I put it back in the bag, shake it up again and take out another record. It’s record 520. And so on. So somewhere down the road I may get record 12 again. </a:t>
            </a:r>
          </a:p>
          <a:p>
            <a:r>
              <a:rPr lang="en-US"/>
              <a:t>So what happens is that some of the records may appear in my sample more than once and some of them might not appear at all. This is called sampling with replacement. </a:t>
            </a:r>
          </a:p>
          <a:p>
            <a:endParaRPr lang="en-US"/>
          </a:p>
          <a:p>
            <a:r>
              <a:rPr lang="en-US"/>
              <a:t>So one thing that happens, let’s say there are some rare records, in some of the models they may get sampled more than once. So one model has the higher percentage of rare or strange records and it might learn how to deal with them, because there are a lot of them in that specific model data sample.</a:t>
            </a:r>
          </a:p>
          <a:p>
            <a:r>
              <a:rPr lang="en-US"/>
              <a:t>Many of the other models might not learn how to deal with them at all because they might never see those records in their data sample! So these models have different sets of data and they are going to be different models. Some of them are good at one thing and some of them are good at the other things. Then at the end of the day when we want to make the prediction. we average all predictions in order to get the final value.</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5096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Random Forest is a lot like bagging. They are almost identical with one extra wrinkle. So similar to bagging when you build a random forest model you sample data, with replacement, and train each model on a subset of records. But you also do one other thing in a random forest model, which is that, you give each individual tree model access to only some subset of the variables. We are not only sampling the records, we are saying for each  tree model I build, that tree model is only allowed to look at some subset of variables. Let’s say 33%. So one third. So two third of variables are excluded at random. </a:t>
            </a:r>
          </a:p>
          <a:p>
            <a:endParaRPr lang="en-US"/>
          </a:p>
          <a:p>
            <a:r>
              <a:rPr lang="en-US"/>
              <a:t>One thing this does is that, this forces each individual tree in Radom Forest to use different types of information. So we are giving a chance to variables are not as predictive as the most predictive ones like ‘relationship’ in ‘Census’ data. Of course ‘relationship’ still is going to show up in many models; because every time, the ‘relationship’ is available which will be maybe about a third of time, it's going to be the first predictor. But some trees don’t have access to ‘relationship’ so they use other variables that are not as predictive as ‘relationship’. So my ensemble model may also make use of other variables that a single decision tree wouldn’t make a use of.</a:t>
            </a:r>
          </a:p>
          <a:p>
            <a:r>
              <a:rPr lang="en-US"/>
              <a:t>So that’s the difference between Bagging and Random Forest that Random Forest also tries to make each model to use different types of information and learn from different parts of data instead of always learning from the same part by sampling fields as well as records.</a:t>
            </a:r>
            <a:endParaRPr lang="en-CA"/>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6002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t>In RF and Bagging the models are independent. But for boosting, models are built and depend on each other. You build one DT and then you ask, how good of a job did the DT do? Which records did it predict correctly, and which incorrectly. For those it correctly predicted, I am going to put less weight for my next model.</a:t>
            </a:r>
          </a:p>
          <a:p>
            <a:r>
              <a:rPr lang="en-CA"/>
              <a:t>I don’t want my next model to do a good job on those records because I already did a good job. For the records I did a bad job on,  I will give them a higher weight because I want the new model to pay more attention to the records I did bad on. For the next model, I will do better for the records I did poorly on and a little bit worse on the records I did well on. </a:t>
            </a:r>
          </a:p>
          <a:p>
            <a:r>
              <a:rPr lang="en-CA"/>
              <a:t>And then you repeat, you </a:t>
            </a:r>
            <a:r>
              <a:rPr lang="en-CA" err="1"/>
              <a:t>downweight</a:t>
            </a:r>
            <a:r>
              <a:rPr lang="en-CA"/>
              <a:t> the records you did well on, and upweight the records you did poorly on. </a:t>
            </a:r>
          </a:p>
          <a:p>
            <a:r>
              <a:rPr lang="en-CA"/>
              <a:t>At the end of the day, we average all the models together with voting and we take </a:t>
            </a:r>
            <a:r>
              <a:rPr lang="en-CA" b="1"/>
              <a:t>a weighted average</a:t>
            </a:r>
            <a:r>
              <a:rPr lang="en-CA"/>
              <a:t>. </a:t>
            </a:r>
          </a:p>
          <a:p>
            <a:r>
              <a:rPr lang="en-CA"/>
              <a:t>For models that are more specific have less importance than models that are less specific. Earlier models even though are less specific should have applied to more variables and so it has a greater weight. </a:t>
            </a:r>
          </a:p>
          <a:p>
            <a:r>
              <a:rPr lang="en-CA"/>
              <a:t>You’d hope this weighted average creates a good balance of the right amount of weight on the model that are general to get good answers and a good amount of weight of specific models so that they’re more specific than an individual tree.</a:t>
            </a:r>
          </a:p>
          <a:p>
            <a:endParaRPr lang="en-CA"/>
          </a:p>
          <a:p>
            <a:r>
              <a:rPr lang="en-CA"/>
              <a:t>One parameter to decide on is the shrinkage factor. It is used in two different ways- it’s used to figure out how much to upweight new records and </a:t>
            </a:r>
            <a:r>
              <a:rPr lang="en-CA" err="1"/>
              <a:t>downweight</a:t>
            </a:r>
            <a:r>
              <a:rPr lang="en-CA"/>
              <a:t> old records. </a:t>
            </a:r>
          </a:p>
          <a:p>
            <a:r>
              <a:rPr lang="en-CA"/>
              <a:t>Indirectly, it also affects how I average the models together in the end. The shrinkage factor is one parameter that affects how I put my models together in boosting. It prevents overfitting and causes more iterations. </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6936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They’re harder to explain but you gain some predictive capability </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952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1979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10: ENSEMBLE Models</a:t>
            </a:r>
          </a:p>
        </p:txBody>
      </p:sp>
    </p:spTree>
    <p:custDataLst>
      <p:tags r:id="rId1"/>
    </p:custDataLst>
    <p:extLst>
      <p:ext uri="{BB962C8B-B14F-4D97-AF65-F5344CB8AC3E}">
        <p14:creationId xmlns:p14="http://schemas.microsoft.com/office/powerpoint/2010/main" val="133976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901051"/>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F6EE91B2-6E00-477E-99C2-4F2ABDE6D333}"/>
              </a:ext>
            </a:extLst>
          </p:cNvPr>
          <p:cNvSpPr>
            <a:spLocks noGrp="1"/>
          </p:cNvSpPr>
          <p:nvPr>
            <p:ph type="body" sz="quarter" idx="11"/>
          </p:nvPr>
        </p:nvSpPr>
        <p:spPr/>
        <p:txBody>
          <a:bodyPr/>
          <a:lstStyle/>
          <a:p>
            <a:r>
              <a:rPr lang="en-CA"/>
              <a:t>Introduction </a:t>
            </a:r>
          </a:p>
          <a:p>
            <a:r>
              <a:rPr lang="en-CA"/>
              <a:t>Bagging </a:t>
            </a:r>
          </a:p>
          <a:p>
            <a:r>
              <a:rPr lang="en-CA"/>
              <a:t>Random Forests </a:t>
            </a:r>
          </a:p>
          <a:p>
            <a:r>
              <a:rPr lang="en-CA"/>
              <a:t>Boosting </a:t>
            </a:r>
          </a:p>
        </p:txBody>
      </p:sp>
      <p:sp>
        <p:nvSpPr>
          <p:cNvPr id="3" name="Title 2">
            <a:extLst>
              <a:ext uri="{FF2B5EF4-FFF2-40B4-BE49-F238E27FC236}">
                <a16:creationId xmlns:a16="http://schemas.microsoft.com/office/drawing/2014/main" id="{B141AA3E-FCC9-4262-A65F-D1F1F79A3DD5}"/>
              </a:ext>
            </a:extLst>
          </p:cNvPr>
          <p:cNvSpPr>
            <a:spLocks noGrp="1"/>
          </p:cNvSpPr>
          <p:nvPr>
            <p:ph type="title"/>
          </p:nvPr>
        </p:nvSpPr>
        <p:spPr/>
        <p:txBody>
          <a:bodyPr/>
          <a:lstStyle/>
          <a:p>
            <a:r>
              <a:rPr lang="en-CA"/>
              <a:t>Contents</a:t>
            </a:r>
          </a:p>
        </p:txBody>
      </p:sp>
    </p:spTree>
    <p:custDataLst>
      <p:tags r:id="rId1"/>
    </p:custDataLst>
    <p:extLst>
      <p:ext uri="{BB962C8B-B14F-4D97-AF65-F5344CB8AC3E}">
        <p14:creationId xmlns:p14="http://schemas.microsoft.com/office/powerpoint/2010/main" val="109408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901051"/>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D4B2FAF6-03AE-45B3-8C34-04982C231BCB}"/>
              </a:ext>
            </a:extLst>
          </p:cNvPr>
          <p:cNvSpPr>
            <a:spLocks noGrp="1"/>
          </p:cNvSpPr>
          <p:nvPr>
            <p:ph type="body" sz="quarter" idx="11"/>
          </p:nvPr>
        </p:nvSpPr>
        <p:spPr/>
        <p:txBody>
          <a:bodyPr/>
          <a:lstStyle/>
          <a:p>
            <a:pPr defTabSz="685783">
              <a:defRPr/>
            </a:pPr>
            <a:r>
              <a:rPr lang="en-CA">
                <a:solidFill>
                  <a:srgbClr val="000000"/>
                </a:solidFill>
              </a:rPr>
              <a:t>Ensemble models are a class of models that involve building a large number of simple models, and combining their results to make predictions</a:t>
            </a:r>
          </a:p>
          <a:p>
            <a:pPr defTabSz="685783">
              <a:defRPr/>
            </a:pPr>
            <a:r>
              <a:rPr lang="en-CA">
                <a:solidFill>
                  <a:srgbClr val="000000"/>
                </a:solidFill>
              </a:rPr>
              <a:t>Knowledge Studio has three different model types available:</a:t>
            </a:r>
            <a:endParaRPr lang="en-GB">
              <a:solidFill>
                <a:srgbClr val="000000"/>
              </a:solidFill>
            </a:endParaRPr>
          </a:p>
          <a:p>
            <a:pPr lvl="1">
              <a:spcBef>
                <a:spcPts val="750"/>
              </a:spcBef>
            </a:pPr>
            <a:r>
              <a:rPr lang="en-CA">
                <a:solidFill>
                  <a:srgbClr val="000000"/>
                </a:solidFill>
                <a:latin typeface="+mn-lt"/>
              </a:rPr>
              <a:t>Bagging</a:t>
            </a:r>
          </a:p>
          <a:p>
            <a:pPr lvl="1">
              <a:spcBef>
                <a:spcPts val="750"/>
              </a:spcBef>
            </a:pPr>
            <a:r>
              <a:rPr lang="en-CA">
                <a:solidFill>
                  <a:srgbClr val="000000"/>
                </a:solidFill>
                <a:latin typeface="+mn-lt"/>
              </a:rPr>
              <a:t>Random Forests</a:t>
            </a:r>
            <a:endParaRPr lang="en-GB">
              <a:solidFill>
                <a:srgbClr val="000000"/>
              </a:solidFill>
              <a:latin typeface="+mn-lt"/>
            </a:endParaRPr>
          </a:p>
          <a:p>
            <a:pPr lvl="1">
              <a:spcBef>
                <a:spcPts val="750"/>
              </a:spcBef>
            </a:pPr>
            <a:r>
              <a:rPr lang="en-CA">
                <a:solidFill>
                  <a:srgbClr val="000000"/>
                </a:solidFill>
                <a:latin typeface="+mn-lt"/>
              </a:rPr>
              <a:t>Boosting</a:t>
            </a:r>
            <a:endParaRPr lang="en-CA">
              <a:latin typeface="+mn-lt"/>
            </a:endParaRPr>
          </a:p>
        </p:txBody>
      </p:sp>
      <p:sp>
        <p:nvSpPr>
          <p:cNvPr id="3" name="Title 2">
            <a:extLst>
              <a:ext uri="{FF2B5EF4-FFF2-40B4-BE49-F238E27FC236}">
                <a16:creationId xmlns:a16="http://schemas.microsoft.com/office/drawing/2014/main" id="{C0BF31A2-566D-4FD4-9CD3-955EDFFCF599}"/>
              </a:ext>
            </a:extLst>
          </p:cNvPr>
          <p:cNvSpPr>
            <a:spLocks noGrp="1"/>
          </p:cNvSpPr>
          <p:nvPr>
            <p:ph type="title"/>
          </p:nvPr>
        </p:nvSpPr>
        <p:spPr/>
        <p:txBody>
          <a:bodyPr/>
          <a:lstStyle/>
          <a:p>
            <a:r>
              <a:rPr lang="en-CA"/>
              <a:t>What are Ensemble Models? </a:t>
            </a:r>
          </a:p>
        </p:txBody>
      </p:sp>
    </p:spTree>
    <p:custDataLst>
      <p:tags r:id="rId1"/>
    </p:custDataLst>
    <p:extLst>
      <p:ext uri="{BB962C8B-B14F-4D97-AF65-F5344CB8AC3E}">
        <p14:creationId xmlns:p14="http://schemas.microsoft.com/office/powerpoint/2010/main" val="174207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9" name="Picture 4" descr="Image result for person full body png">
            <a:extLst>
              <a:ext uri="{FF2B5EF4-FFF2-40B4-BE49-F238E27FC236}">
                <a16:creationId xmlns:a16="http://schemas.microsoft.com/office/drawing/2014/main" id="{B046FC76-D546-4B15-AA34-DB5C21610E40}"/>
              </a:ext>
            </a:extLst>
          </p:cNvPr>
          <p:cNvPicPr>
            <a:picLocks noChangeAspect="1" noChangeArrowheads="1"/>
          </p:cNvPicPr>
          <p:nvPr/>
        </p:nvPicPr>
        <p:blipFill>
          <a:blip r:embed="rId4"/>
          <a:srcRect/>
          <a:stretch>
            <a:fillRect/>
          </a:stretch>
        </p:blipFill>
        <p:spPr bwMode="auto">
          <a:xfrm>
            <a:off x="747981" y="1417826"/>
            <a:ext cx="1651071" cy="2473690"/>
          </a:xfrm>
          <a:prstGeom prst="rect">
            <a:avLst/>
          </a:prstGeom>
          <a:noFill/>
        </p:spPr>
      </p:pic>
      <p:pic>
        <p:nvPicPr>
          <p:cNvPr id="3" name="Picture 2">
            <a:extLst>
              <a:ext uri="{FF2B5EF4-FFF2-40B4-BE49-F238E27FC236}">
                <a16:creationId xmlns:a16="http://schemas.microsoft.com/office/drawing/2014/main" id="{C9A36D42-CC4F-4594-B776-7D7BEA440E9F}"/>
              </a:ext>
            </a:extLst>
          </p:cNvPr>
          <p:cNvPicPr>
            <a:picLocks noChangeAspect="1"/>
          </p:cNvPicPr>
          <p:nvPr/>
        </p:nvPicPr>
        <p:blipFill>
          <a:blip r:embed="rId5"/>
          <a:stretch>
            <a:fillRect/>
          </a:stretch>
        </p:blipFill>
        <p:spPr>
          <a:xfrm>
            <a:off x="3752157" y="1615860"/>
            <a:ext cx="3103474" cy="1956679"/>
          </a:xfrm>
          <a:prstGeom prst="rect">
            <a:avLst/>
          </a:prstGeom>
        </p:spPr>
      </p:pic>
      <p:sp>
        <p:nvSpPr>
          <p:cNvPr id="4" name="TextBox 3">
            <a:extLst>
              <a:ext uri="{FF2B5EF4-FFF2-40B4-BE49-F238E27FC236}">
                <a16:creationId xmlns:a16="http://schemas.microsoft.com/office/drawing/2014/main" id="{23518816-5FD7-451C-BF51-D35D72E4FC7E}"/>
              </a:ext>
            </a:extLst>
          </p:cNvPr>
          <p:cNvSpPr txBox="1"/>
          <p:nvPr/>
        </p:nvSpPr>
        <p:spPr>
          <a:xfrm>
            <a:off x="2664247" y="2040835"/>
            <a:ext cx="626460" cy="1015663"/>
          </a:xfrm>
          <a:prstGeom prst="rect">
            <a:avLst/>
          </a:prstGeom>
          <a:noFill/>
        </p:spPr>
        <p:txBody>
          <a:bodyPr wrap="square" rtlCol="0">
            <a:spAutoFit/>
          </a:bodyPr>
          <a:lstStyle/>
          <a:p>
            <a:r>
              <a:rPr lang="en-CA" sz="3000" b="1"/>
              <a:t>VS</a:t>
            </a:r>
          </a:p>
        </p:txBody>
      </p:sp>
      <p:sp>
        <p:nvSpPr>
          <p:cNvPr id="6" name="TextBox 5">
            <a:extLst>
              <a:ext uri="{FF2B5EF4-FFF2-40B4-BE49-F238E27FC236}">
                <a16:creationId xmlns:a16="http://schemas.microsoft.com/office/drawing/2014/main" id="{722753F5-D0F7-495E-8779-E49BAF78B35A}"/>
              </a:ext>
            </a:extLst>
          </p:cNvPr>
          <p:cNvSpPr txBox="1"/>
          <p:nvPr/>
        </p:nvSpPr>
        <p:spPr>
          <a:xfrm>
            <a:off x="6872434" y="2116062"/>
            <a:ext cx="2071541" cy="1077218"/>
          </a:xfrm>
          <a:prstGeom prst="rect">
            <a:avLst/>
          </a:prstGeom>
          <a:noFill/>
        </p:spPr>
        <p:txBody>
          <a:bodyPr wrap="square" rtlCol="0">
            <a:spAutoFit/>
          </a:bodyPr>
          <a:lstStyle/>
          <a:p>
            <a:r>
              <a:rPr lang="en-CA" sz="1600"/>
              <a:t>Especially when group members come from a diverse background! </a:t>
            </a:r>
          </a:p>
        </p:txBody>
      </p:sp>
      <p:sp>
        <p:nvSpPr>
          <p:cNvPr id="10" name="Text Placeholder 9">
            <a:extLst>
              <a:ext uri="{FF2B5EF4-FFF2-40B4-BE49-F238E27FC236}">
                <a16:creationId xmlns:a16="http://schemas.microsoft.com/office/drawing/2014/main" id="{0094E652-9035-4C6D-A831-C5B0D9D31474}"/>
              </a:ext>
            </a:extLst>
          </p:cNvPr>
          <p:cNvSpPr>
            <a:spLocks noGrp="1"/>
          </p:cNvSpPr>
          <p:nvPr>
            <p:ph type="body" sz="quarter" idx="11"/>
          </p:nvPr>
        </p:nvSpPr>
        <p:spPr/>
        <p:txBody>
          <a:bodyPr/>
          <a:lstStyle/>
          <a:p>
            <a:r>
              <a:rPr lang="en-CA"/>
              <a:t>A group of people are likely to make better decisions compared to individuals </a:t>
            </a:r>
          </a:p>
          <a:p>
            <a:endParaRPr lang="en-CA"/>
          </a:p>
          <a:p>
            <a:endParaRPr lang="en-CA"/>
          </a:p>
          <a:p>
            <a:endParaRPr lang="en-CA"/>
          </a:p>
          <a:p>
            <a:endParaRPr lang="en-CA"/>
          </a:p>
          <a:p>
            <a:endParaRPr lang="en-CA"/>
          </a:p>
          <a:p>
            <a:endParaRPr lang="en-CA"/>
          </a:p>
          <a:p>
            <a:endParaRPr lang="en-CA"/>
          </a:p>
          <a:p>
            <a:endParaRPr lang="en-CA"/>
          </a:p>
          <a:p>
            <a:r>
              <a:rPr lang="en-CA"/>
              <a:t>Ensemble models combine weak learners/models to produce a strong learner </a:t>
            </a:r>
          </a:p>
        </p:txBody>
      </p:sp>
      <p:sp>
        <p:nvSpPr>
          <p:cNvPr id="8" name="Title 7">
            <a:extLst>
              <a:ext uri="{FF2B5EF4-FFF2-40B4-BE49-F238E27FC236}">
                <a16:creationId xmlns:a16="http://schemas.microsoft.com/office/drawing/2014/main" id="{B8F0A6C4-C517-4E61-B4D2-964601EBFCE3}"/>
              </a:ext>
            </a:extLst>
          </p:cNvPr>
          <p:cNvSpPr>
            <a:spLocks noGrp="1"/>
          </p:cNvSpPr>
          <p:nvPr>
            <p:ph type="title"/>
          </p:nvPr>
        </p:nvSpPr>
        <p:spPr/>
        <p:txBody>
          <a:bodyPr/>
          <a:lstStyle/>
          <a:p>
            <a:r>
              <a:rPr lang="en-CA"/>
              <a:t>Ensemble Models in real life..</a:t>
            </a:r>
          </a:p>
        </p:txBody>
      </p:sp>
    </p:spTree>
    <p:custDataLst>
      <p:tags r:id="rId1"/>
    </p:custDataLst>
    <p:extLst>
      <p:ext uri="{BB962C8B-B14F-4D97-AF65-F5344CB8AC3E}">
        <p14:creationId xmlns:p14="http://schemas.microsoft.com/office/powerpoint/2010/main" val="218680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BF80CB17-FE0B-4E80-A976-D86D81366C72}"/>
              </a:ext>
            </a:extLst>
          </p:cNvPr>
          <p:cNvSpPr>
            <a:spLocks noGrp="1"/>
          </p:cNvSpPr>
          <p:nvPr>
            <p:ph type="body" sz="quarter" idx="11"/>
          </p:nvPr>
        </p:nvSpPr>
        <p:spPr/>
        <p:txBody>
          <a:bodyPr/>
          <a:lstStyle/>
          <a:p>
            <a:pPr defTabSz="685783">
              <a:defRPr/>
            </a:pPr>
            <a:r>
              <a:rPr lang="en-CA">
                <a:solidFill>
                  <a:srgbClr val="000000"/>
                </a:solidFill>
              </a:rPr>
              <a:t>In Bagging models, a number of simple decision trees are grown using automatic growth feature</a:t>
            </a:r>
            <a:endParaRPr lang="en-GB">
              <a:solidFill>
                <a:srgbClr val="000000"/>
              </a:solidFill>
            </a:endParaRPr>
          </a:p>
          <a:p>
            <a:pPr defTabSz="685783">
              <a:defRPr/>
            </a:pPr>
            <a:r>
              <a:rPr lang="en-CA">
                <a:solidFill>
                  <a:srgbClr val="000000"/>
                </a:solidFill>
              </a:rPr>
              <a:t>The simple DTs are not all identical because the data that are used to train the trees are not the same for each tree</a:t>
            </a:r>
          </a:p>
          <a:p>
            <a:pPr lvl="1">
              <a:spcBef>
                <a:spcPts val="750"/>
              </a:spcBef>
              <a:defRPr/>
            </a:pPr>
            <a:r>
              <a:rPr lang="en-CA">
                <a:solidFill>
                  <a:srgbClr val="000000"/>
                </a:solidFill>
                <a:latin typeface="+mn-lt"/>
              </a:rPr>
              <a:t>This is accomplished by randomly choosing a subset of records to use to train each tree</a:t>
            </a:r>
          </a:p>
          <a:p>
            <a:pPr lvl="1">
              <a:spcBef>
                <a:spcPts val="750"/>
              </a:spcBef>
              <a:defRPr/>
            </a:pPr>
            <a:r>
              <a:rPr lang="en-CA">
                <a:solidFill>
                  <a:srgbClr val="000000"/>
                </a:solidFill>
                <a:latin typeface="+mn-lt"/>
              </a:rPr>
              <a:t>In practice, we often choose the same number of records as were in the original dataset, however we choose them </a:t>
            </a:r>
            <a:r>
              <a:rPr lang="en-CA" b="1">
                <a:solidFill>
                  <a:srgbClr val="000000"/>
                </a:solidFill>
                <a:latin typeface="+mn-lt"/>
              </a:rPr>
              <a:t>with replacement</a:t>
            </a:r>
          </a:p>
          <a:p>
            <a:pPr defTabSz="685783">
              <a:defRPr/>
            </a:pPr>
            <a:r>
              <a:rPr lang="en-CA">
                <a:solidFill>
                  <a:srgbClr val="000000"/>
                </a:solidFill>
              </a:rPr>
              <a:t>Then, the results of all the simple trees are averaged together to create the final Bagging model</a:t>
            </a:r>
            <a:endParaRPr lang="en-CA" b="1">
              <a:solidFill>
                <a:srgbClr val="000000"/>
              </a:solidFill>
            </a:endParaRPr>
          </a:p>
          <a:p>
            <a:endParaRPr lang="en-CA"/>
          </a:p>
        </p:txBody>
      </p:sp>
      <p:sp>
        <p:nvSpPr>
          <p:cNvPr id="3" name="Title 2">
            <a:extLst>
              <a:ext uri="{FF2B5EF4-FFF2-40B4-BE49-F238E27FC236}">
                <a16:creationId xmlns:a16="http://schemas.microsoft.com/office/drawing/2014/main" id="{62300CEE-64CD-42DE-90A8-19F0C4074B5D}"/>
              </a:ext>
            </a:extLst>
          </p:cNvPr>
          <p:cNvSpPr>
            <a:spLocks noGrp="1"/>
          </p:cNvSpPr>
          <p:nvPr>
            <p:ph type="title"/>
          </p:nvPr>
        </p:nvSpPr>
        <p:spPr/>
        <p:txBody>
          <a:bodyPr/>
          <a:lstStyle/>
          <a:p>
            <a:r>
              <a:rPr lang="en-CA"/>
              <a:t>Bagging aka Bootstrapping </a:t>
            </a:r>
          </a:p>
        </p:txBody>
      </p:sp>
    </p:spTree>
    <p:custDataLst>
      <p:tags r:id="rId1"/>
    </p:custDataLst>
    <p:extLst>
      <p:ext uri="{BB962C8B-B14F-4D97-AF65-F5344CB8AC3E}">
        <p14:creationId xmlns:p14="http://schemas.microsoft.com/office/powerpoint/2010/main" val="14246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92E31559-826F-4EDA-BD95-4F491DA7742B}"/>
              </a:ext>
            </a:extLst>
          </p:cNvPr>
          <p:cNvSpPr>
            <a:spLocks noGrp="1"/>
          </p:cNvSpPr>
          <p:nvPr>
            <p:ph type="body" sz="quarter" idx="11"/>
          </p:nvPr>
        </p:nvSpPr>
        <p:spPr/>
        <p:txBody>
          <a:bodyPr/>
          <a:lstStyle/>
          <a:p>
            <a:pPr defTabSz="685783">
              <a:defRPr/>
            </a:pPr>
            <a:r>
              <a:rPr lang="en-CA">
                <a:solidFill>
                  <a:srgbClr val="000000"/>
                </a:solidFill>
              </a:rPr>
              <a:t>Random Forests are similar to Bagging, except that we also sample the features (variable) being used</a:t>
            </a:r>
          </a:p>
          <a:p>
            <a:pPr defTabSz="685783">
              <a:defRPr/>
            </a:pPr>
            <a:r>
              <a:rPr lang="en-CA">
                <a:solidFill>
                  <a:srgbClr val="000000"/>
                </a:solidFill>
              </a:rPr>
              <a:t>Each model trained only has access to a subset of the different features</a:t>
            </a:r>
          </a:p>
          <a:p>
            <a:pPr defTabSz="685783">
              <a:defRPr/>
            </a:pPr>
            <a:r>
              <a:rPr lang="en-CA">
                <a:solidFill>
                  <a:srgbClr val="000000"/>
                </a:solidFill>
              </a:rPr>
              <a:t>This means that individual trees in a Random Forest model are forced to use different predictors to come up with their probabilities</a:t>
            </a:r>
          </a:p>
          <a:p>
            <a:pPr defTabSz="685783">
              <a:defRPr/>
            </a:pPr>
            <a:r>
              <a:rPr lang="en-CA">
                <a:solidFill>
                  <a:srgbClr val="000000"/>
                </a:solidFill>
              </a:rPr>
              <a:t>The idea is to force the set of models to use different types of information</a:t>
            </a:r>
          </a:p>
          <a:p>
            <a:pPr defTabSz="685783">
              <a:defRPr/>
            </a:pPr>
            <a:r>
              <a:rPr lang="en-CA">
                <a:solidFill>
                  <a:srgbClr val="000000"/>
                </a:solidFill>
              </a:rPr>
              <a:t>In practice this often leads to simpler individual models as a result of fewer variables, but more variation between the trees, and ideally better predictions</a:t>
            </a:r>
            <a:endParaRPr lang="en-CA" b="1">
              <a:solidFill>
                <a:srgbClr val="000000"/>
              </a:solidFill>
            </a:endParaRPr>
          </a:p>
          <a:p>
            <a:pPr>
              <a:buClrTx/>
            </a:pPr>
            <a:endParaRPr lang="en-CA"/>
          </a:p>
        </p:txBody>
      </p:sp>
      <p:sp>
        <p:nvSpPr>
          <p:cNvPr id="3" name="Title 2">
            <a:extLst>
              <a:ext uri="{FF2B5EF4-FFF2-40B4-BE49-F238E27FC236}">
                <a16:creationId xmlns:a16="http://schemas.microsoft.com/office/drawing/2014/main" id="{5228E204-D4A0-4D90-8F83-FEC1EC1ADC47}"/>
              </a:ext>
            </a:extLst>
          </p:cNvPr>
          <p:cNvSpPr>
            <a:spLocks noGrp="1"/>
          </p:cNvSpPr>
          <p:nvPr>
            <p:ph type="title"/>
          </p:nvPr>
        </p:nvSpPr>
        <p:spPr/>
        <p:txBody>
          <a:bodyPr/>
          <a:lstStyle/>
          <a:p>
            <a:r>
              <a:rPr lang="en-CA"/>
              <a:t>Random Forest Model </a:t>
            </a:r>
          </a:p>
        </p:txBody>
      </p:sp>
    </p:spTree>
    <p:custDataLst>
      <p:tags r:id="rId1"/>
    </p:custDataLst>
    <p:extLst>
      <p:ext uri="{BB962C8B-B14F-4D97-AF65-F5344CB8AC3E}">
        <p14:creationId xmlns:p14="http://schemas.microsoft.com/office/powerpoint/2010/main" val="43974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8985AE9C-44F2-4B24-BC77-27C5451D3A0D}"/>
              </a:ext>
            </a:extLst>
          </p:cNvPr>
          <p:cNvSpPr>
            <a:spLocks noGrp="1"/>
          </p:cNvSpPr>
          <p:nvPr>
            <p:ph type="body" sz="quarter" idx="11"/>
          </p:nvPr>
        </p:nvSpPr>
        <p:spPr/>
        <p:txBody>
          <a:bodyPr/>
          <a:lstStyle/>
          <a:p>
            <a:r>
              <a:rPr lang="en-CA">
                <a:solidFill>
                  <a:srgbClr val="000000"/>
                </a:solidFill>
              </a:rPr>
              <a:t>Boosting models are built sequentially, beginning with a single model</a:t>
            </a:r>
          </a:p>
          <a:p>
            <a:r>
              <a:rPr lang="en-CA">
                <a:solidFill>
                  <a:srgbClr val="000000"/>
                </a:solidFill>
              </a:rPr>
              <a:t>After each model is built, the records which the model incorrectly predicted are “upweighted” while the records which the model correctly predicted are “</a:t>
            </a:r>
            <a:r>
              <a:rPr lang="en-CA" err="1">
                <a:solidFill>
                  <a:srgbClr val="000000"/>
                </a:solidFill>
              </a:rPr>
              <a:t>downweighted</a:t>
            </a:r>
            <a:r>
              <a:rPr lang="en-CA">
                <a:solidFill>
                  <a:srgbClr val="000000"/>
                </a:solidFill>
              </a:rPr>
              <a:t>”</a:t>
            </a:r>
          </a:p>
          <a:p>
            <a:r>
              <a:rPr lang="en-CA">
                <a:solidFill>
                  <a:srgbClr val="000000"/>
                </a:solidFill>
              </a:rPr>
              <a:t>Then, the next model in the sequence is trained on the newly weighted data, causing it to focus more on the records the previous model did poorly on</a:t>
            </a:r>
          </a:p>
          <a:p>
            <a:r>
              <a:rPr lang="en-CA">
                <a:solidFill>
                  <a:srgbClr val="000000"/>
                </a:solidFill>
              </a:rPr>
              <a:t>Ultimately all the trees are averaged together in some way</a:t>
            </a:r>
          </a:p>
          <a:p>
            <a:r>
              <a:rPr lang="en-CA">
                <a:solidFill>
                  <a:srgbClr val="000000"/>
                </a:solidFill>
              </a:rPr>
              <a:t>However, a simple average is not appropriate, as each successive model will be more specialized than the previous models, so the models are averaged with a shrinkage factor so that earlier models have more weight than later models</a:t>
            </a:r>
          </a:p>
          <a:p>
            <a:endParaRPr lang="en-CA"/>
          </a:p>
          <a:p>
            <a:r>
              <a:rPr lang="en-CA"/>
              <a:t>Demo</a:t>
            </a:r>
          </a:p>
        </p:txBody>
      </p:sp>
      <p:sp>
        <p:nvSpPr>
          <p:cNvPr id="3" name="Title 2">
            <a:extLst>
              <a:ext uri="{FF2B5EF4-FFF2-40B4-BE49-F238E27FC236}">
                <a16:creationId xmlns:a16="http://schemas.microsoft.com/office/drawing/2014/main" id="{2DF0FAA7-8876-4A7F-9EA7-F544292150AB}"/>
              </a:ext>
            </a:extLst>
          </p:cNvPr>
          <p:cNvSpPr>
            <a:spLocks noGrp="1"/>
          </p:cNvSpPr>
          <p:nvPr>
            <p:ph type="title"/>
          </p:nvPr>
        </p:nvSpPr>
        <p:spPr/>
        <p:txBody>
          <a:bodyPr/>
          <a:lstStyle/>
          <a:p>
            <a:r>
              <a:rPr lang="en-CA"/>
              <a:t>Boosting </a:t>
            </a:r>
          </a:p>
        </p:txBody>
      </p:sp>
    </p:spTree>
    <p:custDataLst>
      <p:tags r:id="rId1"/>
    </p:custDataLst>
    <p:extLst>
      <p:ext uri="{BB962C8B-B14F-4D97-AF65-F5344CB8AC3E}">
        <p14:creationId xmlns:p14="http://schemas.microsoft.com/office/powerpoint/2010/main" val="104153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 Placeholder 3">
            <a:extLst>
              <a:ext uri="{FF2B5EF4-FFF2-40B4-BE49-F238E27FC236}">
                <a16:creationId xmlns:a16="http://schemas.microsoft.com/office/drawing/2014/main" id="{B10CBEE9-4C03-4BB6-B122-8C53CAD27660}"/>
              </a:ext>
            </a:extLst>
          </p:cNvPr>
          <p:cNvSpPr>
            <a:spLocks noGrp="1"/>
          </p:cNvSpPr>
          <p:nvPr>
            <p:ph type="body" sz="quarter" idx="11"/>
          </p:nvPr>
        </p:nvSpPr>
        <p:spPr/>
        <p:txBody>
          <a:bodyPr/>
          <a:lstStyle/>
          <a:p>
            <a:pPr defTabSz="685783">
              <a:defRPr/>
            </a:pPr>
            <a:r>
              <a:rPr lang="en-CA">
                <a:solidFill>
                  <a:srgbClr val="000000"/>
                </a:solidFill>
              </a:rPr>
              <a:t>There are two commonly sited benefits of Ensemble models: </a:t>
            </a:r>
          </a:p>
          <a:p>
            <a:pPr lvl="1" defTabSz="685783">
              <a:defRPr/>
            </a:pPr>
            <a:r>
              <a:rPr lang="en-CA">
                <a:solidFill>
                  <a:srgbClr val="000000"/>
                </a:solidFill>
                <a:latin typeface="+mn-lt"/>
              </a:rPr>
              <a:t>Can make better predictions</a:t>
            </a:r>
          </a:p>
          <a:p>
            <a:pPr lvl="1" defTabSz="685783">
              <a:defRPr/>
            </a:pPr>
            <a:r>
              <a:rPr lang="en-CA">
                <a:solidFill>
                  <a:srgbClr val="000000"/>
                </a:solidFill>
                <a:latin typeface="+mn-lt"/>
              </a:rPr>
              <a:t>Can often be more robust</a:t>
            </a:r>
          </a:p>
          <a:p>
            <a:pPr defTabSz="685783">
              <a:defRPr/>
            </a:pPr>
            <a:endParaRPr lang="en-CA">
              <a:solidFill>
                <a:srgbClr val="000000"/>
              </a:solidFill>
            </a:endParaRPr>
          </a:p>
          <a:p>
            <a:pPr defTabSz="685783">
              <a:defRPr/>
            </a:pPr>
            <a:r>
              <a:rPr lang="en-CA">
                <a:solidFill>
                  <a:srgbClr val="000000"/>
                </a:solidFill>
              </a:rPr>
              <a:t>However, these benefits are achieved at the expense of complexity</a:t>
            </a:r>
          </a:p>
          <a:p>
            <a:pPr lvl="1" defTabSz="685783">
              <a:defRPr/>
            </a:pPr>
            <a:r>
              <a:rPr lang="en-CA">
                <a:solidFill>
                  <a:srgbClr val="000000"/>
                </a:solidFill>
                <a:latin typeface="+mn-lt"/>
              </a:rPr>
              <a:t>Therefore they are often slow to train and score</a:t>
            </a:r>
          </a:p>
          <a:p>
            <a:pPr lvl="1" defTabSz="685783">
              <a:defRPr/>
            </a:pPr>
            <a:r>
              <a:rPr lang="en-CA">
                <a:solidFill>
                  <a:srgbClr val="000000"/>
                </a:solidFill>
                <a:latin typeface="+mn-lt"/>
              </a:rPr>
              <a:t>Also harder to explain</a:t>
            </a:r>
          </a:p>
          <a:p>
            <a:endParaRPr lang="en-CA"/>
          </a:p>
        </p:txBody>
      </p:sp>
      <p:sp>
        <p:nvSpPr>
          <p:cNvPr id="3" name="Title 2">
            <a:extLst>
              <a:ext uri="{FF2B5EF4-FFF2-40B4-BE49-F238E27FC236}">
                <a16:creationId xmlns:a16="http://schemas.microsoft.com/office/drawing/2014/main" id="{FB4A8A17-219B-440C-984A-F0AD015CD52F}"/>
              </a:ext>
            </a:extLst>
          </p:cNvPr>
          <p:cNvSpPr>
            <a:spLocks noGrp="1"/>
          </p:cNvSpPr>
          <p:nvPr>
            <p:ph type="title"/>
          </p:nvPr>
        </p:nvSpPr>
        <p:spPr/>
        <p:txBody>
          <a:bodyPr/>
          <a:lstStyle/>
          <a:p>
            <a:r>
              <a:rPr lang="en-CA"/>
              <a:t>Benefits of Ensemble Models </a:t>
            </a:r>
          </a:p>
        </p:txBody>
      </p:sp>
    </p:spTree>
    <p:custDataLst>
      <p:tags r:id="rId1"/>
    </p:custDataLst>
    <p:extLst>
      <p:ext uri="{BB962C8B-B14F-4D97-AF65-F5344CB8AC3E}">
        <p14:creationId xmlns:p14="http://schemas.microsoft.com/office/powerpoint/2010/main" val="354192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Calibri" panose="020F0502020204030204"/>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46" indent="-171446" defTabSz="685783">
              <a:spcBef>
                <a:spcPts val="750"/>
              </a:spcBef>
              <a:defRPr/>
            </a:pPr>
            <a:endParaRPr lang="en-GB" sz="1800">
              <a:solidFill>
                <a:srgbClr val="000000"/>
              </a:solidFill>
              <a:latin typeface="Calibri" panose="020F0502020204030204"/>
            </a:endParaRPr>
          </a:p>
        </p:txBody>
      </p:sp>
      <p:sp>
        <p:nvSpPr>
          <p:cNvPr id="4" name="Text Placeholder 3">
            <a:extLst>
              <a:ext uri="{FF2B5EF4-FFF2-40B4-BE49-F238E27FC236}">
                <a16:creationId xmlns:a16="http://schemas.microsoft.com/office/drawing/2014/main" id="{00A98FBC-AF9D-454D-8B1A-C3C6292E62CE}"/>
              </a:ext>
            </a:extLst>
          </p:cNvPr>
          <p:cNvSpPr>
            <a:spLocks noGrp="1"/>
          </p:cNvSpPr>
          <p:nvPr>
            <p:ph type="body" sz="quarter" idx="11"/>
          </p:nvPr>
        </p:nvSpPr>
        <p:spPr>
          <a:xfrm>
            <a:off x="188120" y="855354"/>
            <a:ext cx="8852717" cy="3445524"/>
          </a:xfrm>
        </p:spPr>
        <p:txBody>
          <a:bodyPr/>
          <a:lstStyle/>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Create a new tab, and either import or create a link to the </a:t>
            </a:r>
            <a:r>
              <a:rPr lang="en-CA" b="1">
                <a:solidFill>
                  <a:srgbClr val="000000"/>
                </a:solidFill>
                <a:ea typeface="Calibri" panose="020F0502020204030204" pitchFamily="34" charset="0"/>
                <a:cs typeface="Calibri-Bold"/>
              </a:rPr>
              <a:t>Census </a:t>
            </a:r>
            <a:r>
              <a:rPr lang="en-CA">
                <a:solidFill>
                  <a:srgbClr val="000000"/>
                </a:solidFill>
                <a:ea typeface="Calibri" panose="020F0502020204030204" pitchFamily="34" charset="0"/>
                <a:cs typeface="Calibri" panose="020F0502020204030204" pitchFamily="34" charset="0"/>
              </a:rPr>
              <a:t>dataset</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Drag a </a:t>
            </a:r>
            <a:r>
              <a:rPr lang="en-CA" b="1">
                <a:solidFill>
                  <a:srgbClr val="000000"/>
                </a:solidFill>
                <a:ea typeface="Calibri" panose="020F0502020204030204" pitchFamily="34" charset="0"/>
                <a:cs typeface="Calibri-Bold"/>
              </a:rPr>
              <a:t>Boosting </a:t>
            </a:r>
            <a:r>
              <a:rPr lang="en-CA">
                <a:solidFill>
                  <a:srgbClr val="000000"/>
                </a:solidFill>
                <a:ea typeface="Calibri" panose="020F0502020204030204" pitchFamily="34" charset="0"/>
                <a:cs typeface="Calibri" panose="020F0502020204030204" pitchFamily="34" charset="0"/>
              </a:rPr>
              <a:t>node onto the canvas. Connect it to the Census dataset and open the wizard</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Select the dependent variable and appropriate independent variables of your choice</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Get a stopwatch or a timer ready. Set the </a:t>
            </a:r>
            <a:r>
              <a:rPr lang="en-CA" b="1">
                <a:solidFill>
                  <a:srgbClr val="000000"/>
                </a:solidFill>
                <a:ea typeface="Calibri" panose="020F0502020204030204" pitchFamily="34" charset="0"/>
                <a:cs typeface="Calibri-Bold"/>
              </a:rPr>
              <a:t>Number of Trees </a:t>
            </a:r>
            <a:r>
              <a:rPr lang="en-CA">
                <a:solidFill>
                  <a:srgbClr val="000000"/>
                </a:solidFill>
                <a:ea typeface="Calibri" panose="020F0502020204030204" pitchFamily="34" charset="0"/>
                <a:cs typeface="Calibri" panose="020F0502020204030204" pitchFamily="34" charset="0"/>
              </a:rPr>
              <a:t>option to 50. Click </a:t>
            </a:r>
            <a:r>
              <a:rPr lang="en-CA" b="1">
                <a:solidFill>
                  <a:srgbClr val="000000"/>
                </a:solidFill>
                <a:ea typeface="Calibri" panose="020F0502020204030204" pitchFamily="34" charset="0"/>
                <a:cs typeface="Calibri-Bold"/>
              </a:rPr>
              <a:t>Run</a:t>
            </a:r>
            <a:r>
              <a:rPr lang="en-CA">
                <a:solidFill>
                  <a:srgbClr val="000000"/>
                </a:solidFill>
                <a:ea typeface="Calibri" panose="020F0502020204030204" pitchFamily="34" charset="0"/>
                <a:cs typeface="Calibri" panose="020F0502020204030204" pitchFamily="34" charset="0"/>
              </a:rPr>
              <a:t>, and time how</a:t>
            </a:r>
            <a:r>
              <a:rPr lang="en-CA">
                <a:ea typeface="Calibri" panose="020F0502020204030204" pitchFamily="34" charset="0"/>
                <a:cs typeface="Arial" panose="020B0604020202020204" pitchFamily="34" charset="0"/>
              </a:rPr>
              <a:t> </a:t>
            </a:r>
            <a:r>
              <a:rPr lang="en-CA">
                <a:solidFill>
                  <a:srgbClr val="000000"/>
                </a:solidFill>
                <a:ea typeface="Calibri" panose="020F0502020204030204" pitchFamily="34" charset="0"/>
                <a:cs typeface="Calibri" panose="020F0502020204030204" pitchFamily="34" charset="0"/>
              </a:rPr>
              <a:t>long the model takes to run</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When complete, record model build time. Right click the </a:t>
            </a:r>
            <a:r>
              <a:rPr lang="en-CA" b="1">
                <a:solidFill>
                  <a:srgbClr val="000000"/>
                </a:solidFill>
                <a:ea typeface="Calibri" panose="020F0502020204030204" pitchFamily="34" charset="0"/>
                <a:cs typeface="Calibri-Bold"/>
              </a:rPr>
              <a:t>Boosting </a:t>
            </a:r>
            <a:r>
              <a:rPr lang="en-CA">
                <a:solidFill>
                  <a:srgbClr val="000000"/>
                </a:solidFill>
                <a:ea typeface="Calibri" panose="020F0502020204030204" pitchFamily="34" charset="0"/>
                <a:cs typeface="Calibri" panose="020F0502020204030204" pitchFamily="34" charset="0"/>
              </a:rPr>
              <a:t>node and click </a:t>
            </a:r>
            <a:r>
              <a:rPr lang="en-CA" b="1">
                <a:solidFill>
                  <a:srgbClr val="000000"/>
                </a:solidFill>
                <a:ea typeface="Calibri" panose="020F0502020204030204" pitchFamily="34" charset="0"/>
                <a:cs typeface="Calibri-Bold"/>
              </a:rPr>
              <a:t>Modify</a:t>
            </a:r>
            <a:r>
              <a:rPr lang="en-CA">
                <a:solidFill>
                  <a:srgbClr val="000000"/>
                </a:solidFill>
                <a:ea typeface="Calibri" panose="020F0502020204030204" pitchFamily="34" charset="0"/>
                <a:cs typeface="Calibri" panose="020F0502020204030204" pitchFamily="34" charset="0"/>
              </a:rPr>
              <a:t>. This time set the </a:t>
            </a:r>
            <a:r>
              <a:rPr lang="en-CA" b="1">
                <a:solidFill>
                  <a:srgbClr val="000000"/>
                </a:solidFill>
                <a:ea typeface="Calibri" panose="020F0502020204030204" pitchFamily="34" charset="0"/>
                <a:cs typeface="Calibri-Bold"/>
              </a:rPr>
              <a:t>Number of Trees </a:t>
            </a:r>
            <a:r>
              <a:rPr lang="en-CA">
                <a:solidFill>
                  <a:srgbClr val="000000"/>
                </a:solidFill>
                <a:ea typeface="Calibri" panose="020F0502020204030204" pitchFamily="34" charset="0"/>
                <a:cs typeface="Calibri" panose="020F0502020204030204" pitchFamily="34" charset="0"/>
              </a:rPr>
              <a:t>option to 100. Click </a:t>
            </a:r>
            <a:r>
              <a:rPr lang="en-CA" b="1">
                <a:solidFill>
                  <a:srgbClr val="000000"/>
                </a:solidFill>
                <a:ea typeface="Calibri" panose="020F0502020204030204" pitchFamily="34" charset="0"/>
                <a:cs typeface="Calibri-Bold"/>
              </a:rPr>
              <a:t>Run</a:t>
            </a:r>
            <a:r>
              <a:rPr lang="en-CA">
                <a:solidFill>
                  <a:srgbClr val="000000"/>
                </a:solidFill>
                <a:ea typeface="Calibri" panose="020F0502020204030204" pitchFamily="34" charset="0"/>
                <a:cs typeface="Calibri" panose="020F0502020204030204" pitchFamily="34" charset="0"/>
              </a:rPr>
              <a:t>, and note the model build time</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Repeat with 250 trees. If it’s not taking too long on your hardware, try repeating with some bigger numbers.</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Repeat 2-7 for </a:t>
            </a:r>
            <a:r>
              <a:rPr lang="en-CA" b="1">
                <a:solidFill>
                  <a:srgbClr val="000000"/>
                </a:solidFill>
                <a:ea typeface="Calibri" panose="020F0502020204030204" pitchFamily="34" charset="0"/>
                <a:cs typeface="Calibri-Bold"/>
              </a:rPr>
              <a:t>Bagging</a:t>
            </a:r>
            <a:endParaRPr lang="en-CA" b="1">
              <a:ea typeface="Calibri" panose="020F0502020204030204" pitchFamily="34" charset="0"/>
              <a:cs typeface="Arial" panose="020B0604020202020204" pitchFamily="34" charset="0"/>
            </a:endParaRPr>
          </a:p>
          <a:p>
            <a:pPr marL="600075" lvl="1" indent="-257175">
              <a:lnSpc>
                <a:spcPct val="107000"/>
              </a:lnSpc>
              <a:spcAft>
                <a:spcPts val="0"/>
              </a:spcAft>
              <a:buFont typeface="+mj-lt"/>
              <a:buAutoNum type="alphaLcParenR"/>
            </a:pPr>
            <a:r>
              <a:rPr lang="en-CA">
                <a:solidFill>
                  <a:srgbClr val="000000"/>
                </a:solidFill>
                <a:latin typeface="+mn-lt"/>
                <a:ea typeface="Calibri" panose="020F0502020204030204" pitchFamily="34" charset="0"/>
                <a:cs typeface="Calibri" panose="020F0502020204030204" pitchFamily="34" charset="0"/>
              </a:rPr>
              <a:t>Note, when setting up the </a:t>
            </a:r>
            <a:r>
              <a:rPr lang="en-CA" b="1">
                <a:solidFill>
                  <a:srgbClr val="000000"/>
                </a:solidFill>
                <a:latin typeface="+mn-lt"/>
                <a:ea typeface="Calibri" panose="020F0502020204030204" pitchFamily="34" charset="0"/>
                <a:cs typeface="Calibri-Bold"/>
              </a:rPr>
              <a:t>Bagging </a:t>
            </a:r>
            <a:r>
              <a:rPr lang="en-CA">
                <a:solidFill>
                  <a:srgbClr val="000000"/>
                </a:solidFill>
                <a:latin typeface="+mn-lt"/>
                <a:ea typeface="Calibri" panose="020F0502020204030204" pitchFamily="34" charset="0"/>
                <a:cs typeface="Calibri" panose="020F0502020204030204" pitchFamily="34" charset="0"/>
              </a:rPr>
              <a:t>model, the previous </a:t>
            </a:r>
            <a:r>
              <a:rPr lang="en-CA" b="1">
                <a:solidFill>
                  <a:srgbClr val="000000"/>
                </a:solidFill>
                <a:latin typeface="+mn-lt"/>
                <a:ea typeface="Calibri" panose="020F0502020204030204" pitchFamily="34" charset="0"/>
                <a:cs typeface="Calibri-Bold"/>
              </a:rPr>
              <a:t>Boosting </a:t>
            </a:r>
            <a:r>
              <a:rPr lang="en-CA">
                <a:solidFill>
                  <a:srgbClr val="000000"/>
                </a:solidFill>
                <a:latin typeface="+mn-lt"/>
                <a:ea typeface="Calibri" panose="020F0502020204030204" pitchFamily="34" charset="0"/>
                <a:cs typeface="Calibri" panose="020F0502020204030204" pitchFamily="34" charset="0"/>
              </a:rPr>
              <a:t>model can be used as a template. This will auto select the dependent and independent variables. As a result of doing this,</a:t>
            </a:r>
            <a:r>
              <a:rPr lang="en-CA">
                <a:latin typeface="+mn-lt"/>
                <a:ea typeface="Calibri" panose="020F0502020204030204" pitchFamily="34" charset="0"/>
                <a:cs typeface="Arial" panose="020B0604020202020204" pitchFamily="34" charset="0"/>
              </a:rPr>
              <a:t> </a:t>
            </a:r>
            <a:r>
              <a:rPr lang="en-CA">
                <a:solidFill>
                  <a:srgbClr val="000000"/>
                </a:solidFill>
                <a:latin typeface="+mn-lt"/>
                <a:ea typeface="Calibri" panose="020F0502020204030204" pitchFamily="34" charset="0"/>
                <a:cs typeface="Calibri" panose="020F0502020204030204" pitchFamily="34" charset="0"/>
              </a:rPr>
              <a:t>all that needs to be addressed and set, as are the model parameters</a:t>
            </a:r>
            <a:endParaRPr lang="en-CA">
              <a:latin typeface="+mn-lt"/>
              <a:ea typeface="Calibri" panose="020F0502020204030204" pitchFamily="34" charset="0"/>
              <a:cs typeface="Arial" panose="020B0604020202020204" pitchFamily="34" charset="0"/>
            </a:endParaRPr>
          </a:p>
          <a:p>
            <a:pPr marL="600075" lvl="1" indent="-257175">
              <a:lnSpc>
                <a:spcPct val="107000"/>
              </a:lnSpc>
              <a:spcAft>
                <a:spcPts val="0"/>
              </a:spcAft>
              <a:buFont typeface="+mj-lt"/>
              <a:buAutoNum type="alphaLcParenR"/>
            </a:pPr>
            <a:r>
              <a:rPr lang="en-CA">
                <a:solidFill>
                  <a:srgbClr val="000000"/>
                </a:solidFill>
                <a:latin typeface="+mn-lt"/>
                <a:ea typeface="Calibri" panose="020F0502020204030204" pitchFamily="34" charset="0"/>
                <a:cs typeface="Calibri" panose="020F0502020204030204" pitchFamily="34" charset="0"/>
              </a:rPr>
              <a:t>To use the previous model as a template; simply add the </a:t>
            </a:r>
            <a:r>
              <a:rPr lang="en-CA" b="1">
                <a:solidFill>
                  <a:srgbClr val="000000"/>
                </a:solidFill>
                <a:latin typeface="+mn-lt"/>
                <a:ea typeface="Calibri" panose="020F0502020204030204" pitchFamily="34" charset="0"/>
                <a:cs typeface="Calibri-Bold"/>
              </a:rPr>
              <a:t>Bagging </a:t>
            </a:r>
            <a:r>
              <a:rPr lang="en-CA">
                <a:solidFill>
                  <a:srgbClr val="000000"/>
                </a:solidFill>
                <a:latin typeface="+mn-lt"/>
                <a:ea typeface="Calibri" panose="020F0502020204030204" pitchFamily="34" charset="0"/>
                <a:cs typeface="Calibri" panose="020F0502020204030204" pitchFamily="34" charset="0"/>
              </a:rPr>
              <a:t>node and connect the previously</a:t>
            </a:r>
            <a:r>
              <a:rPr lang="en-CA">
                <a:latin typeface="+mn-lt"/>
                <a:ea typeface="Calibri" panose="020F0502020204030204" pitchFamily="34" charset="0"/>
                <a:cs typeface="Arial" panose="020B0604020202020204" pitchFamily="34" charset="0"/>
              </a:rPr>
              <a:t> </a:t>
            </a:r>
            <a:r>
              <a:rPr lang="en-CA">
                <a:solidFill>
                  <a:srgbClr val="000000"/>
                </a:solidFill>
                <a:latin typeface="+mn-lt"/>
                <a:ea typeface="Calibri" panose="020F0502020204030204" pitchFamily="34" charset="0"/>
                <a:cs typeface="Calibri" panose="020F0502020204030204" pitchFamily="34" charset="0"/>
              </a:rPr>
              <a:t>run </a:t>
            </a:r>
            <a:r>
              <a:rPr lang="en-CA" b="1">
                <a:solidFill>
                  <a:srgbClr val="000000"/>
                </a:solidFill>
                <a:latin typeface="+mn-lt"/>
                <a:ea typeface="Calibri" panose="020F0502020204030204" pitchFamily="34" charset="0"/>
                <a:cs typeface="Calibri-Bold"/>
              </a:rPr>
              <a:t>Boosting </a:t>
            </a:r>
            <a:r>
              <a:rPr lang="en-CA">
                <a:solidFill>
                  <a:srgbClr val="000000"/>
                </a:solidFill>
                <a:latin typeface="+mn-lt"/>
                <a:ea typeface="Calibri" panose="020F0502020204030204" pitchFamily="34" charset="0"/>
                <a:cs typeface="Calibri" panose="020F0502020204030204" pitchFamily="34" charset="0"/>
              </a:rPr>
              <a:t>model. When accessing the </a:t>
            </a:r>
            <a:r>
              <a:rPr lang="en-CA" b="1">
                <a:solidFill>
                  <a:srgbClr val="000000"/>
                </a:solidFill>
                <a:latin typeface="+mn-lt"/>
                <a:ea typeface="Calibri" panose="020F0502020204030204" pitchFamily="34" charset="0"/>
                <a:cs typeface="Calibri-Bold"/>
              </a:rPr>
              <a:t>Bagging </a:t>
            </a:r>
            <a:r>
              <a:rPr lang="en-CA">
                <a:solidFill>
                  <a:srgbClr val="000000"/>
                </a:solidFill>
                <a:latin typeface="+mn-lt"/>
                <a:ea typeface="Calibri" panose="020F0502020204030204" pitchFamily="34" charset="0"/>
                <a:cs typeface="Calibri" panose="020F0502020204030204" pitchFamily="34" charset="0"/>
              </a:rPr>
              <a:t>dialog, note that the dependent and</a:t>
            </a:r>
            <a:r>
              <a:rPr lang="en-CA">
                <a:latin typeface="+mn-lt"/>
                <a:ea typeface="Calibri" panose="020F0502020204030204" pitchFamily="34" charset="0"/>
                <a:cs typeface="Arial" panose="020B0604020202020204" pitchFamily="34" charset="0"/>
              </a:rPr>
              <a:t> </a:t>
            </a:r>
            <a:r>
              <a:rPr lang="en-CA">
                <a:solidFill>
                  <a:srgbClr val="000000"/>
                </a:solidFill>
                <a:latin typeface="+mn-lt"/>
                <a:ea typeface="Calibri" panose="020F0502020204030204" pitchFamily="34" charset="0"/>
                <a:cs typeface="Calibri" panose="020F0502020204030204" pitchFamily="34" charset="0"/>
              </a:rPr>
              <a:t>independent variables are automatically selected</a:t>
            </a:r>
            <a:endParaRPr lang="en-CA">
              <a:latin typeface="+mn-lt"/>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Time permitting; repeat 2-7 for </a:t>
            </a:r>
            <a:r>
              <a:rPr lang="en-CA" b="1">
                <a:solidFill>
                  <a:srgbClr val="000000"/>
                </a:solidFill>
                <a:ea typeface="Calibri" panose="020F0502020204030204" pitchFamily="34" charset="0"/>
                <a:cs typeface="Calibri-Bold"/>
              </a:rPr>
              <a:t>Random Forest </a:t>
            </a:r>
            <a:r>
              <a:rPr lang="en-CA">
                <a:solidFill>
                  <a:srgbClr val="000000"/>
                </a:solidFill>
                <a:ea typeface="Calibri" panose="020F0502020204030204" pitchFamily="34" charset="0"/>
                <a:cs typeface="Calibri" panose="020F0502020204030204" pitchFamily="34" charset="0"/>
              </a:rPr>
              <a:t>models</a:t>
            </a:r>
            <a:endParaRPr lang="en-CA">
              <a:ea typeface="Calibri" panose="020F0502020204030204" pitchFamily="34" charset="0"/>
              <a:cs typeface="Arial" panose="020B0604020202020204" pitchFamily="34" charset="0"/>
            </a:endParaRPr>
          </a:p>
          <a:p>
            <a:pPr marL="257175" indent="-257175">
              <a:lnSpc>
                <a:spcPct val="107000"/>
              </a:lnSpc>
              <a:spcAft>
                <a:spcPts val="0"/>
              </a:spcAft>
              <a:buFont typeface="+mj-lt"/>
              <a:buAutoNum type="arabicPeriod"/>
            </a:pPr>
            <a:r>
              <a:rPr lang="en-CA">
                <a:solidFill>
                  <a:srgbClr val="000000"/>
                </a:solidFill>
                <a:ea typeface="Calibri" panose="020F0502020204030204" pitchFamily="34" charset="0"/>
                <a:cs typeface="Calibri" panose="020F0502020204030204" pitchFamily="34" charset="0"/>
              </a:rPr>
              <a:t>Once a satisfactory model or models exist, validate them. Which of the three ensemble methods is most accurate?</a:t>
            </a:r>
            <a:endParaRPr lang="en-CA">
              <a:ea typeface="Calibri" panose="020F0502020204030204" pitchFamily="34" charset="0"/>
              <a:cs typeface="Arial" panose="020B0604020202020204" pitchFamily="34" charset="0"/>
            </a:endParaRPr>
          </a:p>
          <a:p>
            <a:pPr marL="0" indent="0">
              <a:spcAft>
                <a:spcPts val="0"/>
              </a:spcAft>
              <a:buNone/>
            </a:pPr>
            <a:endParaRPr lang="en-CA"/>
          </a:p>
        </p:txBody>
      </p:sp>
      <p:sp>
        <p:nvSpPr>
          <p:cNvPr id="3" name="Title 2">
            <a:extLst>
              <a:ext uri="{FF2B5EF4-FFF2-40B4-BE49-F238E27FC236}">
                <a16:creationId xmlns:a16="http://schemas.microsoft.com/office/drawing/2014/main" id="{CA1B2A9C-76DC-4D9E-B870-6BCC4A8219EC}"/>
              </a:ext>
            </a:extLst>
          </p:cNvPr>
          <p:cNvSpPr>
            <a:spLocks noGrp="1"/>
          </p:cNvSpPr>
          <p:nvPr>
            <p:ph type="title"/>
          </p:nvPr>
        </p:nvSpPr>
        <p:spPr/>
        <p:txBody>
          <a:bodyPr/>
          <a:lstStyle/>
          <a:p>
            <a:r>
              <a:rPr lang="en-CA"/>
              <a:t>Chapter 10 Exercises (1/1)</a:t>
            </a:r>
          </a:p>
        </p:txBody>
      </p:sp>
    </p:spTree>
    <p:custDataLst>
      <p:tags r:id="rId1"/>
    </p:custDataLst>
    <p:extLst>
      <p:ext uri="{BB962C8B-B14F-4D97-AF65-F5344CB8AC3E}">
        <p14:creationId xmlns:p14="http://schemas.microsoft.com/office/powerpoint/2010/main" val="269951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1783</Words>
  <Application>Microsoft Office PowerPoint</Application>
  <PresentationFormat>On-screen Show (16:9)</PresentationFormat>
  <Paragraphs>93</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微软雅黑</vt:lpstr>
      <vt:lpstr>Arial</vt:lpstr>
      <vt:lpstr>Arial Black</vt:lpstr>
      <vt:lpstr>Calibri</vt:lpstr>
      <vt:lpstr>Courier New</vt:lpstr>
      <vt:lpstr>Times New Roman</vt:lpstr>
      <vt:lpstr>Altair Theme</vt:lpstr>
      <vt:lpstr>Altair and Brand Theme</vt:lpstr>
      <vt:lpstr>Chapter 10: ENSEMBLE Models</vt:lpstr>
      <vt:lpstr>Contents</vt:lpstr>
      <vt:lpstr>What are Ensemble Models? </vt:lpstr>
      <vt:lpstr>Ensemble Models in real life..</vt:lpstr>
      <vt:lpstr>Bagging aka Bootstrapping </vt:lpstr>
      <vt:lpstr>Random Forest Model </vt:lpstr>
      <vt:lpstr>Boosting </vt:lpstr>
      <vt:lpstr>Benefits of Ensemble Models </vt:lpstr>
      <vt:lpstr>Chapter 10 Exercises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