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6"/>
  </p:notesMasterIdLst>
  <p:handoutMasterIdLst>
    <p:handoutMasterId r:id="rId17"/>
  </p:handoutMasterIdLst>
  <p:sldIdLst>
    <p:sldId id="613" r:id="rId6"/>
    <p:sldId id="520" r:id="rId7"/>
    <p:sldId id="506" r:id="rId8"/>
    <p:sldId id="900" r:id="rId9"/>
    <p:sldId id="508" r:id="rId10"/>
    <p:sldId id="521" r:id="rId11"/>
    <p:sldId id="522" r:id="rId12"/>
    <p:sldId id="525" r:id="rId13"/>
    <p:sldId id="523" r:id="rId14"/>
    <p:sldId id="688" r:id="rId15"/>
  </p:sldIdLst>
  <p:sldSz cx="9144000" cy="5143500" type="screen16x9"/>
  <p:notesSz cx="6858000" cy="127635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2: Introduction to Strategy Trees" id="{A2C82116-C5E7-49B7-806D-35AA2B0AA792}">
          <p14:sldIdLst>
            <p14:sldId id="613"/>
            <p14:sldId id="520"/>
            <p14:sldId id="506"/>
            <p14:sldId id="900"/>
            <p14:sldId id="508"/>
            <p14:sldId id="521"/>
            <p14:sldId id="522"/>
            <p14:sldId id="525"/>
            <p14:sldId id="523"/>
            <p14:sldId id="688"/>
          </p14:sldIdLst>
        </p14:section>
        <p14:section name="Default Section" id="{8216BAAE-7B63-4EA1-8546-830BC2C718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2</a:t>
            </a:fld>
            <a:endParaRPr lang="zh-CN" altLang="en-US"/>
          </a:p>
        </p:txBody>
      </p:sp>
    </p:spTree>
    <p:extLst>
      <p:ext uri="{BB962C8B-B14F-4D97-AF65-F5344CB8AC3E}">
        <p14:creationId xmlns:p14="http://schemas.microsoft.com/office/powerpoint/2010/main" val="224148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Let me tell you whet they’re used for. </a:t>
            </a:r>
          </a:p>
          <a:p>
            <a:r>
              <a:rPr lang="en-US"/>
              <a:t>Traditionally when you want to use your model and make decision base on result of your model – not just looking at predictions – yes and no’s- you are actually building a complicated decision and more like building a strategy based on your model-  you are </a:t>
            </a:r>
            <a:r>
              <a:rPr lang="en-US" err="1"/>
              <a:t>gonna</a:t>
            </a:r>
            <a:r>
              <a:rPr lang="en-US"/>
              <a:t> score some data from a generally large database and then you’re going to add additional measures.</a:t>
            </a:r>
          </a:p>
          <a:p>
            <a:r>
              <a:rPr lang="en-US"/>
              <a:t> </a:t>
            </a:r>
          </a:p>
          <a:p>
            <a:r>
              <a:rPr lang="en-US"/>
              <a:t>So it’s not just the probabilities and predictions; you are </a:t>
            </a:r>
            <a:r>
              <a:rPr lang="en-US" err="1"/>
              <a:t>gonna</a:t>
            </a:r>
            <a:r>
              <a:rPr lang="en-US"/>
              <a:t> looking at other measures too, like the profitability of certain group, how much money you are making, things like that. </a:t>
            </a:r>
          </a:p>
          <a:p>
            <a:r>
              <a:rPr lang="en-US"/>
              <a:t>We often call those KPIs (Key Performance Indicators). And then you would often take the results and use external products such as excel and do what’s we usually call slicing and dicing to assess how best to proceed. </a:t>
            </a:r>
          </a:p>
          <a:p>
            <a:endParaRPr lang="en-US"/>
          </a:p>
          <a:p>
            <a:r>
              <a:rPr lang="en-US"/>
              <a:t>You’re </a:t>
            </a:r>
            <a:r>
              <a:rPr lang="en-US" err="1"/>
              <a:t>gonna</a:t>
            </a:r>
            <a:r>
              <a:rPr lang="en-US"/>
              <a:t> break up your data into bunch of different groups and you say well I sort of have some feeling about this group over here and then you are </a:t>
            </a:r>
            <a:r>
              <a:rPr lang="en-US" err="1"/>
              <a:t>gonna</a:t>
            </a:r>
            <a:r>
              <a:rPr lang="en-US"/>
              <a:t> make a decision about them. </a:t>
            </a:r>
          </a:p>
          <a:p>
            <a:r>
              <a:rPr lang="en-US"/>
              <a:t>That can be a bit cumbersome and it will also take us a bit away from the point of analytics which is to make data based decisions. </a:t>
            </a:r>
          </a:p>
          <a:p>
            <a:endParaRPr lang="en-US"/>
          </a:p>
          <a:p>
            <a:r>
              <a:rPr lang="en-US"/>
              <a:t>So instead, Knowledge Studio provides the facility to augment model scores with additional measures and to assign treatments directly within the tree. This is an extension to what we call decision tree. Not just the decision tree. because It’s more than a model. It’s really a strategy tree. It’s a tree where we are keeping track of information but it’s not just the data , we’re also keeping track of strategies and KPIs. </a:t>
            </a:r>
            <a:endParaRPr lang="en-CA"/>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a:t>
            </a:fld>
            <a:endParaRPr lang="zh-CN" altLang="en-US"/>
          </a:p>
        </p:txBody>
      </p:sp>
    </p:spTree>
    <p:extLst>
      <p:ext uri="{BB962C8B-B14F-4D97-AF65-F5344CB8AC3E}">
        <p14:creationId xmlns:p14="http://schemas.microsoft.com/office/powerpoint/2010/main" val="408836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2 different ways to build a strategy tree in 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We distinguish decision tree from strategy tree easily. By default, DT orientation is top-down where strategy tree orientation is left to right. You see this strategy tree goes from left to right. You can change the orientation to top-down from the preferences menu. </a:t>
            </a:r>
          </a:p>
          <a:p>
            <a:endParaRPr lang="en-US"/>
          </a:p>
          <a:p>
            <a:r>
              <a:rPr lang="en-US"/>
              <a:t>Ok what are we seeing in the ST? One thing you might notice is that I’ve got dependent variable listed on top of all nodes. This is important because in strategy tree </a:t>
            </a:r>
            <a:r>
              <a:rPr lang="en-US" b="1"/>
              <a:t>you are actually able to change the dependent variable at different splits</a:t>
            </a:r>
            <a:r>
              <a:rPr lang="en-US"/>
              <a:t>. You might do one split on one dependent variable, and another split based on another dependent variable. So its going to keep track of what your dependent variables are. </a:t>
            </a:r>
          </a:p>
          <a:p>
            <a:r>
              <a:rPr lang="en-US"/>
              <a:t>Also we’ve still got the ‘Yes’, ‘No’ and ‘Total’ that we have in our decision tree, but you also see couple other things below it. We’ve got KPIs- you might have a key performance indicator for ‘Profitability’. So this might give you the average ‘profitability’ in each node / group. </a:t>
            </a:r>
          </a:p>
          <a:p>
            <a:r>
              <a:rPr lang="en-US"/>
              <a:t>Then you also have a treatment. So you can say some of these people are high in profitability so I am going to offer them the ‘Silver’ card. And the other people in the green node are lower in profitability so I don’t offer them any card. So you have different strategy or treatment assigned to the nodes.</a:t>
            </a:r>
          </a:p>
          <a:p>
            <a:endParaRPr lang="en-US"/>
          </a:p>
          <a:p>
            <a:r>
              <a:rPr lang="en-US"/>
              <a:t>One other difference is that the coloring of the nodes. So for example in this ST we’ve colored nodes base on the treatment. So you can assign different colors to different treatments so it gives you a visual clue. Which nodes correspond to which treatment.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a:t>
            </a:fld>
            <a:endParaRPr lang="zh-CN" altLang="en-US"/>
          </a:p>
        </p:txBody>
      </p:sp>
    </p:spTree>
    <p:extLst>
      <p:ext uri="{BB962C8B-B14F-4D97-AF65-F5344CB8AC3E}">
        <p14:creationId xmlns:p14="http://schemas.microsoft.com/office/powerpoint/2010/main" val="14116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5</a:t>
            </a:fld>
            <a:endParaRPr lang="zh-CN" altLang="en-US"/>
          </a:p>
        </p:txBody>
      </p:sp>
    </p:spTree>
    <p:extLst>
      <p:ext uri="{BB962C8B-B14F-4D97-AF65-F5344CB8AC3E}">
        <p14:creationId xmlns:p14="http://schemas.microsoft.com/office/powerpoint/2010/main" val="22637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6</a:t>
            </a:fld>
            <a:endParaRPr lang="zh-CN" altLang="en-US"/>
          </a:p>
        </p:txBody>
      </p:sp>
    </p:spTree>
    <p:extLst>
      <p:ext uri="{BB962C8B-B14F-4D97-AF65-F5344CB8AC3E}">
        <p14:creationId xmlns:p14="http://schemas.microsoft.com/office/powerpoint/2010/main" val="108757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7</a:t>
            </a:fld>
            <a:endParaRPr lang="zh-CN" altLang="en-US"/>
          </a:p>
        </p:txBody>
      </p:sp>
    </p:spTree>
    <p:extLst>
      <p:ext uri="{BB962C8B-B14F-4D97-AF65-F5344CB8AC3E}">
        <p14:creationId xmlns:p14="http://schemas.microsoft.com/office/powerpoint/2010/main" val="13690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8</a:t>
            </a:fld>
            <a:endParaRPr lang="zh-CN" altLang="en-US"/>
          </a:p>
        </p:txBody>
      </p:sp>
    </p:spTree>
    <p:extLst>
      <p:ext uri="{BB962C8B-B14F-4D97-AF65-F5344CB8AC3E}">
        <p14:creationId xmlns:p14="http://schemas.microsoft.com/office/powerpoint/2010/main" val="28318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9</a:t>
            </a:fld>
            <a:endParaRPr lang="zh-CN" altLang="en-US"/>
          </a:p>
        </p:txBody>
      </p:sp>
    </p:spTree>
    <p:extLst>
      <p:ext uri="{BB962C8B-B14F-4D97-AF65-F5344CB8AC3E}">
        <p14:creationId xmlns:p14="http://schemas.microsoft.com/office/powerpoint/2010/main" val="315007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386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12: introduction to strategy trees</a:t>
            </a:r>
          </a:p>
        </p:txBody>
      </p:sp>
    </p:spTree>
    <p:custDataLst>
      <p:tags r:id="rId1"/>
    </p:custDataLst>
    <p:extLst>
      <p:ext uri="{BB962C8B-B14F-4D97-AF65-F5344CB8AC3E}">
        <p14:creationId xmlns:p14="http://schemas.microsoft.com/office/powerpoint/2010/main" val="147047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Calibri" panose="020F0502020204030204"/>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46" indent="-171446" defTabSz="685783">
              <a:spcBef>
                <a:spcPts val="750"/>
              </a:spcBef>
              <a:defRPr/>
            </a:pPr>
            <a:endParaRPr lang="en-GB" sz="1800">
              <a:solidFill>
                <a:srgbClr val="000000"/>
              </a:solidFill>
              <a:latin typeface="Calibri" panose="020F0502020204030204"/>
            </a:endParaRPr>
          </a:p>
        </p:txBody>
      </p:sp>
      <p:sp>
        <p:nvSpPr>
          <p:cNvPr id="4" name="Text Placeholder 3">
            <a:extLst>
              <a:ext uri="{FF2B5EF4-FFF2-40B4-BE49-F238E27FC236}">
                <a16:creationId xmlns:a16="http://schemas.microsoft.com/office/drawing/2014/main" id="{EB674446-C9FB-4919-BA5D-A4B021D7DC11}"/>
              </a:ext>
            </a:extLst>
          </p:cNvPr>
          <p:cNvSpPr>
            <a:spLocks noGrp="1"/>
          </p:cNvSpPr>
          <p:nvPr>
            <p:ph type="body" sz="quarter" idx="11"/>
          </p:nvPr>
        </p:nvSpPr>
        <p:spPr>
          <a:xfrm>
            <a:off x="342900" y="918253"/>
            <a:ext cx="8201025" cy="3445524"/>
          </a:xfrm>
        </p:spPr>
        <p:txBody>
          <a:bodyPr/>
          <a:lstStyle/>
          <a:p>
            <a:pPr marL="257175" indent="-257175">
              <a:spcAft>
                <a:spcPts val="600"/>
              </a:spcAft>
              <a:buFont typeface="+mj-lt"/>
              <a:buAutoNum type="arabicPeriod"/>
            </a:pPr>
            <a:r>
              <a:rPr lang="en-US">
                <a:cs typeface="Calibri"/>
              </a:rPr>
              <a:t>Locate or create a </a:t>
            </a:r>
            <a:r>
              <a:rPr lang="en-US" b="1"/>
              <a:t>Decision Tree </a:t>
            </a:r>
            <a:r>
              <a:rPr lang="en-US">
                <a:cs typeface="Calibri"/>
              </a:rPr>
              <a:t>for the </a:t>
            </a:r>
            <a:r>
              <a:rPr lang="en-US" b="1"/>
              <a:t>Census </a:t>
            </a:r>
            <a:r>
              <a:rPr lang="en-US">
                <a:cs typeface="Calibri"/>
              </a:rPr>
              <a:t>dataset</a:t>
            </a:r>
          </a:p>
          <a:p>
            <a:pPr marL="257175" indent="-257175">
              <a:spcAft>
                <a:spcPts val="600"/>
              </a:spcAft>
              <a:buAutoNum type="arabicPeriod"/>
            </a:pPr>
            <a:r>
              <a:rPr lang="en-US">
                <a:cs typeface="Calibri"/>
              </a:rPr>
              <a:t>Prior to creating a </a:t>
            </a:r>
            <a:r>
              <a:rPr lang="en-US" b="1"/>
              <a:t>Strategy Tree</a:t>
            </a:r>
            <a:r>
              <a:rPr lang="en-US">
                <a:cs typeface="Calibri"/>
              </a:rPr>
              <a:t>, simplify the </a:t>
            </a:r>
            <a:r>
              <a:rPr lang="en-US" b="1"/>
              <a:t>Decision Tree </a:t>
            </a:r>
            <a:r>
              <a:rPr lang="en-US">
                <a:cs typeface="Calibri"/>
              </a:rPr>
              <a:t>model (suggestion at most 2 layers deep). Create an instance of the new </a:t>
            </a:r>
            <a:r>
              <a:rPr lang="en-US" b="1"/>
              <a:t>Decision Tree</a:t>
            </a:r>
          </a:p>
          <a:p>
            <a:pPr marL="257175" indent="-257175">
              <a:spcAft>
                <a:spcPts val="600"/>
              </a:spcAft>
              <a:buAutoNum type="arabicPeriod"/>
            </a:pPr>
            <a:r>
              <a:rPr lang="en-US">
                <a:cs typeface="Calibri"/>
              </a:rPr>
              <a:t>Flip the model horizontally from the </a:t>
            </a:r>
            <a:r>
              <a:rPr lang="en-US" b="1"/>
              <a:t>View </a:t>
            </a:r>
            <a:r>
              <a:rPr lang="en-US">
                <a:cs typeface="Calibri"/>
              </a:rPr>
              <a:t>menu select </a:t>
            </a:r>
            <a:r>
              <a:rPr lang="en-US" b="1"/>
              <a:t>Horizontal Tree</a:t>
            </a:r>
            <a:endParaRPr lang="en-US">
              <a:cs typeface="Calibri"/>
            </a:endParaRPr>
          </a:p>
          <a:p>
            <a:pPr marL="257175" indent="-257175">
              <a:spcAft>
                <a:spcPts val="600"/>
              </a:spcAft>
              <a:buFont typeface="+mj-lt"/>
              <a:buAutoNum type="arabicPeriod"/>
            </a:pPr>
            <a:r>
              <a:rPr lang="en-US">
                <a:cs typeface="Calibri"/>
              </a:rPr>
              <a:t>Use the Model Instance and the same dataset used to train the model to create a </a:t>
            </a:r>
            <a:r>
              <a:rPr lang="en-US" b="1"/>
              <a:t>Strategy Tree</a:t>
            </a:r>
          </a:p>
          <a:p>
            <a:pPr marL="257175" indent="-257175">
              <a:spcAft>
                <a:spcPts val="600"/>
              </a:spcAft>
              <a:buFont typeface="+mj-lt"/>
              <a:buAutoNum type="arabicPeriod"/>
            </a:pPr>
            <a:r>
              <a:rPr lang="en-CA">
                <a:cs typeface="Calibri"/>
              </a:rPr>
              <a:t>Add some </a:t>
            </a:r>
            <a:r>
              <a:rPr lang="en-CA" b="1"/>
              <a:t>KPIs:</a:t>
            </a:r>
          </a:p>
          <a:p>
            <a:pPr marL="600075" lvl="1" indent="-257175">
              <a:spcAft>
                <a:spcPts val="600"/>
              </a:spcAft>
              <a:buFont typeface="+mj-lt"/>
              <a:buAutoNum type="alphaLcParenR"/>
            </a:pPr>
            <a:r>
              <a:rPr lang="en-CA">
                <a:latin typeface="+mn-lt"/>
                <a:cs typeface="Calibri"/>
              </a:rPr>
              <a:t>Create </a:t>
            </a:r>
            <a:r>
              <a:rPr lang="en-CA" b="1">
                <a:latin typeface="+mn-lt"/>
              </a:rPr>
              <a:t>KPI1 – Profitability; </a:t>
            </a:r>
            <a:r>
              <a:rPr lang="en-US">
                <a:latin typeface="+mn-lt"/>
                <a:cs typeface="Calibri"/>
              </a:rPr>
              <a:t>Use the </a:t>
            </a:r>
            <a:r>
              <a:rPr lang="en-US" b="1">
                <a:latin typeface="+mn-lt"/>
              </a:rPr>
              <a:t>Average Aggregate </a:t>
            </a:r>
            <a:r>
              <a:rPr lang="en-US">
                <a:latin typeface="+mn-lt"/>
                <a:cs typeface="Calibri"/>
              </a:rPr>
              <a:t>function and the variable </a:t>
            </a:r>
            <a:r>
              <a:rPr lang="en-US" i="1" err="1">
                <a:latin typeface="+mn-lt"/>
              </a:rPr>
              <a:t>capital_gain</a:t>
            </a:r>
            <a:endParaRPr lang="en-US" i="1">
              <a:latin typeface="+mn-lt"/>
            </a:endParaRPr>
          </a:p>
          <a:p>
            <a:pPr marL="600075" lvl="1" indent="-257175">
              <a:spcAft>
                <a:spcPts val="600"/>
              </a:spcAft>
              <a:buFont typeface="+mj-lt"/>
              <a:buAutoNum type="alphaLcParenR"/>
            </a:pPr>
            <a:r>
              <a:rPr lang="en-CA">
                <a:latin typeface="+mn-lt"/>
                <a:cs typeface="Calibri"/>
              </a:rPr>
              <a:t>Create </a:t>
            </a:r>
            <a:r>
              <a:rPr lang="en-CA" b="1">
                <a:latin typeface="+mn-lt"/>
              </a:rPr>
              <a:t>KPI2 – Loyalty;</a:t>
            </a:r>
            <a:r>
              <a:rPr lang="en-US">
                <a:latin typeface="+mn-lt"/>
                <a:cs typeface="Calibri"/>
              </a:rPr>
              <a:t> Use the </a:t>
            </a:r>
            <a:r>
              <a:rPr lang="en-US" b="1">
                <a:latin typeface="+mn-lt"/>
              </a:rPr>
              <a:t>Average Aggregate </a:t>
            </a:r>
            <a:r>
              <a:rPr lang="en-US">
                <a:latin typeface="+mn-lt"/>
                <a:cs typeface="Calibri"/>
              </a:rPr>
              <a:t>function and the variable </a:t>
            </a:r>
            <a:r>
              <a:rPr lang="en-US" i="1" err="1">
                <a:latin typeface="+mn-lt"/>
              </a:rPr>
              <a:t>num_products</a:t>
            </a:r>
            <a:endParaRPr lang="en-US" i="1">
              <a:latin typeface="+mn-lt"/>
            </a:endParaRPr>
          </a:p>
          <a:p>
            <a:pPr marL="257175" indent="-257175">
              <a:spcAft>
                <a:spcPts val="600"/>
              </a:spcAft>
              <a:buFont typeface="+mj-lt"/>
              <a:buAutoNum type="arabicPeriod"/>
            </a:pPr>
            <a:r>
              <a:rPr lang="en-US">
                <a:cs typeface="Calibri"/>
              </a:rPr>
              <a:t>Assess the overall averages for each </a:t>
            </a:r>
            <a:r>
              <a:rPr lang="en-US" b="1"/>
              <a:t>KPI </a:t>
            </a:r>
            <a:r>
              <a:rPr lang="en-US">
                <a:cs typeface="Calibri"/>
              </a:rPr>
              <a:t>at the root node</a:t>
            </a:r>
          </a:p>
          <a:p>
            <a:pPr marL="257175" indent="-257175">
              <a:spcAft>
                <a:spcPts val="600"/>
              </a:spcAft>
              <a:buFont typeface="+mj-lt"/>
              <a:buAutoNum type="arabicPeriod"/>
            </a:pPr>
            <a:r>
              <a:rPr lang="en-US">
                <a:cs typeface="Calibri"/>
              </a:rPr>
              <a:t>Compare the </a:t>
            </a:r>
            <a:r>
              <a:rPr lang="en-US" b="1"/>
              <a:t>KPIs </a:t>
            </a:r>
            <a:r>
              <a:rPr lang="en-US">
                <a:cs typeface="Calibri"/>
              </a:rPr>
              <a:t>at each node to the average </a:t>
            </a:r>
            <a:r>
              <a:rPr lang="en-US" b="1"/>
              <a:t>KPIs </a:t>
            </a:r>
            <a:r>
              <a:rPr lang="en-US">
                <a:cs typeface="Calibri"/>
              </a:rPr>
              <a:t>and overall response rate to assess which records </a:t>
            </a:r>
            <a:r>
              <a:rPr lang="en-CA">
                <a:cs typeface="Calibri"/>
              </a:rPr>
              <a:t>are of most interest</a:t>
            </a:r>
          </a:p>
          <a:p>
            <a:pPr marL="257175" indent="-257175">
              <a:spcAft>
                <a:spcPts val="600"/>
              </a:spcAft>
              <a:buFont typeface="+mj-lt"/>
              <a:buAutoNum type="arabicPeriod"/>
            </a:pPr>
            <a:r>
              <a:rPr lang="en-US">
                <a:cs typeface="Calibri"/>
              </a:rPr>
              <a:t>Create and assign some treatments using the pill icon on the task bar</a:t>
            </a:r>
          </a:p>
          <a:p>
            <a:pPr marL="257175" indent="-257175">
              <a:spcAft>
                <a:spcPts val="600"/>
              </a:spcAft>
              <a:buAutoNum type="arabicPeriod"/>
            </a:pPr>
            <a:r>
              <a:rPr lang="en-US">
                <a:cs typeface="Calibri"/>
              </a:rPr>
              <a:t>Using the </a:t>
            </a:r>
            <a:r>
              <a:rPr lang="en-US" b="1"/>
              <a:t>Options </a:t>
            </a:r>
            <a:r>
              <a:rPr lang="en-US">
                <a:cs typeface="Calibri"/>
              </a:rPr>
              <a:t>button apply colors to the </a:t>
            </a:r>
            <a:r>
              <a:rPr lang="en-US" b="1"/>
              <a:t>Strategy Tree</a:t>
            </a:r>
            <a:r>
              <a:rPr lang="en-US">
                <a:cs typeface="Calibri"/>
              </a:rPr>
              <a:t> based on </a:t>
            </a:r>
            <a:r>
              <a:rPr lang="en-US" b="1"/>
              <a:t>Treatments</a:t>
            </a:r>
            <a:endParaRPr lang="en-US" b="1">
              <a:ea typeface="+mn-lt"/>
              <a:cs typeface="+mn-lt"/>
            </a:endParaRPr>
          </a:p>
          <a:p>
            <a:pPr marL="257175" indent="-257175">
              <a:spcAft>
                <a:spcPts val="600"/>
              </a:spcAft>
              <a:buFont typeface="+mj-lt"/>
              <a:buAutoNum type="arabicPeriod"/>
            </a:pPr>
            <a:r>
              <a:rPr lang="en-US">
                <a:cs typeface="Calibri"/>
              </a:rPr>
              <a:t>If time permits: Build a </a:t>
            </a:r>
            <a:r>
              <a:rPr lang="en-US" b="1"/>
              <a:t>Strategy Tree </a:t>
            </a:r>
            <a:r>
              <a:rPr lang="en-US">
                <a:cs typeface="Calibri"/>
              </a:rPr>
              <a:t>based on a dataset (from scratch)</a:t>
            </a:r>
            <a:endParaRPr lang="en-CA">
              <a:cs typeface="Calibri"/>
            </a:endParaRPr>
          </a:p>
          <a:p>
            <a:pPr>
              <a:spcAft>
                <a:spcPts val="600"/>
              </a:spcAft>
            </a:pPr>
            <a:endParaRPr lang="en-CA"/>
          </a:p>
        </p:txBody>
      </p:sp>
      <p:sp>
        <p:nvSpPr>
          <p:cNvPr id="3" name="Title 2">
            <a:extLst>
              <a:ext uri="{FF2B5EF4-FFF2-40B4-BE49-F238E27FC236}">
                <a16:creationId xmlns:a16="http://schemas.microsoft.com/office/drawing/2014/main" id="{C867E7A8-E91E-447C-9689-D17B19BFFAD1}"/>
              </a:ext>
            </a:extLst>
          </p:cNvPr>
          <p:cNvSpPr>
            <a:spLocks noGrp="1"/>
          </p:cNvSpPr>
          <p:nvPr>
            <p:ph type="title"/>
          </p:nvPr>
        </p:nvSpPr>
        <p:spPr/>
        <p:txBody>
          <a:bodyPr/>
          <a:lstStyle/>
          <a:p>
            <a:r>
              <a:rPr lang="en-CA"/>
              <a:t>Chapter 12 Exercises </a:t>
            </a:r>
          </a:p>
        </p:txBody>
      </p:sp>
    </p:spTree>
    <p:custDataLst>
      <p:tags r:id="rId1"/>
    </p:custDataLst>
    <p:extLst>
      <p:ext uri="{BB962C8B-B14F-4D97-AF65-F5344CB8AC3E}">
        <p14:creationId xmlns:p14="http://schemas.microsoft.com/office/powerpoint/2010/main" val="41411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3" name="Text Placeholder 2">
            <a:extLst>
              <a:ext uri="{FF2B5EF4-FFF2-40B4-BE49-F238E27FC236}">
                <a16:creationId xmlns:a16="http://schemas.microsoft.com/office/drawing/2014/main" id="{C0A8AE85-BA14-4ECC-845A-B5EB487D89B7}"/>
              </a:ext>
            </a:extLst>
          </p:cNvPr>
          <p:cNvSpPr>
            <a:spLocks noGrp="1"/>
          </p:cNvSpPr>
          <p:nvPr>
            <p:ph type="body" sz="quarter" idx="11"/>
          </p:nvPr>
        </p:nvSpPr>
        <p:spPr/>
        <p:txBody>
          <a:bodyPr/>
          <a:lstStyle/>
          <a:p>
            <a:r>
              <a:rPr lang="en-CA"/>
              <a:t>Introduction </a:t>
            </a:r>
          </a:p>
          <a:p>
            <a:r>
              <a:rPr lang="en-CA"/>
              <a:t>Strategy Trees</a:t>
            </a:r>
          </a:p>
          <a:p>
            <a:r>
              <a:rPr lang="en-CA"/>
              <a:t>Treatments </a:t>
            </a:r>
          </a:p>
          <a:p>
            <a:r>
              <a:rPr lang="en-CA"/>
              <a:t>Extensions </a:t>
            </a:r>
          </a:p>
          <a:p>
            <a:r>
              <a:rPr lang="en-CA"/>
              <a:t>Demo </a:t>
            </a:r>
          </a:p>
          <a:p>
            <a:pPr lvl="1"/>
            <a:r>
              <a:rPr lang="en-GB">
                <a:latin typeface="+mn-lt"/>
              </a:rPr>
              <a:t>Building a Strategy Tree on an existing Decision Tree</a:t>
            </a:r>
          </a:p>
          <a:p>
            <a:pPr lvl="1"/>
            <a:r>
              <a:rPr lang="en-GB">
                <a:latin typeface="+mn-lt"/>
              </a:rPr>
              <a:t>Building a Strategy Tree on a dataset</a:t>
            </a:r>
          </a:p>
          <a:p>
            <a:endParaRPr lang="en-CA"/>
          </a:p>
        </p:txBody>
      </p:sp>
      <p:sp>
        <p:nvSpPr>
          <p:cNvPr id="2" name="Title 1">
            <a:extLst>
              <a:ext uri="{FF2B5EF4-FFF2-40B4-BE49-F238E27FC236}">
                <a16:creationId xmlns:a16="http://schemas.microsoft.com/office/drawing/2014/main" id="{9DB996D0-9D5A-467A-9135-5130E06C92DB}"/>
              </a:ext>
            </a:extLst>
          </p:cNvPr>
          <p:cNvSpPr>
            <a:spLocks noGrp="1"/>
          </p:cNvSpPr>
          <p:nvPr>
            <p:ph type="title"/>
          </p:nvPr>
        </p:nvSpPr>
        <p:spPr/>
        <p:txBody>
          <a:bodyPr/>
          <a:lstStyle/>
          <a:p>
            <a:r>
              <a:rPr lang="en-CA"/>
              <a:t>Contents</a:t>
            </a:r>
          </a:p>
        </p:txBody>
      </p:sp>
    </p:spTree>
    <p:custDataLst>
      <p:tags r:id="rId1"/>
    </p:custDataLst>
    <p:extLst>
      <p:ext uri="{BB962C8B-B14F-4D97-AF65-F5344CB8AC3E}">
        <p14:creationId xmlns:p14="http://schemas.microsoft.com/office/powerpoint/2010/main" val="172971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6A20A6F4-8B1D-4336-817F-A4F37918A93E}"/>
              </a:ext>
            </a:extLst>
          </p:cNvPr>
          <p:cNvSpPr>
            <a:spLocks noGrp="1"/>
          </p:cNvSpPr>
          <p:nvPr>
            <p:ph type="body" sz="quarter" idx="11"/>
          </p:nvPr>
        </p:nvSpPr>
        <p:spPr/>
        <p:txBody>
          <a:bodyPr/>
          <a:lstStyle/>
          <a:p>
            <a:r>
              <a:rPr lang="en-GB"/>
              <a:t>Leveraging models traditionally is a matter of: </a:t>
            </a:r>
          </a:p>
          <a:p>
            <a:pPr marL="685800" lvl="1" indent="-342900"/>
            <a:r>
              <a:rPr lang="en-GB">
                <a:latin typeface="+mn-lt"/>
              </a:rPr>
              <a:t>Scoring data</a:t>
            </a:r>
          </a:p>
          <a:p>
            <a:pPr marL="685800" lvl="1" indent="-342900"/>
            <a:r>
              <a:rPr lang="en-GB">
                <a:latin typeface="+mn-lt"/>
              </a:rPr>
              <a:t>Adding additional measures, such as </a:t>
            </a:r>
            <a:r>
              <a:rPr lang="en-GB" i="1">
                <a:latin typeface="+mn-lt"/>
              </a:rPr>
              <a:t>KPIs</a:t>
            </a:r>
            <a:endParaRPr lang="en-GB">
              <a:latin typeface="+mn-lt"/>
            </a:endParaRPr>
          </a:p>
          <a:p>
            <a:pPr marL="685800" lvl="1" indent="-342900"/>
            <a:r>
              <a:rPr lang="en-GB">
                <a:latin typeface="+mn-lt"/>
              </a:rPr>
              <a:t>Using external products, e.g. excel, to slice and dice </a:t>
            </a:r>
          </a:p>
          <a:p>
            <a:pPr marL="685800" lvl="1" indent="-342900"/>
            <a:r>
              <a:rPr lang="en-GB">
                <a:latin typeface="+mn-lt"/>
              </a:rPr>
              <a:t>Assess how best to proceed and treat records/segments</a:t>
            </a:r>
          </a:p>
          <a:p>
            <a:endParaRPr lang="en-GB"/>
          </a:p>
          <a:p>
            <a:r>
              <a:rPr lang="en-GB"/>
              <a:t>Knowledge Studio provides the facility to:</a:t>
            </a:r>
          </a:p>
          <a:p>
            <a:pPr marL="685800" lvl="1" indent="-342900"/>
            <a:r>
              <a:rPr lang="en-GB">
                <a:latin typeface="+mn-lt"/>
              </a:rPr>
              <a:t>Augment model scores with additional measures</a:t>
            </a:r>
          </a:p>
          <a:p>
            <a:pPr marL="685800" lvl="1" indent="-342900"/>
            <a:r>
              <a:rPr lang="en-GB">
                <a:latin typeface="+mn-lt"/>
              </a:rPr>
              <a:t>Assign treatments using a process feature called a Strategy Tree</a:t>
            </a:r>
          </a:p>
          <a:p>
            <a:endParaRPr lang="en-CA"/>
          </a:p>
        </p:txBody>
      </p:sp>
      <p:sp>
        <p:nvSpPr>
          <p:cNvPr id="3" name="Title 2">
            <a:extLst>
              <a:ext uri="{FF2B5EF4-FFF2-40B4-BE49-F238E27FC236}">
                <a16:creationId xmlns:a16="http://schemas.microsoft.com/office/drawing/2014/main" id="{6C91FF95-AF6F-4843-8AC8-260B97D745F2}"/>
              </a:ext>
            </a:extLst>
          </p:cNvPr>
          <p:cNvSpPr>
            <a:spLocks noGrp="1"/>
          </p:cNvSpPr>
          <p:nvPr>
            <p:ph type="title"/>
          </p:nvPr>
        </p:nvSpPr>
        <p:spPr/>
        <p:txBody>
          <a:bodyPr/>
          <a:lstStyle/>
          <a:p>
            <a:r>
              <a:rPr lang="en-CA"/>
              <a:t>Introduction to Strategy Trees </a:t>
            </a:r>
          </a:p>
        </p:txBody>
      </p:sp>
    </p:spTree>
    <p:custDataLst>
      <p:tags r:id="rId1"/>
    </p:custDataLst>
    <p:extLst>
      <p:ext uri="{BB962C8B-B14F-4D97-AF65-F5344CB8AC3E}">
        <p14:creationId xmlns:p14="http://schemas.microsoft.com/office/powerpoint/2010/main" val="362423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11" name="Picture 10">
            <a:extLst>
              <a:ext uri="{FF2B5EF4-FFF2-40B4-BE49-F238E27FC236}">
                <a16:creationId xmlns:a16="http://schemas.microsoft.com/office/drawing/2014/main" id="{A01669E4-101E-4B7C-838B-9B9FA1D8DDD4}"/>
              </a:ext>
            </a:extLst>
          </p:cNvPr>
          <p:cNvPicPr>
            <a:picLocks noChangeAspect="1"/>
          </p:cNvPicPr>
          <p:nvPr/>
        </p:nvPicPr>
        <p:blipFill>
          <a:blip r:embed="rId4"/>
          <a:stretch>
            <a:fillRect/>
          </a:stretch>
        </p:blipFill>
        <p:spPr>
          <a:xfrm>
            <a:off x="4572000" y="789552"/>
            <a:ext cx="3732995" cy="4297857"/>
          </a:xfrm>
          <a:prstGeom prst="rect">
            <a:avLst/>
          </a:prstGeom>
        </p:spPr>
      </p:pic>
      <p:sp>
        <p:nvSpPr>
          <p:cNvPr id="5" name="Text Placeholder 4">
            <a:extLst>
              <a:ext uri="{FF2B5EF4-FFF2-40B4-BE49-F238E27FC236}">
                <a16:creationId xmlns:a16="http://schemas.microsoft.com/office/drawing/2014/main" id="{E6BFAD8B-6A79-4552-967C-30C935609017}"/>
              </a:ext>
            </a:extLst>
          </p:cNvPr>
          <p:cNvSpPr>
            <a:spLocks noGrp="1"/>
          </p:cNvSpPr>
          <p:nvPr>
            <p:ph type="body" sz="quarter" idx="11"/>
          </p:nvPr>
        </p:nvSpPr>
        <p:spPr>
          <a:xfrm>
            <a:off x="457200" y="975278"/>
            <a:ext cx="4025705" cy="3445524"/>
          </a:xfrm>
        </p:spPr>
        <p:txBody>
          <a:bodyPr/>
          <a:lstStyle/>
          <a:p>
            <a:r>
              <a:rPr lang="en-GB"/>
              <a:t>Patented</a:t>
            </a:r>
          </a:p>
          <a:p>
            <a:r>
              <a:rPr lang="en-US"/>
              <a:t>Can be built on a dataset or an existing Decision Tree</a:t>
            </a:r>
          </a:p>
          <a:p>
            <a:r>
              <a:rPr lang="en-US"/>
              <a:t>Strategy Tree extends Decision Tree functionality</a:t>
            </a:r>
            <a:endParaRPr lang="en-GB"/>
          </a:p>
          <a:p>
            <a:pPr marL="628650" lvl="1" indent="-285750"/>
            <a:r>
              <a:rPr lang="en-US">
                <a:latin typeface="+mn-lt"/>
              </a:rPr>
              <a:t>Decision Trees segment data </a:t>
            </a:r>
          </a:p>
          <a:p>
            <a:pPr marL="628650" lvl="1" indent="-285750"/>
            <a:r>
              <a:rPr lang="en-US">
                <a:latin typeface="+mn-lt"/>
              </a:rPr>
              <a:t>Strategy Tree: </a:t>
            </a:r>
          </a:p>
          <a:p>
            <a:pPr marL="971550" lvl="2" indent="-285750"/>
            <a:r>
              <a:rPr lang="en-US"/>
              <a:t>Adds additional measures </a:t>
            </a:r>
          </a:p>
          <a:p>
            <a:pPr marL="971550" lvl="2" indent="-285750"/>
            <a:r>
              <a:rPr lang="en-US"/>
              <a:t>Applies a treatment </a:t>
            </a:r>
          </a:p>
          <a:p>
            <a:pPr marL="971550" lvl="2" indent="-285750"/>
            <a:r>
              <a:rPr lang="en-US"/>
              <a:t>Treatments : actions</a:t>
            </a:r>
          </a:p>
          <a:p>
            <a:pPr marL="1314450" lvl="3" indent="-285750"/>
            <a:r>
              <a:rPr lang="en-GB"/>
              <a:t>Based on segment characteristics &amp; business goals</a:t>
            </a:r>
            <a:endParaRPr lang="en-US"/>
          </a:p>
          <a:p>
            <a:pPr marL="257175" indent="-257175">
              <a:buClr>
                <a:srgbClr val="FFC000"/>
              </a:buClr>
              <a:buFont typeface="Wingdings" panose="05000000000000000000" pitchFamily="2" charset="2"/>
              <a:buChar char="§"/>
            </a:pPr>
            <a:endParaRPr lang="en-GB" sz="1200"/>
          </a:p>
          <a:p>
            <a:endParaRPr lang="en-CA"/>
          </a:p>
        </p:txBody>
      </p:sp>
      <p:sp>
        <p:nvSpPr>
          <p:cNvPr id="3" name="Title 2">
            <a:extLst>
              <a:ext uri="{FF2B5EF4-FFF2-40B4-BE49-F238E27FC236}">
                <a16:creationId xmlns:a16="http://schemas.microsoft.com/office/drawing/2014/main" id="{90CD4168-D137-43AB-8F64-730DF8B85452}"/>
              </a:ext>
            </a:extLst>
          </p:cNvPr>
          <p:cNvSpPr>
            <a:spLocks noGrp="1"/>
          </p:cNvSpPr>
          <p:nvPr>
            <p:ph type="title"/>
          </p:nvPr>
        </p:nvSpPr>
        <p:spPr/>
        <p:txBody>
          <a:bodyPr/>
          <a:lstStyle/>
          <a:p>
            <a:r>
              <a:rPr lang="en-CA"/>
              <a:t>Strategy Trees</a:t>
            </a:r>
          </a:p>
        </p:txBody>
      </p:sp>
    </p:spTree>
    <p:custDataLst>
      <p:tags r:id="rId1"/>
    </p:custDataLst>
    <p:extLst>
      <p:ext uri="{BB962C8B-B14F-4D97-AF65-F5344CB8AC3E}">
        <p14:creationId xmlns:p14="http://schemas.microsoft.com/office/powerpoint/2010/main" val="386750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6" name="Text Placeholder 5">
            <a:extLst>
              <a:ext uri="{FF2B5EF4-FFF2-40B4-BE49-F238E27FC236}">
                <a16:creationId xmlns:a16="http://schemas.microsoft.com/office/drawing/2014/main" id="{F6C59259-5EEC-4116-9137-BC5747A9DB68}"/>
              </a:ext>
            </a:extLst>
          </p:cNvPr>
          <p:cNvSpPr>
            <a:spLocks noGrp="1"/>
          </p:cNvSpPr>
          <p:nvPr>
            <p:ph type="body" sz="quarter" idx="11"/>
          </p:nvPr>
        </p:nvSpPr>
        <p:spPr/>
        <p:txBody>
          <a:bodyPr/>
          <a:lstStyle/>
          <a:p>
            <a:r>
              <a:rPr lang="en-US">
                <a:latin typeface="Arial" pitchFamily="34" charset="0"/>
              </a:rPr>
              <a:t>Strategy Trees allow</a:t>
            </a:r>
          </a:p>
          <a:p>
            <a:pPr marL="628650" lvl="1" indent="-285750"/>
            <a:r>
              <a:rPr lang="en-US">
                <a:latin typeface="Arial" pitchFamily="34" charset="0"/>
              </a:rPr>
              <a:t>More flexible segmentation:</a:t>
            </a:r>
          </a:p>
          <a:p>
            <a:pPr marL="971550" lvl="2" indent="-285750"/>
            <a:r>
              <a:rPr lang="en-US">
                <a:latin typeface="Arial" pitchFamily="34" charset="0"/>
              </a:rPr>
              <a:t>Segmentation without a Dependent Variable</a:t>
            </a:r>
          </a:p>
          <a:p>
            <a:pPr marL="971550" lvl="2" indent="-285750"/>
            <a:r>
              <a:rPr lang="en-US">
                <a:latin typeface="Arial" pitchFamily="34" charset="0"/>
              </a:rPr>
              <a:t>Use of multiple Dependent Variables</a:t>
            </a:r>
          </a:p>
          <a:p>
            <a:pPr marL="628650" lvl="1" indent="-285750"/>
            <a:r>
              <a:rPr lang="en-US">
                <a:latin typeface="Arial" pitchFamily="34" charset="0"/>
              </a:rPr>
              <a:t>Monitoring of key metrics throughout your segmentation</a:t>
            </a:r>
          </a:p>
          <a:p>
            <a:pPr marL="971550" lvl="2" indent="-285750"/>
            <a:r>
              <a:rPr lang="en-US">
                <a:latin typeface="Arial" pitchFamily="34" charset="0"/>
              </a:rPr>
              <a:t>Add calculations at the node level</a:t>
            </a:r>
          </a:p>
          <a:p>
            <a:pPr marL="971550" lvl="2" indent="-285750"/>
            <a:r>
              <a:rPr lang="en-US">
                <a:latin typeface="Arial" pitchFamily="34" charset="0"/>
              </a:rPr>
              <a:t>Examples: averages, totals, indexes, percentages</a:t>
            </a:r>
          </a:p>
          <a:p>
            <a:pPr marL="971550" lvl="2" indent="-285750"/>
            <a:r>
              <a:rPr lang="en-US">
                <a:latin typeface="Arial" pitchFamily="34" charset="0"/>
              </a:rPr>
              <a:t>Assign treatments for final business actions</a:t>
            </a:r>
          </a:p>
          <a:p>
            <a:pPr marL="628650" lvl="1" indent="-285750"/>
            <a:r>
              <a:rPr lang="en-US">
                <a:latin typeface="Arial" pitchFamily="34" charset="0"/>
              </a:rPr>
              <a:t>Strategy validation</a:t>
            </a:r>
            <a:endParaRPr lang="en-GB">
              <a:latin typeface="Arial" pitchFamily="34" charset="0"/>
            </a:endParaRPr>
          </a:p>
          <a:p>
            <a:endParaRPr lang="en-CA"/>
          </a:p>
        </p:txBody>
      </p:sp>
      <p:sp>
        <p:nvSpPr>
          <p:cNvPr id="3" name="Title 2">
            <a:extLst>
              <a:ext uri="{FF2B5EF4-FFF2-40B4-BE49-F238E27FC236}">
                <a16:creationId xmlns:a16="http://schemas.microsoft.com/office/drawing/2014/main" id="{167889EF-0B56-4C0B-A8FF-9670AA8CC624}"/>
              </a:ext>
            </a:extLst>
          </p:cNvPr>
          <p:cNvSpPr>
            <a:spLocks noGrp="1"/>
          </p:cNvSpPr>
          <p:nvPr>
            <p:ph type="title"/>
          </p:nvPr>
        </p:nvSpPr>
        <p:spPr/>
        <p:txBody>
          <a:bodyPr/>
          <a:lstStyle/>
          <a:p>
            <a:r>
              <a:rPr lang="en-CA"/>
              <a:t>Strategy Trees differentiators </a:t>
            </a:r>
          </a:p>
        </p:txBody>
      </p:sp>
    </p:spTree>
    <p:custDataLst>
      <p:tags r:id="rId1"/>
    </p:custDataLst>
    <p:extLst>
      <p:ext uri="{BB962C8B-B14F-4D97-AF65-F5344CB8AC3E}">
        <p14:creationId xmlns:p14="http://schemas.microsoft.com/office/powerpoint/2010/main" val="83522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3" name="Picture 2">
            <a:extLst>
              <a:ext uri="{FF2B5EF4-FFF2-40B4-BE49-F238E27FC236}">
                <a16:creationId xmlns:a16="http://schemas.microsoft.com/office/drawing/2014/main" id="{0857B9A5-0E19-4290-8073-2A952CC60A75}"/>
              </a:ext>
            </a:extLst>
          </p:cNvPr>
          <p:cNvPicPr>
            <a:picLocks noChangeAspect="1"/>
          </p:cNvPicPr>
          <p:nvPr/>
        </p:nvPicPr>
        <p:blipFill>
          <a:blip r:embed="rId4"/>
          <a:stretch>
            <a:fillRect/>
          </a:stretch>
        </p:blipFill>
        <p:spPr>
          <a:xfrm>
            <a:off x="190510" y="1759203"/>
            <a:ext cx="3535715" cy="2057143"/>
          </a:xfrm>
          <a:prstGeom prst="rect">
            <a:avLst/>
          </a:prstGeom>
        </p:spPr>
      </p:pic>
      <p:pic>
        <p:nvPicPr>
          <p:cNvPr id="7" name="Picture 6">
            <a:extLst>
              <a:ext uri="{FF2B5EF4-FFF2-40B4-BE49-F238E27FC236}">
                <a16:creationId xmlns:a16="http://schemas.microsoft.com/office/drawing/2014/main" id="{DED6EFE4-C5AE-4FA5-B03B-FA163A19728F}"/>
              </a:ext>
            </a:extLst>
          </p:cNvPr>
          <p:cNvPicPr>
            <a:picLocks noChangeAspect="1"/>
          </p:cNvPicPr>
          <p:nvPr/>
        </p:nvPicPr>
        <p:blipFill>
          <a:blip r:embed="rId5"/>
          <a:stretch>
            <a:fillRect/>
          </a:stretch>
        </p:blipFill>
        <p:spPr>
          <a:xfrm>
            <a:off x="4572000" y="735548"/>
            <a:ext cx="3692857" cy="4400000"/>
          </a:xfrm>
          <a:prstGeom prst="rect">
            <a:avLst/>
          </a:prstGeom>
        </p:spPr>
      </p:pic>
      <p:sp>
        <p:nvSpPr>
          <p:cNvPr id="2" name="Title 1">
            <a:extLst>
              <a:ext uri="{FF2B5EF4-FFF2-40B4-BE49-F238E27FC236}">
                <a16:creationId xmlns:a16="http://schemas.microsoft.com/office/drawing/2014/main" id="{42F22D6B-CADF-4746-A0AA-568C1D5BBBFD}"/>
              </a:ext>
            </a:extLst>
          </p:cNvPr>
          <p:cNvSpPr>
            <a:spLocks noGrp="1"/>
          </p:cNvSpPr>
          <p:nvPr>
            <p:ph type="title"/>
          </p:nvPr>
        </p:nvSpPr>
        <p:spPr/>
        <p:txBody>
          <a:bodyPr/>
          <a:lstStyle/>
          <a:p>
            <a:r>
              <a:rPr lang="en-CA"/>
              <a:t>Decision Trees vs. Strategy Trees </a:t>
            </a:r>
          </a:p>
        </p:txBody>
      </p:sp>
    </p:spTree>
    <p:custDataLst>
      <p:tags r:id="rId1"/>
    </p:custDataLst>
    <p:extLst>
      <p:ext uri="{BB962C8B-B14F-4D97-AF65-F5344CB8AC3E}">
        <p14:creationId xmlns:p14="http://schemas.microsoft.com/office/powerpoint/2010/main" val="173397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3" name="Picture 2">
            <a:extLst>
              <a:ext uri="{FF2B5EF4-FFF2-40B4-BE49-F238E27FC236}">
                <a16:creationId xmlns:a16="http://schemas.microsoft.com/office/drawing/2014/main" id="{F0C1D4E8-E7EF-4D64-BF62-FFAEE06B7759}"/>
              </a:ext>
            </a:extLst>
          </p:cNvPr>
          <p:cNvPicPr>
            <a:picLocks noChangeAspect="1"/>
          </p:cNvPicPr>
          <p:nvPr/>
        </p:nvPicPr>
        <p:blipFill>
          <a:blip r:embed="rId4"/>
          <a:stretch>
            <a:fillRect/>
          </a:stretch>
        </p:blipFill>
        <p:spPr>
          <a:xfrm>
            <a:off x="2572000" y="1484203"/>
            <a:ext cx="4000000" cy="2607143"/>
          </a:xfrm>
          <a:prstGeom prst="rect">
            <a:avLst/>
          </a:prstGeom>
        </p:spPr>
      </p:pic>
      <p:sp>
        <p:nvSpPr>
          <p:cNvPr id="6" name="Text Placeholder 5">
            <a:extLst>
              <a:ext uri="{FF2B5EF4-FFF2-40B4-BE49-F238E27FC236}">
                <a16:creationId xmlns:a16="http://schemas.microsoft.com/office/drawing/2014/main" id="{61270CAA-BE6E-42E4-8E99-034592D1540E}"/>
              </a:ext>
            </a:extLst>
          </p:cNvPr>
          <p:cNvSpPr>
            <a:spLocks noGrp="1"/>
          </p:cNvSpPr>
          <p:nvPr>
            <p:ph type="body" sz="quarter" idx="11"/>
          </p:nvPr>
        </p:nvSpPr>
        <p:spPr/>
        <p:txBody>
          <a:bodyPr/>
          <a:lstStyle/>
          <a:p>
            <a:r>
              <a:rPr lang="en-CA"/>
              <a:t>Tree can be split with or without a DV </a:t>
            </a:r>
          </a:p>
        </p:txBody>
      </p:sp>
      <p:sp>
        <p:nvSpPr>
          <p:cNvPr id="2" name="Title 1">
            <a:extLst>
              <a:ext uri="{FF2B5EF4-FFF2-40B4-BE49-F238E27FC236}">
                <a16:creationId xmlns:a16="http://schemas.microsoft.com/office/drawing/2014/main" id="{00D5D94E-F1FD-42A9-8E73-D7468BA1CC9F}"/>
              </a:ext>
            </a:extLst>
          </p:cNvPr>
          <p:cNvSpPr>
            <a:spLocks noGrp="1"/>
          </p:cNvSpPr>
          <p:nvPr>
            <p:ph type="title"/>
          </p:nvPr>
        </p:nvSpPr>
        <p:spPr/>
        <p:txBody>
          <a:bodyPr/>
          <a:lstStyle/>
          <a:p>
            <a:r>
              <a:rPr lang="en-CA"/>
              <a:t>Split without a DV </a:t>
            </a:r>
          </a:p>
        </p:txBody>
      </p:sp>
    </p:spTree>
    <p:custDataLst>
      <p:tags r:id="rId1"/>
    </p:custDataLst>
    <p:extLst>
      <p:ext uri="{BB962C8B-B14F-4D97-AF65-F5344CB8AC3E}">
        <p14:creationId xmlns:p14="http://schemas.microsoft.com/office/powerpoint/2010/main" val="26091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5" name="Text Placeholder 4">
            <a:extLst>
              <a:ext uri="{FF2B5EF4-FFF2-40B4-BE49-F238E27FC236}">
                <a16:creationId xmlns:a16="http://schemas.microsoft.com/office/drawing/2014/main" id="{92811BA5-FBA2-4E57-988E-EC481D1CCDDC}"/>
              </a:ext>
            </a:extLst>
          </p:cNvPr>
          <p:cNvSpPr>
            <a:spLocks noGrp="1"/>
          </p:cNvSpPr>
          <p:nvPr>
            <p:ph type="body" sz="quarter" idx="11"/>
          </p:nvPr>
        </p:nvSpPr>
        <p:spPr/>
        <p:txBody>
          <a:bodyPr/>
          <a:lstStyle/>
          <a:p>
            <a:r>
              <a:rPr lang="en-CA"/>
              <a:t>Key </a:t>
            </a:r>
            <a:r>
              <a:rPr lang="en-US">
                <a:latin typeface="Arial" pitchFamily="34" charset="0"/>
              </a:rPr>
              <a:t>performance indicators such as total profit, average spend, bad debt percentages etc., that are driven by the business objectives</a:t>
            </a:r>
          </a:p>
          <a:p>
            <a:r>
              <a:rPr lang="en-US">
                <a:latin typeface="Arial" pitchFamily="34" charset="0"/>
              </a:rPr>
              <a:t>Assist in determining which actions will be assigned for each node or segment of your target population</a:t>
            </a:r>
          </a:p>
          <a:p>
            <a:r>
              <a:rPr lang="en-US">
                <a:latin typeface="Arial" pitchFamily="34" charset="0"/>
              </a:rPr>
              <a:t>May be used for estimating the benefit of the strategy (ROI)</a:t>
            </a:r>
          </a:p>
          <a:p>
            <a:endParaRPr lang="en-CA"/>
          </a:p>
        </p:txBody>
      </p:sp>
      <p:sp>
        <p:nvSpPr>
          <p:cNvPr id="2" name="Title 1">
            <a:extLst>
              <a:ext uri="{FF2B5EF4-FFF2-40B4-BE49-F238E27FC236}">
                <a16:creationId xmlns:a16="http://schemas.microsoft.com/office/drawing/2014/main" id="{9609B60F-7B11-4EBF-AAE8-FB376A9A4EB4}"/>
              </a:ext>
            </a:extLst>
          </p:cNvPr>
          <p:cNvSpPr>
            <a:spLocks noGrp="1"/>
          </p:cNvSpPr>
          <p:nvPr>
            <p:ph type="title"/>
          </p:nvPr>
        </p:nvSpPr>
        <p:spPr/>
        <p:txBody>
          <a:bodyPr/>
          <a:lstStyle/>
          <a:p>
            <a:r>
              <a:rPr lang="en-CA"/>
              <a:t>KPIs </a:t>
            </a:r>
          </a:p>
        </p:txBody>
      </p:sp>
    </p:spTree>
    <p:custDataLst>
      <p:tags r:id="rId1"/>
    </p:custDataLst>
    <p:extLst>
      <p:ext uri="{BB962C8B-B14F-4D97-AF65-F5344CB8AC3E}">
        <p14:creationId xmlns:p14="http://schemas.microsoft.com/office/powerpoint/2010/main" val="206441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 Placeholder 2">
            <a:extLst>
              <a:ext uri="{FF2B5EF4-FFF2-40B4-BE49-F238E27FC236}">
                <a16:creationId xmlns:a16="http://schemas.microsoft.com/office/drawing/2014/main" id="{54029669-8C62-4513-A2A8-60B1606BC178}"/>
              </a:ext>
            </a:extLst>
          </p:cNvPr>
          <p:cNvSpPr>
            <a:spLocks noGrp="1"/>
          </p:cNvSpPr>
          <p:nvPr>
            <p:ph type="body" sz="quarter" idx="11"/>
          </p:nvPr>
        </p:nvSpPr>
        <p:spPr/>
        <p:txBody>
          <a:bodyPr/>
          <a:lstStyle/>
          <a:p>
            <a:r>
              <a:rPr lang="en-CA"/>
              <a:t>Marketing Mailer</a:t>
            </a:r>
          </a:p>
          <a:p>
            <a:pPr lvl="1"/>
            <a:r>
              <a:rPr lang="en-CA">
                <a:solidFill>
                  <a:schemeClr val="bg2">
                    <a:lumMod val="25000"/>
                  </a:schemeClr>
                </a:solidFill>
              </a:rPr>
              <a:t>For an upcoming marketing campaign, a marketing team will be sending e-mail and regular mailers. However, they only want to send mailers to customers that are most likely to respond to the campaign and provide the greatest profit.</a:t>
            </a:r>
          </a:p>
          <a:p>
            <a:pPr lvl="1"/>
            <a:endParaRPr lang="en-CA">
              <a:solidFill>
                <a:schemeClr val="bg2">
                  <a:lumMod val="25000"/>
                </a:schemeClr>
              </a:solidFill>
            </a:endParaRPr>
          </a:p>
          <a:p>
            <a:r>
              <a:rPr lang="en-CA">
                <a:solidFill>
                  <a:schemeClr val="bg2">
                    <a:lumMod val="25000"/>
                  </a:schemeClr>
                </a:solidFill>
              </a:rPr>
              <a:t>Solution</a:t>
            </a:r>
          </a:p>
          <a:p>
            <a:pPr lvl="1"/>
            <a:r>
              <a:rPr lang="en-CA">
                <a:solidFill>
                  <a:schemeClr val="bg2">
                    <a:lumMod val="25000"/>
                  </a:schemeClr>
                </a:solidFill>
              </a:rPr>
              <a:t>Use Strategy Trees to identify segments of the population that is most likely to respond. For each segment assess the average profit that can be gained, and the loyalty of those customers. Based on likelihood to respond and profit and loyalty of each segment, decide whether a segment receives a mailer or an e-mail.</a:t>
            </a:r>
          </a:p>
          <a:p>
            <a:r>
              <a:rPr lang="en-CA"/>
              <a:t>Demo</a:t>
            </a:r>
          </a:p>
        </p:txBody>
      </p:sp>
      <p:sp>
        <p:nvSpPr>
          <p:cNvPr id="2" name="Title 1">
            <a:extLst>
              <a:ext uri="{FF2B5EF4-FFF2-40B4-BE49-F238E27FC236}">
                <a16:creationId xmlns:a16="http://schemas.microsoft.com/office/drawing/2014/main" id="{B7E7C6A1-24FA-4A23-9B92-0B9038E6829B}"/>
              </a:ext>
            </a:extLst>
          </p:cNvPr>
          <p:cNvSpPr>
            <a:spLocks noGrp="1"/>
          </p:cNvSpPr>
          <p:nvPr>
            <p:ph type="title"/>
          </p:nvPr>
        </p:nvSpPr>
        <p:spPr/>
        <p:txBody>
          <a:bodyPr/>
          <a:lstStyle/>
          <a:p>
            <a:r>
              <a:rPr lang="en-CA"/>
              <a:t>A Marketing Example </a:t>
            </a:r>
          </a:p>
        </p:txBody>
      </p:sp>
    </p:spTree>
    <p:custDataLst>
      <p:tags r:id="rId1"/>
    </p:custDataLst>
    <p:extLst>
      <p:ext uri="{BB962C8B-B14F-4D97-AF65-F5344CB8AC3E}">
        <p14:creationId xmlns:p14="http://schemas.microsoft.com/office/powerpoint/2010/main" val="256335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1174</Words>
  <Application>Microsoft Office PowerPoint</Application>
  <PresentationFormat>On-screen Show (16:9)</PresentationFormat>
  <Paragraphs>94</Paragraphs>
  <Slides>10</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微软雅黑</vt:lpstr>
      <vt:lpstr>Arial</vt:lpstr>
      <vt:lpstr>Arial Black</vt:lpstr>
      <vt:lpstr>Calibri</vt:lpstr>
      <vt:lpstr>Courier New</vt:lpstr>
      <vt:lpstr>Times New Roman</vt:lpstr>
      <vt:lpstr>Wingdings</vt:lpstr>
      <vt:lpstr>Altair Theme</vt:lpstr>
      <vt:lpstr>Altair and Brand Theme</vt:lpstr>
      <vt:lpstr>Chapter 12: introduction to strategy trees</vt:lpstr>
      <vt:lpstr>Contents</vt:lpstr>
      <vt:lpstr>Introduction to Strategy Trees </vt:lpstr>
      <vt:lpstr>Strategy Trees</vt:lpstr>
      <vt:lpstr>Strategy Trees differentiators </vt:lpstr>
      <vt:lpstr>Decision Trees vs. Strategy Trees </vt:lpstr>
      <vt:lpstr>Split without a DV </vt:lpstr>
      <vt:lpstr>KPIs </vt:lpstr>
      <vt:lpstr>A Marketing Example </vt:lpstr>
      <vt:lpstr>Chapter 12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2023-07-24T11:00:08Z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