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ppt/tags/tag40.xml" ContentType="application/vnd.openxmlformats-officedocument.presentationml.tags+xml"/>
  <Override PartName="/ppt/notesSlides/notesSlide32.xml" ContentType="application/vnd.openxmlformats-officedocument.presentationml.notesSlide+xml"/>
  <Override PartName="/ppt/tags/tag41.xml" ContentType="application/vnd.openxmlformats-officedocument.presentationml.tags+xml"/>
  <Override PartName="/ppt/notesSlides/notesSlide33.xml" ContentType="application/vnd.openxmlformats-officedocument.presentationml.notesSlide+xml"/>
  <Override PartName="/ppt/tags/tag42.xml" ContentType="application/vnd.openxmlformats-officedocument.presentationml.tags+xml"/>
  <Override PartName="/ppt/notesSlides/notesSlide34.xml" ContentType="application/vnd.openxmlformats-officedocument.presentationml.notesSlide+xml"/>
  <Override PartName="/ppt/tags/tag43.xml" ContentType="application/vnd.openxmlformats-officedocument.presentationml.tags+xml"/>
  <Override PartName="/ppt/notesSlides/notesSlide35.xml" ContentType="application/vnd.openxmlformats-officedocument.presentationml.notesSlide+xml"/>
  <Override PartName="/ppt/tags/tag44.xml" ContentType="application/vnd.openxmlformats-officedocument.presentationml.tags+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49"/>
  </p:notesMasterIdLst>
  <p:handoutMasterIdLst>
    <p:handoutMasterId r:id="rId50"/>
  </p:handoutMasterIdLst>
  <p:sldIdLst>
    <p:sldId id="2168" r:id="rId6"/>
    <p:sldId id="2169" r:id="rId7"/>
    <p:sldId id="2170" r:id="rId8"/>
    <p:sldId id="2172" r:id="rId9"/>
    <p:sldId id="2173" r:id="rId10"/>
    <p:sldId id="2174" r:id="rId11"/>
    <p:sldId id="2175" r:id="rId12"/>
    <p:sldId id="2179" r:id="rId13"/>
    <p:sldId id="2180" r:id="rId14"/>
    <p:sldId id="2181" r:id="rId15"/>
    <p:sldId id="2184" r:id="rId16"/>
    <p:sldId id="2226" r:id="rId17"/>
    <p:sldId id="2219" r:id="rId18"/>
    <p:sldId id="2630" r:id="rId19"/>
    <p:sldId id="2220" r:id="rId20"/>
    <p:sldId id="2221" r:id="rId21"/>
    <p:sldId id="2222" r:id="rId22"/>
    <p:sldId id="2223" r:id="rId23"/>
    <p:sldId id="2224" r:id="rId24"/>
    <p:sldId id="2225" r:id="rId25"/>
    <p:sldId id="2227" r:id="rId26"/>
    <p:sldId id="2203" r:id="rId27"/>
    <p:sldId id="2228" r:id="rId28"/>
    <p:sldId id="2236" r:id="rId29"/>
    <p:sldId id="2237" r:id="rId30"/>
    <p:sldId id="2238" r:id="rId31"/>
    <p:sldId id="2239" r:id="rId32"/>
    <p:sldId id="2631" r:id="rId33"/>
    <p:sldId id="2204" r:id="rId34"/>
    <p:sldId id="2205" r:id="rId35"/>
    <p:sldId id="2240" r:id="rId36"/>
    <p:sldId id="2207" r:id="rId37"/>
    <p:sldId id="2208" r:id="rId38"/>
    <p:sldId id="2241" r:id="rId39"/>
    <p:sldId id="2210" r:id="rId40"/>
    <p:sldId id="2211" r:id="rId41"/>
    <p:sldId id="2212" r:id="rId42"/>
    <p:sldId id="2215" r:id="rId43"/>
    <p:sldId id="2213" r:id="rId44"/>
    <p:sldId id="2214" r:id="rId45"/>
    <p:sldId id="2216" r:id="rId46"/>
    <p:sldId id="2217" r:id="rId47"/>
    <p:sldId id="2218" r:id="rId48"/>
  </p:sldIdLst>
  <p:sldSz cx="9144000" cy="5143500" type="screen16x9"/>
  <p:notesSz cx="6858000" cy="127635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8: Decision Trees (NEW)" id="{E4368601-0022-4F85-9CC1-C9CF6895BEC8}">
          <p14:sldIdLst>
            <p14:sldId id="2168"/>
            <p14:sldId id="2169"/>
            <p14:sldId id="2170"/>
            <p14:sldId id="2172"/>
            <p14:sldId id="2173"/>
            <p14:sldId id="2174"/>
            <p14:sldId id="2175"/>
            <p14:sldId id="2179"/>
            <p14:sldId id="2180"/>
            <p14:sldId id="2181"/>
            <p14:sldId id="2184"/>
            <p14:sldId id="2226"/>
            <p14:sldId id="2219"/>
            <p14:sldId id="2630"/>
            <p14:sldId id="2220"/>
            <p14:sldId id="2221"/>
            <p14:sldId id="2222"/>
            <p14:sldId id="2223"/>
            <p14:sldId id="2224"/>
            <p14:sldId id="2225"/>
            <p14:sldId id="2227"/>
            <p14:sldId id="2203"/>
            <p14:sldId id="2228"/>
            <p14:sldId id="2236"/>
            <p14:sldId id="2237"/>
            <p14:sldId id="2238"/>
            <p14:sldId id="2239"/>
            <p14:sldId id="2631"/>
            <p14:sldId id="2204"/>
            <p14:sldId id="2205"/>
            <p14:sldId id="2240"/>
            <p14:sldId id="2207"/>
            <p14:sldId id="2208"/>
            <p14:sldId id="2241"/>
            <p14:sldId id="2210"/>
            <p14:sldId id="2211"/>
            <p14:sldId id="2212"/>
            <p14:sldId id="2215"/>
            <p14:sldId id="2213"/>
            <p14:sldId id="2214"/>
            <p14:sldId id="2216"/>
            <p14:sldId id="2217"/>
            <p14:sldId id="2218"/>
          </p14:sldIdLst>
        </p14:section>
        <p14:section name="Default Section" id="{11E367AC-AF7F-4FEA-BF53-96BD357705F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C:\Program%20Files\Altair%20Knowledge%20Works\KS%20Workstation%202020.0.0\bin\KStudio.chm::/DecisionTree/dtFindSplit.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k:@MSITStore:C:\Program%20Files\Altair%20Knowledge%20Works\KS%20Workstation%202020.0.0\bin\KStudio.chm::/ExpressionEditor/eeFormat.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98CB70A-C87A-4C73-9D8B-C3EDC76F4652}" type="slidenum">
              <a:rPr lang="en-US" smtClean="0"/>
              <a:t>1</a:t>
            </a:fld>
            <a:endParaRPr lang="en-US"/>
          </a:p>
        </p:txBody>
      </p:sp>
    </p:spTree>
    <p:extLst>
      <p:ext uri="{BB962C8B-B14F-4D97-AF65-F5344CB8AC3E}">
        <p14:creationId xmlns:p14="http://schemas.microsoft.com/office/powerpoint/2010/main" val="39562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a:t>Notes: Knowledge Studio provides users with the option to build the tree either interactively or automatically by algorithm. </a:t>
            </a:r>
          </a:p>
          <a:p>
            <a:r>
              <a:rPr lang="en-CA" altLang="zh-CN"/>
              <a:t>Interactive method allows modeller to use business rules as well as </a:t>
            </a:r>
          </a:p>
          <a:p>
            <a:r>
              <a:rPr lang="en-CA" altLang="zh-CN"/>
              <a:t>A number of automatic growth algorithms are available. Those include equivalents to CHAID, C5 and CART. </a:t>
            </a: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10</a:t>
            </a:fld>
            <a:endParaRPr lang="zh-CN" altLang="en-US"/>
          </a:p>
        </p:txBody>
      </p:sp>
    </p:spTree>
    <p:extLst>
      <p:ext uri="{BB962C8B-B14F-4D97-AF65-F5344CB8AC3E}">
        <p14:creationId xmlns:p14="http://schemas.microsoft.com/office/powerpoint/2010/main" val="24102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11</a:t>
            </a:fld>
            <a:endParaRPr lang="zh-CN" altLang="en-US"/>
          </a:p>
        </p:txBody>
      </p:sp>
    </p:spTree>
    <p:extLst>
      <p:ext uri="{BB962C8B-B14F-4D97-AF65-F5344CB8AC3E}">
        <p14:creationId xmlns:p14="http://schemas.microsoft.com/office/powerpoint/2010/main" val="331412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altLang="zh-CN">
                <a:ea typeface="宋体"/>
              </a:rPr>
              <a:t>*****Tree development is done on training dataset – </a:t>
            </a:r>
            <a:r>
              <a:rPr lang="en-CA" altLang="zh-CN" err="1">
                <a:ea typeface="宋体"/>
              </a:rPr>
              <a:t>i</a:t>
            </a:r>
            <a:r>
              <a:rPr lang="en-CA" altLang="zh-CN">
                <a:ea typeface="宋体"/>
              </a:rPr>
              <a:t>..e: 70% of 16,281 --- The details of these methods can be found in the help pages. We won’t discuss them here, other than to recommend the default</a:t>
            </a:r>
            <a:endParaRPr lang="en-CA" sz="1400"/>
          </a:p>
          <a:p>
            <a:pPr marL="285750" indent="-285750">
              <a:buClr>
                <a:schemeClr val="bg2"/>
              </a:buClr>
              <a:buFont typeface="Arial" panose="020B0604020202020204" pitchFamily="34" charset="0"/>
              <a:buChar char="•"/>
            </a:pPr>
            <a:r>
              <a:rPr lang="en-CA" sz="1400"/>
              <a:t>CHAID Family</a:t>
            </a:r>
          </a:p>
          <a:p>
            <a:pPr marL="628650" lvl="1" indent="-285750">
              <a:buClr>
                <a:schemeClr val="bg2"/>
              </a:buClr>
              <a:buFont typeface="Arial" panose="020B0604020202020204" pitchFamily="34" charset="0"/>
              <a:buChar char="•"/>
            </a:pPr>
            <a:r>
              <a:rPr lang="en-CA" sz="1400"/>
              <a:t>Unadjusted – Raw P-value Measure </a:t>
            </a:r>
          </a:p>
          <a:p>
            <a:pPr marL="628650" lvl="1" indent="-285750">
              <a:buClr>
                <a:schemeClr val="bg2"/>
              </a:buClr>
              <a:buFont typeface="Arial" panose="020B0604020202020204" pitchFamily="34" charset="0"/>
              <a:buChar char="•"/>
            </a:pPr>
            <a:r>
              <a:rPr lang="en-CA" sz="1400"/>
              <a:t>Adjusted – P-value Bonferroni Adjustment</a:t>
            </a:r>
          </a:p>
          <a:p>
            <a:pPr marL="285750" indent="-285750">
              <a:buClr>
                <a:schemeClr val="bg2"/>
              </a:buClr>
              <a:buFont typeface="Arial" panose="020B0604020202020204" pitchFamily="34" charset="0"/>
              <a:buChar char="•"/>
            </a:pPr>
            <a:endParaRPr lang="en-CA" sz="1400"/>
          </a:p>
          <a:p>
            <a:pPr marL="285750" indent="-285750">
              <a:buClr>
                <a:schemeClr val="bg2"/>
              </a:buClr>
              <a:buFont typeface="Arial" panose="020B0604020202020204" pitchFamily="34" charset="0"/>
              <a:buChar char="•"/>
            </a:pPr>
            <a:r>
              <a:rPr lang="en-CA" sz="1400"/>
              <a:t>CART Family</a:t>
            </a:r>
          </a:p>
          <a:p>
            <a:pPr marL="628650" lvl="1" indent="-285750">
              <a:buClr>
                <a:schemeClr val="bg2"/>
              </a:buClr>
              <a:buFont typeface="Arial" panose="020B0604020202020204" pitchFamily="34" charset="0"/>
              <a:buChar char="•"/>
            </a:pPr>
            <a:r>
              <a:rPr lang="en-CA" sz="1400"/>
              <a:t>Entropy Variance - Non P-value Information Gain</a:t>
            </a:r>
          </a:p>
          <a:p>
            <a:pPr marL="628650" lvl="1" indent="-285750">
              <a:buClr>
                <a:schemeClr val="bg2"/>
              </a:buClr>
              <a:buFont typeface="Arial" panose="020B0604020202020204" pitchFamily="34" charset="0"/>
              <a:buChar char="•"/>
            </a:pPr>
            <a:r>
              <a:rPr lang="en-CA" sz="1400"/>
              <a:t>Gini Variance - Non P-value Gini Measure</a:t>
            </a:r>
          </a:p>
          <a:p>
            <a:endParaRPr lang="en-CA" altLang="zh-CN"/>
          </a:p>
          <a:p>
            <a:pPr marL="285750" indent="-285750">
              <a:buClr>
                <a:schemeClr val="bg2"/>
              </a:buClr>
              <a:buFont typeface="Arial" panose="020B0604020202020204" pitchFamily="34" charset="0"/>
              <a:buChar char="•"/>
            </a:pPr>
            <a:r>
              <a:rPr lang="en-CA" sz="1400"/>
              <a:t>Unadjusted – Raw P-value Measure</a:t>
            </a:r>
          </a:p>
          <a:p>
            <a:pPr marL="628650" lvl="1" indent="-285750">
              <a:spcBef>
                <a:spcPts val="750"/>
              </a:spcBef>
              <a:spcAft>
                <a:spcPts val="450"/>
              </a:spcAft>
              <a:buClr>
                <a:schemeClr val="bg2"/>
              </a:buClr>
              <a:buFont typeface="Arial" panose="020B0604020202020204" pitchFamily="34" charset="0"/>
              <a:buChar char="•"/>
              <a:defRPr/>
            </a:pPr>
            <a:r>
              <a:rPr lang="en-CA" sz="1400">
                <a:solidFill>
                  <a:prstClr val="black"/>
                </a:solidFill>
              </a:rPr>
              <a:t>Based on Chi-Square statistic</a:t>
            </a:r>
          </a:p>
          <a:p>
            <a:pPr marL="628650" lvl="1" indent="-285750">
              <a:spcBef>
                <a:spcPts val="750"/>
              </a:spcBef>
              <a:spcAft>
                <a:spcPts val="450"/>
              </a:spcAft>
              <a:buClr>
                <a:schemeClr val="bg2"/>
              </a:buClr>
              <a:buFont typeface="Arial" panose="020B0604020202020204" pitchFamily="34" charset="0"/>
              <a:buChar char="•"/>
              <a:defRPr/>
            </a:pPr>
            <a:r>
              <a:rPr lang="en-GB" sz="1400">
                <a:solidFill>
                  <a:prstClr val="black"/>
                </a:solidFill>
              </a:rPr>
              <a:t>Maximises significance using on p-value of chi-squared test</a:t>
            </a:r>
          </a:p>
          <a:p>
            <a:pPr marL="285750" indent="-285750">
              <a:spcBef>
                <a:spcPts val="750"/>
              </a:spcBef>
              <a:spcAft>
                <a:spcPts val="450"/>
              </a:spcAft>
              <a:buClr>
                <a:schemeClr val="bg2"/>
              </a:buClr>
              <a:buFont typeface="Arial" panose="020B0604020202020204" pitchFamily="34" charset="0"/>
              <a:buChar char="•"/>
              <a:defRPr/>
            </a:pPr>
            <a:endParaRPr lang="en-GB" sz="1400">
              <a:solidFill>
                <a:prstClr val="black"/>
              </a:solidFill>
            </a:endParaRPr>
          </a:p>
          <a:p>
            <a:pPr marL="285750" indent="-285750">
              <a:spcBef>
                <a:spcPts val="750"/>
              </a:spcBef>
              <a:spcAft>
                <a:spcPts val="450"/>
              </a:spcAft>
              <a:buClr>
                <a:schemeClr val="bg2"/>
              </a:buClr>
              <a:buFont typeface="Arial" panose="020B0604020202020204" pitchFamily="34" charset="0"/>
              <a:buChar char="•"/>
              <a:defRPr/>
            </a:pPr>
            <a:r>
              <a:rPr lang="en-CA" sz="1400">
                <a:cs typeface="Arial"/>
              </a:rPr>
              <a:t>Adjusted – P-Value Bonferroni Adjustment Measure</a:t>
            </a:r>
          </a:p>
          <a:p>
            <a:pPr marL="628650" lvl="1" indent="-285750">
              <a:spcBef>
                <a:spcPts val="750"/>
              </a:spcBef>
              <a:spcAft>
                <a:spcPts val="450"/>
              </a:spcAft>
              <a:buClr>
                <a:schemeClr val="bg2"/>
              </a:buClr>
              <a:buFont typeface="Arial" panose="020B0604020202020204" pitchFamily="34" charset="0"/>
              <a:buChar char="•"/>
              <a:defRPr/>
            </a:pPr>
            <a:r>
              <a:rPr lang="en-CA" sz="1400">
                <a:solidFill>
                  <a:prstClr val="black"/>
                </a:solidFill>
              </a:rPr>
              <a:t>Same as above, but includes a Bonferroni adjustment based on number of comparisons</a:t>
            </a:r>
          </a:p>
          <a:p>
            <a:pPr marL="342900" lvl="1" indent="0">
              <a:spcBef>
                <a:spcPts val="750"/>
              </a:spcBef>
              <a:spcAft>
                <a:spcPts val="450"/>
              </a:spcAft>
              <a:buClr>
                <a:schemeClr val="bg2"/>
              </a:buClr>
              <a:buFont typeface="Arial" panose="020B0604020202020204" pitchFamily="34" charset="0"/>
              <a:buNone/>
              <a:defRPr/>
            </a:pPr>
            <a:endParaRPr lang="en-CA" sz="1400">
              <a:solidFill>
                <a:prstClr val="black"/>
              </a:solidFill>
            </a:endParaRPr>
          </a:p>
          <a:p>
            <a:pPr marL="285750" indent="-285750">
              <a:buClr>
                <a:schemeClr val="bg2"/>
              </a:buClr>
              <a:buFont typeface="Arial" panose="020B0604020202020204" pitchFamily="34" charset="0"/>
              <a:buChar char="•"/>
            </a:pPr>
            <a:r>
              <a:rPr lang="en-CA" sz="1400"/>
              <a:t>Entropy Variance – non P value: Entropy 0-1, 1 indicates high dispersion, 0 indicated low dispersion</a:t>
            </a:r>
          </a:p>
          <a:p>
            <a:pPr marL="628650" lvl="1" indent="-285750">
              <a:spcBef>
                <a:spcPts val="750"/>
              </a:spcBef>
              <a:spcAft>
                <a:spcPts val="450"/>
              </a:spcAft>
              <a:buClr>
                <a:schemeClr val="bg2"/>
              </a:buClr>
              <a:buFont typeface="Arial" panose="020B0604020202020204" pitchFamily="34" charset="0"/>
              <a:buChar char="•"/>
              <a:defRPr/>
            </a:pPr>
            <a:r>
              <a:rPr lang="en-GB" sz="1400">
                <a:solidFill>
                  <a:prstClr val="black"/>
                </a:solidFill>
              </a:rPr>
              <a:t>C5 variant</a:t>
            </a:r>
          </a:p>
          <a:p>
            <a:pPr marL="628650" lvl="1" indent="-285750">
              <a:spcBef>
                <a:spcPts val="750"/>
              </a:spcBef>
              <a:spcAft>
                <a:spcPts val="450"/>
              </a:spcAft>
              <a:buClr>
                <a:schemeClr val="bg2"/>
              </a:buClr>
              <a:buFont typeface="Arial" panose="020B0604020202020204" pitchFamily="34" charset="0"/>
              <a:buChar char="•"/>
              <a:defRPr/>
            </a:pPr>
            <a:r>
              <a:rPr lang="en-CA" sz="1400">
                <a:solidFill>
                  <a:prstClr val="black"/>
                </a:solidFill>
              </a:rPr>
              <a:t>Calculates split entropy, value between 0 and 1</a:t>
            </a:r>
          </a:p>
          <a:p>
            <a:pPr marL="628650" lvl="1" indent="-285750">
              <a:spcBef>
                <a:spcPts val="750"/>
              </a:spcBef>
              <a:spcAft>
                <a:spcPts val="450"/>
              </a:spcAft>
              <a:buClr>
                <a:schemeClr val="bg2"/>
              </a:buClr>
              <a:buFont typeface="Arial" panose="020B0604020202020204" pitchFamily="34" charset="0"/>
              <a:buChar char="•"/>
              <a:defRPr/>
            </a:pPr>
            <a:r>
              <a:rPr lang="en-CA" sz="1400">
                <a:solidFill>
                  <a:prstClr val="black"/>
                </a:solidFill>
              </a:rPr>
              <a:t>Lower entropy means information gain</a:t>
            </a:r>
            <a:endParaRPr lang="en-GB" sz="1400">
              <a:solidFill>
                <a:prstClr val="black"/>
              </a:solidFill>
            </a:endParaRPr>
          </a:p>
          <a:p>
            <a:pPr marL="285750" indent="-285750">
              <a:buClr>
                <a:schemeClr val="bg2"/>
              </a:buClr>
              <a:buFont typeface="Arial" panose="020B0604020202020204" pitchFamily="34" charset="0"/>
              <a:buChar char="•"/>
            </a:pPr>
            <a:r>
              <a:rPr lang="en-CA" sz="1400"/>
              <a:t>Gini Variance: 0-1, 1 indicates high dispersion, 0 indicate low dispersion</a:t>
            </a:r>
          </a:p>
          <a:p>
            <a:pPr marL="628650" lvl="1" indent="-285750">
              <a:spcBef>
                <a:spcPts val="750"/>
              </a:spcBef>
              <a:spcAft>
                <a:spcPts val="450"/>
              </a:spcAft>
              <a:buClr>
                <a:schemeClr val="bg2"/>
              </a:buClr>
              <a:buFont typeface="Arial" panose="020B0604020202020204" pitchFamily="34" charset="0"/>
              <a:buChar char="•"/>
              <a:defRPr/>
            </a:pPr>
            <a:r>
              <a:rPr lang="en-CA" sz="1400">
                <a:solidFill>
                  <a:prstClr val="black"/>
                </a:solidFill>
              </a:rPr>
              <a:t>Calculates Gini index for the split</a:t>
            </a:r>
          </a:p>
          <a:p>
            <a:pPr marL="628650" lvl="1" indent="-285750">
              <a:spcBef>
                <a:spcPts val="750"/>
              </a:spcBef>
              <a:spcAft>
                <a:spcPts val="450"/>
              </a:spcAft>
              <a:buClr>
                <a:schemeClr val="bg2"/>
              </a:buClr>
              <a:buFont typeface="Arial" panose="020B0604020202020204" pitchFamily="34" charset="0"/>
              <a:buChar char="•"/>
              <a:defRPr/>
            </a:pPr>
            <a:r>
              <a:rPr lang="en-CA" sz="1400">
                <a:solidFill>
                  <a:prstClr val="black"/>
                </a:solidFill>
              </a:rPr>
              <a:t>Lower index means lower dispersion and higher homogeneity</a:t>
            </a:r>
          </a:p>
          <a:p>
            <a:pPr marL="342900" lvl="1" indent="0">
              <a:spcBef>
                <a:spcPts val="750"/>
              </a:spcBef>
              <a:spcAft>
                <a:spcPts val="450"/>
              </a:spcAft>
              <a:buClr>
                <a:schemeClr val="bg2"/>
              </a:buClr>
              <a:buFont typeface="Arial" panose="020B0604020202020204" pitchFamily="34" charset="0"/>
              <a:buNone/>
              <a:defRPr/>
            </a:pPr>
            <a:endParaRPr lang="en-CA" sz="1400">
              <a:solidFill>
                <a:prstClr val="black"/>
              </a:solidFill>
            </a:endParaRPr>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12</a:t>
            </a:fld>
            <a:endParaRPr lang="zh-CN" altLang="en-US"/>
          </a:p>
        </p:txBody>
      </p:sp>
    </p:spTree>
    <p:extLst>
      <p:ext uri="{BB962C8B-B14F-4D97-AF65-F5344CB8AC3E}">
        <p14:creationId xmlns:p14="http://schemas.microsoft.com/office/powerpoint/2010/main" val="923481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13</a:t>
            </a:fld>
            <a:endParaRPr lang="zh-CN" altLang="en-US"/>
          </a:p>
        </p:txBody>
      </p:sp>
    </p:spTree>
    <p:extLst>
      <p:ext uri="{BB962C8B-B14F-4D97-AF65-F5344CB8AC3E}">
        <p14:creationId xmlns:p14="http://schemas.microsoft.com/office/powerpoint/2010/main" val="1260070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14</a:t>
            </a:fld>
            <a:endParaRPr lang="zh-CN" altLang="en-US"/>
          </a:p>
        </p:txBody>
      </p:sp>
    </p:spTree>
    <p:extLst>
      <p:ext uri="{BB962C8B-B14F-4D97-AF65-F5344CB8AC3E}">
        <p14:creationId xmlns:p14="http://schemas.microsoft.com/office/powerpoint/2010/main" val="1705195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15</a:t>
            </a:fld>
            <a:endParaRPr lang="zh-CN" altLang="en-US"/>
          </a:p>
        </p:txBody>
      </p:sp>
    </p:spTree>
    <p:extLst>
      <p:ext uri="{BB962C8B-B14F-4D97-AF65-F5344CB8AC3E}">
        <p14:creationId xmlns:p14="http://schemas.microsoft.com/office/powerpoint/2010/main" val="1789645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16</a:t>
            </a:fld>
            <a:endParaRPr lang="zh-CN" altLang="en-US"/>
          </a:p>
        </p:txBody>
      </p:sp>
    </p:spTree>
    <p:extLst>
      <p:ext uri="{BB962C8B-B14F-4D97-AF65-F5344CB8AC3E}">
        <p14:creationId xmlns:p14="http://schemas.microsoft.com/office/powerpoint/2010/main" val="112856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a:effectLst/>
              </a:rPr>
              <a:t>Role: </a:t>
            </a:r>
          </a:p>
          <a:p>
            <a:pPr lvl="1"/>
            <a:r>
              <a:rPr lang="en-US" b="1">
                <a:effectLst/>
              </a:rPr>
              <a:t>Dependent</a:t>
            </a:r>
            <a:r>
              <a:rPr lang="en-US">
                <a:effectLst/>
              </a:rPr>
              <a:t>: Indicates that this variable is the dependent variable, or the variable that you want to explore. There can only be one dependent variable (DV).</a:t>
            </a:r>
          </a:p>
          <a:p>
            <a:pPr lvl="1"/>
            <a:r>
              <a:rPr lang="en-US" b="1">
                <a:effectLst/>
              </a:rPr>
              <a:t>Independent</a:t>
            </a:r>
            <a:r>
              <a:rPr lang="en-US">
                <a:effectLst/>
              </a:rPr>
              <a:t>: Indicates that this variable should be compared to the dependent variable to determine if it has predictive value.  </a:t>
            </a:r>
          </a:p>
          <a:p>
            <a:pPr lvl="1"/>
            <a:r>
              <a:rPr lang="en-US" b="1">
                <a:effectLst/>
              </a:rPr>
              <a:t>Weight:</a:t>
            </a:r>
            <a:r>
              <a:rPr lang="en-US">
                <a:effectLst/>
              </a:rPr>
              <a:t> Indicates that this variable should be used as a weight that controls how much emphasis each record should be given in the analysis.</a:t>
            </a:r>
          </a:p>
          <a:p>
            <a:r>
              <a:rPr lang="en-US" b="1">
                <a:effectLst/>
              </a:rPr>
              <a:t>Usage</a:t>
            </a:r>
            <a:r>
              <a:rPr lang="en-US">
                <a:effectLst/>
              </a:rPr>
              <a:t>: Algorithms can treat values in a number of ways. </a:t>
            </a:r>
          </a:p>
          <a:p>
            <a:pPr lvl="1"/>
            <a:r>
              <a:rPr lang="en-US" b="1">
                <a:effectLst/>
              </a:rPr>
              <a:t>No binning</a:t>
            </a:r>
            <a:r>
              <a:rPr lang="en-US">
                <a:effectLst/>
              </a:rPr>
              <a:t>: Each category within the variable will form its own separate node in the tree. The search for similar groupings is turned off.</a:t>
            </a:r>
          </a:p>
          <a:p>
            <a:pPr lvl="1"/>
            <a:r>
              <a:rPr lang="en-US" b="1">
                <a:effectLst/>
              </a:rPr>
              <a:t>Ordinal:</a:t>
            </a:r>
            <a:r>
              <a:rPr lang="en-US">
                <a:effectLst/>
              </a:rPr>
              <a:t> Treats values as an ordered set (e.g., 1-low, 2-medium, 3-high or 1, 2, 3). Only adjoining values will be grouped together when an algorithm is looking for similarities. For example, 1-low can be paired with 2-medium, or 2-medium can be paired with 3-high but 1-low cannot be paired with 3-high.</a:t>
            </a:r>
          </a:p>
          <a:p>
            <a:pPr lvl="1"/>
            <a:r>
              <a:rPr lang="en-US" b="1">
                <a:effectLst/>
              </a:rPr>
              <a:t>Nominal</a:t>
            </a:r>
            <a:r>
              <a:rPr lang="en-US">
                <a:effectLst/>
              </a:rPr>
              <a:t>: Values combine freely. For example, red may combine with blue or green. All possible groupings of field categories are examined so that similar items are grouped together to become a node in the tree.</a:t>
            </a:r>
          </a:p>
          <a:p>
            <a:pPr lvl="1"/>
            <a:r>
              <a:rPr lang="en-US" b="1">
                <a:effectLst/>
              </a:rPr>
              <a:t>Continuous</a:t>
            </a:r>
            <a:r>
              <a:rPr lang="en-US">
                <a:effectLst/>
              </a:rPr>
              <a:t>: </a:t>
            </a:r>
          </a:p>
          <a:p>
            <a:pPr lvl="1"/>
            <a:r>
              <a:rPr lang="en-US">
                <a:effectLst/>
              </a:rPr>
              <a:t>a) For </a:t>
            </a:r>
            <a:r>
              <a:rPr lang="en-US" i="1">
                <a:effectLst/>
              </a:rPr>
              <a:t>independent</a:t>
            </a:r>
            <a:r>
              <a:rPr lang="en-US">
                <a:effectLst/>
              </a:rPr>
              <a:t> variables: The variable is binned into intervals, which can be calculated in a number of different ways, based on your selections in the</a:t>
            </a:r>
          </a:p>
          <a:p>
            <a:pPr marL="173038" lvl="1" indent="0">
              <a:buNone/>
            </a:pPr>
            <a:r>
              <a:rPr lang="en-US" b="1">
                <a:effectLst/>
              </a:rPr>
              <a:t>Intervals Type </a:t>
            </a:r>
            <a:r>
              <a:rPr lang="en-US">
                <a:effectLst/>
              </a:rPr>
              <a:t>column.</a:t>
            </a:r>
          </a:p>
          <a:p>
            <a:pPr lvl="1"/>
            <a:r>
              <a:rPr lang="en-US">
                <a:effectLst/>
              </a:rPr>
              <a:t>b) For numeric </a:t>
            </a:r>
            <a:r>
              <a:rPr lang="en-US" i="1">
                <a:effectLst/>
              </a:rPr>
              <a:t>dependent</a:t>
            </a:r>
            <a:r>
              <a:rPr lang="en-US">
                <a:effectLst/>
              </a:rPr>
              <a:t> variables: The numeric DV is considered as a continuous quantity, and instead of its individual values the tree nodes show the </a:t>
            </a:r>
            <a:r>
              <a:rPr lang="en-US" b="1">
                <a:effectLst/>
              </a:rPr>
              <a:t>average</a:t>
            </a:r>
            <a:r>
              <a:rPr lang="en-US">
                <a:effectLst/>
              </a:rPr>
              <a:t> and </a:t>
            </a:r>
            <a:r>
              <a:rPr lang="en-US" b="1">
                <a:effectLst/>
              </a:rPr>
              <a:t>standard deviation </a:t>
            </a:r>
            <a:r>
              <a:rPr lang="en-US">
                <a:effectLst/>
              </a:rPr>
              <a:t>of its values. </a:t>
            </a:r>
          </a:p>
          <a:p>
            <a:pPr lvl="1"/>
            <a:r>
              <a:rPr lang="en-US" b="1">
                <a:effectLst/>
              </a:rPr>
              <a:t>Discrete</a:t>
            </a:r>
            <a:r>
              <a:rPr lang="en-US">
                <a:effectLst/>
              </a:rPr>
              <a:t>: Available only for the </a:t>
            </a:r>
            <a:r>
              <a:rPr lang="en-US" i="1">
                <a:effectLst/>
              </a:rPr>
              <a:t>dependent variable</a:t>
            </a:r>
            <a:r>
              <a:rPr lang="en-US">
                <a:effectLst/>
              </a:rPr>
              <a:t>. This option allows you to treat a numeric dependent variable as discrete: Show all its values as discrete categories instead of treating it as continuous (showing Average and Standard Deviation in the nodes). </a:t>
            </a:r>
          </a:p>
          <a:p>
            <a:r>
              <a:rPr lang="en-US" b="1">
                <a:effectLst/>
              </a:rPr>
              <a:t>Intervals Type: </a:t>
            </a:r>
            <a:r>
              <a:rPr lang="en-US">
                <a:effectLst/>
              </a:rPr>
              <a:t>This option affects the </a:t>
            </a:r>
            <a:r>
              <a:rPr lang="en-US" i="1">
                <a:effectLst/>
              </a:rPr>
              <a:t>Find Split </a:t>
            </a:r>
            <a:r>
              <a:rPr lang="en-US">
                <a:effectLst/>
              </a:rPr>
              <a:t>and </a:t>
            </a:r>
            <a:r>
              <a:rPr lang="en-US" i="1">
                <a:effectLst/>
              </a:rPr>
              <a:t>Automatic Grow </a:t>
            </a:r>
            <a:r>
              <a:rPr lang="en-US">
                <a:effectLst/>
              </a:rPr>
              <a:t>operations and applies only to the variables with </a:t>
            </a:r>
            <a:r>
              <a:rPr lang="en-US" i="1">
                <a:effectLst/>
              </a:rPr>
              <a:t>continuous</a:t>
            </a:r>
            <a:r>
              <a:rPr lang="en-US">
                <a:effectLst/>
              </a:rPr>
              <a:t> Usage. </a:t>
            </a:r>
          </a:p>
          <a:p>
            <a:pPr lvl="1"/>
            <a:r>
              <a:rPr lang="en-US" b="1">
                <a:effectLst/>
              </a:rPr>
              <a:t>Static:</a:t>
            </a:r>
            <a:r>
              <a:rPr lang="en-US">
                <a:effectLst/>
              </a:rPr>
              <a:t> The binning map for the variable is precomputed at the root node. The intervals remain static throughout the tree.</a:t>
            </a:r>
          </a:p>
          <a:p>
            <a:pPr lvl="1"/>
            <a:r>
              <a:rPr lang="en-US" b="1">
                <a:effectLst/>
              </a:rPr>
              <a:t>Dynamic</a:t>
            </a:r>
            <a:r>
              <a:rPr lang="en-US">
                <a:effectLst/>
              </a:rPr>
              <a:t>: The binning map for the variable is calculated dynamically at every node.</a:t>
            </a:r>
          </a:p>
          <a:p>
            <a:pPr lvl="1"/>
            <a:r>
              <a:rPr lang="en-US">
                <a:effectLst/>
              </a:rPr>
              <a:t>Although the Static type is the default, the Dynamic type provides more intelligent mapping and is therefore recommended in most cases. Note that splitting a variable with dynamic interval type is up to two times slower than with the static type, but this may not be noticeable on fast computers.</a:t>
            </a:r>
          </a:p>
          <a:p>
            <a:pPr lvl="0"/>
            <a:endParaRPr lang="en-US">
              <a:effectLst/>
            </a:endParaRPr>
          </a:p>
          <a:p>
            <a:pPr marL="0" indent="0">
              <a:buNone/>
            </a:pP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17</a:t>
            </a:fld>
            <a:endParaRPr lang="zh-CN" altLang="en-US"/>
          </a:p>
        </p:txBody>
      </p:sp>
    </p:spTree>
    <p:extLst>
      <p:ext uri="{BB962C8B-B14F-4D97-AF65-F5344CB8AC3E}">
        <p14:creationId xmlns:p14="http://schemas.microsoft.com/office/powerpoint/2010/main" val="346895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a:effectLst/>
              </a:rPr>
              <a:t>p-value: </a:t>
            </a:r>
            <a:r>
              <a:rPr lang="en-US">
                <a:effectLst/>
              </a:rPr>
              <a:t>A low setting (0.001) will tend to produce few branches (splits) from each node, whereas a high setting (0.20) will produce a bushy tree with more branches. The default setting is 0.05. With a p-value setting of 0.05 you would typically only be wrong considering values as category components 5 times out of 100. Similarly, a setting of 0.001 will assure you that you have a 99.9% accuracy in the category assignments but that you will also have fewer resulting categories. A setting of 0.20 would result in more branches but with less certainty of the accuracy (80% confidence).</a:t>
            </a:r>
          </a:p>
          <a:p>
            <a:r>
              <a:rPr lang="en-US" b="1">
                <a:effectLst/>
              </a:rPr>
              <a:t>Default # of Bins:</a:t>
            </a:r>
          </a:p>
          <a:p>
            <a:pPr lvl="1"/>
            <a:r>
              <a:rPr lang="en-US">
                <a:effectLst/>
              </a:rPr>
              <a:t>- If Usage is </a:t>
            </a:r>
            <a:r>
              <a:rPr lang="en-US" sz="1200" b="1" kern="1200">
                <a:solidFill>
                  <a:schemeClr val="tx1"/>
                </a:solidFill>
                <a:effectLst/>
                <a:latin typeface="+mn-lt"/>
                <a:ea typeface="+mn-ea"/>
                <a:cs typeface="+mn-cs"/>
              </a:rPr>
              <a:t>continuous</a:t>
            </a:r>
            <a:r>
              <a:rPr lang="en-US">
                <a:effectLst/>
              </a:rPr>
              <a:t>, the value in this column determines the number of intervals for the selected variable according to the following rule: To form splits in a decision tree, continuous values are initially divided into discrete intervals where each interval has approximately the same number of observations. These discrete intervals are then treated as ordered and combined accordingly. The number specified here determines how many </a:t>
            </a:r>
            <a:r>
              <a:rPr lang="en-US" b="1">
                <a:effectLst/>
              </a:rPr>
              <a:t>initial</a:t>
            </a:r>
            <a:r>
              <a:rPr lang="en-US">
                <a:effectLst/>
              </a:rPr>
              <a:t> intervals are formed for this continuous variable prior to the ordered grouping. Therefore, the resulting number of nodes may be less than or equal to the value in the Interval column. For example, if Interval=8, the resulting number nodes can be less than or equal to (&lt;=) 8.</a:t>
            </a:r>
          </a:p>
          <a:p>
            <a:pPr lvl="1"/>
            <a:r>
              <a:rPr lang="en-US">
                <a:effectLst/>
              </a:rPr>
              <a:t>(See the topic "About Intervals/Bins" for details.)</a:t>
            </a:r>
          </a:p>
          <a:p>
            <a:pPr lvl="1"/>
            <a:r>
              <a:rPr lang="en-US">
                <a:effectLst/>
              </a:rPr>
              <a:t>- If Usage is </a:t>
            </a:r>
            <a:r>
              <a:rPr lang="en-US" sz="1200" b="1" kern="1200">
                <a:solidFill>
                  <a:schemeClr val="tx1"/>
                </a:solidFill>
                <a:effectLst/>
                <a:latin typeface="+mn-lt"/>
                <a:ea typeface="+mn-ea"/>
                <a:cs typeface="+mn-cs"/>
              </a:rPr>
              <a:t>nominal</a:t>
            </a:r>
            <a:r>
              <a:rPr lang="en-US" sz="1200" i="0" kern="1200">
                <a:solidFill>
                  <a:schemeClr val="tx1"/>
                </a:solidFill>
                <a:effectLst/>
                <a:latin typeface="+mn-lt"/>
                <a:ea typeface="+mn-ea"/>
                <a:cs typeface="+mn-cs"/>
              </a:rPr>
              <a:t>,</a:t>
            </a:r>
            <a:r>
              <a:rPr lang="en-US">
                <a:effectLst/>
              </a:rPr>
              <a:t> the value in this column determines the maximum number of categories (bins) to display for the selected variable. The default value is equal to the cardinality or </a:t>
            </a:r>
            <a:r>
              <a:rPr lang="en-US" b="1">
                <a:effectLst/>
              </a:rPr>
              <a:t>50</a:t>
            </a:r>
            <a:r>
              <a:rPr lang="en-US">
                <a:effectLst/>
              </a:rPr>
              <a:t> (whichever is less). You may enter any integer number between 1 and the cardinality of the variable. If the maximum number of bins </a:t>
            </a:r>
            <a:r>
              <a:rPr lang="en-US" b="1">
                <a:effectLst/>
              </a:rPr>
              <a:t>N</a:t>
            </a:r>
            <a:r>
              <a:rPr lang="en-US">
                <a:effectLst/>
              </a:rPr>
              <a:t> is equal to the cardinality of the variable, then each of its values is represented as a separate category. If N is less than the cardinality, the following mapping is applied: the first </a:t>
            </a:r>
            <a:r>
              <a:rPr lang="en-US" b="1">
                <a:effectLst/>
              </a:rPr>
              <a:t>N-1</a:t>
            </a:r>
            <a:r>
              <a:rPr lang="en-US">
                <a:effectLst/>
              </a:rPr>
              <a:t> unique values are represented as separate categories and the rest are mapped into one category denoted by triple number sign ("###").</a:t>
            </a:r>
          </a:p>
          <a:p>
            <a:pPr marL="0" lvl="0" indent="0">
              <a:buNone/>
            </a:pPr>
            <a:endParaRPr lang="en-CA">
              <a:effectLst/>
            </a:endParaRPr>
          </a:p>
          <a:p>
            <a:pPr marL="0" indent="0">
              <a:buNone/>
            </a:pP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18</a:t>
            </a:fld>
            <a:endParaRPr lang="zh-CN" altLang="en-US"/>
          </a:p>
        </p:txBody>
      </p:sp>
    </p:spTree>
    <p:extLst>
      <p:ext uri="{BB962C8B-B14F-4D97-AF65-F5344CB8AC3E}">
        <p14:creationId xmlns:p14="http://schemas.microsoft.com/office/powerpoint/2010/main" val="245773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a:effectLst/>
              </a:rPr>
              <a:t>Missing Values: </a:t>
            </a:r>
          </a:p>
          <a:p>
            <a:r>
              <a:rPr lang="en-US" b="1" i="1">
                <a:effectLst/>
              </a:rPr>
              <a:t>1. For the </a:t>
            </a:r>
            <a:r>
              <a:rPr lang="en-US" b="1" i="1" u="sng">
                <a:effectLst/>
              </a:rPr>
              <a:t>dependent</a:t>
            </a:r>
            <a:r>
              <a:rPr lang="en-US" b="1" i="1">
                <a:effectLst/>
              </a:rPr>
              <a:t> variable </a:t>
            </a:r>
            <a:r>
              <a:rPr lang="en-US" b="1" i="0">
                <a:effectLst/>
              </a:rPr>
              <a:t>(</a:t>
            </a:r>
            <a:r>
              <a:rPr lang="en-US" b="1" i="1">
                <a:effectLst/>
              </a:rPr>
              <a:t>DV</a:t>
            </a:r>
            <a:r>
              <a:rPr lang="en-US" b="1" i="0">
                <a:effectLst/>
              </a:rPr>
              <a:t>)</a:t>
            </a:r>
            <a:r>
              <a:rPr lang="en-US" b="1" i="1">
                <a:effectLst/>
              </a:rPr>
              <a:t>:</a:t>
            </a:r>
          </a:p>
          <a:p>
            <a:pPr lvl="1"/>
            <a:r>
              <a:rPr lang="en-US" b="1" i="1">
                <a:effectLst/>
              </a:rPr>
              <a:t>Use</a:t>
            </a:r>
            <a:r>
              <a:rPr lang="en-US">
                <a:effectLst/>
              </a:rPr>
              <a:t> (applicable to </a:t>
            </a:r>
            <a:r>
              <a:rPr lang="en-US" u="sng">
                <a:effectLst/>
              </a:rPr>
              <a:t>discrete DV only</a:t>
            </a:r>
            <a:r>
              <a:rPr lang="en-US">
                <a:effectLst/>
              </a:rPr>
              <a:t>): Missing values are treated like any other value of the DV. More precisely, a missing value will be considered a separate DV category designated as </a:t>
            </a:r>
            <a:r>
              <a:rPr lang="en-US" b="1" i="1">
                <a:effectLst/>
              </a:rPr>
              <a:t>null</a:t>
            </a:r>
            <a:r>
              <a:rPr lang="en-US">
                <a:effectLst/>
              </a:rPr>
              <a:t> and will be shown in every node together with other DV values. This option is not applicable to continuous DV.</a:t>
            </a:r>
          </a:p>
          <a:p>
            <a:pPr lvl="1"/>
            <a:r>
              <a:rPr lang="en-US" b="1" i="1">
                <a:effectLst/>
              </a:rPr>
              <a:t>Ignore</a:t>
            </a:r>
            <a:r>
              <a:rPr lang="en-US" b="1">
                <a:effectLst/>
              </a:rPr>
              <a:t>:</a:t>
            </a:r>
            <a:r>
              <a:rPr lang="en-US">
                <a:effectLst/>
              </a:rPr>
              <a:t>  All records containing missing values in the dependent variable will be excluded from the analysis. Note that in this case the root node will contain fewer records than the parent dataset. </a:t>
            </a:r>
          </a:p>
          <a:p>
            <a:pPr lvl="1"/>
            <a:r>
              <a:rPr lang="en-US">
                <a:effectLst/>
              </a:rPr>
              <a:t>If the DV of a Decision Tree is </a:t>
            </a:r>
            <a:r>
              <a:rPr lang="en-US" b="1">
                <a:effectLst/>
              </a:rPr>
              <a:t>continuous</a:t>
            </a:r>
            <a:r>
              <a:rPr lang="en-US">
                <a:effectLst/>
              </a:rPr>
              <a:t>, the records with missing values in the DV are </a:t>
            </a:r>
            <a:r>
              <a:rPr lang="en-US" b="1">
                <a:effectLst/>
              </a:rPr>
              <a:t>always </a:t>
            </a:r>
            <a:r>
              <a:rPr lang="en-US">
                <a:effectLst/>
              </a:rPr>
              <a:t>excluded, so </a:t>
            </a:r>
            <a:r>
              <a:rPr lang="en-US" i="1">
                <a:effectLst/>
              </a:rPr>
              <a:t>Ignore</a:t>
            </a:r>
            <a:r>
              <a:rPr lang="en-US">
                <a:effectLst/>
              </a:rPr>
              <a:t> is the default and the </a:t>
            </a:r>
            <a:r>
              <a:rPr lang="en-US" b="1">
                <a:effectLst/>
              </a:rPr>
              <a:t>only </a:t>
            </a:r>
            <a:r>
              <a:rPr lang="en-US">
                <a:effectLst/>
              </a:rPr>
              <a:t>available option for continuous DV in Decision Trees. </a:t>
            </a:r>
          </a:p>
          <a:p>
            <a:pPr lvl="1"/>
            <a:r>
              <a:rPr lang="en-US">
                <a:effectLst/>
              </a:rPr>
              <a:t>This does not apply to Strategy Trees.</a:t>
            </a:r>
          </a:p>
          <a:p>
            <a:pPr lvl="1"/>
            <a:r>
              <a:rPr lang="en-US">
                <a:effectLst/>
              </a:rPr>
              <a:t>(Note that if you ignore missing values in the DV, it will affect all tree views except for the Data tab. which will still show records with missing values in the DV. (The Data tab always shows the actual raw data for any selected node, which is determined by the node rule only, not by the settings in Attribute Editor)).</a:t>
            </a:r>
          </a:p>
          <a:p>
            <a:r>
              <a:rPr lang="en-US" b="1" i="1">
                <a:effectLst/>
              </a:rPr>
              <a:t>2. For the </a:t>
            </a:r>
            <a:r>
              <a:rPr lang="en-US" b="1" i="1" u="sng">
                <a:effectLst/>
              </a:rPr>
              <a:t>independent</a:t>
            </a:r>
            <a:r>
              <a:rPr lang="en-US" b="1" i="1">
                <a:effectLst/>
              </a:rPr>
              <a:t> variables </a:t>
            </a:r>
            <a:r>
              <a:rPr lang="en-US" b="1" i="0">
                <a:effectLst/>
              </a:rPr>
              <a:t>(</a:t>
            </a:r>
            <a:r>
              <a:rPr lang="en-US" b="1" i="1">
                <a:effectLst/>
              </a:rPr>
              <a:t>IVs</a:t>
            </a:r>
            <a:r>
              <a:rPr lang="en-US" b="1" i="0">
                <a:effectLst/>
              </a:rPr>
              <a:t>)</a:t>
            </a:r>
            <a:r>
              <a:rPr lang="en-US" b="1" i="1">
                <a:effectLst/>
              </a:rPr>
              <a:t>:</a:t>
            </a:r>
          </a:p>
          <a:p>
            <a:pPr lvl="1"/>
            <a:r>
              <a:rPr lang="en-US" b="1" i="1">
                <a:effectLst/>
              </a:rPr>
              <a:t>Use</a:t>
            </a:r>
            <a:r>
              <a:rPr lang="en-US" b="1">
                <a:effectLst/>
              </a:rPr>
              <a:t>:</a:t>
            </a:r>
            <a:r>
              <a:rPr lang="en-US">
                <a:effectLst/>
              </a:rPr>
              <a:t> </a:t>
            </a:r>
          </a:p>
          <a:p>
            <a:pPr lvl="1"/>
            <a:r>
              <a:rPr lang="en-US">
                <a:effectLst/>
              </a:rPr>
              <a:t>a) For variables whose </a:t>
            </a:r>
            <a:r>
              <a:rPr lang="en-US" i="1">
                <a:effectLst/>
              </a:rPr>
              <a:t>Usage</a:t>
            </a:r>
            <a:r>
              <a:rPr lang="en-US">
                <a:effectLst/>
              </a:rPr>
              <a:t> is "nominal" or "no binning", the </a:t>
            </a:r>
            <a:r>
              <a:rPr lang="en-US" b="1" i="1">
                <a:effectLst/>
              </a:rPr>
              <a:t>use</a:t>
            </a:r>
            <a:r>
              <a:rPr lang="en-US">
                <a:effectLst/>
              </a:rPr>
              <a:t> option is the default. When it is selected, the missing value is considered one of the regular categories of the variable and will be used just like any other discrete category when calculating the split. </a:t>
            </a:r>
          </a:p>
          <a:p>
            <a:pPr lvl="1"/>
            <a:r>
              <a:rPr lang="en-US">
                <a:effectLst/>
              </a:rPr>
              <a:t>b) For variables whose </a:t>
            </a:r>
            <a:r>
              <a:rPr lang="en-US" i="1">
                <a:effectLst/>
              </a:rPr>
              <a:t>Usage</a:t>
            </a:r>
            <a:r>
              <a:rPr lang="en-US">
                <a:effectLst/>
              </a:rPr>
              <a:t> is "ordinal" or "continuous": When the </a:t>
            </a:r>
            <a:r>
              <a:rPr lang="en-US" sz="1200" kern="1200">
                <a:solidFill>
                  <a:schemeClr val="tx1"/>
                </a:solidFill>
                <a:effectLst/>
                <a:latin typeface="+mn-lt"/>
                <a:ea typeface="+mn-ea"/>
                <a:cs typeface="+mn-cs"/>
                <a:hlinkClick r:id="rId3"/>
              </a:rPr>
              <a:t>Find Split algorithm</a:t>
            </a:r>
            <a:r>
              <a:rPr lang="en-US">
                <a:effectLst/>
              </a:rPr>
              <a:t> calculates the split, records with missing values participate in the process of calculating the bins from the very beginning.</a:t>
            </a:r>
          </a:p>
          <a:p>
            <a:pPr lvl="1"/>
            <a:r>
              <a:rPr lang="en-US">
                <a:effectLst/>
              </a:rPr>
              <a:t>Missing values are displayed as </a:t>
            </a:r>
            <a:r>
              <a:rPr lang="en-US" b="1" i="1">
                <a:effectLst/>
              </a:rPr>
              <a:t>null</a:t>
            </a:r>
            <a:r>
              <a:rPr lang="en-US">
                <a:effectLst/>
              </a:rPr>
              <a:t> in the tree view, the Range Editor of Force Split and Edit </a:t>
            </a:r>
            <a:r>
              <a:rPr lang="en-US" err="1">
                <a:effectLst/>
              </a:rPr>
              <a:t>Split,etc</a:t>
            </a:r>
            <a:r>
              <a:rPr lang="en-US">
                <a:effectLst/>
              </a:rPr>
              <a:t>.</a:t>
            </a:r>
          </a:p>
          <a:p>
            <a:pPr lvl="1"/>
            <a:r>
              <a:rPr lang="en-US" b="1" i="1">
                <a:effectLst/>
              </a:rPr>
              <a:t>Ignore</a:t>
            </a:r>
            <a:r>
              <a:rPr lang="en-US" b="1">
                <a:effectLst/>
              </a:rPr>
              <a:t>:</a:t>
            </a:r>
            <a:r>
              <a:rPr lang="en-US">
                <a:effectLst/>
              </a:rPr>
              <a:t>  Missing values in the independent variable will be ignored. This means that any split on this variable will not include the condition "IF &lt;</a:t>
            </a:r>
            <a:r>
              <a:rPr lang="en-US" err="1">
                <a:effectLst/>
              </a:rPr>
              <a:t>variable_name</a:t>
            </a:r>
            <a:r>
              <a:rPr lang="en-US">
                <a:effectLst/>
              </a:rPr>
              <a:t>&gt; is NULL", so the child nodes in this split will not contain records with missing values in this variable. Note that in this case the sum of the numbers of records in the child nodes of a split will not necessarily add up to the number of records in their parent node.</a:t>
            </a:r>
          </a:p>
          <a:p>
            <a:pPr lvl="1"/>
            <a:r>
              <a:rPr lang="en-US" b="1" i="1">
                <a:effectLst/>
              </a:rPr>
              <a:t>Float:</a:t>
            </a:r>
            <a:r>
              <a:rPr lang="en-US">
                <a:effectLst/>
              </a:rPr>
              <a:t> Missing values in the variable will not be used to calculate the split, but will then be grouped with the branch (child node) that presents the most similar behavior in terms of the target (DV) distribution. This option is the default for </a:t>
            </a:r>
            <a:r>
              <a:rPr lang="en-US" b="1">
                <a:effectLst/>
              </a:rPr>
              <a:t>continuous</a:t>
            </a:r>
            <a:r>
              <a:rPr lang="en-US">
                <a:effectLst/>
              </a:rPr>
              <a:t> and </a:t>
            </a:r>
            <a:r>
              <a:rPr lang="en-US" b="1">
                <a:effectLst/>
              </a:rPr>
              <a:t>ordinal</a:t>
            </a:r>
            <a:r>
              <a:rPr lang="en-US">
                <a:effectLst/>
              </a:rPr>
              <a:t> independent variables. </a:t>
            </a:r>
          </a:p>
          <a:p>
            <a:pPr lvl="1"/>
            <a:r>
              <a:rPr lang="en-US">
                <a:effectLst/>
              </a:rPr>
              <a:t>Missing values are displayed as </a:t>
            </a:r>
            <a:r>
              <a:rPr lang="en-US" b="1" i="1">
                <a:effectLst/>
              </a:rPr>
              <a:t>null</a:t>
            </a:r>
            <a:r>
              <a:rPr lang="en-US">
                <a:effectLst/>
              </a:rPr>
              <a:t> in the tree view, the Range Editor of Force Split and Edit </a:t>
            </a:r>
            <a:r>
              <a:rPr lang="en-US" err="1">
                <a:effectLst/>
              </a:rPr>
              <a:t>Split,etc</a:t>
            </a:r>
            <a:endParaRPr lang="en-US">
              <a:effectLst/>
            </a:endParaRPr>
          </a:p>
          <a:p>
            <a:pPr lvl="0"/>
            <a:r>
              <a:rPr lang="en-US" b="1" i="1">
                <a:effectLst/>
              </a:rPr>
              <a:t>3. For variables used as weight: </a:t>
            </a:r>
            <a:r>
              <a:rPr lang="en-US" b="0" i="0">
                <a:effectLst/>
              </a:rPr>
              <a:t>Not applicable.</a:t>
            </a:r>
            <a:endParaRPr lang="en-US" b="1" i="1">
              <a:effectLst/>
            </a:endParaRPr>
          </a:p>
          <a:p>
            <a:pPr lvl="0"/>
            <a:endParaRPr lang="en-CA">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a:effectLst/>
              </a:rPr>
              <a:t>Ordered Display: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Present</a:t>
            </a:r>
            <a:r>
              <a:rPr lang="en-US">
                <a:effectLst/>
              </a:rPr>
              <a:t>:  displays all values which are present in the node. If a particular value of the variable is not present in the node, it will not be listed.</a:t>
            </a:r>
          </a:p>
          <a:p>
            <a:pPr lvl="1"/>
            <a:r>
              <a:rPr lang="en-US" b="1">
                <a:effectLst/>
              </a:rPr>
              <a:t>All:</a:t>
            </a:r>
            <a:r>
              <a:rPr lang="en-US">
                <a:effectLst/>
              </a:rPr>
              <a:t>  displays all values that fit within the range in the node, whether they are present in that particular node or not.  For example, if a node contains the values 1, 2, 4, and 5 (and the value 3 exists somewhere in the dataset), the value 3 will be listed for the node.</a:t>
            </a:r>
          </a:p>
          <a:p>
            <a:pPr lvl="1"/>
            <a:r>
              <a:rPr lang="en-US" b="1">
                <a:effectLst/>
              </a:rPr>
              <a:t>Range:</a:t>
            </a:r>
            <a:r>
              <a:rPr lang="en-US">
                <a:effectLst/>
              </a:rPr>
              <a:t>  displays values as a range. For example, if a split groups the values 1, 2, 3, and 4 together, the values will appear as [1, 4].</a:t>
            </a:r>
          </a:p>
          <a:p>
            <a:pPr lvl="0"/>
            <a:endParaRPr lang="en-CA">
              <a:effectLst/>
            </a:endParaRPr>
          </a:p>
          <a:p>
            <a:pPr marL="0" indent="0">
              <a:buNone/>
            </a:pP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19</a:t>
            </a:fld>
            <a:endParaRPr lang="zh-CN" altLang="en-US"/>
          </a:p>
        </p:txBody>
      </p:sp>
    </p:spTree>
    <p:extLst>
      <p:ext uri="{BB962C8B-B14F-4D97-AF65-F5344CB8AC3E}">
        <p14:creationId xmlns:p14="http://schemas.microsoft.com/office/powerpoint/2010/main" val="207124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2</a:t>
            </a:fld>
            <a:endParaRPr lang="zh-CN" altLang="en-US"/>
          </a:p>
        </p:txBody>
      </p:sp>
    </p:spTree>
    <p:extLst>
      <p:ext uri="{BB962C8B-B14F-4D97-AF65-F5344CB8AC3E}">
        <p14:creationId xmlns:p14="http://schemas.microsoft.com/office/powerpoint/2010/main" val="74194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a:effectLst/>
              </a:rPr>
              <a:t>Max Branches: </a:t>
            </a:r>
            <a:r>
              <a:rPr lang="en-US">
                <a:effectLst/>
              </a:rPr>
              <a:t>For example, if you want Find Split to produce </a:t>
            </a:r>
            <a:r>
              <a:rPr lang="en-US" b="1">
                <a:effectLst/>
              </a:rPr>
              <a:t>binary splits </a:t>
            </a:r>
            <a:r>
              <a:rPr lang="en-US">
                <a:effectLst/>
              </a:rPr>
              <a:t>for a specific independent variable, specify "2" in the Max Branches column for this variable. If you want to grow a binary tree (i.e., a tree with binary splits only), enter "2" in the Max Branches column for all variables. </a:t>
            </a:r>
          </a:p>
          <a:p>
            <a:r>
              <a:rPr lang="en-US">
                <a:effectLst/>
              </a:rPr>
              <a:t>Note that this setting does not apply to the </a:t>
            </a:r>
            <a:r>
              <a:rPr lang="en-US" b="1">
                <a:effectLst/>
              </a:rPr>
              <a:t>Force Split </a:t>
            </a:r>
            <a:r>
              <a:rPr lang="en-US">
                <a:effectLst/>
              </a:rPr>
              <a:t>operation. Also, note the difference from the Default # of Bins attribute. The </a:t>
            </a:r>
            <a:r>
              <a:rPr lang="en-US" b="1">
                <a:effectLst/>
              </a:rPr>
              <a:t>Find Split </a:t>
            </a:r>
            <a:r>
              <a:rPr lang="en-US">
                <a:effectLst/>
              </a:rPr>
              <a:t>algorithm </a:t>
            </a:r>
            <a:r>
              <a:rPr lang="en-US" b="1" i="1">
                <a:effectLst/>
              </a:rPr>
              <a:t>starts</a:t>
            </a:r>
            <a:r>
              <a:rPr lang="en-US">
                <a:effectLst/>
              </a:rPr>
              <a:t> calculating the split with the </a:t>
            </a:r>
            <a:r>
              <a:rPr lang="en-US" b="1">
                <a:effectLst/>
              </a:rPr>
              <a:t>number of branches </a:t>
            </a:r>
            <a:r>
              <a:rPr lang="en-US">
                <a:effectLst/>
              </a:rPr>
              <a:t>determined by Default # of Bins value. As opposed to Default # of Bins, Max Branches never leads to the creation of the other ("###") category for discrete variables.</a:t>
            </a:r>
          </a:p>
          <a:p>
            <a:r>
              <a:rPr lang="en-US" b="1">
                <a:effectLst/>
              </a:rPr>
              <a:t>Format String: </a:t>
            </a:r>
            <a:r>
              <a:rPr lang="en-US"/>
              <a:t>(such as currency, percent, etc.) </a:t>
            </a:r>
            <a:r>
              <a:rPr lang="en-US">
                <a:effectLst/>
              </a:rPr>
              <a:t>You can either choose one of the standard formats from the Format String drop-down list or enter a custom format. For detailed description of format strings, see </a:t>
            </a:r>
            <a:r>
              <a:rPr lang="en-US">
                <a:effectLst/>
                <a:hlinkClick r:id="rId3"/>
              </a:rPr>
              <a:t>Specifying Format</a:t>
            </a:r>
            <a:r>
              <a:rPr lang="en-US">
                <a:effectLst/>
              </a:rPr>
              <a:t>.</a:t>
            </a:r>
          </a:p>
          <a:p>
            <a:pPr marL="0" lvl="0" indent="0">
              <a:buNone/>
            </a:pPr>
            <a:endParaRPr lang="en-CA">
              <a:effectLst/>
            </a:endParaRPr>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20</a:t>
            </a:fld>
            <a:endParaRPr lang="zh-CN" altLang="en-US"/>
          </a:p>
        </p:txBody>
      </p:sp>
    </p:spTree>
    <p:extLst>
      <p:ext uri="{BB962C8B-B14F-4D97-AF65-F5344CB8AC3E}">
        <p14:creationId xmlns:p14="http://schemas.microsoft.com/office/powerpoint/2010/main" val="4082440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28</a:t>
            </a:fld>
            <a:endParaRPr lang="zh-CN" altLang="en-US"/>
          </a:p>
        </p:txBody>
      </p:sp>
    </p:spTree>
    <p:extLst>
      <p:ext uri="{BB962C8B-B14F-4D97-AF65-F5344CB8AC3E}">
        <p14:creationId xmlns:p14="http://schemas.microsoft.com/office/powerpoint/2010/main" val="670120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sz="900"/>
              <a:t>Note however, some of these characteristics are at odds with each other…</a:t>
            </a: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29</a:t>
            </a:fld>
            <a:endParaRPr lang="zh-CN" altLang="en-US"/>
          </a:p>
        </p:txBody>
      </p:sp>
    </p:spTree>
    <p:extLst>
      <p:ext uri="{BB962C8B-B14F-4D97-AF65-F5344CB8AC3E}">
        <p14:creationId xmlns:p14="http://schemas.microsoft.com/office/powerpoint/2010/main" val="921706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Over fitting is where our model predict our train data very well but it does not generalize well to any other dataset. </a:t>
            </a:r>
          </a:p>
          <a:p>
            <a:r>
              <a:rPr lang="en-US"/>
              <a:t>The way that it’s going to manifest itself in DT is very small nodes with few records. So small number of records are in a separate category. </a:t>
            </a:r>
          </a:p>
          <a:p>
            <a:r>
              <a:rPr lang="en-US"/>
              <a:t>To prevent overfitting the model, these small nodes can be merged with others or can be removed. This can be done by using  ‘Edit Split’ function to merge nodes together. </a:t>
            </a:r>
            <a:endParaRPr lang="en-CA" sz="1100"/>
          </a:p>
          <a:p>
            <a:r>
              <a:rPr lang="en-GB" sz="1200"/>
              <a:t>As with very small nodes, very wide trees will lead to </a:t>
            </a:r>
            <a:r>
              <a:rPr lang="en-GB" sz="1200" i="1"/>
              <a:t>over-fitting</a:t>
            </a:r>
            <a:r>
              <a:rPr lang="en-GB" sz="1200"/>
              <a:t>.</a:t>
            </a:r>
            <a:r>
              <a:rPr lang="en-US" sz="1200"/>
              <a:t> In general, a robust model should have </a:t>
            </a:r>
            <a:r>
              <a:rPr lang="en-GB" sz="1200"/>
              <a:t>six or fewer splits regardless of whether the tree is grown manually or automatically.</a:t>
            </a:r>
          </a:p>
          <a:p>
            <a:r>
              <a:rPr lang="en-GB" sz="1200"/>
              <a:t>Just a reminder that if using Automatic Grow or Find Split the maximum number of branches can be set from within the Attribute Editor for one or more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30</a:t>
            </a:fld>
            <a:endParaRPr lang="zh-CN" altLang="en-US"/>
          </a:p>
        </p:txBody>
      </p:sp>
    </p:spTree>
    <p:extLst>
      <p:ext uri="{BB962C8B-B14F-4D97-AF65-F5344CB8AC3E}">
        <p14:creationId xmlns:p14="http://schemas.microsoft.com/office/powerpoint/2010/main" val="1914623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31</a:t>
            </a:fld>
            <a:endParaRPr lang="zh-CN" altLang="en-US"/>
          </a:p>
        </p:txBody>
      </p:sp>
    </p:spTree>
    <p:extLst>
      <p:ext uri="{BB962C8B-B14F-4D97-AF65-F5344CB8AC3E}">
        <p14:creationId xmlns:p14="http://schemas.microsoft.com/office/powerpoint/2010/main" val="1542414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32</a:t>
            </a:fld>
            <a:endParaRPr lang="zh-CN" altLang="en-US"/>
          </a:p>
        </p:txBody>
      </p:sp>
    </p:spTree>
    <p:extLst>
      <p:ext uri="{BB962C8B-B14F-4D97-AF65-F5344CB8AC3E}">
        <p14:creationId xmlns:p14="http://schemas.microsoft.com/office/powerpoint/2010/main" val="3623784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33</a:t>
            </a:fld>
            <a:endParaRPr lang="zh-CN" altLang="en-US"/>
          </a:p>
        </p:txBody>
      </p:sp>
    </p:spTree>
    <p:extLst>
      <p:ext uri="{BB962C8B-B14F-4D97-AF65-F5344CB8AC3E}">
        <p14:creationId xmlns:p14="http://schemas.microsoft.com/office/powerpoint/2010/main" val="736843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34</a:t>
            </a:fld>
            <a:endParaRPr lang="zh-CN" altLang="en-US"/>
          </a:p>
        </p:txBody>
      </p:sp>
    </p:spTree>
    <p:extLst>
      <p:ext uri="{BB962C8B-B14F-4D97-AF65-F5344CB8AC3E}">
        <p14:creationId xmlns:p14="http://schemas.microsoft.com/office/powerpoint/2010/main" val="2635120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35</a:t>
            </a:fld>
            <a:endParaRPr lang="zh-CN" altLang="en-US"/>
          </a:p>
        </p:txBody>
      </p:sp>
    </p:spTree>
    <p:extLst>
      <p:ext uri="{BB962C8B-B14F-4D97-AF65-F5344CB8AC3E}">
        <p14:creationId xmlns:p14="http://schemas.microsoft.com/office/powerpoint/2010/main" val="4237369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36</a:t>
            </a:fld>
            <a:endParaRPr lang="zh-CN" altLang="en-US"/>
          </a:p>
        </p:txBody>
      </p:sp>
    </p:spTree>
    <p:extLst>
      <p:ext uri="{BB962C8B-B14F-4D97-AF65-F5344CB8AC3E}">
        <p14:creationId xmlns:p14="http://schemas.microsoft.com/office/powerpoint/2010/main" val="142159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2800"/>
          </a:p>
          <a:p>
            <a:r>
              <a:rPr lang="en-CA" altLang="zh-CN" sz="2800" kern="1200">
                <a:solidFill>
                  <a:schemeClr val="tx1"/>
                </a:solidFill>
                <a:latin typeface="Arial" charset="0"/>
                <a:ea typeface="+mn-ea"/>
                <a:cs typeface="Arial" charset="0"/>
              </a:rPr>
              <a:t>The decision tree node can be accessed from the Model palette. Decision trees are a type of modeling technique used for a various data science initiatives. Decision trees could be used for model development on their own, or could be used alongside other modeling techniques to compliment them. For example, decision trees can be used for segmenting the population, and other modeling techniques such as logistic regression and neural networks can be used to build models for each of the segments. Not only are decision trees great for modeling outcomes, but they can also be used to explore unfamiliar datasets. Decision trees could be used to model both categorical or continuous dependent variables and independent variables used in decision tree models can be of any type. </a:t>
            </a:r>
            <a:endParaRPr lang="zh-CN" altLang="en-US" sz="2800" kern="1200">
              <a:solidFill>
                <a:schemeClr val="tx1"/>
              </a:solidFill>
              <a:latin typeface="Arial" charset="0"/>
              <a:ea typeface="+mn-ea"/>
              <a:cs typeface="Arial" charset="0"/>
            </a:endParaRPr>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a:t>
            </a:fld>
            <a:endParaRPr lang="zh-CN" altLang="en-US"/>
          </a:p>
        </p:txBody>
      </p:sp>
    </p:spTree>
    <p:extLst>
      <p:ext uri="{BB962C8B-B14F-4D97-AF65-F5344CB8AC3E}">
        <p14:creationId xmlns:p14="http://schemas.microsoft.com/office/powerpoint/2010/main" val="1962268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37</a:t>
            </a:fld>
            <a:endParaRPr lang="zh-CN" altLang="en-US"/>
          </a:p>
        </p:txBody>
      </p:sp>
    </p:spTree>
    <p:extLst>
      <p:ext uri="{BB962C8B-B14F-4D97-AF65-F5344CB8AC3E}">
        <p14:creationId xmlns:p14="http://schemas.microsoft.com/office/powerpoint/2010/main" val="1362980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38</a:t>
            </a:fld>
            <a:endParaRPr lang="zh-CN" altLang="en-US"/>
          </a:p>
        </p:txBody>
      </p:sp>
    </p:spTree>
    <p:extLst>
      <p:ext uri="{BB962C8B-B14F-4D97-AF65-F5344CB8AC3E}">
        <p14:creationId xmlns:p14="http://schemas.microsoft.com/office/powerpoint/2010/main" val="918270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39</a:t>
            </a:fld>
            <a:endParaRPr lang="zh-CN" altLang="en-US"/>
          </a:p>
        </p:txBody>
      </p:sp>
    </p:spTree>
    <p:extLst>
      <p:ext uri="{BB962C8B-B14F-4D97-AF65-F5344CB8AC3E}">
        <p14:creationId xmlns:p14="http://schemas.microsoft.com/office/powerpoint/2010/main" val="2250479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40</a:t>
            </a:fld>
            <a:endParaRPr lang="zh-CN" altLang="en-US"/>
          </a:p>
        </p:txBody>
      </p:sp>
    </p:spTree>
    <p:extLst>
      <p:ext uri="{BB962C8B-B14F-4D97-AF65-F5344CB8AC3E}">
        <p14:creationId xmlns:p14="http://schemas.microsoft.com/office/powerpoint/2010/main" val="3078004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41</a:t>
            </a:fld>
            <a:endParaRPr lang="zh-CN" altLang="en-US"/>
          </a:p>
        </p:txBody>
      </p:sp>
    </p:spTree>
    <p:extLst>
      <p:ext uri="{BB962C8B-B14F-4D97-AF65-F5344CB8AC3E}">
        <p14:creationId xmlns:p14="http://schemas.microsoft.com/office/powerpoint/2010/main" val="2602193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42</a:t>
            </a:fld>
            <a:endParaRPr lang="zh-CN" altLang="en-US"/>
          </a:p>
        </p:txBody>
      </p:sp>
    </p:spTree>
    <p:extLst>
      <p:ext uri="{BB962C8B-B14F-4D97-AF65-F5344CB8AC3E}">
        <p14:creationId xmlns:p14="http://schemas.microsoft.com/office/powerpoint/2010/main" val="2278277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43</a:t>
            </a:fld>
            <a:endParaRPr lang="zh-CN" altLang="en-US"/>
          </a:p>
        </p:txBody>
      </p:sp>
    </p:spTree>
    <p:extLst>
      <p:ext uri="{BB962C8B-B14F-4D97-AF65-F5344CB8AC3E}">
        <p14:creationId xmlns:p14="http://schemas.microsoft.com/office/powerpoint/2010/main" val="2257142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a:t>
            </a:fld>
            <a:endParaRPr lang="zh-CN" altLang="en-US"/>
          </a:p>
        </p:txBody>
      </p:sp>
    </p:spTree>
    <p:extLst>
      <p:ext uri="{BB962C8B-B14F-4D97-AF65-F5344CB8AC3E}">
        <p14:creationId xmlns:p14="http://schemas.microsoft.com/office/powerpoint/2010/main" val="417419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5</a:t>
            </a:fld>
            <a:endParaRPr lang="zh-CN" altLang="en-US"/>
          </a:p>
        </p:txBody>
      </p:sp>
    </p:spTree>
    <p:extLst>
      <p:ext uri="{BB962C8B-B14F-4D97-AF65-F5344CB8AC3E}">
        <p14:creationId xmlns:p14="http://schemas.microsoft.com/office/powerpoint/2010/main" val="392796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6</a:t>
            </a:fld>
            <a:endParaRPr lang="zh-CN" altLang="en-US"/>
          </a:p>
        </p:txBody>
      </p:sp>
    </p:spTree>
    <p:extLst>
      <p:ext uri="{BB962C8B-B14F-4D97-AF65-F5344CB8AC3E}">
        <p14:creationId xmlns:p14="http://schemas.microsoft.com/office/powerpoint/2010/main" val="308776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7</a:t>
            </a:fld>
            <a:endParaRPr lang="zh-CN" altLang="en-US"/>
          </a:p>
        </p:txBody>
      </p:sp>
    </p:spTree>
    <p:extLst>
      <p:ext uri="{BB962C8B-B14F-4D97-AF65-F5344CB8AC3E}">
        <p14:creationId xmlns:p14="http://schemas.microsoft.com/office/powerpoint/2010/main" val="3291657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8</a:t>
            </a:fld>
            <a:endParaRPr lang="zh-CN" altLang="en-US"/>
          </a:p>
        </p:txBody>
      </p:sp>
    </p:spTree>
    <p:extLst>
      <p:ext uri="{BB962C8B-B14F-4D97-AF65-F5344CB8AC3E}">
        <p14:creationId xmlns:p14="http://schemas.microsoft.com/office/powerpoint/2010/main" val="2243026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a:t>DT requires relatively less data prep compare to other modeling types. It can be a bit of double edge sword because sometimes the data prep can lead to good conclusions. But, if you want to do things really quickly, DT are an easy first model to do very quickly without working too hard on data prep. </a:t>
            </a:r>
          </a:p>
          <a:p>
            <a:endParaRPr lang="en-US" altLang="zh-CN"/>
          </a:p>
          <a:p>
            <a:pPr marL="171450" indent="-171450">
              <a:buFont typeface="Arial" panose="020B0604020202020204" pitchFamily="34" charset="0"/>
              <a:buChar char="•"/>
            </a:pPr>
            <a:r>
              <a:rPr lang="en-US"/>
              <a:t>E</a:t>
            </a:r>
            <a:r>
              <a:rPr lang="en-CA" err="1"/>
              <a:t>asy</a:t>
            </a:r>
            <a:r>
              <a:rPr lang="en-CA"/>
              <a:t> to interpret- The idea behind DT is pretty straight forward and easy to understand. On the top of the tree you have a node that representing all of the data and then you split it into different segments. That’s a pretty easy idea there. You take all data and break it up into different segments based on some variable. And then you repeat.</a:t>
            </a:r>
          </a:p>
          <a:p>
            <a:endParaRPr lang="en-CA"/>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a:t>Lots of models can handle a large number of predictors. Stepwise logistic regression for example will have the computer go through a bunch variables and see whether or not it should be included in the model. You can do the same with DT and it’ll have less difficulty handling that than logistic regression. The way the decision tree makes decisions is simpler and it doesn’t look too far down in the interaction of variables. So Decision tree can make these decisions easier and can handle a large number of predictors when you are doing things automatically. </a:t>
            </a:r>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9</a:t>
            </a:fld>
            <a:endParaRPr lang="zh-CN" altLang="en-US"/>
          </a:p>
        </p:txBody>
      </p:sp>
    </p:spTree>
    <p:extLst>
      <p:ext uri="{BB962C8B-B14F-4D97-AF65-F5344CB8AC3E}">
        <p14:creationId xmlns:p14="http://schemas.microsoft.com/office/powerpoint/2010/main" val="270930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9.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image" Target="../media/image33.emf"/><Relationship Id="rId5" Type="http://schemas.openxmlformats.org/officeDocument/2006/relationships/image" Target="../media/image32.png"/><Relationship Id="rId4"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5.png"/><Relationship Id="rId2" Type="http://schemas.openxmlformats.org/officeDocument/2006/relationships/slideLayout" Target="../slideLayouts/slideLayout5.xml"/><Relationship Id="rId1" Type="http://schemas.openxmlformats.org/officeDocument/2006/relationships/tags" Target="../tags/tag39.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CC7-35FE-48A9-8089-0CCA5D28DDA1}"/>
              </a:ext>
            </a:extLst>
          </p:cNvPr>
          <p:cNvSpPr>
            <a:spLocks noGrp="1"/>
          </p:cNvSpPr>
          <p:nvPr>
            <p:ph type="ctrTitle"/>
          </p:nvPr>
        </p:nvSpPr>
        <p:spPr/>
        <p:txBody>
          <a:bodyPr/>
          <a:lstStyle/>
          <a:p>
            <a:r>
              <a:rPr lang="en-CA"/>
              <a:t>Chapter 8: Understanding Decision Trees</a:t>
            </a:r>
          </a:p>
        </p:txBody>
      </p:sp>
    </p:spTree>
    <p:custDataLst>
      <p:tags r:id="rId1"/>
    </p:custDataLst>
    <p:extLst>
      <p:ext uri="{BB962C8B-B14F-4D97-AF65-F5344CB8AC3E}">
        <p14:creationId xmlns:p14="http://schemas.microsoft.com/office/powerpoint/2010/main" val="125271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42A1559E-6E46-4AB8-8169-4C36989C1403}"/>
              </a:ext>
            </a:extLst>
          </p:cNvPr>
          <p:cNvSpPr>
            <a:spLocks noGrp="1"/>
          </p:cNvSpPr>
          <p:nvPr>
            <p:ph type="body" sz="quarter" idx="11"/>
          </p:nvPr>
        </p:nvSpPr>
        <p:spPr/>
        <p:txBody>
          <a:bodyPr vert="horz" lIns="91440" tIns="45720" rIns="91440" bIns="45720" rtlCol="0" anchor="t">
            <a:noAutofit/>
          </a:bodyPr>
          <a:lstStyle/>
          <a:p>
            <a:pPr marL="179705" lvl="1" indent="-179705">
              <a:spcBef>
                <a:spcPts val="750"/>
              </a:spcBef>
            </a:pPr>
            <a:r>
              <a:rPr lang="en-GB" sz="1600">
                <a:latin typeface="Arial"/>
                <a:cs typeface="Arial"/>
              </a:rPr>
              <a:t>Knowledge Studio allows users to develop decision trees either interactively and/or automatically by an algorithm </a:t>
            </a:r>
            <a:endParaRPr lang="en-US"/>
          </a:p>
          <a:p>
            <a:pPr marL="179705" lvl="1" indent="-179705">
              <a:spcBef>
                <a:spcPts val="750"/>
              </a:spcBef>
            </a:pPr>
            <a:r>
              <a:rPr lang="en-GB" sz="1600">
                <a:latin typeface="Arial"/>
                <a:cs typeface="Arial"/>
              </a:rPr>
              <a:t>Interactive tree development is beneficial for incorporating business rules and decisions which might/might not have statistical significance</a:t>
            </a:r>
          </a:p>
          <a:p>
            <a:pPr marL="179705" lvl="1" indent="-179705">
              <a:spcBef>
                <a:spcPts val="750"/>
              </a:spcBef>
            </a:pPr>
            <a:r>
              <a:rPr lang="en-GB" sz="1600">
                <a:latin typeface="Arial"/>
                <a:cs typeface="Arial"/>
              </a:rPr>
              <a:t>If grown by algorithm, there are several different choices to consider like training parameters – those include specifying the split search method and the measure used to determine how splits are made</a:t>
            </a:r>
          </a:p>
          <a:p>
            <a:pPr marL="179705" lvl="1" indent="-179705">
              <a:spcBef>
                <a:spcPts val="750"/>
              </a:spcBef>
            </a:pPr>
            <a:r>
              <a:rPr lang="en-GB" sz="1600">
                <a:latin typeface="Arial"/>
                <a:cs typeface="Arial"/>
              </a:rPr>
              <a:t>Regardless of the chosen training parameters, if </a:t>
            </a:r>
            <a:r>
              <a:rPr lang="en-GB" sz="1550">
                <a:latin typeface="Arial"/>
                <a:cs typeface="Arial"/>
              </a:rPr>
              <a:t>the decision tree model is robust, then performance should not be hugely dependent on such detail-oriented choices</a:t>
            </a:r>
          </a:p>
          <a:p>
            <a:pPr marL="179705" lvl="1" indent="-179705">
              <a:spcBef>
                <a:spcPts val="750"/>
              </a:spcBef>
            </a:pPr>
            <a:r>
              <a:rPr lang="en-GB" sz="1600">
                <a:latin typeface="Arial"/>
                <a:cs typeface="Arial"/>
              </a:rPr>
              <a:t>Both continuous and discrete independent variables can be used to build the decision tree. </a:t>
            </a:r>
            <a:r>
              <a:rPr lang="en-GB" sz="1550">
                <a:latin typeface="Arial"/>
                <a:cs typeface="Arial"/>
              </a:rPr>
              <a:t>Continuous variables are binned and discrete categories are grouped together. In both case, the idea is to group homogenous segments together. </a:t>
            </a:r>
            <a:endParaRPr lang="en-CA" sz="1550"/>
          </a:p>
        </p:txBody>
      </p:sp>
      <p:sp>
        <p:nvSpPr>
          <p:cNvPr id="3" name="Title 2">
            <a:extLst>
              <a:ext uri="{FF2B5EF4-FFF2-40B4-BE49-F238E27FC236}">
                <a16:creationId xmlns:a16="http://schemas.microsoft.com/office/drawing/2014/main" id="{F4F108A3-5A4A-446E-A68E-806BBD297E48}"/>
              </a:ext>
            </a:extLst>
          </p:cNvPr>
          <p:cNvSpPr>
            <a:spLocks noGrp="1"/>
          </p:cNvSpPr>
          <p:nvPr>
            <p:ph type="title"/>
          </p:nvPr>
        </p:nvSpPr>
        <p:spPr/>
        <p:txBody>
          <a:bodyPr/>
          <a:lstStyle/>
          <a:p>
            <a:r>
              <a:rPr lang="en-CA"/>
              <a:t>Decision Tree Growth </a:t>
            </a:r>
          </a:p>
        </p:txBody>
      </p:sp>
    </p:spTree>
    <p:custDataLst>
      <p:tags r:id="rId1"/>
    </p:custDataLst>
    <p:extLst>
      <p:ext uri="{BB962C8B-B14F-4D97-AF65-F5344CB8AC3E}">
        <p14:creationId xmlns:p14="http://schemas.microsoft.com/office/powerpoint/2010/main" val="239071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0" y="975278"/>
            <a:ext cx="8215743" cy="3445524"/>
          </a:xfrm>
        </p:spPr>
        <p:txBody>
          <a:bodyPr vert="horz" lIns="91440" tIns="45720" rIns="91440" bIns="45720" rtlCol="0" anchor="t">
            <a:noAutofit/>
          </a:bodyPr>
          <a:lstStyle/>
          <a:p>
            <a:r>
              <a:rPr lang="en-CA">
                <a:cs typeface="Arial"/>
              </a:rPr>
              <a:t>Import the Census file and then partition the file into training and validation datasets </a:t>
            </a:r>
          </a:p>
          <a:p>
            <a:r>
              <a:rPr lang="en-CA">
                <a:latin typeface="Arial"/>
                <a:cs typeface="Arial"/>
              </a:rPr>
              <a:t>Connect the decision tree node to the training dataset</a:t>
            </a:r>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latin typeface="Arial"/>
                <a:cs typeface="Arial"/>
              </a:rPr>
              <a:t>Modeling set up in Knowledge Studio</a:t>
            </a:r>
          </a:p>
        </p:txBody>
      </p:sp>
      <p:pic>
        <p:nvPicPr>
          <p:cNvPr id="7" name="Picture 6">
            <a:extLst>
              <a:ext uri="{FF2B5EF4-FFF2-40B4-BE49-F238E27FC236}">
                <a16:creationId xmlns:a16="http://schemas.microsoft.com/office/drawing/2014/main" id="{7651BF8C-9716-4E5D-890A-F797F8A6AC0B}"/>
              </a:ext>
            </a:extLst>
          </p:cNvPr>
          <p:cNvPicPr>
            <a:picLocks noChangeAspect="1"/>
          </p:cNvPicPr>
          <p:nvPr/>
        </p:nvPicPr>
        <p:blipFill>
          <a:blip r:embed="rId4"/>
          <a:stretch>
            <a:fillRect/>
          </a:stretch>
        </p:blipFill>
        <p:spPr>
          <a:xfrm>
            <a:off x="2484334" y="1740510"/>
            <a:ext cx="4354326" cy="3153977"/>
          </a:xfrm>
          <a:prstGeom prst="rect">
            <a:avLst/>
          </a:prstGeom>
        </p:spPr>
      </p:pic>
    </p:spTree>
    <p:custDataLst>
      <p:tags r:id="rId1"/>
    </p:custDataLst>
    <p:extLst>
      <p:ext uri="{BB962C8B-B14F-4D97-AF65-F5344CB8AC3E}">
        <p14:creationId xmlns:p14="http://schemas.microsoft.com/office/powerpoint/2010/main" val="41370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3645876" cy="3445524"/>
          </a:xfrm>
        </p:spPr>
        <p:txBody>
          <a:bodyPr vert="horz" lIns="91440" tIns="45720" rIns="91440" bIns="45720" rtlCol="0" anchor="t">
            <a:noAutofit/>
          </a:bodyPr>
          <a:lstStyle/>
          <a:p>
            <a:r>
              <a:rPr lang="en-CA">
                <a:cs typeface="Arial"/>
              </a:rPr>
              <a:t>The first wizard  page is about the Dependent Variable where users have to:</a:t>
            </a:r>
          </a:p>
          <a:p>
            <a:pPr lvl="1"/>
            <a:r>
              <a:rPr lang="en-CA" sz="1200">
                <a:latin typeface="Arial"/>
                <a:cs typeface="Arial"/>
              </a:rPr>
              <a:t>Input decision tree name </a:t>
            </a:r>
            <a:endParaRPr lang="en-CA" sz="1200"/>
          </a:p>
          <a:p>
            <a:pPr lvl="1"/>
            <a:r>
              <a:rPr lang="en-CA" sz="1200">
                <a:latin typeface="Arial"/>
                <a:cs typeface="Arial"/>
              </a:rPr>
              <a:t>Choose a dependent variable from the drop-down menu</a:t>
            </a:r>
          </a:p>
          <a:p>
            <a:pPr lvl="1"/>
            <a:r>
              <a:rPr lang="en-CA" sz="1200">
                <a:latin typeface="Arial"/>
                <a:cs typeface="Arial"/>
              </a:rPr>
              <a:t>Template Tree option will be available (only) if an existing tree is connected to this tree node on the canvas</a:t>
            </a:r>
          </a:p>
          <a:p>
            <a:pPr>
              <a:spcBef>
                <a:spcPct val="50000"/>
              </a:spcBef>
            </a:pPr>
            <a:r>
              <a:rPr lang="en-US">
                <a:latin typeface="Arial"/>
                <a:cs typeface="Arial"/>
              </a:rPr>
              <a:t>In the second wizard page, users are given the choice to set the training parameters in the Training Parameters wizard </a:t>
            </a:r>
            <a:endParaRPr lang="en-US">
              <a:latin typeface="Arial"/>
            </a:endParaRPr>
          </a:p>
          <a:p>
            <a:pPr lvl="1" defTabSz="615554" eaLnBrk="0" hangingPunct="0">
              <a:spcBef>
                <a:spcPct val="50000"/>
              </a:spcBef>
              <a:defRPr/>
            </a:pPr>
            <a:r>
              <a:rPr lang="en-US" sz="1200">
                <a:latin typeface="Arial"/>
                <a:cs typeface="Arial"/>
              </a:rPr>
              <a:t>Options include setting the split search method and measure</a:t>
            </a:r>
            <a:endParaRPr lang="en-CA" sz="1200">
              <a:latin typeface="Arial"/>
              <a:cs typeface="Arial"/>
            </a:endParaRPr>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Create a new Tree </a:t>
            </a:r>
          </a:p>
        </p:txBody>
      </p:sp>
      <p:pic>
        <p:nvPicPr>
          <p:cNvPr id="4" name="Picture 3">
            <a:extLst>
              <a:ext uri="{FF2B5EF4-FFF2-40B4-BE49-F238E27FC236}">
                <a16:creationId xmlns:a16="http://schemas.microsoft.com/office/drawing/2014/main" id="{7A4008A0-DF3C-4B38-B42F-50D98AAD42FA}"/>
              </a:ext>
            </a:extLst>
          </p:cNvPr>
          <p:cNvPicPr>
            <a:picLocks noChangeAspect="1"/>
          </p:cNvPicPr>
          <p:nvPr/>
        </p:nvPicPr>
        <p:blipFill>
          <a:blip r:embed="rId4"/>
          <a:stretch>
            <a:fillRect/>
          </a:stretch>
        </p:blipFill>
        <p:spPr>
          <a:xfrm>
            <a:off x="4103077" y="975278"/>
            <a:ext cx="4758842" cy="3228309"/>
          </a:xfrm>
          <a:prstGeom prst="rect">
            <a:avLst/>
          </a:prstGeom>
        </p:spPr>
      </p:pic>
      <p:pic>
        <p:nvPicPr>
          <p:cNvPr id="6" name="Picture 5">
            <a:extLst>
              <a:ext uri="{FF2B5EF4-FFF2-40B4-BE49-F238E27FC236}">
                <a16:creationId xmlns:a16="http://schemas.microsoft.com/office/drawing/2014/main" id="{B8744E6C-8FE2-44E4-807E-F3F4F4BE0BBD}"/>
              </a:ext>
            </a:extLst>
          </p:cNvPr>
          <p:cNvPicPr>
            <a:picLocks noChangeAspect="1"/>
          </p:cNvPicPr>
          <p:nvPr/>
        </p:nvPicPr>
        <p:blipFill>
          <a:blip r:embed="rId5"/>
          <a:stretch>
            <a:fillRect/>
          </a:stretch>
        </p:blipFill>
        <p:spPr>
          <a:xfrm>
            <a:off x="5587364" y="2378682"/>
            <a:ext cx="3441376" cy="2307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AutoShape 5">
            <a:extLst>
              <a:ext uri="{FF2B5EF4-FFF2-40B4-BE49-F238E27FC236}">
                <a16:creationId xmlns:a16="http://schemas.microsoft.com/office/drawing/2014/main" id="{5A69B00F-C379-4319-A3F9-EFDEEE50E21E}"/>
              </a:ext>
            </a:extLst>
          </p:cNvPr>
          <p:cNvSpPr>
            <a:spLocks noChangeArrowheads="1"/>
          </p:cNvSpPr>
          <p:nvPr/>
        </p:nvSpPr>
        <p:spPr bwMode="auto">
          <a:xfrm>
            <a:off x="4178317" y="2521068"/>
            <a:ext cx="1242226" cy="784830"/>
          </a:xfrm>
          <a:prstGeom prst="wedgeRectCallout">
            <a:avLst>
              <a:gd name="adj1" fmla="val 60724"/>
              <a:gd name="adj2" fmla="val 20974"/>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Specify split and measure</a:t>
            </a:r>
          </a:p>
        </p:txBody>
      </p:sp>
    </p:spTree>
    <p:custDataLst>
      <p:tags r:id="rId1"/>
    </p:custDataLst>
    <p:extLst>
      <p:ext uri="{BB962C8B-B14F-4D97-AF65-F5344CB8AC3E}">
        <p14:creationId xmlns:p14="http://schemas.microsoft.com/office/powerpoint/2010/main" val="80589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8160508" cy="3445524"/>
          </a:xfrm>
        </p:spPr>
        <p:txBody>
          <a:bodyPr/>
          <a:lstStyle/>
          <a:p>
            <a:pPr>
              <a:defRPr/>
            </a:pPr>
            <a:r>
              <a:rPr lang="en-US"/>
              <a:t>This page can be used to exclude unwanted variables – it’s not necessary to do so, but may make things cleaner/easier later on</a:t>
            </a:r>
          </a:p>
          <a:p>
            <a:pPr>
              <a:defRPr/>
            </a:pPr>
            <a:r>
              <a:rPr lang="en-US"/>
              <a:t>Excluded Customer ID in this example</a:t>
            </a:r>
            <a:endParaRPr lang="en-GB"/>
          </a:p>
          <a:p>
            <a:pPr>
              <a:defRPr/>
            </a:pPr>
            <a:r>
              <a:rPr lang="en-US"/>
              <a:t>Clicking Analyze button calculates some measures of predictive power, and ranks the variables accordingly</a:t>
            </a:r>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Exclude Unwanted Variables </a:t>
            </a:r>
          </a:p>
        </p:txBody>
      </p:sp>
      <p:pic>
        <p:nvPicPr>
          <p:cNvPr id="9" name="Picture 8">
            <a:extLst>
              <a:ext uri="{FF2B5EF4-FFF2-40B4-BE49-F238E27FC236}">
                <a16:creationId xmlns:a16="http://schemas.microsoft.com/office/drawing/2014/main" id="{A28210C4-ED6D-4264-8AE7-6B30BC8013D9}"/>
              </a:ext>
            </a:extLst>
          </p:cNvPr>
          <p:cNvPicPr>
            <a:picLocks noChangeAspect="1"/>
          </p:cNvPicPr>
          <p:nvPr/>
        </p:nvPicPr>
        <p:blipFill>
          <a:blip r:embed="rId4"/>
          <a:stretch>
            <a:fillRect/>
          </a:stretch>
        </p:blipFill>
        <p:spPr>
          <a:xfrm>
            <a:off x="744544" y="2353279"/>
            <a:ext cx="3516919" cy="2364440"/>
          </a:xfrm>
          <a:prstGeom prst="rect">
            <a:avLst/>
          </a:prstGeom>
        </p:spPr>
      </p:pic>
      <p:pic>
        <p:nvPicPr>
          <p:cNvPr id="4" name="Picture 3">
            <a:extLst>
              <a:ext uri="{FF2B5EF4-FFF2-40B4-BE49-F238E27FC236}">
                <a16:creationId xmlns:a16="http://schemas.microsoft.com/office/drawing/2014/main" id="{78EF46D9-E650-4378-8927-7B8D01353010}"/>
              </a:ext>
            </a:extLst>
          </p:cNvPr>
          <p:cNvPicPr>
            <a:picLocks noChangeAspect="1"/>
          </p:cNvPicPr>
          <p:nvPr/>
        </p:nvPicPr>
        <p:blipFill>
          <a:blip r:embed="rId5"/>
          <a:stretch>
            <a:fillRect/>
          </a:stretch>
        </p:blipFill>
        <p:spPr>
          <a:xfrm>
            <a:off x="4375764" y="2350705"/>
            <a:ext cx="3516919" cy="2367014"/>
          </a:xfrm>
          <a:prstGeom prst="rect">
            <a:avLst/>
          </a:prstGeom>
        </p:spPr>
      </p:pic>
      <p:sp>
        <p:nvSpPr>
          <p:cNvPr id="11" name="AutoShape 5">
            <a:extLst>
              <a:ext uri="{FF2B5EF4-FFF2-40B4-BE49-F238E27FC236}">
                <a16:creationId xmlns:a16="http://schemas.microsoft.com/office/drawing/2014/main" id="{24488CC3-B845-4833-B433-BE1137C60234}"/>
              </a:ext>
            </a:extLst>
          </p:cNvPr>
          <p:cNvSpPr>
            <a:spLocks noChangeArrowheads="1"/>
          </p:cNvSpPr>
          <p:nvPr/>
        </p:nvSpPr>
        <p:spPr bwMode="auto">
          <a:xfrm>
            <a:off x="1847349" y="2992883"/>
            <a:ext cx="1383816" cy="353943"/>
          </a:xfrm>
          <a:prstGeom prst="wedgeRectCallout">
            <a:avLst>
              <a:gd name="adj1" fmla="val 46410"/>
              <a:gd name="adj2" fmla="val -97434"/>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Include option</a:t>
            </a:r>
          </a:p>
        </p:txBody>
      </p:sp>
      <p:sp>
        <p:nvSpPr>
          <p:cNvPr id="12" name="AutoShape 5">
            <a:extLst>
              <a:ext uri="{FF2B5EF4-FFF2-40B4-BE49-F238E27FC236}">
                <a16:creationId xmlns:a16="http://schemas.microsoft.com/office/drawing/2014/main" id="{6E32BC04-CA76-444A-83F0-8B43A000E6D7}"/>
              </a:ext>
            </a:extLst>
          </p:cNvPr>
          <p:cNvSpPr>
            <a:spLocks noChangeArrowheads="1"/>
          </p:cNvSpPr>
          <p:nvPr/>
        </p:nvSpPr>
        <p:spPr bwMode="auto">
          <a:xfrm>
            <a:off x="7478531" y="3014483"/>
            <a:ext cx="1553330" cy="569387"/>
          </a:xfrm>
          <a:prstGeom prst="wedgeRectCallout">
            <a:avLst>
              <a:gd name="adj1" fmla="val -42383"/>
              <a:gd name="adj2" fmla="val -83978"/>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Analyze feature displays metrics </a:t>
            </a:r>
          </a:p>
        </p:txBody>
      </p:sp>
    </p:spTree>
    <p:custDataLst>
      <p:tags r:id="rId1"/>
    </p:custDataLst>
    <p:extLst>
      <p:ext uri="{BB962C8B-B14F-4D97-AF65-F5344CB8AC3E}">
        <p14:creationId xmlns:p14="http://schemas.microsoft.com/office/powerpoint/2010/main" val="34620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4212770" cy="3445524"/>
          </a:xfrm>
        </p:spPr>
        <p:txBody>
          <a:bodyPr vert="horz" lIns="91440" tIns="45720" rIns="91440" bIns="45720" rtlCol="0" anchor="t">
            <a:noAutofit/>
          </a:bodyPr>
          <a:lstStyle/>
          <a:p>
            <a:pPr>
              <a:defRPr/>
            </a:pPr>
            <a:r>
              <a:rPr lang="en-US">
                <a:cs typeface="Arial"/>
              </a:rPr>
              <a:t>One method of building out the tree is through the Auto Growth feature </a:t>
            </a:r>
            <a:endParaRPr lang="en-US"/>
          </a:p>
          <a:p>
            <a:pPr>
              <a:defRPr/>
            </a:pPr>
            <a:r>
              <a:rPr lang="en-US">
                <a:cs typeface="Arial"/>
              </a:rPr>
              <a:t>Users need to input various parameters: </a:t>
            </a:r>
            <a:endParaRPr lang="en-US"/>
          </a:p>
          <a:p>
            <a:pPr lvl="1">
              <a:defRPr/>
            </a:pPr>
            <a:r>
              <a:rPr lang="en-US">
                <a:latin typeface="Arial"/>
                <a:cs typeface="Arial"/>
              </a:rPr>
              <a:t>Node size – based on the % of training data or # of records</a:t>
            </a:r>
          </a:p>
          <a:p>
            <a:pPr lvl="2">
              <a:defRPr/>
            </a:pPr>
            <a:r>
              <a:rPr lang="en-US" i="1">
                <a:latin typeface="Arial"/>
                <a:cs typeface="Arial"/>
              </a:rPr>
              <a:t>Options would be slightly different if choosing either option </a:t>
            </a:r>
          </a:p>
          <a:p>
            <a:pPr lvl="1">
              <a:defRPr/>
            </a:pPr>
            <a:r>
              <a:rPr lang="en-US">
                <a:latin typeface="Arial"/>
                <a:cs typeface="Arial"/>
              </a:rPr>
              <a:t>Non Terminal nodes</a:t>
            </a:r>
            <a:endParaRPr lang="en-US"/>
          </a:p>
          <a:p>
            <a:pPr lvl="2">
              <a:defRPr/>
            </a:pPr>
            <a:r>
              <a:rPr lang="en-US">
                <a:latin typeface="Arial"/>
                <a:cs typeface="Arial"/>
              </a:rPr>
              <a:t>Nodes which are split further </a:t>
            </a:r>
            <a:endParaRPr lang="en-US">
              <a:latin typeface="Arial" panose="020B0604020202020204" pitchFamily="34" charset="0"/>
            </a:endParaRPr>
          </a:p>
          <a:p>
            <a:pPr lvl="2">
              <a:defRPr/>
            </a:pPr>
            <a:r>
              <a:rPr lang="en-US">
                <a:latin typeface="Arial"/>
                <a:cs typeface="Arial"/>
              </a:rPr>
              <a:t>By default, should contain at least 3% of total population size </a:t>
            </a:r>
            <a:endParaRPr lang="en-US">
              <a:latin typeface="Arial" panose="020B0604020202020204" pitchFamily="34" charset="0"/>
            </a:endParaRPr>
          </a:p>
          <a:p>
            <a:pPr lvl="1">
              <a:defRPr/>
            </a:pPr>
            <a:endParaRPr lang="en-US"/>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Auto Grow Parameters</a:t>
            </a:r>
          </a:p>
        </p:txBody>
      </p:sp>
      <p:pic>
        <p:nvPicPr>
          <p:cNvPr id="6" name="Picture 5">
            <a:extLst>
              <a:ext uri="{FF2B5EF4-FFF2-40B4-BE49-F238E27FC236}">
                <a16:creationId xmlns:a16="http://schemas.microsoft.com/office/drawing/2014/main" id="{707FA411-A0DF-408F-A9AA-509C42230774}"/>
              </a:ext>
            </a:extLst>
          </p:cNvPr>
          <p:cNvPicPr>
            <a:picLocks noChangeAspect="1"/>
          </p:cNvPicPr>
          <p:nvPr/>
        </p:nvPicPr>
        <p:blipFill>
          <a:blip r:embed="rId4"/>
          <a:stretch>
            <a:fillRect/>
          </a:stretch>
        </p:blipFill>
        <p:spPr>
          <a:xfrm>
            <a:off x="4536915" y="1034217"/>
            <a:ext cx="4479015" cy="3025845"/>
          </a:xfrm>
          <a:prstGeom prst="rect">
            <a:avLst/>
          </a:prstGeom>
        </p:spPr>
      </p:pic>
      <p:sp>
        <p:nvSpPr>
          <p:cNvPr id="8" name="AutoShape 5">
            <a:extLst>
              <a:ext uri="{FF2B5EF4-FFF2-40B4-BE49-F238E27FC236}">
                <a16:creationId xmlns:a16="http://schemas.microsoft.com/office/drawing/2014/main" id="{B12D032D-7BF5-4879-BF60-AE90AFB9BB78}"/>
              </a:ext>
            </a:extLst>
          </p:cNvPr>
          <p:cNvSpPr>
            <a:spLocks noChangeArrowheads="1"/>
          </p:cNvSpPr>
          <p:nvPr/>
        </p:nvSpPr>
        <p:spPr bwMode="auto">
          <a:xfrm>
            <a:off x="5886229" y="1276792"/>
            <a:ext cx="1190846" cy="353943"/>
          </a:xfrm>
          <a:prstGeom prst="wedgeRectCallout">
            <a:avLst>
              <a:gd name="adj1" fmla="val -63492"/>
              <a:gd name="adj2" fmla="val -24775"/>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Auto Grow </a:t>
            </a:r>
          </a:p>
        </p:txBody>
      </p:sp>
      <p:sp>
        <p:nvSpPr>
          <p:cNvPr id="4" name="AutoShape 5">
            <a:extLst>
              <a:ext uri="{FF2B5EF4-FFF2-40B4-BE49-F238E27FC236}">
                <a16:creationId xmlns:a16="http://schemas.microsoft.com/office/drawing/2014/main" id="{F2F46876-FF3F-4285-8790-89A0BBCFD82B}"/>
              </a:ext>
            </a:extLst>
          </p:cNvPr>
          <p:cNvSpPr>
            <a:spLocks noChangeArrowheads="1"/>
          </p:cNvSpPr>
          <p:nvPr/>
        </p:nvSpPr>
        <p:spPr bwMode="auto">
          <a:xfrm>
            <a:off x="6603109" y="2006718"/>
            <a:ext cx="1078941" cy="353943"/>
          </a:xfrm>
          <a:prstGeom prst="wedgeRectCallout">
            <a:avLst>
              <a:gd name="adj1" fmla="val 60724"/>
              <a:gd name="adj2" fmla="val 20974"/>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cs typeface="Arial"/>
              </a:rPr>
              <a:t>Can Edit</a:t>
            </a:r>
          </a:p>
        </p:txBody>
      </p:sp>
    </p:spTree>
    <p:custDataLst>
      <p:tags r:id="rId1"/>
    </p:custDataLst>
    <p:extLst>
      <p:ext uri="{BB962C8B-B14F-4D97-AF65-F5344CB8AC3E}">
        <p14:creationId xmlns:p14="http://schemas.microsoft.com/office/powerpoint/2010/main" val="371423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4212770" cy="3445524"/>
          </a:xfrm>
        </p:spPr>
        <p:txBody>
          <a:bodyPr vert="horz" lIns="91440" tIns="45720" rIns="91440" bIns="45720" rtlCol="0" anchor="t">
            <a:noAutofit/>
          </a:bodyPr>
          <a:lstStyle/>
          <a:p>
            <a:pPr lvl="1">
              <a:defRPr/>
            </a:pPr>
            <a:r>
              <a:rPr lang="en-US">
                <a:latin typeface="Arial"/>
                <a:cs typeface="Arial"/>
              </a:rPr>
              <a:t>Terminal nodes </a:t>
            </a:r>
            <a:endParaRPr lang="en-US">
              <a:latin typeface="+mn-lt"/>
              <a:ea typeface="+mn-lt"/>
              <a:cs typeface="+mn-lt"/>
            </a:endParaRPr>
          </a:p>
          <a:p>
            <a:pPr lvl="2">
              <a:defRPr/>
            </a:pPr>
            <a:r>
              <a:rPr lang="en-US">
                <a:latin typeface="Arial"/>
                <a:cs typeface="Arial"/>
              </a:rPr>
              <a:t>Nodes which are not split further</a:t>
            </a:r>
            <a:endParaRPr lang="en-US">
              <a:ea typeface="+mn-lt"/>
              <a:cs typeface="+mn-lt"/>
            </a:endParaRPr>
          </a:p>
          <a:p>
            <a:pPr lvl="2">
              <a:defRPr/>
            </a:pPr>
            <a:r>
              <a:rPr lang="en-US">
                <a:latin typeface="Arial"/>
                <a:cs typeface="Arial"/>
              </a:rPr>
              <a:t>By default, should contain at least 1% of total population size</a:t>
            </a:r>
            <a:endParaRPr lang="en-US">
              <a:ea typeface="+mn-lt"/>
              <a:cs typeface="+mn-lt"/>
            </a:endParaRPr>
          </a:p>
          <a:p>
            <a:pPr lvl="1">
              <a:defRPr/>
            </a:pPr>
            <a:r>
              <a:rPr lang="en-US">
                <a:latin typeface="Arial"/>
                <a:cs typeface="Arial"/>
              </a:rPr>
              <a:t>Maximum tree depth – maximum # of levels</a:t>
            </a:r>
            <a:endParaRPr lang="en-US">
              <a:latin typeface="Arial"/>
            </a:endParaRPr>
          </a:p>
          <a:p>
            <a:pPr>
              <a:defRPr/>
            </a:pPr>
            <a:r>
              <a:rPr lang="en-US">
                <a:cs typeface="Arial"/>
              </a:rPr>
              <a:t>Default percentages can be set in </a:t>
            </a:r>
            <a:r>
              <a:rPr lang="en-US" err="1">
                <a:cs typeface="Arial"/>
              </a:rPr>
              <a:t>Tools|Options|Tree</a:t>
            </a:r>
            <a:r>
              <a:rPr lang="en-US">
                <a:cs typeface="Arial"/>
              </a:rPr>
              <a:t> Growth menu </a:t>
            </a:r>
            <a:endParaRPr lang="en-US"/>
          </a:p>
          <a:p>
            <a:pPr>
              <a:defRPr/>
            </a:pPr>
            <a:r>
              <a:rPr lang="en-US">
                <a:cs typeface="Arial"/>
              </a:rPr>
              <a:t>We will explore the Attribute Editor in the next few slides </a:t>
            </a:r>
            <a:endParaRPr lang="en-US"/>
          </a:p>
          <a:p>
            <a:pPr>
              <a:defRPr/>
            </a:pPr>
            <a:endParaRPr lang="en-US"/>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Auto Grow Parameters</a:t>
            </a:r>
          </a:p>
        </p:txBody>
      </p:sp>
      <p:pic>
        <p:nvPicPr>
          <p:cNvPr id="6" name="Picture 5">
            <a:extLst>
              <a:ext uri="{FF2B5EF4-FFF2-40B4-BE49-F238E27FC236}">
                <a16:creationId xmlns:a16="http://schemas.microsoft.com/office/drawing/2014/main" id="{707FA411-A0DF-408F-A9AA-509C42230774}"/>
              </a:ext>
            </a:extLst>
          </p:cNvPr>
          <p:cNvPicPr>
            <a:picLocks noChangeAspect="1"/>
          </p:cNvPicPr>
          <p:nvPr/>
        </p:nvPicPr>
        <p:blipFill>
          <a:blip r:embed="rId4"/>
          <a:stretch>
            <a:fillRect/>
          </a:stretch>
        </p:blipFill>
        <p:spPr>
          <a:xfrm>
            <a:off x="4536915" y="1034217"/>
            <a:ext cx="4479015" cy="3025845"/>
          </a:xfrm>
          <a:prstGeom prst="rect">
            <a:avLst/>
          </a:prstGeom>
        </p:spPr>
      </p:pic>
      <p:sp>
        <p:nvSpPr>
          <p:cNvPr id="8" name="AutoShape 5">
            <a:extLst>
              <a:ext uri="{FF2B5EF4-FFF2-40B4-BE49-F238E27FC236}">
                <a16:creationId xmlns:a16="http://schemas.microsoft.com/office/drawing/2014/main" id="{B12D032D-7BF5-4879-BF60-AE90AFB9BB78}"/>
              </a:ext>
            </a:extLst>
          </p:cNvPr>
          <p:cNvSpPr>
            <a:spLocks noChangeArrowheads="1"/>
          </p:cNvSpPr>
          <p:nvPr/>
        </p:nvSpPr>
        <p:spPr bwMode="auto">
          <a:xfrm>
            <a:off x="5886229" y="1276792"/>
            <a:ext cx="1190846" cy="353943"/>
          </a:xfrm>
          <a:prstGeom prst="wedgeRectCallout">
            <a:avLst>
              <a:gd name="adj1" fmla="val -63492"/>
              <a:gd name="adj2" fmla="val -24775"/>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Auto Grow </a:t>
            </a:r>
          </a:p>
        </p:txBody>
      </p:sp>
      <p:sp>
        <p:nvSpPr>
          <p:cNvPr id="4" name="AutoShape 5">
            <a:extLst>
              <a:ext uri="{FF2B5EF4-FFF2-40B4-BE49-F238E27FC236}">
                <a16:creationId xmlns:a16="http://schemas.microsoft.com/office/drawing/2014/main" id="{F2F46876-FF3F-4285-8790-89A0BBCFD82B}"/>
              </a:ext>
            </a:extLst>
          </p:cNvPr>
          <p:cNvSpPr>
            <a:spLocks noChangeArrowheads="1"/>
          </p:cNvSpPr>
          <p:nvPr/>
        </p:nvSpPr>
        <p:spPr bwMode="auto">
          <a:xfrm>
            <a:off x="6603109" y="2006718"/>
            <a:ext cx="1078941" cy="353943"/>
          </a:xfrm>
          <a:prstGeom prst="wedgeRectCallout">
            <a:avLst>
              <a:gd name="adj1" fmla="val 60724"/>
              <a:gd name="adj2" fmla="val 20974"/>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cs typeface="Arial"/>
              </a:rPr>
              <a:t>Can Edit</a:t>
            </a:r>
          </a:p>
        </p:txBody>
      </p:sp>
    </p:spTree>
    <p:custDataLst>
      <p:tags r:id="rId1"/>
    </p:custDataLst>
    <p:extLst>
      <p:ext uri="{BB962C8B-B14F-4D97-AF65-F5344CB8AC3E}">
        <p14:creationId xmlns:p14="http://schemas.microsoft.com/office/powerpoint/2010/main" val="323153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8147956" cy="3445524"/>
          </a:xfrm>
        </p:spPr>
        <p:txBody>
          <a:bodyPr/>
          <a:lstStyle/>
          <a:p>
            <a:pPr>
              <a:defRPr/>
            </a:pPr>
            <a:r>
              <a:rPr lang="en-US"/>
              <a:t>The</a:t>
            </a:r>
            <a:r>
              <a:rPr lang="en-US" b="1"/>
              <a:t> Attribute Editor </a:t>
            </a:r>
            <a:r>
              <a:rPr lang="en-US"/>
              <a:t>allows you to modify variable attributes used for decision tree development </a:t>
            </a:r>
          </a:p>
          <a:p>
            <a:pPr>
              <a:defRPr/>
            </a:pPr>
            <a:r>
              <a:rPr lang="en-US"/>
              <a:t>The attribute values can be set and modified when inserting the tree in the tree wizard or modified after the tree has been developed </a:t>
            </a:r>
          </a:p>
          <a:p>
            <a:pPr>
              <a:defRPr/>
            </a:pPr>
            <a:r>
              <a:rPr lang="en-US"/>
              <a:t>The Attribute Editor enables users to change:</a:t>
            </a:r>
          </a:p>
          <a:p>
            <a:pPr lvl="1">
              <a:defRPr/>
            </a:pPr>
            <a:r>
              <a:rPr lang="en-US"/>
              <a:t>If a variable is included or excluded </a:t>
            </a:r>
          </a:p>
          <a:p>
            <a:pPr lvl="1">
              <a:defRPr/>
            </a:pPr>
            <a:r>
              <a:rPr lang="en-US"/>
              <a:t>The role of variables in the model (i.e. dependent, independent, or weight)</a:t>
            </a:r>
          </a:p>
          <a:p>
            <a:pPr lvl="1">
              <a:defRPr/>
            </a:pPr>
            <a:r>
              <a:rPr lang="en-US"/>
              <a:t>The variable type (i.e. nominal, continuous, discrete)</a:t>
            </a:r>
          </a:p>
          <a:p>
            <a:pPr lvl="1">
              <a:defRPr/>
            </a:pPr>
            <a:r>
              <a:rPr lang="en-US"/>
              <a:t>P-value used to determine variable significance </a:t>
            </a:r>
          </a:p>
          <a:p>
            <a:pPr lvl="1">
              <a:defRPr/>
            </a:pPr>
            <a:r>
              <a:rPr lang="en-US"/>
              <a:t>Number of default bins for each of the variables </a:t>
            </a:r>
          </a:p>
          <a:p>
            <a:pPr lvl="1"/>
            <a:r>
              <a:rPr lang="en-US"/>
              <a:t>How values of a variable are treated (i.e. as ordered or not)</a:t>
            </a:r>
          </a:p>
          <a:p>
            <a:pPr lvl="1"/>
            <a:r>
              <a:rPr lang="en-US"/>
              <a:t>The display of grouped values of numeric variables (i.e. intervals or as discrete values)</a:t>
            </a:r>
          </a:p>
          <a:p>
            <a:pPr lvl="1"/>
            <a:r>
              <a:rPr lang="en-US"/>
              <a:t>Treatment of missing values</a:t>
            </a:r>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Attribute Editor</a:t>
            </a:r>
          </a:p>
        </p:txBody>
      </p:sp>
    </p:spTree>
    <p:custDataLst>
      <p:tags r:id="rId1"/>
    </p:custDataLst>
    <p:extLst>
      <p:ext uri="{BB962C8B-B14F-4D97-AF65-F5344CB8AC3E}">
        <p14:creationId xmlns:p14="http://schemas.microsoft.com/office/powerpoint/2010/main" val="57639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DC22DE-CCDC-4825-8EC0-99317D40318D}"/>
              </a:ext>
            </a:extLst>
          </p:cNvPr>
          <p:cNvPicPr>
            <a:picLocks noChangeAspect="1"/>
          </p:cNvPicPr>
          <p:nvPr/>
        </p:nvPicPr>
        <p:blipFill>
          <a:blip r:embed="rId4"/>
          <a:stretch>
            <a:fillRect/>
          </a:stretch>
        </p:blipFill>
        <p:spPr>
          <a:xfrm>
            <a:off x="1065935" y="2773652"/>
            <a:ext cx="6570214" cy="2289620"/>
          </a:xfrm>
          <a:prstGeom prst="rect">
            <a:avLst/>
          </a:prstGeom>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8147956" cy="3445524"/>
          </a:xfrm>
        </p:spPr>
        <p:txBody>
          <a:bodyPr vert="horz" lIns="91440" tIns="45720" rIns="91440" bIns="45720" rtlCol="0" anchor="t">
            <a:noAutofit/>
          </a:bodyPr>
          <a:lstStyle/>
          <a:p>
            <a:pPr>
              <a:defRPr/>
            </a:pPr>
            <a:r>
              <a:rPr lang="en-US" b="1">
                <a:cs typeface="Arial"/>
              </a:rPr>
              <a:t>Variable Name: </a:t>
            </a:r>
            <a:r>
              <a:rPr lang="en-US">
                <a:cs typeface="Arial"/>
              </a:rPr>
              <a:t>Independent variables in the dataset – potential variables used in decision tree </a:t>
            </a:r>
            <a:endParaRPr lang="en-US"/>
          </a:p>
          <a:p>
            <a:pPr>
              <a:defRPr/>
            </a:pPr>
            <a:r>
              <a:rPr lang="en-US" b="1">
                <a:cs typeface="Arial"/>
              </a:rPr>
              <a:t>Include: </a:t>
            </a:r>
            <a:r>
              <a:rPr lang="en-US">
                <a:cs typeface="Arial"/>
              </a:rPr>
              <a:t>Determines if a variable is to be included in the tree development process</a:t>
            </a:r>
            <a:endParaRPr lang="en-US" b="1">
              <a:cs typeface="Arial"/>
            </a:endParaRPr>
          </a:p>
          <a:p>
            <a:pPr>
              <a:defRPr/>
            </a:pPr>
            <a:r>
              <a:rPr lang="en-US" b="1">
                <a:cs typeface="Arial"/>
              </a:rPr>
              <a:t>Role: </a:t>
            </a:r>
            <a:r>
              <a:rPr lang="en-US">
                <a:cs typeface="Arial"/>
              </a:rPr>
              <a:t>Determines the role of a variable is used in the tree (e.g. DV, IV, Weight)</a:t>
            </a:r>
          </a:p>
          <a:p>
            <a:pPr>
              <a:defRPr/>
            </a:pPr>
            <a:r>
              <a:rPr lang="en-US" b="1">
                <a:cs typeface="Arial"/>
              </a:rPr>
              <a:t>Usage: </a:t>
            </a:r>
            <a:r>
              <a:rPr lang="en-US">
                <a:cs typeface="Arial"/>
              </a:rPr>
              <a:t>Treatment of variables with available options: no binning, ordinal, nominal, continuous</a:t>
            </a:r>
            <a:endParaRPr lang="en-US"/>
          </a:p>
          <a:p>
            <a:pPr>
              <a:defRPr/>
            </a:pPr>
            <a:r>
              <a:rPr lang="en-US" b="1">
                <a:cs typeface="Arial"/>
              </a:rPr>
              <a:t>Intervals Type: </a:t>
            </a:r>
            <a:r>
              <a:rPr lang="en-US">
                <a:cs typeface="Arial"/>
              </a:rPr>
              <a:t>Defines how binning is performed for the</a:t>
            </a:r>
            <a:r>
              <a:rPr lang="en-US" b="1">
                <a:cs typeface="Arial"/>
              </a:rPr>
              <a:t> </a:t>
            </a:r>
            <a:r>
              <a:rPr lang="en-US">
                <a:cs typeface="Arial"/>
              </a:rPr>
              <a:t>continuous variables. Options are Static (compute bins once at the root node only) or Dynamic (compute bins optimally at every split)</a:t>
            </a:r>
          </a:p>
          <a:p>
            <a:pPr>
              <a:defRPr/>
            </a:pPr>
            <a:endParaRPr lang="en-US" b="1"/>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Attribute Editor</a:t>
            </a:r>
          </a:p>
        </p:txBody>
      </p:sp>
      <p:sp>
        <p:nvSpPr>
          <p:cNvPr id="8" name="Rectangle 7">
            <a:extLst>
              <a:ext uri="{FF2B5EF4-FFF2-40B4-BE49-F238E27FC236}">
                <a16:creationId xmlns:a16="http://schemas.microsoft.com/office/drawing/2014/main" id="{31E05316-BF4C-4D87-B265-C94682DDA5F2}"/>
              </a:ext>
            </a:extLst>
          </p:cNvPr>
          <p:cNvSpPr/>
          <p:nvPr/>
        </p:nvSpPr>
        <p:spPr>
          <a:xfrm>
            <a:off x="1285875" y="2879465"/>
            <a:ext cx="1446119" cy="2183807"/>
          </a:xfrm>
          <a:prstGeom prst="rect">
            <a:avLst/>
          </a:prstGeom>
          <a:solidFill>
            <a:srgbClr val="FA4616">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9" name="Rectangle 8">
            <a:extLst>
              <a:ext uri="{FF2B5EF4-FFF2-40B4-BE49-F238E27FC236}">
                <a16:creationId xmlns:a16="http://schemas.microsoft.com/office/drawing/2014/main" id="{54227781-E2D5-43DD-A30E-8F59448B740E}"/>
              </a:ext>
            </a:extLst>
          </p:cNvPr>
          <p:cNvSpPr/>
          <p:nvPr/>
        </p:nvSpPr>
        <p:spPr>
          <a:xfrm>
            <a:off x="3510651" y="2899333"/>
            <a:ext cx="485678" cy="2163939"/>
          </a:xfrm>
          <a:prstGeom prst="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Tree>
    <p:custDataLst>
      <p:tags r:id="rId1"/>
    </p:custDataLst>
    <p:extLst>
      <p:ext uri="{BB962C8B-B14F-4D97-AF65-F5344CB8AC3E}">
        <p14:creationId xmlns:p14="http://schemas.microsoft.com/office/powerpoint/2010/main" val="35925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FB9EE98-886B-47D8-BAEE-E8D12D6C2FDB}"/>
              </a:ext>
            </a:extLst>
          </p:cNvPr>
          <p:cNvPicPr>
            <a:picLocks noChangeAspect="1"/>
          </p:cNvPicPr>
          <p:nvPr/>
        </p:nvPicPr>
        <p:blipFill>
          <a:blip r:embed="rId4"/>
          <a:stretch>
            <a:fillRect/>
          </a:stretch>
        </p:blipFill>
        <p:spPr>
          <a:xfrm>
            <a:off x="986036" y="2800562"/>
            <a:ext cx="6570214" cy="2289620"/>
          </a:xfrm>
          <a:prstGeom prst="rect">
            <a:avLst/>
          </a:prstGeom>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8147956" cy="3445524"/>
          </a:xfrm>
        </p:spPr>
        <p:txBody>
          <a:bodyPr vert="horz" lIns="91440" tIns="45720" rIns="91440" bIns="45720" rtlCol="0" anchor="t">
            <a:noAutofit/>
          </a:bodyPr>
          <a:lstStyle/>
          <a:p>
            <a:pPr>
              <a:defRPr/>
            </a:pPr>
            <a:r>
              <a:rPr lang="en-US" b="1">
                <a:cs typeface="Arial"/>
              </a:rPr>
              <a:t>P-value: </a:t>
            </a:r>
            <a:r>
              <a:rPr lang="en-US">
                <a:cs typeface="Arial"/>
              </a:rPr>
              <a:t>Defines the level of confidence required to merge values into groupings</a:t>
            </a:r>
          </a:p>
          <a:p>
            <a:pPr>
              <a:defRPr/>
            </a:pPr>
            <a:r>
              <a:rPr lang="en-US" b="1">
                <a:cs typeface="Arial"/>
              </a:rPr>
              <a:t>Default # Bins: </a:t>
            </a:r>
            <a:r>
              <a:rPr lang="en-US">
                <a:ea typeface="+mn-lt"/>
                <a:cs typeface="+mn-lt"/>
              </a:rPr>
              <a:t>Number of segments used to split variable</a:t>
            </a:r>
            <a:endParaRPr lang="en-US" b="1">
              <a:ea typeface="+mn-lt"/>
            </a:endParaRPr>
          </a:p>
          <a:p>
            <a:pPr>
              <a:defRPr/>
            </a:pPr>
            <a:r>
              <a:rPr lang="en-US" b="1">
                <a:cs typeface="Arial"/>
              </a:rPr>
              <a:t>Break-apart: </a:t>
            </a:r>
            <a:r>
              <a:rPr lang="en-US">
                <a:cs typeface="Arial"/>
              </a:rPr>
              <a:t>Allows growing tree optimally by considering either speed or accuracy</a:t>
            </a:r>
          </a:p>
          <a:p>
            <a:pPr lvl="1">
              <a:defRPr/>
            </a:pPr>
            <a:r>
              <a:rPr lang="en-US">
                <a:latin typeface="Arial"/>
                <a:cs typeface="Arial"/>
              </a:rPr>
              <a:t>Two settings: </a:t>
            </a:r>
            <a:r>
              <a:rPr lang="en-US" b="1">
                <a:latin typeface="Arial"/>
                <a:cs typeface="Arial"/>
              </a:rPr>
              <a:t>Yes, </a:t>
            </a:r>
            <a:r>
              <a:rPr lang="en-US">
                <a:latin typeface="Arial"/>
                <a:cs typeface="Arial"/>
              </a:rPr>
              <a:t>gives the most accurate results. </a:t>
            </a:r>
            <a:r>
              <a:rPr lang="en-US" b="1">
                <a:latin typeface="Arial"/>
                <a:cs typeface="Arial"/>
              </a:rPr>
              <a:t>No,</a:t>
            </a:r>
            <a:r>
              <a:rPr lang="en-US">
                <a:latin typeface="Arial"/>
                <a:cs typeface="Arial"/>
              </a:rPr>
              <a:t> used when you have variables with many categories and you want to speed up analysis. Results may not be optimal.</a:t>
            </a:r>
          </a:p>
          <a:p>
            <a:pPr>
              <a:defRPr/>
            </a:pPr>
            <a:endParaRPr lang="en-US" b="1"/>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Attribute Editor</a:t>
            </a:r>
          </a:p>
        </p:txBody>
      </p:sp>
      <p:sp>
        <p:nvSpPr>
          <p:cNvPr id="8" name="Rectangle 7">
            <a:extLst>
              <a:ext uri="{FF2B5EF4-FFF2-40B4-BE49-F238E27FC236}">
                <a16:creationId xmlns:a16="http://schemas.microsoft.com/office/drawing/2014/main" id="{31E05316-BF4C-4D87-B265-C94682DDA5F2}"/>
              </a:ext>
            </a:extLst>
          </p:cNvPr>
          <p:cNvSpPr/>
          <p:nvPr/>
        </p:nvSpPr>
        <p:spPr>
          <a:xfrm>
            <a:off x="2671459" y="2906737"/>
            <a:ext cx="775524" cy="2183807"/>
          </a:xfrm>
          <a:prstGeom prst="rect">
            <a:avLst/>
          </a:prstGeom>
          <a:solidFill>
            <a:srgbClr val="FA4616">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9" name="Rectangle 8">
            <a:extLst>
              <a:ext uri="{FF2B5EF4-FFF2-40B4-BE49-F238E27FC236}">
                <a16:creationId xmlns:a16="http://schemas.microsoft.com/office/drawing/2014/main" id="{54227781-E2D5-43DD-A30E-8F59448B740E}"/>
              </a:ext>
            </a:extLst>
          </p:cNvPr>
          <p:cNvSpPr/>
          <p:nvPr/>
        </p:nvSpPr>
        <p:spPr>
          <a:xfrm>
            <a:off x="3918010" y="2897859"/>
            <a:ext cx="406400" cy="2183807"/>
          </a:xfrm>
          <a:prstGeom prst="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Tree>
    <p:custDataLst>
      <p:tags r:id="rId1"/>
    </p:custDataLst>
    <p:extLst>
      <p:ext uri="{BB962C8B-B14F-4D97-AF65-F5344CB8AC3E}">
        <p14:creationId xmlns:p14="http://schemas.microsoft.com/office/powerpoint/2010/main" val="278096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7AE01E-5E2E-46BD-937D-F336077F976A}"/>
              </a:ext>
            </a:extLst>
          </p:cNvPr>
          <p:cNvPicPr>
            <a:picLocks noChangeAspect="1"/>
          </p:cNvPicPr>
          <p:nvPr/>
        </p:nvPicPr>
        <p:blipFill>
          <a:blip r:embed="rId4"/>
          <a:stretch>
            <a:fillRect/>
          </a:stretch>
        </p:blipFill>
        <p:spPr>
          <a:xfrm>
            <a:off x="1065935" y="2773652"/>
            <a:ext cx="6570214" cy="2289620"/>
          </a:xfrm>
          <a:prstGeom prst="rect">
            <a:avLst/>
          </a:prstGeom>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8147956" cy="3445524"/>
          </a:xfrm>
        </p:spPr>
        <p:txBody>
          <a:bodyPr vert="horz" lIns="91440" tIns="45720" rIns="91440" bIns="45720" rtlCol="0" anchor="t">
            <a:noAutofit/>
          </a:bodyPr>
          <a:lstStyle/>
          <a:p>
            <a:pPr>
              <a:defRPr/>
            </a:pPr>
            <a:r>
              <a:rPr lang="en-US" b="1">
                <a:cs typeface="Arial"/>
              </a:rPr>
              <a:t>Missing Values: </a:t>
            </a:r>
            <a:r>
              <a:rPr lang="en-US">
                <a:cs typeface="Arial"/>
              </a:rPr>
              <a:t>Allows you to specify how missing values are handled in the tree development process. The effect and applicability of the missing value options depends on the variable </a:t>
            </a:r>
            <a:r>
              <a:rPr lang="en-US" b="1">
                <a:cs typeface="Arial"/>
              </a:rPr>
              <a:t>role </a:t>
            </a:r>
            <a:r>
              <a:rPr lang="en-US">
                <a:cs typeface="Arial"/>
              </a:rPr>
              <a:t>(independent, dependent or weight) and </a:t>
            </a:r>
            <a:r>
              <a:rPr lang="en-US" b="1">
                <a:cs typeface="Arial"/>
              </a:rPr>
              <a:t>usage</a:t>
            </a:r>
            <a:r>
              <a:rPr lang="en-US">
                <a:cs typeface="Arial"/>
              </a:rPr>
              <a:t>. </a:t>
            </a:r>
            <a:endParaRPr lang="en-US"/>
          </a:p>
          <a:p>
            <a:pPr>
              <a:defRPr/>
            </a:pPr>
            <a:r>
              <a:rPr lang="en-US" b="1">
                <a:cs typeface="Arial"/>
              </a:rPr>
              <a:t>Ordered Display: </a:t>
            </a:r>
            <a:r>
              <a:rPr lang="en-US">
                <a:cs typeface="Arial"/>
              </a:rPr>
              <a:t>Allows you to define how ordered variables are displayed. There are three options: </a:t>
            </a:r>
            <a:r>
              <a:rPr lang="en-US" b="1">
                <a:cs typeface="Arial"/>
              </a:rPr>
              <a:t>Present, All, Range</a:t>
            </a:r>
          </a:p>
          <a:p>
            <a:pPr marL="0" indent="0">
              <a:buNone/>
              <a:defRPr/>
            </a:pPr>
            <a:endParaRPr lang="en-US" b="1"/>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Attribute Editor</a:t>
            </a:r>
          </a:p>
        </p:txBody>
      </p:sp>
      <p:sp>
        <p:nvSpPr>
          <p:cNvPr id="8" name="Rectangle 7">
            <a:extLst>
              <a:ext uri="{FF2B5EF4-FFF2-40B4-BE49-F238E27FC236}">
                <a16:creationId xmlns:a16="http://schemas.microsoft.com/office/drawing/2014/main" id="{31E05316-BF4C-4D87-B265-C94682DDA5F2}"/>
              </a:ext>
            </a:extLst>
          </p:cNvPr>
          <p:cNvSpPr/>
          <p:nvPr/>
        </p:nvSpPr>
        <p:spPr>
          <a:xfrm>
            <a:off x="4417102" y="2879465"/>
            <a:ext cx="1003894" cy="2183807"/>
          </a:xfrm>
          <a:prstGeom prst="rect">
            <a:avLst/>
          </a:prstGeom>
          <a:solidFill>
            <a:srgbClr val="FA4616">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Tree>
    <p:custDataLst>
      <p:tags r:id="rId1"/>
    </p:custDataLst>
    <p:extLst>
      <p:ext uri="{BB962C8B-B14F-4D97-AF65-F5344CB8AC3E}">
        <p14:creationId xmlns:p14="http://schemas.microsoft.com/office/powerpoint/2010/main" val="12546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3" name="Text Placeholder 2">
            <a:extLst>
              <a:ext uri="{FF2B5EF4-FFF2-40B4-BE49-F238E27FC236}">
                <a16:creationId xmlns:a16="http://schemas.microsoft.com/office/drawing/2014/main" id="{6A80C5F1-619A-4024-9BBB-27B836101040}"/>
              </a:ext>
            </a:extLst>
          </p:cNvPr>
          <p:cNvSpPr>
            <a:spLocks noGrp="1"/>
          </p:cNvSpPr>
          <p:nvPr>
            <p:ph type="body" sz="quarter" idx="11"/>
          </p:nvPr>
        </p:nvSpPr>
        <p:spPr/>
        <p:txBody>
          <a:bodyPr/>
          <a:lstStyle/>
          <a:p>
            <a:r>
              <a:rPr lang="en-GB"/>
              <a:t>Introduction to Decision Trees</a:t>
            </a:r>
          </a:p>
          <a:p>
            <a:r>
              <a:rPr lang="en-GB"/>
              <a:t>Decision Trees as a Model</a:t>
            </a:r>
          </a:p>
          <a:p>
            <a:r>
              <a:rPr lang="en-GB"/>
              <a:t>Benefits of Decision Trees</a:t>
            </a:r>
          </a:p>
          <a:p>
            <a:r>
              <a:rPr lang="en-GB"/>
              <a:t>Decision Tree Growth</a:t>
            </a:r>
          </a:p>
          <a:p>
            <a:r>
              <a:rPr lang="en-CA"/>
              <a:t>Decision Tree in Knowledge Studio</a:t>
            </a:r>
          </a:p>
          <a:p>
            <a:r>
              <a:rPr lang="en-CA"/>
              <a:t>Decision Tree Considerations</a:t>
            </a:r>
            <a:endParaRPr lang="en-GB"/>
          </a:p>
          <a:p>
            <a:r>
              <a:rPr lang="en-GB"/>
              <a:t>Improving the model</a:t>
            </a:r>
          </a:p>
          <a:p>
            <a:r>
              <a:rPr lang="en-CA"/>
              <a:t>Viewing a Decision Tree in Knowledge Studio</a:t>
            </a:r>
          </a:p>
        </p:txBody>
      </p:sp>
      <p:sp>
        <p:nvSpPr>
          <p:cNvPr id="2" name="Title 1">
            <a:extLst>
              <a:ext uri="{FF2B5EF4-FFF2-40B4-BE49-F238E27FC236}">
                <a16:creationId xmlns:a16="http://schemas.microsoft.com/office/drawing/2014/main" id="{26F30541-D732-438D-9F55-38FF13E9534B}"/>
              </a:ext>
            </a:extLst>
          </p:cNvPr>
          <p:cNvSpPr>
            <a:spLocks noGrp="1"/>
          </p:cNvSpPr>
          <p:nvPr>
            <p:ph type="title"/>
          </p:nvPr>
        </p:nvSpPr>
        <p:spPr/>
        <p:txBody>
          <a:bodyPr/>
          <a:lstStyle/>
          <a:p>
            <a:r>
              <a:rPr lang="en-CA"/>
              <a:t>Contents </a:t>
            </a:r>
          </a:p>
        </p:txBody>
      </p:sp>
    </p:spTree>
    <p:custDataLst>
      <p:tags r:id="rId1"/>
    </p:custDataLst>
    <p:extLst>
      <p:ext uri="{BB962C8B-B14F-4D97-AF65-F5344CB8AC3E}">
        <p14:creationId xmlns:p14="http://schemas.microsoft.com/office/powerpoint/2010/main" val="195314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B325B82-EB8A-46EA-BD26-FB1FF707451D}"/>
              </a:ext>
            </a:extLst>
          </p:cNvPr>
          <p:cNvPicPr>
            <a:picLocks noChangeAspect="1"/>
          </p:cNvPicPr>
          <p:nvPr/>
        </p:nvPicPr>
        <p:blipFill>
          <a:blip r:embed="rId4"/>
          <a:stretch>
            <a:fillRect/>
          </a:stretch>
        </p:blipFill>
        <p:spPr>
          <a:xfrm>
            <a:off x="1065935" y="2773652"/>
            <a:ext cx="6570214" cy="2289620"/>
          </a:xfrm>
          <a:prstGeom prst="rect">
            <a:avLst/>
          </a:prstGeom>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BB7DFC06-E0A3-4F96-8F19-E0699C8691FC}"/>
              </a:ext>
            </a:extLst>
          </p:cNvPr>
          <p:cNvSpPr>
            <a:spLocks noGrp="1"/>
          </p:cNvSpPr>
          <p:nvPr>
            <p:ph type="body" sz="quarter" idx="11"/>
          </p:nvPr>
        </p:nvSpPr>
        <p:spPr>
          <a:xfrm>
            <a:off x="457201" y="975278"/>
            <a:ext cx="8147956" cy="3445524"/>
          </a:xfrm>
        </p:spPr>
        <p:txBody>
          <a:bodyPr/>
          <a:lstStyle/>
          <a:p>
            <a:pPr>
              <a:defRPr/>
            </a:pPr>
            <a:r>
              <a:rPr lang="en-US" b="1"/>
              <a:t>Max Branches: </a:t>
            </a:r>
            <a:r>
              <a:rPr lang="en-US"/>
              <a:t>Maximum number of branches produced by Find Split option  </a:t>
            </a:r>
          </a:p>
          <a:p>
            <a:pPr>
              <a:defRPr/>
            </a:pPr>
            <a:r>
              <a:rPr lang="en-US" b="1"/>
              <a:t>Open Left: </a:t>
            </a:r>
            <a:r>
              <a:rPr lang="en-US"/>
              <a:t>Splits created by the IV are not bound by the minimum data values found in dataset</a:t>
            </a:r>
            <a:endParaRPr lang="en-US" b="1"/>
          </a:p>
          <a:p>
            <a:pPr>
              <a:defRPr/>
            </a:pPr>
            <a:r>
              <a:rPr lang="en-US" b="1"/>
              <a:t>Open Right: </a:t>
            </a:r>
            <a:r>
              <a:rPr lang="en-US"/>
              <a:t>Splits created by the IV are not bound by the maximum data values found in dataset</a:t>
            </a:r>
            <a:endParaRPr lang="en-US" b="1"/>
          </a:p>
          <a:p>
            <a:pPr>
              <a:defRPr/>
            </a:pPr>
            <a:r>
              <a:rPr lang="en-US" b="1"/>
              <a:t>Cardinality: </a:t>
            </a:r>
            <a:r>
              <a:rPr lang="en-US"/>
              <a:t>Shows number of unique values of the variable</a:t>
            </a:r>
          </a:p>
          <a:p>
            <a:pPr>
              <a:defRPr/>
            </a:pPr>
            <a:r>
              <a:rPr lang="en-US" b="1"/>
              <a:t>Format String: </a:t>
            </a:r>
            <a:r>
              <a:rPr lang="en-US"/>
              <a:t>Allows specifying various formats and precision for displaying values in the tree</a:t>
            </a:r>
            <a:endParaRPr lang="en-US" b="1"/>
          </a:p>
          <a:p>
            <a:pPr lvl="1"/>
            <a:endParaRPr lang="en-CA"/>
          </a:p>
        </p:txBody>
      </p:sp>
      <p:sp>
        <p:nvSpPr>
          <p:cNvPr id="2" name="Title 1">
            <a:extLst>
              <a:ext uri="{FF2B5EF4-FFF2-40B4-BE49-F238E27FC236}">
                <a16:creationId xmlns:a16="http://schemas.microsoft.com/office/drawing/2014/main" id="{B9E9482B-F95E-44B9-B26C-77E98826D3C5}"/>
              </a:ext>
            </a:extLst>
          </p:cNvPr>
          <p:cNvSpPr>
            <a:spLocks noGrp="1"/>
          </p:cNvSpPr>
          <p:nvPr>
            <p:ph type="title"/>
          </p:nvPr>
        </p:nvSpPr>
        <p:spPr/>
        <p:txBody>
          <a:bodyPr/>
          <a:lstStyle/>
          <a:p>
            <a:r>
              <a:rPr lang="en-CA"/>
              <a:t>Decision Tree in Knowledge Studio – Attribute Editor</a:t>
            </a:r>
          </a:p>
        </p:txBody>
      </p:sp>
      <p:sp>
        <p:nvSpPr>
          <p:cNvPr id="8" name="Rectangle 7">
            <a:extLst>
              <a:ext uri="{FF2B5EF4-FFF2-40B4-BE49-F238E27FC236}">
                <a16:creationId xmlns:a16="http://schemas.microsoft.com/office/drawing/2014/main" id="{31E05316-BF4C-4D87-B265-C94682DDA5F2}"/>
              </a:ext>
            </a:extLst>
          </p:cNvPr>
          <p:cNvSpPr/>
          <p:nvPr/>
        </p:nvSpPr>
        <p:spPr>
          <a:xfrm>
            <a:off x="5411096" y="2855473"/>
            <a:ext cx="2225053" cy="2183807"/>
          </a:xfrm>
          <a:prstGeom prst="rect">
            <a:avLst/>
          </a:prstGeom>
          <a:solidFill>
            <a:srgbClr val="FA4616">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Tree>
    <p:custDataLst>
      <p:tags r:id="rId1"/>
    </p:custDataLst>
    <p:extLst>
      <p:ext uri="{BB962C8B-B14F-4D97-AF65-F5344CB8AC3E}">
        <p14:creationId xmlns:p14="http://schemas.microsoft.com/office/powerpoint/2010/main" val="67228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010199-9DBA-438D-A895-9A196FD26B32}"/>
              </a:ext>
            </a:extLst>
          </p:cNvPr>
          <p:cNvPicPr>
            <a:picLocks noChangeAspect="1"/>
          </p:cNvPicPr>
          <p:nvPr/>
        </p:nvPicPr>
        <p:blipFill>
          <a:blip r:embed="rId3"/>
          <a:stretch>
            <a:fillRect/>
          </a:stretch>
        </p:blipFill>
        <p:spPr>
          <a:xfrm>
            <a:off x="5482499" y="1800959"/>
            <a:ext cx="3521478" cy="2915322"/>
          </a:xfrm>
          <a:prstGeom prst="rect">
            <a:avLst/>
          </a:prstGeom>
        </p:spPr>
      </p:pic>
      <p:sp>
        <p:nvSpPr>
          <p:cNvPr id="4" name="Text Placeholder 3">
            <a:extLst>
              <a:ext uri="{FF2B5EF4-FFF2-40B4-BE49-F238E27FC236}">
                <a16:creationId xmlns:a16="http://schemas.microsoft.com/office/drawing/2014/main" id="{7EC32DCF-67DA-40ED-B4D4-C67B06E03591}"/>
              </a:ext>
            </a:extLst>
          </p:cNvPr>
          <p:cNvSpPr>
            <a:spLocks noGrp="1"/>
          </p:cNvSpPr>
          <p:nvPr>
            <p:ph type="body" sz="quarter" idx="11"/>
          </p:nvPr>
        </p:nvSpPr>
        <p:spPr>
          <a:xfrm>
            <a:off x="457200" y="975278"/>
            <a:ext cx="8395357" cy="3445524"/>
          </a:xfrm>
        </p:spPr>
        <p:txBody>
          <a:bodyPr vert="horz" lIns="91440" tIns="45720" rIns="91440" bIns="45720" rtlCol="0" anchor="t">
            <a:noAutofit/>
          </a:bodyPr>
          <a:lstStyle/>
          <a:p>
            <a:r>
              <a:rPr lang="en-CA">
                <a:cs typeface="Arial"/>
              </a:rPr>
              <a:t>Going back to the Auto Grow Parameters wizard and clicking Run generates the decision tree on the workflow (note: we're not using Auto-grow here...things are slightly different when Auto-grow is used)</a:t>
            </a:r>
            <a:endParaRPr lang="en-CA"/>
          </a:p>
          <a:p>
            <a:r>
              <a:rPr lang="en-CA">
                <a:cs typeface="Arial"/>
              </a:rPr>
              <a:t>Double click the decision tree to work with it</a:t>
            </a:r>
          </a:p>
        </p:txBody>
      </p:sp>
      <p:sp>
        <p:nvSpPr>
          <p:cNvPr id="3" name="Title 2">
            <a:extLst>
              <a:ext uri="{FF2B5EF4-FFF2-40B4-BE49-F238E27FC236}">
                <a16:creationId xmlns:a16="http://schemas.microsoft.com/office/drawing/2014/main" id="{B107769F-1328-466E-B398-5E0B970C718E}"/>
              </a:ext>
            </a:extLst>
          </p:cNvPr>
          <p:cNvSpPr>
            <a:spLocks noGrp="1"/>
          </p:cNvSpPr>
          <p:nvPr>
            <p:ph type="title"/>
          </p:nvPr>
        </p:nvSpPr>
        <p:spPr/>
        <p:txBody>
          <a:bodyPr/>
          <a:lstStyle/>
          <a:p>
            <a:r>
              <a:rPr lang="en-CA"/>
              <a:t>Decision Tree in Knowledge Studio</a:t>
            </a:r>
          </a:p>
        </p:txBody>
      </p:sp>
      <p:pic>
        <p:nvPicPr>
          <p:cNvPr id="2" name="Picture 1">
            <a:extLst>
              <a:ext uri="{FF2B5EF4-FFF2-40B4-BE49-F238E27FC236}">
                <a16:creationId xmlns:a16="http://schemas.microsoft.com/office/drawing/2014/main" id="{5AA284AE-B75F-42B8-A7F6-1039E153D590}"/>
              </a:ext>
            </a:extLst>
          </p:cNvPr>
          <p:cNvPicPr>
            <a:picLocks noChangeAspect="1"/>
          </p:cNvPicPr>
          <p:nvPr/>
        </p:nvPicPr>
        <p:blipFill>
          <a:blip r:embed="rId4"/>
          <a:stretch>
            <a:fillRect/>
          </a:stretch>
        </p:blipFill>
        <p:spPr>
          <a:xfrm>
            <a:off x="676913" y="1899132"/>
            <a:ext cx="4654166" cy="3112628"/>
          </a:xfrm>
          <a:prstGeom prst="rect">
            <a:avLst/>
          </a:prstGeom>
          <a:ln>
            <a:solidFill>
              <a:schemeClr val="tx1"/>
            </a:solidFill>
          </a:ln>
        </p:spPr>
      </p:pic>
    </p:spTree>
    <p:custDataLst>
      <p:tags r:id="rId1"/>
    </p:custDataLst>
    <p:extLst>
      <p:ext uri="{BB962C8B-B14F-4D97-AF65-F5344CB8AC3E}">
        <p14:creationId xmlns:p14="http://schemas.microsoft.com/office/powerpoint/2010/main" val="78881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C32DCF-67DA-40ED-B4D4-C67B06E03591}"/>
              </a:ext>
            </a:extLst>
          </p:cNvPr>
          <p:cNvSpPr>
            <a:spLocks noGrp="1"/>
          </p:cNvSpPr>
          <p:nvPr>
            <p:ph type="body" sz="quarter" idx="11"/>
          </p:nvPr>
        </p:nvSpPr>
        <p:spPr>
          <a:xfrm>
            <a:off x="457200" y="885981"/>
            <a:ext cx="4647599" cy="3445524"/>
          </a:xfrm>
        </p:spPr>
        <p:txBody>
          <a:bodyPr vert="horz" lIns="91440" tIns="45720" rIns="91440" bIns="45720" rtlCol="0" anchor="t">
            <a:noAutofit/>
          </a:bodyPr>
          <a:lstStyle/>
          <a:p>
            <a:r>
              <a:rPr lang="en-CA">
                <a:cs typeface="Arial"/>
              </a:rPr>
              <a:t>The root node in the tree shows the distribution of the dependent variable Response in the dataset</a:t>
            </a:r>
          </a:p>
          <a:p>
            <a:r>
              <a:rPr lang="en-CA">
                <a:cs typeface="Arial"/>
              </a:rPr>
              <a:t>23.78% of the population responds to the marketing campaign while 76.62% does not respond</a:t>
            </a:r>
          </a:p>
          <a:p>
            <a:r>
              <a:rPr lang="en-CA">
                <a:cs typeface="Arial"/>
              </a:rPr>
              <a:t>Right clicking on the node gives options to build out the tree further</a:t>
            </a:r>
          </a:p>
          <a:p>
            <a:r>
              <a:rPr lang="en-CA">
                <a:cs typeface="Arial"/>
              </a:rPr>
              <a:t>First option is Find Split. This method searches for the IV that is most significant to the DV based on the criteria defined previously within the wizard.</a:t>
            </a:r>
          </a:p>
          <a:p>
            <a:r>
              <a:rPr lang="en-CA">
                <a:cs typeface="Arial"/>
              </a:rPr>
              <a:t>Next option here is Force Split</a:t>
            </a:r>
          </a:p>
          <a:p>
            <a:pPr lvl="1"/>
            <a:r>
              <a:rPr lang="en-CA">
                <a:latin typeface="Arial"/>
                <a:cs typeface="Arial"/>
              </a:rPr>
              <a:t>This fully manual method allows custom splitting on IV of choice. </a:t>
            </a:r>
            <a:endParaRPr lang="en-CA"/>
          </a:p>
          <a:p>
            <a:r>
              <a:rPr lang="en-CA">
                <a:cs typeface="Arial"/>
              </a:rPr>
              <a:t>Automatic grow is the third available option here to build out the tree. Choosing this option will give you a pop-up with some Auto Grow parameters to specify before the tree is automatically grown</a:t>
            </a:r>
          </a:p>
        </p:txBody>
      </p:sp>
      <p:sp>
        <p:nvSpPr>
          <p:cNvPr id="3" name="Title 2">
            <a:extLst>
              <a:ext uri="{FF2B5EF4-FFF2-40B4-BE49-F238E27FC236}">
                <a16:creationId xmlns:a16="http://schemas.microsoft.com/office/drawing/2014/main" id="{B107769F-1328-466E-B398-5E0B970C718E}"/>
              </a:ext>
            </a:extLst>
          </p:cNvPr>
          <p:cNvSpPr>
            <a:spLocks noGrp="1"/>
          </p:cNvSpPr>
          <p:nvPr>
            <p:ph type="title"/>
          </p:nvPr>
        </p:nvSpPr>
        <p:spPr/>
        <p:txBody>
          <a:bodyPr/>
          <a:lstStyle/>
          <a:p>
            <a:r>
              <a:rPr lang="en-CA"/>
              <a:t>Decision Tree in Knowledge Studio</a:t>
            </a:r>
          </a:p>
        </p:txBody>
      </p:sp>
      <p:pic>
        <p:nvPicPr>
          <p:cNvPr id="7" name="Picture 6">
            <a:extLst>
              <a:ext uri="{FF2B5EF4-FFF2-40B4-BE49-F238E27FC236}">
                <a16:creationId xmlns:a16="http://schemas.microsoft.com/office/drawing/2014/main" id="{5F6065C2-DFCC-4359-9A8F-E651DAB3DE81}"/>
              </a:ext>
            </a:extLst>
          </p:cNvPr>
          <p:cNvPicPr>
            <a:picLocks noChangeAspect="1"/>
          </p:cNvPicPr>
          <p:nvPr/>
        </p:nvPicPr>
        <p:blipFill>
          <a:blip r:embed="rId3"/>
          <a:stretch>
            <a:fillRect/>
          </a:stretch>
        </p:blipFill>
        <p:spPr>
          <a:xfrm>
            <a:off x="5530973" y="887893"/>
            <a:ext cx="1147163" cy="759800"/>
          </a:xfrm>
          <a:prstGeom prst="rect">
            <a:avLst/>
          </a:prstGeom>
        </p:spPr>
      </p:pic>
      <p:sp>
        <p:nvSpPr>
          <p:cNvPr id="8" name="AutoShape 6">
            <a:extLst>
              <a:ext uri="{FF2B5EF4-FFF2-40B4-BE49-F238E27FC236}">
                <a16:creationId xmlns:a16="http://schemas.microsoft.com/office/drawing/2014/main" id="{7D462761-2BAF-4E04-A217-2B6BCFE0AAA4}"/>
              </a:ext>
            </a:extLst>
          </p:cNvPr>
          <p:cNvSpPr>
            <a:spLocks noChangeArrowheads="1"/>
          </p:cNvSpPr>
          <p:nvPr/>
        </p:nvSpPr>
        <p:spPr bwMode="auto">
          <a:xfrm>
            <a:off x="6804831" y="1017204"/>
            <a:ext cx="1332812" cy="369332"/>
          </a:xfrm>
          <a:prstGeom prst="wedgeRectCallout">
            <a:avLst>
              <a:gd name="adj1" fmla="val -61901"/>
              <a:gd name="adj2" fmla="val 24650"/>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Root Node</a:t>
            </a:r>
          </a:p>
        </p:txBody>
      </p:sp>
      <p:pic>
        <p:nvPicPr>
          <p:cNvPr id="9" name="Picture 8">
            <a:extLst>
              <a:ext uri="{FF2B5EF4-FFF2-40B4-BE49-F238E27FC236}">
                <a16:creationId xmlns:a16="http://schemas.microsoft.com/office/drawing/2014/main" id="{8DA299C7-67F9-48F4-8E3F-58CD05DCAE18}"/>
              </a:ext>
            </a:extLst>
          </p:cNvPr>
          <p:cNvPicPr>
            <a:picLocks noChangeAspect="1"/>
          </p:cNvPicPr>
          <p:nvPr/>
        </p:nvPicPr>
        <p:blipFill>
          <a:blip r:embed="rId4"/>
          <a:stretch>
            <a:fillRect/>
          </a:stretch>
        </p:blipFill>
        <p:spPr>
          <a:xfrm>
            <a:off x="5371472" y="1634567"/>
            <a:ext cx="2613328" cy="2975572"/>
          </a:xfrm>
          <a:prstGeom prst="rect">
            <a:avLst/>
          </a:prstGeom>
        </p:spPr>
      </p:pic>
    </p:spTree>
    <p:custDataLst>
      <p:tags r:id="rId1"/>
    </p:custDataLst>
    <p:extLst>
      <p:ext uri="{BB962C8B-B14F-4D97-AF65-F5344CB8AC3E}">
        <p14:creationId xmlns:p14="http://schemas.microsoft.com/office/powerpoint/2010/main" val="123814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C32DCF-67DA-40ED-B4D4-C67B06E03591}"/>
              </a:ext>
            </a:extLst>
          </p:cNvPr>
          <p:cNvSpPr>
            <a:spLocks noGrp="1"/>
          </p:cNvSpPr>
          <p:nvPr>
            <p:ph type="body" sz="quarter" idx="11"/>
          </p:nvPr>
        </p:nvSpPr>
        <p:spPr>
          <a:xfrm>
            <a:off x="457200" y="975278"/>
            <a:ext cx="8158612" cy="3445524"/>
          </a:xfrm>
        </p:spPr>
        <p:txBody>
          <a:bodyPr vert="horz" lIns="91440" tIns="45720" rIns="91440" bIns="45720" rtlCol="0" anchor="t">
            <a:noAutofit/>
          </a:bodyPr>
          <a:lstStyle/>
          <a:p>
            <a:r>
              <a:rPr lang="en-CA">
                <a:cs typeface="Arial"/>
              </a:rPr>
              <a:t>To build out the tree, we click on Find Split to find the most predictive variable of Response </a:t>
            </a:r>
            <a:endParaRPr lang="en-US"/>
          </a:p>
          <a:p>
            <a:r>
              <a:rPr lang="en-CA">
                <a:cs typeface="Arial"/>
              </a:rPr>
              <a:t>The variable Relationship appears to be the most predictive </a:t>
            </a:r>
            <a:endParaRPr lang="en-CA"/>
          </a:p>
          <a:p>
            <a:r>
              <a:rPr lang="en-CA">
                <a:cs typeface="Arial"/>
              </a:rPr>
              <a:t>Anyone who is in the </a:t>
            </a:r>
            <a:r>
              <a:rPr lang="en-CA" b="1">
                <a:cs typeface="Arial"/>
              </a:rPr>
              <a:t>Husband/Wife</a:t>
            </a:r>
            <a:r>
              <a:rPr lang="en-CA">
                <a:cs typeface="Arial"/>
              </a:rPr>
              <a:t> category is much more likely to respond ‘Yes’ to the marketing campaign in comparison to someone who is in the </a:t>
            </a:r>
            <a:r>
              <a:rPr lang="en-CA" b="1">
                <a:ea typeface="+mn-lt"/>
                <a:cs typeface="+mn-lt"/>
              </a:rPr>
              <a:t>Unmarried</a:t>
            </a:r>
            <a:r>
              <a:rPr lang="en-CA">
                <a:cs typeface="Arial"/>
              </a:rPr>
              <a:t> category for example</a:t>
            </a:r>
          </a:p>
          <a:p>
            <a:r>
              <a:rPr lang="en-CA">
                <a:cs typeface="Arial"/>
              </a:rPr>
              <a:t>We can also further build out the tree by finding splits on each of the child nodes, similar to how we found the split for those in the </a:t>
            </a:r>
            <a:r>
              <a:rPr lang="en-CA" b="1">
                <a:cs typeface="Arial"/>
              </a:rPr>
              <a:t>Other-relative/Own-Child</a:t>
            </a:r>
            <a:r>
              <a:rPr lang="en-CA">
                <a:cs typeface="Arial"/>
              </a:rPr>
              <a:t> category</a:t>
            </a:r>
          </a:p>
        </p:txBody>
      </p:sp>
      <p:sp>
        <p:nvSpPr>
          <p:cNvPr id="3" name="Title 2">
            <a:extLst>
              <a:ext uri="{FF2B5EF4-FFF2-40B4-BE49-F238E27FC236}">
                <a16:creationId xmlns:a16="http://schemas.microsoft.com/office/drawing/2014/main" id="{B107769F-1328-466E-B398-5E0B970C718E}"/>
              </a:ext>
            </a:extLst>
          </p:cNvPr>
          <p:cNvSpPr>
            <a:spLocks noGrp="1"/>
          </p:cNvSpPr>
          <p:nvPr>
            <p:ph type="title"/>
          </p:nvPr>
        </p:nvSpPr>
        <p:spPr/>
        <p:txBody>
          <a:bodyPr/>
          <a:lstStyle/>
          <a:p>
            <a:r>
              <a:rPr lang="en-CA"/>
              <a:t>Decision Tree in Knowledge Studio</a:t>
            </a:r>
          </a:p>
        </p:txBody>
      </p:sp>
      <p:pic>
        <p:nvPicPr>
          <p:cNvPr id="2" name="Picture 1">
            <a:extLst>
              <a:ext uri="{FF2B5EF4-FFF2-40B4-BE49-F238E27FC236}">
                <a16:creationId xmlns:a16="http://schemas.microsoft.com/office/drawing/2014/main" id="{1B89CB5A-7E0F-4C57-884D-12F71F6EF1E3}"/>
              </a:ext>
            </a:extLst>
          </p:cNvPr>
          <p:cNvPicPr>
            <a:picLocks noChangeAspect="1"/>
          </p:cNvPicPr>
          <p:nvPr/>
        </p:nvPicPr>
        <p:blipFill>
          <a:blip r:embed="rId3"/>
          <a:stretch>
            <a:fillRect/>
          </a:stretch>
        </p:blipFill>
        <p:spPr>
          <a:xfrm>
            <a:off x="297273" y="2701936"/>
            <a:ext cx="3511013" cy="1745800"/>
          </a:xfrm>
          <a:prstGeom prst="rect">
            <a:avLst/>
          </a:prstGeom>
        </p:spPr>
      </p:pic>
      <p:pic>
        <p:nvPicPr>
          <p:cNvPr id="6" name="Picture 5">
            <a:extLst>
              <a:ext uri="{FF2B5EF4-FFF2-40B4-BE49-F238E27FC236}">
                <a16:creationId xmlns:a16="http://schemas.microsoft.com/office/drawing/2014/main" id="{C77F1110-4C3C-4B0D-A784-0570A53F880B}"/>
              </a:ext>
            </a:extLst>
          </p:cNvPr>
          <p:cNvPicPr>
            <a:picLocks noChangeAspect="1"/>
          </p:cNvPicPr>
          <p:nvPr/>
        </p:nvPicPr>
        <p:blipFill>
          <a:blip r:embed="rId4"/>
          <a:stretch>
            <a:fillRect/>
          </a:stretch>
        </p:blipFill>
        <p:spPr>
          <a:xfrm>
            <a:off x="4433899" y="2574714"/>
            <a:ext cx="3511013" cy="2610000"/>
          </a:xfrm>
          <a:prstGeom prst="rect">
            <a:avLst/>
          </a:prstGeom>
        </p:spPr>
      </p:pic>
      <p:sp>
        <p:nvSpPr>
          <p:cNvPr id="7" name="AutoShape 5">
            <a:extLst>
              <a:ext uri="{FF2B5EF4-FFF2-40B4-BE49-F238E27FC236}">
                <a16:creationId xmlns:a16="http://schemas.microsoft.com/office/drawing/2014/main" id="{A461021B-3DA5-4054-9FAC-57E4E45740E6}"/>
              </a:ext>
            </a:extLst>
          </p:cNvPr>
          <p:cNvSpPr>
            <a:spLocks noChangeArrowheads="1"/>
          </p:cNvSpPr>
          <p:nvPr/>
        </p:nvSpPr>
        <p:spPr bwMode="auto">
          <a:xfrm>
            <a:off x="2562225" y="4399447"/>
            <a:ext cx="2183512" cy="569387"/>
          </a:xfrm>
          <a:prstGeom prst="wedgeRectCallout">
            <a:avLst>
              <a:gd name="adj1" fmla="val 116432"/>
              <a:gd name="adj2" fmla="val -80022"/>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Finding split on Other-relative and Own-child</a:t>
            </a:r>
          </a:p>
        </p:txBody>
      </p:sp>
    </p:spTree>
    <p:custDataLst>
      <p:tags r:id="rId1"/>
    </p:custDataLst>
    <p:extLst>
      <p:ext uri="{BB962C8B-B14F-4D97-AF65-F5344CB8AC3E}">
        <p14:creationId xmlns:p14="http://schemas.microsoft.com/office/powerpoint/2010/main" val="2119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C32DCF-67DA-40ED-B4D4-C67B06E03591}"/>
              </a:ext>
            </a:extLst>
          </p:cNvPr>
          <p:cNvSpPr>
            <a:spLocks noGrp="1"/>
          </p:cNvSpPr>
          <p:nvPr>
            <p:ph type="body" sz="quarter" idx="11"/>
          </p:nvPr>
        </p:nvSpPr>
        <p:spPr>
          <a:xfrm>
            <a:off x="457200" y="975278"/>
            <a:ext cx="4215600" cy="3445524"/>
          </a:xfrm>
        </p:spPr>
        <p:txBody>
          <a:bodyPr vert="horz" lIns="91440" tIns="45720" rIns="91440" bIns="45720" rtlCol="0" anchor="t">
            <a:noAutofit/>
          </a:bodyPr>
          <a:lstStyle/>
          <a:p>
            <a:r>
              <a:rPr lang="en-CA"/>
              <a:t>Another option to build out the tree is through Force Split </a:t>
            </a:r>
          </a:p>
          <a:p>
            <a:pPr>
              <a:spcBef>
                <a:spcPct val="20000"/>
              </a:spcBef>
              <a:defRPr/>
            </a:pPr>
            <a:r>
              <a:rPr lang="en-US">
                <a:cs typeface="Arial"/>
              </a:rPr>
              <a:t>Allows the user to pick a specific split regardless of how useful that split is. Allows user to:</a:t>
            </a:r>
            <a:endParaRPr lang="en-US">
              <a:latin typeface="Arial"/>
              <a:cs typeface="Arial"/>
            </a:endParaRPr>
          </a:p>
          <a:p>
            <a:pPr lvl="2">
              <a:spcBef>
                <a:spcPct val="20000"/>
              </a:spcBef>
              <a:defRPr/>
            </a:pPr>
            <a:r>
              <a:rPr lang="en-US">
                <a:latin typeface="Arial"/>
                <a:cs typeface="Arial"/>
              </a:rPr>
              <a:t>Incorporate business intuition</a:t>
            </a:r>
            <a:endParaRPr lang="en-US">
              <a:latin typeface="Arial" panose="020B0604020202020204" pitchFamily="34" charset="0"/>
            </a:endParaRPr>
          </a:p>
          <a:p>
            <a:pPr lvl="2">
              <a:spcBef>
                <a:spcPct val="20000"/>
              </a:spcBef>
              <a:defRPr/>
            </a:pPr>
            <a:r>
              <a:rPr lang="en-US">
                <a:latin typeface="Arial"/>
                <a:cs typeface="Arial"/>
              </a:rPr>
              <a:t>Impose operational imperatives</a:t>
            </a:r>
            <a:endParaRPr lang="en-CA">
              <a:latin typeface="Arial"/>
              <a:cs typeface="Arial"/>
            </a:endParaRPr>
          </a:p>
          <a:p>
            <a:r>
              <a:rPr lang="en-CA">
                <a:cs typeface="Arial"/>
              </a:rPr>
              <a:t>Can build a tree from scratch with force split options, or force a split on any of the nodes in a decision tree already built</a:t>
            </a:r>
          </a:p>
          <a:p>
            <a:r>
              <a:rPr lang="en-CA">
                <a:cs typeface="Arial"/>
              </a:rPr>
              <a:t>When forcing a split you will be prompted to choose your own binning. You can start with "optimal binning", but will still be given the option to manually change the binning when creating the split</a:t>
            </a:r>
            <a:endParaRPr lang="en-CA"/>
          </a:p>
        </p:txBody>
      </p:sp>
      <p:sp>
        <p:nvSpPr>
          <p:cNvPr id="3" name="Title 2">
            <a:extLst>
              <a:ext uri="{FF2B5EF4-FFF2-40B4-BE49-F238E27FC236}">
                <a16:creationId xmlns:a16="http://schemas.microsoft.com/office/drawing/2014/main" id="{B107769F-1328-466E-B398-5E0B970C718E}"/>
              </a:ext>
            </a:extLst>
          </p:cNvPr>
          <p:cNvSpPr>
            <a:spLocks noGrp="1"/>
          </p:cNvSpPr>
          <p:nvPr>
            <p:ph type="title"/>
          </p:nvPr>
        </p:nvSpPr>
        <p:spPr/>
        <p:txBody>
          <a:bodyPr/>
          <a:lstStyle/>
          <a:p>
            <a:r>
              <a:rPr lang="en-CA"/>
              <a:t>Decision Tree in Knowledge Studio</a:t>
            </a:r>
          </a:p>
        </p:txBody>
      </p:sp>
      <p:pic>
        <p:nvPicPr>
          <p:cNvPr id="5" name="Picture 4">
            <a:extLst>
              <a:ext uri="{FF2B5EF4-FFF2-40B4-BE49-F238E27FC236}">
                <a16:creationId xmlns:a16="http://schemas.microsoft.com/office/drawing/2014/main" id="{C1CFC0CF-ED92-4AE1-9C59-D85FC4E4AD31}"/>
              </a:ext>
            </a:extLst>
          </p:cNvPr>
          <p:cNvPicPr>
            <a:picLocks noChangeAspect="1"/>
          </p:cNvPicPr>
          <p:nvPr/>
        </p:nvPicPr>
        <p:blipFill>
          <a:blip r:embed="rId3"/>
          <a:stretch>
            <a:fillRect/>
          </a:stretch>
        </p:blipFill>
        <p:spPr>
          <a:xfrm>
            <a:off x="4672800" y="878400"/>
            <a:ext cx="4215600" cy="3696549"/>
          </a:xfrm>
          <a:prstGeom prst="rect">
            <a:avLst/>
          </a:prstGeom>
        </p:spPr>
      </p:pic>
      <p:sp>
        <p:nvSpPr>
          <p:cNvPr id="6" name="AutoShape 5">
            <a:extLst>
              <a:ext uri="{FF2B5EF4-FFF2-40B4-BE49-F238E27FC236}">
                <a16:creationId xmlns:a16="http://schemas.microsoft.com/office/drawing/2014/main" id="{A34AB6AC-8E4A-4255-BFA1-471C9DC9D444}"/>
              </a:ext>
            </a:extLst>
          </p:cNvPr>
          <p:cNvSpPr>
            <a:spLocks noChangeArrowheads="1"/>
          </p:cNvSpPr>
          <p:nvPr/>
        </p:nvSpPr>
        <p:spPr bwMode="auto">
          <a:xfrm>
            <a:off x="4891965" y="605450"/>
            <a:ext cx="1155292" cy="1215717"/>
          </a:xfrm>
          <a:prstGeom prst="wedgeRectCallout">
            <a:avLst>
              <a:gd name="adj1" fmla="val 47005"/>
              <a:gd name="adj2" fmla="val 67887"/>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Force split Husband Wife segment on age</a:t>
            </a:r>
          </a:p>
        </p:txBody>
      </p:sp>
    </p:spTree>
    <p:custDataLst>
      <p:tags r:id="rId1"/>
    </p:custDataLst>
    <p:extLst>
      <p:ext uri="{BB962C8B-B14F-4D97-AF65-F5344CB8AC3E}">
        <p14:creationId xmlns:p14="http://schemas.microsoft.com/office/powerpoint/2010/main" val="303385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A9E625-765C-4935-8099-3FFA3752C51C}"/>
              </a:ext>
            </a:extLst>
          </p:cNvPr>
          <p:cNvPicPr>
            <a:picLocks noChangeAspect="1"/>
          </p:cNvPicPr>
          <p:nvPr/>
        </p:nvPicPr>
        <p:blipFill>
          <a:blip r:embed="rId3"/>
          <a:stretch>
            <a:fillRect/>
          </a:stretch>
        </p:blipFill>
        <p:spPr>
          <a:xfrm>
            <a:off x="643306" y="2698470"/>
            <a:ext cx="4114800" cy="2374128"/>
          </a:xfrm>
          <a:prstGeom prst="rect">
            <a:avLst/>
          </a:prstGeom>
        </p:spPr>
      </p:pic>
      <p:sp>
        <p:nvSpPr>
          <p:cNvPr id="4" name="Text Placeholder 3">
            <a:extLst>
              <a:ext uri="{FF2B5EF4-FFF2-40B4-BE49-F238E27FC236}">
                <a16:creationId xmlns:a16="http://schemas.microsoft.com/office/drawing/2014/main" id="{7EC32DCF-67DA-40ED-B4D4-C67B06E03591}"/>
              </a:ext>
            </a:extLst>
          </p:cNvPr>
          <p:cNvSpPr>
            <a:spLocks noGrp="1"/>
          </p:cNvSpPr>
          <p:nvPr>
            <p:ph type="body" sz="quarter" idx="11"/>
          </p:nvPr>
        </p:nvSpPr>
        <p:spPr>
          <a:xfrm>
            <a:off x="457200" y="975278"/>
            <a:ext cx="4114800" cy="3445524"/>
          </a:xfrm>
        </p:spPr>
        <p:txBody>
          <a:bodyPr/>
          <a:lstStyle/>
          <a:p>
            <a:r>
              <a:rPr lang="en-CA"/>
              <a:t>Once a variable is selected for force splitting, the Range Editor wizard appears</a:t>
            </a:r>
          </a:p>
          <a:p>
            <a:r>
              <a:rPr lang="en-CA"/>
              <a:t>User here has the flexibility to:</a:t>
            </a:r>
          </a:p>
          <a:p>
            <a:pPr lvl="1"/>
            <a:r>
              <a:rPr lang="en-CA"/>
              <a:t>Change the bins by manually editing the ranges</a:t>
            </a:r>
          </a:p>
          <a:p>
            <a:pPr lvl="1"/>
            <a:r>
              <a:rPr lang="en-CA"/>
              <a:t>Grouping/breaking bins </a:t>
            </a:r>
          </a:p>
        </p:txBody>
      </p:sp>
      <p:sp>
        <p:nvSpPr>
          <p:cNvPr id="3" name="Title 2">
            <a:extLst>
              <a:ext uri="{FF2B5EF4-FFF2-40B4-BE49-F238E27FC236}">
                <a16:creationId xmlns:a16="http://schemas.microsoft.com/office/drawing/2014/main" id="{B107769F-1328-466E-B398-5E0B970C718E}"/>
              </a:ext>
            </a:extLst>
          </p:cNvPr>
          <p:cNvSpPr>
            <a:spLocks noGrp="1"/>
          </p:cNvSpPr>
          <p:nvPr>
            <p:ph type="title"/>
          </p:nvPr>
        </p:nvSpPr>
        <p:spPr/>
        <p:txBody>
          <a:bodyPr/>
          <a:lstStyle/>
          <a:p>
            <a:r>
              <a:rPr lang="en-CA"/>
              <a:t>Decision Tree in Knowledge Studio</a:t>
            </a:r>
          </a:p>
        </p:txBody>
      </p:sp>
      <p:pic>
        <p:nvPicPr>
          <p:cNvPr id="2" name="Picture 1">
            <a:extLst>
              <a:ext uri="{FF2B5EF4-FFF2-40B4-BE49-F238E27FC236}">
                <a16:creationId xmlns:a16="http://schemas.microsoft.com/office/drawing/2014/main" id="{4F948D8E-723F-413E-A384-713755F9297E}"/>
              </a:ext>
            </a:extLst>
          </p:cNvPr>
          <p:cNvPicPr>
            <a:picLocks noChangeAspect="1"/>
          </p:cNvPicPr>
          <p:nvPr/>
        </p:nvPicPr>
        <p:blipFill>
          <a:blip r:embed="rId4"/>
          <a:stretch>
            <a:fillRect/>
          </a:stretch>
        </p:blipFill>
        <p:spPr>
          <a:xfrm>
            <a:off x="4944212" y="863869"/>
            <a:ext cx="3879932" cy="3308501"/>
          </a:xfrm>
          <a:prstGeom prst="rect">
            <a:avLst/>
          </a:prstGeom>
        </p:spPr>
      </p:pic>
      <p:cxnSp>
        <p:nvCxnSpPr>
          <p:cNvPr id="12" name="Connector: Curved 11">
            <a:extLst>
              <a:ext uri="{FF2B5EF4-FFF2-40B4-BE49-F238E27FC236}">
                <a16:creationId xmlns:a16="http://schemas.microsoft.com/office/drawing/2014/main" id="{3E01EDEF-DD97-4248-A191-3875AE14BDE6}"/>
              </a:ext>
            </a:extLst>
          </p:cNvPr>
          <p:cNvCxnSpPr>
            <a:cxnSpLocks/>
          </p:cNvCxnSpPr>
          <p:nvPr/>
        </p:nvCxnSpPr>
        <p:spPr>
          <a:xfrm rot="10800000" flipV="1">
            <a:off x="4100417" y="2320123"/>
            <a:ext cx="943165" cy="622861"/>
          </a:xfrm>
          <a:prstGeom prst="curvedConnector3">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AutoShape 5">
            <a:extLst>
              <a:ext uri="{FF2B5EF4-FFF2-40B4-BE49-F238E27FC236}">
                <a16:creationId xmlns:a16="http://schemas.microsoft.com/office/drawing/2014/main" id="{C30D2A2C-39E9-4D3C-8333-EE1CE11BBA7B}"/>
              </a:ext>
            </a:extLst>
          </p:cNvPr>
          <p:cNvSpPr>
            <a:spLocks noChangeArrowheads="1"/>
          </p:cNvSpPr>
          <p:nvPr/>
        </p:nvSpPr>
        <p:spPr bwMode="auto">
          <a:xfrm>
            <a:off x="6884178" y="2788781"/>
            <a:ext cx="2126072" cy="1000274"/>
          </a:xfrm>
          <a:prstGeom prst="wedgeRectCallout">
            <a:avLst>
              <a:gd name="adj1" fmla="val -70017"/>
              <a:gd name="adj2" fmla="val -35789"/>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Want to group anyone younger than 36 in one category and anyone older in one category</a:t>
            </a:r>
          </a:p>
        </p:txBody>
      </p:sp>
    </p:spTree>
    <p:custDataLst>
      <p:tags r:id="rId1"/>
    </p:custDataLst>
    <p:extLst>
      <p:ext uri="{BB962C8B-B14F-4D97-AF65-F5344CB8AC3E}">
        <p14:creationId xmlns:p14="http://schemas.microsoft.com/office/powerpoint/2010/main" val="170141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C32DCF-67DA-40ED-B4D4-C67B06E03591}"/>
              </a:ext>
            </a:extLst>
          </p:cNvPr>
          <p:cNvSpPr>
            <a:spLocks noGrp="1"/>
          </p:cNvSpPr>
          <p:nvPr>
            <p:ph type="body" sz="quarter" idx="11"/>
          </p:nvPr>
        </p:nvSpPr>
        <p:spPr>
          <a:xfrm>
            <a:off x="457200" y="975278"/>
            <a:ext cx="3769877" cy="3445524"/>
          </a:xfrm>
        </p:spPr>
        <p:txBody>
          <a:bodyPr/>
          <a:lstStyle/>
          <a:p>
            <a:r>
              <a:rPr lang="en-CA"/>
              <a:t>User also has the options to:</a:t>
            </a:r>
          </a:p>
          <a:p>
            <a:pPr lvl="1"/>
            <a:r>
              <a:rPr lang="en-CA">
                <a:latin typeface="+mn-lt"/>
              </a:rPr>
              <a:t>Edit a split </a:t>
            </a:r>
          </a:p>
          <a:p>
            <a:pPr lvl="1"/>
            <a:r>
              <a:rPr lang="en-CA">
                <a:latin typeface="+mn-lt"/>
              </a:rPr>
              <a:t>Go to the next split – next best predictor for that node</a:t>
            </a:r>
          </a:p>
          <a:p>
            <a:pPr lvl="1"/>
            <a:r>
              <a:rPr lang="en-CA">
                <a:latin typeface="+mn-lt"/>
              </a:rPr>
              <a:t>Go to the previous split </a:t>
            </a:r>
          </a:p>
          <a:p>
            <a:pPr lvl="1"/>
            <a:r>
              <a:rPr lang="en-CA">
                <a:latin typeface="+mn-lt"/>
              </a:rPr>
              <a:t>Go to any split from the list of available variables </a:t>
            </a:r>
          </a:p>
          <a:p>
            <a:pPr lvl="1"/>
            <a:r>
              <a:rPr lang="en-CA">
                <a:latin typeface="+mn-lt"/>
              </a:rPr>
              <a:t>Ignore a variable all-together from the analysis </a:t>
            </a:r>
          </a:p>
          <a:p>
            <a:pPr lvl="1"/>
            <a:r>
              <a:rPr lang="en-CA">
                <a:latin typeface="+mn-lt"/>
              </a:rPr>
              <a:t>Erase child nodes – to remove splitting on the variable </a:t>
            </a:r>
          </a:p>
          <a:p>
            <a:pPr lvl="1"/>
            <a:r>
              <a:rPr lang="en-CA">
                <a:latin typeface="+mn-lt"/>
              </a:rPr>
              <a:t>Copy split from a node in the tree and paste it on any other node</a:t>
            </a:r>
          </a:p>
        </p:txBody>
      </p:sp>
      <p:sp>
        <p:nvSpPr>
          <p:cNvPr id="3" name="Title 2">
            <a:extLst>
              <a:ext uri="{FF2B5EF4-FFF2-40B4-BE49-F238E27FC236}">
                <a16:creationId xmlns:a16="http://schemas.microsoft.com/office/drawing/2014/main" id="{B107769F-1328-466E-B398-5E0B970C718E}"/>
              </a:ext>
            </a:extLst>
          </p:cNvPr>
          <p:cNvSpPr>
            <a:spLocks noGrp="1"/>
          </p:cNvSpPr>
          <p:nvPr>
            <p:ph type="title"/>
          </p:nvPr>
        </p:nvSpPr>
        <p:spPr/>
        <p:txBody>
          <a:bodyPr/>
          <a:lstStyle/>
          <a:p>
            <a:r>
              <a:rPr lang="en-CA"/>
              <a:t>Decision Tree in Knowledge Studio</a:t>
            </a:r>
          </a:p>
        </p:txBody>
      </p:sp>
      <p:pic>
        <p:nvPicPr>
          <p:cNvPr id="5" name="Picture 4">
            <a:extLst>
              <a:ext uri="{FF2B5EF4-FFF2-40B4-BE49-F238E27FC236}">
                <a16:creationId xmlns:a16="http://schemas.microsoft.com/office/drawing/2014/main" id="{80B9E6A4-27EA-4F22-AEA7-592791E34C9A}"/>
              </a:ext>
            </a:extLst>
          </p:cNvPr>
          <p:cNvPicPr>
            <a:picLocks noChangeAspect="1"/>
          </p:cNvPicPr>
          <p:nvPr/>
        </p:nvPicPr>
        <p:blipFill>
          <a:blip r:embed="rId3"/>
          <a:stretch>
            <a:fillRect/>
          </a:stretch>
        </p:blipFill>
        <p:spPr>
          <a:xfrm>
            <a:off x="4227077" y="1056307"/>
            <a:ext cx="4657723" cy="3364495"/>
          </a:xfrm>
          <a:prstGeom prst="rect">
            <a:avLst/>
          </a:prstGeom>
          <a:ln>
            <a:solidFill>
              <a:schemeClr val="tx1"/>
            </a:solidFill>
          </a:ln>
        </p:spPr>
      </p:pic>
    </p:spTree>
    <p:custDataLst>
      <p:tags r:id="rId1"/>
    </p:custDataLst>
    <p:extLst>
      <p:ext uri="{BB962C8B-B14F-4D97-AF65-F5344CB8AC3E}">
        <p14:creationId xmlns:p14="http://schemas.microsoft.com/office/powerpoint/2010/main" val="81292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C32DCF-67DA-40ED-B4D4-C67B06E03591}"/>
              </a:ext>
            </a:extLst>
          </p:cNvPr>
          <p:cNvSpPr>
            <a:spLocks noGrp="1"/>
          </p:cNvSpPr>
          <p:nvPr>
            <p:ph type="body" sz="quarter" idx="11"/>
          </p:nvPr>
        </p:nvSpPr>
        <p:spPr>
          <a:xfrm>
            <a:off x="457200" y="975278"/>
            <a:ext cx="3769877" cy="3445524"/>
          </a:xfrm>
        </p:spPr>
        <p:txBody>
          <a:bodyPr/>
          <a:lstStyle/>
          <a:p>
            <a:r>
              <a:rPr lang="en-CA"/>
              <a:t>Automatic tree growth is another available option </a:t>
            </a:r>
          </a:p>
          <a:p>
            <a:r>
              <a:rPr lang="en-CA"/>
              <a:t>Users will need to input stopping criteria to help prevent tree from over-fitting</a:t>
            </a:r>
          </a:p>
          <a:p>
            <a:pPr lvl="1"/>
            <a:r>
              <a:rPr lang="en-CA"/>
              <a:t>Node Size as a % of training data or # of records </a:t>
            </a:r>
          </a:p>
          <a:p>
            <a:pPr lvl="1"/>
            <a:r>
              <a:rPr lang="en-CA"/>
              <a:t>Non-Terminal node size as a % or # of records</a:t>
            </a:r>
          </a:p>
          <a:p>
            <a:pPr lvl="1"/>
            <a:r>
              <a:rPr lang="en-CA"/>
              <a:t>Terminal nodes to contain at least % or # of records </a:t>
            </a:r>
          </a:p>
          <a:p>
            <a:pPr lvl="1"/>
            <a:r>
              <a:rPr lang="en-CA"/>
              <a:t>Maximum Tree Depth to specify the maximum number of levels in the tree</a:t>
            </a:r>
          </a:p>
          <a:p>
            <a:r>
              <a:rPr lang="en-CA"/>
              <a:t>Users also have the option to preserve existing splits if the tree building process has already been initiated </a:t>
            </a:r>
          </a:p>
        </p:txBody>
      </p:sp>
      <p:sp>
        <p:nvSpPr>
          <p:cNvPr id="3" name="Title 2">
            <a:extLst>
              <a:ext uri="{FF2B5EF4-FFF2-40B4-BE49-F238E27FC236}">
                <a16:creationId xmlns:a16="http://schemas.microsoft.com/office/drawing/2014/main" id="{B107769F-1328-466E-B398-5E0B970C718E}"/>
              </a:ext>
            </a:extLst>
          </p:cNvPr>
          <p:cNvSpPr>
            <a:spLocks noGrp="1"/>
          </p:cNvSpPr>
          <p:nvPr>
            <p:ph type="title"/>
          </p:nvPr>
        </p:nvSpPr>
        <p:spPr/>
        <p:txBody>
          <a:bodyPr/>
          <a:lstStyle/>
          <a:p>
            <a:r>
              <a:rPr lang="en-CA"/>
              <a:t>Decision Tree in Knowledge Studio</a:t>
            </a:r>
          </a:p>
        </p:txBody>
      </p:sp>
      <p:pic>
        <p:nvPicPr>
          <p:cNvPr id="2" name="Picture 1">
            <a:extLst>
              <a:ext uri="{FF2B5EF4-FFF2-40B4-BE49-F238E27FC236}">
                <a16:creationId xmlns:a16="http://schemas.microsoft.com/office/drawing/2014/main" id="{F46998D1-CD5D-4F8F-8797-B4FF8D15CB58}"/>
              </a:ext>
            </a:extLst>
          </p:cNvPr>
          <p:cNvPicPr>
            <a:picLocks noChangeAspect="1"/>
          </p:cNvPicPr>
          <p:nvPr/>
        </p:nvPicPr>
        <p:blipFill>
          <a:blip r:embed="rId3"/>
          <a:stretch>
            <a:fillRect/>
          </a:stretch>
        </p:blipFill>
        <p:spPr>
          <a:xfrm>
            <a:off x="4916925" y="781050"/>
            <a:ext cx="3829050" cy="3905250"/>
          </a:xfrm>
          <a:prstGeom prst="rect">
            <a:avLst/>
          </a:prstGeom>
        </p:spPr>
      </p:pic>
      <p:sp>
        <p:nvSpPr>
          <p:cNvPr id="5" name="AutoShape 5">
            <a:extLst>
              <a:ext uri="{FF2B5EF4-FFF2-40B4-BE49-F238E27FC236}">
                <a16:creationId xmlns:a16="http://schemas.microsoft.com/office/drawing/2014/main" id="{146494A9-DF02-42C8-83BA-0C449A39DC42}"/>
              </a:ext>
            </a:extLst>
          </p:cNvPr>
          <p:cNvSpPr>
            <a:spLocks noChangeArrowheads="1"/>
          </p:cNvSpPr>
          <p:nvPr/>
        </p:nvSpPr>
        <p:spPr bwMode="auto">
          <a:xfrm>
            <a:off x="7837124" y="1139943"/>
            <a:ext cx="1242226" cy="784830"/>
          </a:xfrm>
          <a:prstGeom prst="wedgeRectCallout">
            <a:avLst>
              <a:gd name="adj1" fmla="val -97997"/>
              <a:gd name="adj2" fmla="val 128355"/>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Automatic growth criteria</a:t>
            </a:r>
          </a:p>
        </p:txBody>
      </p:sp>
    </p:spTree>
    <p:custDataLst>
      <p:tags r:id="rId1"/>
    </p:custDataLst>
    <p:extLst>
      <p:ext uri="{BB962C8B-B14F-4D97-AF65-F5344CB8AC3E}">
        <p14:creationId xmlns:p14="http://schemas.microsoft.com/office/powerpoint/2010/main" val="11115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488057F8-A419-410E-9D68-5DDA4B8824B7}"/>
              </a:ext>
            </a:extLst>
          </p:cNvPr>
          <p:cNvSpPr>
            <a:spLocks noGrp="1"/>
          </p:cNvSpPr>
          <p:nvPr>
            <p:ph type="body" sz="quarter" idx="11"/>
          </p:nvPr>
        </p:nvSpPr>
        <p:spPr>
          <a:xfrm>
            <a:off x="263106" y="845882"/>
            <a:ext cx="5940527" cy="3445524"/>
          </a:xfrm>
        </p:spPr>
        <p:txBody>
          <a:bodyPr vert="horz" lIns="91440" tIns="45720" rIns="91440" bIns="45720" rtlCol="0" anchor="t">
            <a:noAutofit/>
          </a:bodyPr>
          <a:lstStyle/>
          <a:p>
            <a:pPr>
              <a:defRPr/>
            </a:pPr>
            <a:r>
              <a:rPr lang="en-CA">
                <a:cs typeface="Arial"/>
              </a:rPr>
              <a:t>Another right-click option is to Tag or </a:t>
            </a:r>
            <a:r>
              <a:rPr lang="en-CA" err="1">
                <a:cs typeface="Arial"/>
              </a:rPr>
              <a:t>Untag</a:t>
            </a:r>
            <a:r>
              <a:rPr lang="en-CA">
                <a:cs typeface="Arial"/>
              </a:rPr>
              <a:t> a specific node</a:t>
            </a:r>
          </a:p>
          <a:p>
            <a:pPr>
              <a:defRPr/>
            </a:pPr>
            <a:r>
              <a:rPr lang="en-CA">
                <a:cs typeface="Arial"/>
              </a:rPr>
              <a:t>Tagging nodes will cause a green checkmark to appear on the node</a:t>
            </a:r>
          </a:p>
          <a:p>
            <a:pPr lvl="1">
              <a:defRPr/>
            </a:pPr>
            <a:r>
              <a:rPr lang="en-CA">
                <a:latin typeface="Arial"/>
                <a:cs typeface="Arial"/>
              </a:rPr>
              <a:t>This is a visual indicator of which nodes are tagged</a:t>
            </a:r>
          </a:p>
          <a:p>
            <a:pPr>
              <a:defRPr/>
            </a:pPr>
            <a:r>
              <a:rPr lang="en-CA">
                <a:latin typeface="Arial"/>
                <a:cs typeface="Arial"/>
              </a:rPr>
              <a:t>Tagging nodes will allow the user to refer to a specific set of nodes (the tagged nodes) for other functionality later</a:t>
            </a:r>
            <a:endParaRPr lang="en-CA">
              <a:latin typeface="Arial" panose="020B0604020202020204" pitchFamily="34" charset="0"/>
              <a:cs typeface="Arial"/>
            </a:endParaRPr>
          </a:p>
        </p:txBody>
      </p:sp>
      <p:sp>
        <p:nvSpPr>
          <p:cNvPr id="3" name="Title 2">
            <a:extLst>
              <a:ext uri="{FF2B5EF4-FFF2-40B4-BE49-F238E27FC236}">
                <a16:creationId xmlns:a16="http://schemas.microsoft.com/office/drawing/2014/main" id="{133BF36D-11F9-4609-B44F-91FA11DC96EB}"/>
              </a:ext>
            </a:extLst>
          </p:cNvPr>
          <p:cNvSpPr>
            <a:spLocks noGrp="1"/>
          </p:cNvSpPr>
          <p:nvPr>
            <p:ph type="title"/>
          </p:nvPr>
        </p:nvSpPr>
        <p:spPr/>
        <p:txBody>
          <a:bodyPr/>
          <a:lstStyle/>
          <a:p>
            <a:r>
              <a:rPr lang="en-CA">
                <a:latin typeface="Arial"/>
                <a:cs typeface="Arial"/>
              </a:rPr>
              <a:t>Node Tags</a:t>
            </a:r>
            <a:endParaRPr lang="en-CA"/>
          </a:p>
        </p:txBody>
      </p:sp>
      <p:pic>
        <p:nvPicPr>
          <p:cNvPr id="4" name="Picture 6" descr="A screenshot of a cell phone&#10;&#10;Description automatically generated">
            <a:extLst>
              <a:ext uri="{FF2B5EF4-FFF2-40B4-BE49-F238E27FC236}">
                <a16:creationId xmlns:a16="http://schemas.microsoft.com/office/drawing/2014/main" id="{14F501D6-7E19-4E70-BA72-90883897CFE7}"/>
              </a:ext>
            </a:extLst>
          </p:cNvPr>
          <p:cNvPicPr>
            <a:picLocks noChangeAspect="1"/>
          </p:cNvPicPr>
          <p:nvPr/>
        </p:nvPicPr>
        <p:blipFill>
          <a:blip r:embed="rId4"/>
          <a:stretch>
            <a:fillRect/>
          </a:stretch>
        </p:blipFill>
        <p:spPr>
          <a:xfrm>
            <a:off x="6236629" y="755979"/>
            <a:ext cx="2428875" cy="3609975"/>
          </a:xfrm>
          <a:prstGeom prst="rect">
            <a:avLst/>
          </a:prstGeom>
        </p:spPr>
      </p:pic>
      <p:pic>
        <p:nvPicPr>
          <p:cNvPr id="7" name="Picture 7" descr="A close up of a sign&#10;&#10;Description automatically generated">
            <a:extLst>
              <a:ext uri="{FF2B5EF4-FFF2-40B4-BE49-F238E27FC236}">
                <a16:creationId xmlns:a16="http://schemas.microsoft.com/office/drawing/2014/main" id="{10540B02-CF65-4911-AFC2-847B8071EF6F}"/>
              </a:ext>
            </a:extLst>
          </p:cNvPr>
          <p:cNvPicPr>
            <a:picLocks noChangeAspect="1"/>
          </p:cNvPicPr>
          <p:nvPr/>
        </p:nvPicPr>
        <p:blipFill>
          <a:blip r:embed="rId5"/>
          <a:stretch>
            <a:fillRect/>
          </a:stretch>
        </p:blipFill>
        <p:spPr>
          <a:xfrm>
            <a:off x="2982942" y="3293134"/>
            <a:ext cx="2423303" cy="1382383"/>
          </a:xfrm>
          <a:prstGeom prst="rect">
            <a:avLst/>
          </a:prstGeom>
        </p:spPr>
      </p:pic>
    </p:spTree>
    <p:custDataLst>
      <p:tags r:id="rId1"/>
    </p:custDataLst>
    <p:extLst>
      <p:ext uri="{BB962C8B-B14F-4D97-AF65-F5344CB8AC3E}">
        <p14:creationId xmlns:p14="http://schemas.microsoft.com/office/powerpoint/2010/main" val="7821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ABAA068D-F81B-465F-9997-9FDBD570AEF3}"/>
              </a:ext>
            </a:extLst>
          </p:cNvPr>
          <p:cNvSpPr>
            <a:spLocks noGrp="1"/>
          </p:cNvSpPr>
          <p:nvPr>
            <p:ph type="body" sz="quarter" idx="11"/>
          </p:nvPr>
        </p:nvSpPr>
        <p:spPr/>
        <p:txBody>
          <a:bodyPr vert="horz" lIns="91440" tIns="45720" rIns="91440" bIns="45720" rtlCol="0" anchor="t">
            <a:noAutofit/>
          </a:bodyPr>
          <a:lstStyle/>
          <a:p>
            <a:pPr marL="0" indent="0">
              <a:spcAft>
                <a:spcPts val="600"/>
              </a:spcAft>
              <a:buNone/>
            </a:pPr>
            <a:r>
              <a:rPr lang="en-GB">
                <a:cs typeface="Arial"/>
              </a:rPr>
              <a:t>When building a good decision tree model, a few characteristics should be considered: </a:t>
            </a:r>
            <a:endParaRPr lang="en-GB"/>
          </a:p>
          <a:p>
            <a:pPr marL="514350" lvl="1" indent="-342900">
              <a:spcAft>
                <a:spcPts val="600"/>
              </a:spcAft>
              <a:buFont typeface="+mj-lt"/>
              <a:buAutoNum type="arabicPeriod"/>
            </a:pPr>
            <a:r>
              <a:rPr lang="en-GB">
                <a:latin typeface="+mn-lt"/>
                <a:cs typeface="Arial"/>
              </a:rPr>
              <a:t>Robust </a:t>
            </a:r>
            <a:endParaRPr lang="en-GB">
              <a:latin typeface="+mn-lt"/>
            </a:endParaRPr>
          </a:p>
          <a:p>
            <a:pPr marL="742950" lvl="2" indent="-342900">
              <a:spcAft>
                <a:spcPts val="600"/>
              </a:spcAft>
            </a:pPr>
            <a:r>
              <a:rPr lang="en-GB">
                <a:cs typeface="Arial"/>
              </a:rPr>
              <a:t>Meaning model generalizes well and does not overfit the training data </a:t>
            </a:r>
            <a:endParaRPr lang="en-GB"/>
          </a:p>
          <a:p>
            <a:pPr marL="742950" lvl="2" indent="-342900">
              <a:spcAft>
                <a:spcPts val="600"/>
              </a:spcAft>
            </a:pPr>
            <a:r>
              <a:rPr lang="en-GB">
                <a:cs typeface="Arial"/>
              </a:rPr>
              <a:t>Tree should be pruned to have adequate node size and a reasonable number of branches</a:t>
            </a:r>
          </a:p>
          <a:p>
            <a:pPr marL="475615" lvl="2" indent="-342900">
              <a:spcAft>
                <a:spcPts val="600"/>
              </a:spcAft>
              <a:buFont typeface="+mj-lt"/>
              <a:buAutoNum type="arabicPeriod" startAt="2"/>
            </a:pPr>
            <a:r>
              <a:rPr lang="en-GB">
                <a:cs typeface="Arial"/>
              </a:rPr>
              <a:t>Accurate</a:t>
            </a:r>
          </a:p>
          <a:p>
            <a:pPr marL="704215" lvl="3" indent="-342900">
              <a:spcAft>
                <a:spcPts val="600"/>
              </a:spcAft>
            </a:pPr>
            <a:r>
              <a:rPr lang="en-GB">
                <a:cs typeface="Arial"/>
              </a:rPr>
              <a:t>Terminal nodes are predominantly concentrated in one category</a:t>
            </a:r>
          </a:p>
          <a:p>
            <a:pPr marL="704215" lvl="3" indent="-342900">
              <a:spcAft>
                <a:spcPts val="600"/>
              </a:spcAft>
            </a:pPr>
            <a:r>
              <a:rPr lang="en-GB">
                <a:cs typeface="Arial"/>
              </a:rPr>
              <a:t>Further splits in the tree homogenize the dependent variable target category</a:t>
            </a:r>
          </a:p>
          <a:p>
            <a:pPr marL="475615" lvl="2" indent="-342900">
              <a:spcAft>
                <a:spcPts val="600"/>
              </a:spcAft>
              <a:buFont typeface="+mj-lt"/>
              <a:buAutoNum type="arabicPeriod" startAt="2"/>
            </a:pPr>
            <a:r>
              <a:rPr lang="en-GB">
                <a:cs typeface="Arial"/>
              </a:rPr>
              <a:t>Simple</a:t>
            </a:r>
          </a:p>
          <a:p>
            <a:pPr marL="704215" lvl="3" indent="-342900">
              <a:spcAft>
                <a:spcPts val="600"/>
              </a:spcAft>
            </a:pPr>
            <a:r>
              <a:rPr lang="en-GB">
                <a:cs typeface="Arial"/>
              </a:rPr>
              <a:t>A good decision tree should be easy to use </a:t>
            </a:r>
            <a:endParaRPr lang="en-GB"/>
          </a:p>
          <a:p>
            <a:pPr marL="704215" lvl="3" indent="-342900">
              <a:spcAft>
                <a:spcPts val="600"/>
              </a:spcAft>
            </a:pPr>
            <a:r>
              <a:rPr lang="en-GB">
                <a:cs typeface="Arial"/>
              </a:rPr>
              <a:t>Common practice is to have a maximum depth of 5, and at most 50 terminal nodes. This will vary somewhat depending on data size and specific situation</a:t>
            </a:r>
            <a:endParaRPr lang="en-GB"/>
          </a:p>
          <a:p>
            <a:pPr marL="471805" lvl="3" indent="-342900">
              <a:spcAft>
                <a:spcPts val="600"/>
              </a:spcAft>
              <a:buAutoNum type="arabicPeriod" startAt="4"/>
            </a:pPr>
            <a:r>
              <a:rPr lang="en-GB">
                <a:cs typeface="Arial"/>
              </a:rPr>
              <a:t>Explainable</a:t>
            </a:r>
            <a:endParaRPr lang="en-GB"/>
          </a:p>
          <a:p>
            <a:pPr marL="643255" lvl="4" indent="-285750">
              <a:spcAft>
                <a:spcPts val="600"/>
              </a:spcAft>
            </a:pPr>
            <a:r>
              <a:rPr lang="en-GB">
                <a:cs typeface="Arial"/>
              </a:rPr>
              <a:t>The characteristics that make it into the model should always make sense</a:t>
            </a:r>
            <a:endParaRPr lang="en-CA">
              <a:cs typeface="Arial"/>
            </a:endParaRPr>
          </a:p>
        </p:txBody>
      </p:sp>
      <p:sp>
        <p:nvSpPr>
          <p:cNvPr id="2" name="Title 1">
            <a:extLst>
              <a:ext uri="{FF2B5EF4-FFF2-40B4-BE49-F238E27FC236}">
                <a16:creationId xmlns:a16="http://schemas.microsoft.com/office/drawing/2014/main" id="{3C161C81-F5EF-4D57-B219-C5DF7535E085}"/>
              </a:ext>
            </a:extLst>
          </p:cNvPr>
          <p:cNvSpPr>
            <a:spLocks noGrp="1"/>
          </p:cNvSpPr>
          <p:nvPr>
            <p:ph type="title"/>
          </p:nvPr>
        </p:nvSpPr>
        <p:spPr/>
        <p:txBody>
          <a:bodyPr/>
          <a:lstStyle/>
          <a:p>
            <a:r>
              <a:rPr lang="en-CA"/>
              <a:t>Decision Tree Considerations</a:t>
            </a:r>
          </a:p>
        </p:txBody>
      </p:sp>
    </p:spTree>
    <p:custDataLst>
      <p:tags r:id="rId1"/>
    </p:custDataLst>
    <p:extLst>
      <p:ext uri="{BB962C8B-B14F-4D97-AF65-F5344CB8AC3E}">
        <p14:creationId xmlns:p14="http://schemas.microsoft.com/office/powerpoint/2010/main" val="352514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14AABA7C-1E95-44A2-A894-06962F80EF65}"/>
              </a:ext>
            </a:extLst>
          </p:cNvPr>
          <p:cNvSpPr>
            <a:spLocks noGrp="1"/>
          </p:cNvSpPr>
          <p:nvPr>
            <p:ph type="body" sz="quarter" idx="11"/>
          </p:nvPr>
        </p:nvSpPr>
        <p:spPr>
          <a:xfrm>
            <a:off x="457201" y="975278"/>
            <a:ext cx="5145758" cy="3445524"/>
          </a:xfrm>
        </p:spPr>
        <p:txBody>
          <a:bodyPr vert="horz" lIns="91440" tIns="45720" rIns="91440" bIns="45720" rtlCol="0" anchor="t">
            <a:noAutofit/>
          </a:bodyPr>
          <a:lstStyle/>
          <a:p>
            <a:r>
              <a:rPr lang="en-GB">
                <a:cs typeface="Arial"/>
              </a:rPr>
              <a:t>Access the Decision Tree node from the Model Palette</a:t>
            </a:r>
          </a:p>
          <a:p>
            <a:r>
              <a:rPr lang="en-GB">
                <a:cs typeface="Arial"/>
              </a:rPr>
              <a:t>Decision trees provide a visual way to represent data</a:t>
            </a:r>
          </a:p>
          <a:p>
            <a:r>
              <a:rPr lang="en-GB"/>
              <a:t>There are many applications for using Decision Trees:</a:t>
            </a:r>
          </a:p>
          <a:p>
            <a:pPr lvl="1"/>
            <a:r>
              <a:rPr lang="en-GB"/>
              <a:t>Model building / Complementary modelling</a:t>
            </a:r>
          </a:p>
          <a:p>
            <a:pPr lvl="1"/>
            <a:r>
              <a:rPr lang="en-GB"/>
              <a:t>Segmentation</a:t>
            </a:r>
          </a:p>
          <a:p>
            <a:pPr lvl="1"/>
            <a:r>
              <a:rPr lang="en-GB" sz="1400"/>
              <a:t>Exploration</a:t>
            </a:r>
            <a:endParaRPr lang="en-GB"/>
          </a:p>
          <a:p>
            <a:pPr lvl="1"/>
            <a:r>
              <a:rPr lang="en-GB" sz="1400"/>
              <a:t>Illustrating relationships</a:t>
            </a:r>
          </a:p>
          <a:p>
            <a:r>
              <a:rPr lang="en-CA"/>
              <a:t>Versatile technique accommodating categorical or continuous dependent variables</a:t>
            </a:r>
          </a:p>
          <a:p>
            <a:r>
              <a:rPr lang="en-CA"/>
              <a:t>Independent variables can be of any type </a:t>
            </a:r>
          </a:p>
          <a:p>
            <a:r>
              <a:rPr lang="en-CA">
                <a:cs typeface="Arial"/>
              </a:rPr>
              <a:t>No assumptions about data distributions</a:t>
            </a:r>
          </a:p>
        </p:txBody>
      </p:sp>
      <p:sp>
        <p:nvSpPr>
          <p:cNvPr id="3" name="Title 2">
            <a:extLst>
              <a:ext uri="{FF2B5EF4-FFF2-40B4-BE49-F238E27FC236}">
                <a16:creationId xmlns:a16="http://schemas.microsoft.com/office/drawing/2014/main" id="{19558444-28A5-4ADE-8A15-7E67C721C35B}"/>
              </a:ext>
            </a:extLst>
          </p:cNvPr>
          <p:cNvSpPr>
            <a:spLocks noGrp="1"/>
          </p:cNvSpPr>
          <p:nvPr>
            <p:ph type="title"/>
          </p:nvPr>
        </p:nvSpPr>
        <p:spPr/>
        <p:txBody>
          <a:bodyPr/>
          <a:lstStyle/>
          <a:p>
            <a:r>
              <a:rPr lang="en-CA"/>
              <a:t>Introduction to Decision Trees</a:t>
            </a:r>
          </a:p>
        </p:txBody>
      </p:sp>
      <p:pic>
        <p:nvPicPr>
          <p:cNvPr id="2" name="Picture 1">
            <a:extLst>
              <a:ext uri="{FF2B5EF4-FFF2-40B4-BE49-F238E27FC236}">
                <a16:creationId xmlns:a16="http://schemas.microsoft.com/office/drawing/2014/main" id="{23BCC48E-6276-4FF6-8AA8-DD47E5D785E5}"/>
              </a:ext>
            </a:extLst>
          </p:cNvPr>
          <p:cNvPicPr>
            <a:picLocks noChangeAspect="1"/>
          </p:cNvPicPr>
          <p:nvPr/>
        </p:nvPicPr>
        <p:blipFill>
          <a:blip r:embed="rId4"/>
          <a:stretch>
            <a:fillRect/>
          </a:stretch>
        </p:blipFill>
        <p:spPr>
          <a:xfrm>
            <a:off x="5607958" y="735548"/>
            <a:ext cx="2819400" cy="3448050"/>
          </a:xfrm>
          <a:prstGeom prst="rect">
            <a:avLst/>
          </a:prstGeom>
        </p:spPr>
      </p:pic>
      <p:sp>
        <p:nvSpPr>
          <p:cNvPr id="11" name="Rectangle 10">
            <a:extLst>
              <a:ext uri="{FF2B5EF4-FFF2-40B4-BE49-F238E27FC236}">
                <a16:creationId xmlns:a16="http://schemas.microsoft.com/office/drawing/2014/main" id="{AB700942-D173-4F1C-8BA4-5333BA4CB649}"/>
              </a:ext>
            </a:extLst>
          </p:cNvPr>
          <p:cNvSpPr/>
          <p:nvPr/>
        </p:nvSpPr>
        <p:spPr>
          <a:xfrm>
            <a:off x="5727200" y="1135830"/>
            <a:ext cx="775143" cy="1022613"/>
          </a:xfrm>
          <a:prstGeom prst="rect">
            <a:avLst/>
          </a:prstGeom>
          <a:solidFill>
            <a:srgbClr val="FA4616">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13"/>
          </a:p>
        </p:txBody>
      </p:sp>
    </p:spTree>
    <p:custDataLst>
      <p:tags r:id="rId1"/>
    </p:custDataLst>
    <p:extLst>
      <p:ext uri="{BB962C8B-B14F-4D97-AF65-F5344CB8AC3E}">
        <p14:creationId xmlns:p14="http://schemas.microsoft.com/office/powerpoint/2010/main" val="427835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65AC78A-37E7-4381-9E1C-979EBFB3382A}"/>
              </a:ext>
            </a:extLst>
          </p:cNvPr>
          <p:cNvPicPr>
            <a:picLocks noChangeAspect="1"/>
          </p:cNvPicPr>
          <p:nvPr/>
        </p:nvPicPr>
        <p:blipFill>
          <a:blip r:embed="rId4"/>
          <a:stretch>
            <a:fillRect/>
          </a:stretch>
        </p:blipFill>
        <p:spPr>
          <a:xfrm>
            <a:off x="188120" y="3246841"/>
            <a:ext cx="3400932" cy="1629800"/>
          </a:xfrm>
          <a:prstGeom prst="rect">
            <a:avLst/>
          </a:prstGeom>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8" name="Text Placeholder 7">
            <a:extLst>
              <a:ext uri="{FF2B5EF4-FFF2-40B4-BE49-F238E27FC236}">
                <a16:creationId xmlns:a16="http://schemas.microsoft.com/office/drawing/2014/main" id="{7101588E-C9E0-4383-976F-EBE002705D10}"/>
              </a:ext>
            </a:extLst>
          </p:cNvPr>
          <p:cNvSpPr>
            <a:spLocks noGrp="1"/>
          </p:cNvSpPr>
          <p:nvPr>
            <p:ph type="body" sz="quarter" idx="11"/>
          </p:nvPr>
        </p:nvSpPr>
        <p:spPr/>
        <p:txBody>
          <a:bodyPr vert="horz" lIns="91440" tIns="45720" rIns="91440" bIns="45720" rtlCol="0" anchor="t">
            <a:noAutofit/>
          </a:bodyPr>
          <a:lstStyle/>
          <a:p>
            <a:r>
              <a:rPr lang="en-AU">
                <a:cs typeface="Arial"/>
              </a:rPr>
              <a:t>What does robust mean?</a:t>
            </a:r>
          </a:p>
          <a:p>
            <a:pPr marL="628650" lvl="1" indent="-285750"/>
            <a:r>
              <a:rPr lang="en-AU">
                <a:latin typeface="+mn-lt"/>
                <a:cs typeface="Arial"/>
              </a:rPr>
              <a:t>Model should be stable and </a:t>
            </a:r>
            <a:r>
              <a:rPr lang="en-GB">
                <a:latin typeface="+mn-lt"/>
                <a:cs typeface="Arial"/>
              </a:rPr>
              <a:t>perform well on new data</a:t>
            </a:r>
            <a:endParaRPr lang="en-AU">
              <a:latin typeface="+mn-lt"/>
              <a:cs typeface="Arial"/>
            </a:endParaRPr>
          </a:p>
          <a:p>
            <a:pPr marL="628650" lvl="1" indent="-285750"/>
            <a:r>
              <a:rPr lang="en-AU">
                <a:latin typeface="+mn-lt"/>
                <a:cs typeface="Arial"/>
              </a:rPr>
              <a:t>Minor changes to model parameters should not cause major changes to the model</a:t>
            </a:r>
            <a:endParaRPr lang="en-GB">
              <a:latin typeface="+mn-lt"/>
              <a:cs typeface="Arial"/>
            </a:endParaRPr>
          </a:p>
          <a:p>
            <a:r>
              <a:rPr lang="en-GB">
                <a:cs typeface="Arial"/>
              </a:rPr>
              <a:t>Some tips for a robust model:</a:t>
            </a:r>
          </a:p>
          <a:p>
            <a:pPr marL="628650" lvl="1" indent="-285750"/>
            <a:r>
              <a:rPr lang="en-GB">
                <a:latin typeface="+mn-lt"/>
                <a:cs typeface="Arial"/>
              </a:rPr>
              <a:t>Prune nodes to avoid small node sizes and large branches</a:t>
            </a:r>
          </a:p>
          <a:p>
            <a:pPr marL="628650" lvl="1" indent="-285750"/>
            <a:r>
              <a:rPr lang="en-GB">
                <a:latin typeface="+mn-lt"/>
                <a:cs typeface="Arial"/>
              </a:rPr>
              <a:t>Terminal nodes should contain an adequate number of records to avoid over-fitting</a:t>
            </a:r>
          </a:p>
          <a:p>
            <a:pPr marL="971550" lvl="2" indent="-285750"/>
            <a:r>
              <a:rPr lang="en-GB">
                <a:cs typeface="Arial"/>
              </a:rPr>
              <a:t>Recommendation: at least 1% to 2% of the training data in each node</a:t>
            </a:r>
          </a:p>
          <a:p>
            <a:endParaRPr lang="en-CA"/>
          </a:p>
        </p:txBody>
      </p:sp>
      <p:sp>
        <p:nvSpPr>
          <p:cNvPr id="6" name="Title 5">
            <a:extLst>
              <a:ext uri="{FF2B5EF4-FFF2-40B4-BE49-F238E27FC236}">
                <a16:creationId xmlns:a16="http://schemas.microsoft.com/office/drawing/2014/main" id="{203D4280-914C-4E08-8575-899072C083E7}"/>
              </a:ext>
            </a:extLst>
          </p:cNvPr>
          <p:cNvSpPr>
            <a:spLocks noGrp="1"/>
          </p:cNvSpPr>
          <p:nvPr>
            <p:ph type="title"/>
          </p:nvPr>
        </p:nvSpPr>
        <p:spPr/>
        <p:txBody>
          <a:bodyPr/>
          <a:lstStyle/>
          <a:p>
            <a:r>
              <a:rPr lang="en-CA"/>
              <a:t>Improving the Model – Robust </a:t>
            </a:r>
          </a:p>
        </p:txBody>
      </p:sp>
      <p:sp>
        <p:nvSpPr>
          <p:cNvPr id="21" name="Rectangle: Rounded Corners 20">
            <a:extLst>
              <a:ext uri="{FF2B5EF4-FFF2-40B4-BE49-F238E27FC236}">
                <a16:creationId xmlns:a16="http://schemas.microsoft.com/office/drawing/2014/main" id="{2B2764C0-4D42-4C6C-BC32-70C5CE6C717E}"/>
              </a:ext>
            </a:extLst>
          </p:cNvPr>
          <p:cNvSpPr/>
          <p:nvPr/>
        </p:nvSpPr>
        <p:spPr>
          <a:xfrm>
            <a:off x="1187270" y="4279530"/>
            <a:ext cx="1498386" cy="509732"/>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pic>
        <p:nvPicPr>
          <p:cNvPr id="3" name="Picture 2">
            <a:extLst>
              <a:ext uri="{FF2B5EF4-FFF2-40B4-BE49-F238E27FC236}">
                <a16:creationId xmlns:a16="http://schemas.microsoft.com/office/drawing/2014/main" id="{9F1B9C4E-A0FE-4F27-9C5C-B8717424FAFE}"/>
              </a:ext>
            </a:extLst>
          </p:cNvPr>
          <p:cNvPicPr>
            <a:picLocks noChangeAspect="1"/>
          </p:cNvPicPr>
          <p:nvPr/>
        </p:nvPicPr>
        <p:blipFill>
          <a:blip r:embed="rId5"/>
          <a:stretch>
            <a:fillRect/>
          </a:stretch>
        </p:blipFill>
        <p:spPr>
          <a:xfrm>
            <a:off x="3442506" y="3359676"/>
            <a:ext cx="2403805" cy="874111"/>
          </a:xfrm>
          <a:prstGeom prst="rect">
            <a:avLst/>
          </a:prstGeom>
        </p:spPr>
      </p:pic>
      <p:cxnSp>
        <p:nvCxnSpPr>
          <p:cNvPr id="19" name="Connector: Curved 18">
            <a:extLst>
              <a:ext uri="{FF2B5EF4-FFF2-40B4-BE49-F238E27FC236}">
                <a16:creationId xmlns:a16="http://schemas.microsoft.com/office/drawing/2014/main" id="{DA6AD72D-37EB-423A-96D1-F334141B30CB}"/>
              </a:ext>
            </a:extLst>
          </p:cNvPr>
          <p:cNvCxnSpPr>
            <a:cxnSpLocks/>
          </p:cNvCxnSpPr>
          <p:nvPr/>
        </p:nvCxnSpPr>
        <p:spPr>
          <a:xfrm flipV="1">
            <a:off x="3654317" y="4507454"/>
            <a:ext cx="2009668" cy="19464"/>
          </a:xfrm>
          <a:prstGeom prst="curvedConnector3">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Picture 12">
            <a:extLst>
              <a:ext uri="{FF2B5EF4-FFF2-40B4-BE49-F238E27FC236}">
                <a16:creationId xmlns:a16="http://schemas.microsoft.com/office/drawing/2014/main" id="{44FCD392-3DBD-47CE-B7DF-5ABB61BBD371}"/>
              </a:ext>
            </a:extLst>
          </p:cNvPr>
          <p:cNvPicPr>
            <a:picLocks noChangeAspect="1"/>
          </p:cNvPicPr>
          <p:nvPr/>
        </p:nvPicPr>
        <p:blipFill>
          <a:blip r:embed="rId6"/>
          <a:stretch>
            <a:fillRect/>
          </a:stretch>
        </p:blipFill>
        <p:spPr>
          <a:xfrm>
            <a:off x="5765029" y="3209983"/>
            <a:ext cx="2612982" cy="1629800"/>
          </a:xfrm>
          <a:prstGeom prst="rect">
            <a:avLst/>
          </a:prstGeom>
        </p:spPr>
      </p:pic>
    </p:spTree>
    <p:custDataLst>
      <p:tags r:id="rId1"/>
    </p:custDataLst>
    <p:extLst>
      <p:ext uri="{BB962C8B-B14F-4D97-AF65-F5344CB8AC3E}">
        <p14:creationId xmlns:p14="http://schemas.microsoft.com/office/powerpoint/2010/main" val="318650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4BA5528B-FE9C-4845-B8C8-4FD5269DBC07}"/>
              </a:ext>
            </a:extLst>
          </p:cNvPr>
          <p:cNvSpPr>
            <a:spLocks noGrp="1"/>
          </p:cNvSpPr>
          <p:nvPr>
            <p:ph type="body" sz="quarter" idx="11"/>
          </p:nvPr>
        </p:nvSpPr>
        <p:spPr>
          <a:xfrm>
            <a:off x="457201" y="975278"/>
            <a:ext cx="4305678" cy="3445524"/>
          </a:xfrm>
        </p:spPr>
        <p:txBody>
          <a:bodyPr vert="horz" lIns="91440" tIns="45720" rIns="91440" bIns="45720" rtlCol="0" anchor="t">
            <a:noAutofit/>
          </a:bodyPr>
          <a:lstStyle/>
          <a:p>
            <a:r>
              <a:rPr lang="en-GB">
                <a:cs typeface="Arial"/>
              </a:rPr>
              <a:t>Nodes do a good job of representing reality</a:t>
            </a:r>
          </a:p>
          <a:p>
            <a:r>
              <a:rPr lang="en-GB">
                <a:cs typeface="Arial"/>
              </a:rPr>
              <a:t>Primarily about model prediction, but the idea of accuracy extends to data exploration as well</a:t>
            </a:r>
          </a:p>
          <a:p>
            <a:r>
              <a:rPr lang="en-GB">
                <a:cs typeface="Arial"/>
              </a:rPr>
              <a:t>Some tips for creating accurate models:</a:t>
            </a:r>
          </a:p>
          <a:p>
            <a:pPr marL="589915" lvl="3">
              <a:spcBef>
                <a:spcPts val="750"/>
              </a:spcBef>
            </a:pPr>
            <a:r>
              <a:rPr lang="en-GB">
                <a:cs typeface="Arial"/>
              </a:rPr>
              <a:t>Remember how decision trees make predictions</a:t>
            </a:r>
          </a:p>
          <a:p>
            <a:pPr marL="589915" lvl="3">
              <a:spcBef>
                <a:spcPts val="750"/>
              </a:spcBef>
            </a:pPr>
            <a:r>
              <a:rPr lang="en-GB">
                <a:cs typeface="Arial"/>
              </a:rPr>
              <a:t>Nodes should concentrate cases into one of the DV categories</a:t>
            </a:r>
          </a:p>
          <a:p>
            <a:pPr marL="589915" lvl="3">
              <a:spcBef>
                <a:spcPts val="750"/>
              </a:spcBef>
            </a:pPr>
            <a:r>
              <a:rPr lang="en-GB">
                <a:cs typeface="Arial"/>
              </a:rPr>
              <a:t>Pure nodes should be treated with suspicion. Can we see this pattern in real life? </a:t>
            </a:r>
          </a:p>
          <a:p>
            <a:pPr marL="589915" lvl="3">
              <a:spcBef>
                <a:spcPts val="750"/>
              </a:spcBef>
            </a:pPr>
            <a:r>
              <a:rPr lang="en-GB">
                <a:latin typeface="+mn-lt"/>
                <a:cs typeface="Arial"/>
              </a:rPr>
              <a:t>Prune splits that do not better explain the DV than their parents</a:t>
            </a:r>
          </a:p>
          <a:p>
            <a:endParaRPr lang="en-CA"/>
          </a:p>
          <a:p>
            <a:endParaRPr lang="en-CA"/>
          </a:p>
        </p:txBody>
      </p:sp>
      <p:sp>
        <p:nvSpPr>
          <p:cNvPr id="2" name="Title 1">
            <a:extLst>
              <a:ext uri="{FF2B5EF4-FFF2-40B4-BE49-F238E27FC236}">
                <a16:creationId xmlns:a16="http://schemas.microsoft.com/office/drawing/2014/main" id="{C802DAC3-4E76-496B-8411-50CC6BC3B577}"/>
              </a:ext>
            </a:extLst>
          </p:cNvPr>
          <p:cNvSpPr>
            <a:spLocks noGrp="1"/>
          </p:cNvSpPr>
          <p:nvPr>
            <p:ph type="title"/>
          </p:nvPr>
        </p:nvSpPr>
        <p:spPr/>
        <p:txBody>
          <a:bodyPr/>
          <a:lstStyle/>
          <a:p>
            <a:r>
              <a:rPr lang="en-CA"/>
              <a:t>Improving the Model – Accurate </a:t>
            </a:r>
          </a:p>
        </p:txBody>
      </p:sp>
      <p:pic>
        <p:nvPicPr>
          <p:cNvPr id="11" name="Picture 10">
            <a:extLst>
              <a:ext uri="{FF2B5EF4-FFF2-40B4-BE49-F238E27FC236}">
                <a16:creationId xmlns:a16="http://schemas.microsoft.com/office/drawing/2014/main" id="{F85419F0-C73D-4437-8A6B-D1C104939E9A}"/>
              </a:ext>
            </a:extLst>
          </p:cNvPr>
          <p:cNvPicPr>
            <a:picLocks noChangeAspect="1"/>
          </p:cNvPicPr>
          <p:nvPr/>
        </p:nvPicPr>
        <p:blipFill>
          <a:blip r:embed="rId4"/>
          <a:stretch>
            <a:fillRect/>
          </a:stretch>
        </p:blipFill>
        <p:spPr>
          <a:xfrm>
            <a:off x="4633913" y="1034217"/>
            <a:ext cx="2305050" cy="2287042"/>
          </a:xfrm>
          <a:prstGeom prst="rect">
            <a:avLst/>
          </a:prstGeom>
        </p:spPr>
      </p:pic>
      <p:pic>
        <p:nvPicPr>
          <p:cNvPr id="14" name="Picture 13">
            <a:extLst>
              <a:ext uri="{FF2B5EF4-FFF2-40B4-BE49-F238E27FC236}">
                <a16:creationId xmlns:a16="http://schemas.microsoft.com/office/drawing/2014/main" id="{93143FD8-56E9-4A8D-8611-00E163AA26C4}"/>
              </a:ext>
            </a:extLst>
          </p:cNvPr>
          <p:cNvPicPr>
            <a:picLocks noChangeAspect="1"/>
          </p:cNvPicPr>
          <p:nvPr/>
        </p:nvPicPr>
        <p:blipFill>
          <a:blip r:embed="rId5"/>
          <a:stretch>
            <a:fillRect/>
          </a:stretch>
        </p:blipFill>
        <p:spPr>
          <a:xfrm>
            <a:off x="6888958" y="1069403"/>
            <a:ext cx="2197892" cy="2069548"/>
          </a:xfrm>
          <a:prstGeom prst="rect">
            <a:avLst/>
          </a:prstGeom>
        </p:spPr>
      </p:pic>
      <p:pic>
        <p:nvPicPr>
          <p:cNvPr id="16" name="Picture 15">
            <a:extLst>
              <a:ext uri="{FF2B5EF4-FFF2-40B4-BE49-F238E27FC236}">
                <a16:creationId xmlns:a16="http://schemas.microsoft.com/office/drawing/2014/main" id="{25C2553F-8AA0-4AEF-9AC7-C15FE4DD4E11}"/>
              </a:ext>
            </a:extLst>
          </p:cNvPr>
          <p:cNvPicPr>
            <a:picLocks noChangeAspect="1"/>
          </p:cNvPicPr>
          <p:nvPr/>
        </p:nvPicPr>
        <p:blipFill>
          <a:blip r:embed="rId6"/>
          <a:stretch>
            <a:fillRect/>
          </a:stretch>
        </p:blipFill>
        <p:spPr>
          <a:xfrm>
            <a:off x="4741863" y="3187053"/>
            <a:ext cx="4259263" cy="1166729"/>
          </a:xfrm>
          <a:prstGeom prst="rect">
            <a:avLst/>
          </a:prstGeom>
        </p:spPr>
      </p:pic>
      <p:sp>
        <p:nvSpPr>
          <p:cNvPr id="18" name="Rectangle: Rounded Corners 17">
            <a:extLst>
              <a:ext uri="{FF2B5EF4-FFF2-40B4-BE49-F238E27FC236}">
                <a16:creationId xmlns:a16="http://schemas.microsoft.com/office/drawing/2014/main" id="{0877BEA0-FE4E-4C6D-B7AF-501D40CBAA8B}"/>
              </a:ext>
            </a:extLst>
          </p:cNvPr>
          <p:cNvSpPr/>
          <p:nvPr/>
        </p:nvSpPr>
        <p:spPr>
          <a:xfrm>
            <a:off x="6513692" y="3603639"/>
            <a:ext cx="2397319" cy="509732"/>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9" name="Rectangle: Rounded Corners 18">
            <a:extLst>
              <a:ext uri="{FF2B5EF4-FFF2-40B4-BE49-F238E27FC236}">
                <a16:creationId xmlns:a16="http://schemas.microsoft.com/office/drawing/2014/main" id="{A3D880E2-248F-4F52-B907-0D5C98635FB4}"/>
              </a:ext>
            </a:extLst>
          </p:cNvPr>
          <p:cNvSpPr/>
          <p:nvPr/>
        </p:nvSpPr>
        <p:spPr>
          <a:xfrm>
            <a:off x="5807796" y="2466456"/>
            <a:ext cx="1010407" cy="509732"/>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20" name="Rectangle: Rounded Corners 19">
            <a:extLst>
              <a:ext uri="{FF2B5EF4-FFF2-40B4-BE49-F238E27FC236}">
                <a16:creationId xmlns:a16="http://schemas.microsoft.com/office/drawing/2014/main" id="{039D56B9-8129-4D73-B0A7-83C76444EEA4}"/>
              </a:ext>
            </a:extLst>
          </p:cNvPr>
          <p:cNvSpPr/>
          <p:nvPr/>
        </p:nvSpPr>
        <p:spPr>
          <a:xfrm>
            <a:off x="6910765" y="2466456"/>
            <a:ext cx="1010407" cy="509732"/>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7" name="AutoShape 5">
            <a:extLst>
              <a:ext uri="{FF2B5EF4-FFF2-40B4-BE49-F238E27FC236}">
                <a16:creationId xmlns:a16="http://schemas.microsoft.com/office/drawing/2014/main" id="{90EF83D8-624F-408E-8571-30E9184F508E}"/>
              </a:ext>
            </a:extLst>
          </p:cNvPr>
          <p:cNvSpPr>
            <a:spLocks noChangeArrowheads="1"/>
          </p:cNvSpPr>
          <p:nvPr/>
        </p:nvSpPr>
        <p:spPr bwMode="auto">
          <a:xfrm>
            <a:off x="6045921" y="577759"/>
            <a:ext cx="2511320" cy="353943"/>
          </a:xfrm>
          <a:prstGeom prst="wedgeRectCallout">
            <a:avLst>
              <a:gd name="adj1" fmla="val -18550"/>
              <a:gd name="adj2" fmla="val 434824"/>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Avoid having pure nodes</a:t>
            </a:r>
          </a:p>
        </p:txBody>
      </p:sp>
    </p:spTree>
    <p:custDataLst>
      <p:tags r:id="rId1"/>
    </p:custDataLst>
    <p:extLst>
      <p:ext uri="{BB962C8B-B14F-4D97-AF65-F5344CB8AC3E}">
        <p14:creationId xmlns:p14="http://schemas.microsoft.com/office/powerpoint/2010/main" val="245370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6780" y="1100959"/>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790CDDC0-118F-4018-A21F-7C2FBFB48E94}"/>
              </a:ext>
            </a:extLst>
          </p:cNvPr>
          <p:cNvSpPr>
            <a:spLocks noGrp="1"/>
          </p:cNvSpPr>
          <p:nvPr>
            <p:ph type="body" sz="quarter" idx="11"/>
          </p:nvPr>
        </p:nvSpPr>
        <p:spPr/>
        <p:txBody>
          <a:bodyPr vert="horz" lIns="91440" tIns="45720" rIns="91440" bIns="45720" rtlCol="0" anchor="t">
            <a:noAutofit/>
          </a:bodyPr>
          <a:lstStyle/>
          <a:p>
            <a:r>
              <a:rPr lang="en-GB">
                <a:cs typeface="Arial"/>
              </a:rPr>
              <a:t>Simplicity is itself a virtue</a:t>
            </a:r>
          </a:p>
          <a:p>
            <a:r>
              <a:rPr lang="en-GB">
                <a:cs typeface="Arial"/>
              </a:rPr>
              <a:t>Additionally, simplicity often encourages robustness and </a:t>
            </a:r>
            <a:r>
              <a:rPr lang="en-GB" err="1">
                <a:cs typeface="Arial"/>
              </a:rPr>
              <a:t>explainability</a:t>
            </a:r>
            <a:endParaRPr lang="en-GB">
              <a:cs typeface="Arial"/>
            </a:endParaRPr>
          </a:p>
          <a:p>
            <a:r>
              <a:rPr lang="en-GB">
                <a:cs typeface="Arial"/>
              </a:rPr>
              <a:t>Models should be easy to understand and explainable</a:t>
            </a:r>
          </a:p>
          <a:p>
            <a:pPr marL="628650" lvl="1" indent="-285750"/>
            <a:r>
              <a:rPr lang="en-GB">
                <a:latin typeface="+mn-lt"/>
                <a:cs typeface="Arial"/>
              </a:rPr>
              <a:t>If this is not desired, decision trees might not be the best modelling choice</a:t>
            </a:r>
            <a:endParaRPr lang="en-GB">
              <a:cs typeface="Arial"/>
            </a:endParaRPr>
          </a:p>
          <a:p>
            <a:r>
              <a:rPr lang="en-GB">
                <a:cs typeface="Arial"/>
              </a:rPr>
              <a:t>In general:</a:t>
            </a:r>
          </a:p>
          <a:p>
            <a:pPr marL="628650" lvl="1" indent="-285750"/>
            <a:r>
              <a:rPr lang="en-GB">
                <a:latin typeface="+mn-lt"/>
                <a:cs typeface="Arial"/>
              </a:rPr>
              <a:t>Trees with more than 5 levels are not usually considered simple or explainable</a:t>
            </a:r>
          </a:p>
          <a:p>
            <a:pPr marL="628650" lvl="1" indent="-285750"/>
            <a:r>
              <a:rPr lang="en-GB">
                <a:latin typeface="+mn-lt"/>
                <a:cs typeface="Arial"/>
              </a:rPr>
              <a:t>However, that does not mean all trees with less than 5 levels are simple</a:t>
            </a:r>
          </a:p>
          <a:p>
            <a:pPr marL="628650" lvl="1" indent="-285750"/>
            <a:r>
              <a:rPr lang="en-GB">
                <a:latin typeface="+mn-lt"/>
                <a:cs typeface="Arial"/>
              </a:rPr>
              <a:t>Assess splits during interactive growth or empirically if grown automatically</a:t>
            </a:r>
          </a:p>
          <a:p>
            <a:endParaRPr lang="en-CA"/>
          </a:p>
        </p:txBody>
      </p:sp>
      <p:sp>
        <p:nvSpPr>
          <p:cNvPr id="3" name="Title 2">
            <a:extLst>
              <a:ext uri="{FF2B5EF4-FFF2-40B4-BE49-F238E27FC236}">
                <a16:creationId xmlns:a16="http://schemas.microsoft.com/office/drawing/2014/main" id="{D7981E5D-4A7B-414C-83FE-ADC3319BCF8B}"/>
              </a:ext>
            </a:extLst>
          </p:cNvPr>
          <p:cNvSpPr>
            <a:spLocks noGrp="1"/>
          </p:cNvSpPr>
          <p:nvPr>
            <p:ph type="title"/>
          </p:nvPr>
        </p:nvSpPr>
        <p:spPr/>
        <p:txBody>
          <a:bodyPr/>
          <a:lstStyle/>
          <a:p>
            <a:r>
              <a:rPr lang="en-CA"/>
              <a:t>Improving the Model – Simple and Explainable </a:t>
            </a:r>
          </a:p>
        </p:txBody>
      </p:sp>
    </p:spTree>
    <p:custDataLst>
      <p:tags r:id="rId1"/>
    </p:custDataLst>
    <p:extLst>
      <p:ext uri="{BB962C8B-B14F-4D97-AF65-F5344CB8AC3E}">
        <p14:creationId xmlns:p14="http://schemas.microsoft.com/office/powerpoint/2010/main" val="81174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5" name="Text Placeholder 4">
            <a:extLst>
              <a:ext uri="{FF2B5EF4-FFF2-40B4-BE49-F238E27FC236}">
                <a16:creationId xmlns:a16="http://schemas.microsoft.com/office/drawing/2014/main" id="{E4388CE2-676C-4BC3-83D7-B089C5D7BA10}"/>
              </a:ext>
            </a:extLst>
          </p:cNvPr>
          <p:cNvSpPr>
            <a:spLocks noGrp="1"/>
          </p:cNvSpPr>
          <p:nvPr>
            <p:ph type="body" sz="quarter" idx="11"/>
          </p:nvPr>
        </p:nvSpPr>
        <p:spPr/>
        <p:txBody>
          <a:bodyPr vert="horz" lIns="91440" tIns="45720" rIns="91440" bIns="45720" rtlCol="0" anchor="t">
            <a:noAutofit/>
          </a:bodyPr>
          <a:lstStyle/>
          <a:p>
            <a:r>
              <a:rPr lang="en-CA">
                <a:cs typeface="Arial"/>
              </a:rPr>
              <a:t>Various reports, maps and charts can be accessed from the decision tree node</a:t>
            </a:r>
          </a:p>
          <a:p>
            <a:pPr marL="0" indent="0">
              <a:buNone/>
            </a:pPr>
            <a:endParaRPr lang="en-CA"/>
          </a:p>
          <a:p>
            <a:pPr lvl="1"/>
            <a:r>
              <a:rPr lang="en-CA" b="1">
                <a:latin typeface="Arial"/>
                <a:cs typeface="Arial"/>
              </a:rPr>
              <a:t>Tree</a:t>
            </a:r>
            <a:r>
              <a:rPr lang="en-CA">
                <a:latin typeface="Arial"/>
                <a:cs typeface="Arial"/>
              </a:rPr>
              <a:t> – displays the decision tree </a:t>
            </a:r>
          </a:p>
          <a:p>
            <a:pPr lvl="1"/>
            <a:r>
              <a:rPr lang="en-CA" b="1">
                <a:latin typeface="Arial"/>
                <a:cs typeface="Arial"/>
              </a:rPr>
              <a:t>Tree Map </a:t>
            </a:r>
            <a:r>
              <a:rPr lang="en-US">
                <a:latin typeface="Arial"/>
                <a:cs typeface="Arial"/>
              </a:rPr>
              <a:t>– simplified tree used for navigation and visualization</a:t>
            </a:r>
          </a:p>
          <a:p>
            <a:pPr lvl="1"/>
            <a:r>
              <a:rPr lang="en-CA" b="1">
                <a:latin typeface="Arial"/>
                <a:cs typeface="Arial"/>
              </a:rPr>
              <a:t>Node Data </a:t>
            </a:r>
            <a:r>
              <a:rPr lang="en-CA">
                <a:latin typeface="Arial"/>
                <a:cs typeface="Arial"/>
              </a:rPr>
              <a:t>– </a:t>
            </a:r>
            <a:r>
              <a:rPr lang="en-US">
                <a:latin typeface="Arial"/>
                <a:cs typeface="Arial"/>
              </a:rPr>
              <a:t>displays the data contained within a selected tree node</a:t>
            </a:r>
          </a:p>
          <a:p>
            <a:pPr lvl="1"/>
            <a:r>
              <a:rPr lang="en-CA" b="1">
                <a:latin typeface="Arial"/>
                <a:cs typeface="Arial"/>
              </a:rPr>
              <a:t>Split Report </a:t>
            </a:r>
            <a:r>
              <a:rPr lang="en-CA">
                <a:latin typeface="Arial"/>
                <a:cs typeface="Arial"/>
              </a:rPr>
              <a:t>– </a:t>
            </a:r>
            <a:r>
              <a:rPr lang="en-US">
                <a:latin typeface="Arial"/>
                <a:cs typeface="Arial"/>
              </a:rPr>
              <a:t>displays a statistical report of predictors evaluated at each split </a:t>
            </a:r>
            <a:endParaRPr lang="en-US"/>
          </a:p>
          <a:p>
            <a:pPr lvl="1"/>
            <a:r>
              <a:rPr lang="en-CA" b="1">
                <a:latin typeface="Arial"/>
                <a:cs typeface="Arial"/>
              </a:rPr>
              <a:t>Node Report </a:t>
            </a:r>
            <a:r>
              <a:rPr lang="en-CA">
                <a:latin typeface="Arial"/>
                <a:cs typeface="Arial"/>
              </a:rPr>
              <a:t>– </a:t>
            </a:r>
            <a:r>
              <a:rPr lang="en-US">
                <a:latin typeface="Arial"/>
                <a:cs typeface="Arial"/>
              </a:rPr>
              <a:t>provides information about the terminal nodes in the tree</a:t>
            </a:r>
            <a:endParaRPr lang="en-CA">
              <a:latin typeface="Arial"/>
              <a:cs typeface="Arial"/>
            </a:endParaRPr>
          </a:p>
          <a:p>
            <a:pPr lvl="1"/>
            <a:r>
              <a:rPr lang="en-CA" b="1">
                <a:latin typeface="Arial"/>
                <a:cs typeface="Arial"/>
              </a:rPr>
              <a:t>Charts </a:t>
            </a:r>
            <a:r>
              <a:rPr lang="en-CA">
                <a:latin typeface="Arial"/>
                <a:cs typeface="Arial"/>
              </a:rPr>
              <a:t>– static or dynamic charts of single variables, cross tabulations or child nodes</a:t>
            </a:r>
          </a:p>
          <a:p>
            <a:pPr lvl="1"/>
            <a:r>
              <a:rPr lang="en-CA" b="1">
                <a:latin typeface="Arial"/>
                <a:cs typeface="Arial"/>
              </a:rPr>
              <a:t>Profile Chart </a:t>
            </a:r>
            <a:r>
              <a:rPr lang="en-CA">
                <a:latin typeface="Arial"/>
                <a:cs typeface="Arial"/>
              </a:rPr>
              <a:t>–</a:t>
            </a:r>
            <a:r>
              <a:rPr lang="en-CA" b="1">
                <a:latin typeface="Arial"/>
                <a:cs typeface="Arial"/>
              </a:rPr>
              <a:t> </a:t>
            </a:r>
            <a:r>
              <a:rPr lang="en-CA">
                <a:latin typeface="Arial"/>
                <a:cs typeface="Arial"/>
              </a:rPr>
              <a:t>graphically displays node sizes and DV rates for each node </a:t>
            </a:r>
            <a:endParaRPr lang="en-CA" b="1"/>
          </a:p>
          <a:p>
            <a:pPr lvl="1"/>
            <a:r>
              <a:rPr lang="en-CA" b="1">
                <a:latin typeface="Arial"/>
                <a:cs typeface="Arial"/>
              </a:rPr>
              <a:t>Parameters and Attributes </a:t>
            </a:r>
            <a:r>
              <a:rPr lang="en-CA">
                <a:latin typeface="Arial"/>
                <a:cs typeface="Arial"/>
              </a:rPr>
              <a:t>– predictor variable parameters and attributes </a:t>
            </a:r>
            <a:endParaRPr lang="en-CA" b="1"/>
          </a:p>
          <a:p>
            <a:pPr lvl="1"/>
            <a:r>
              <a:rPr lang="en-CA" b="1">
                <a:latin typeface="Arial"/>
                <a:cs typeface="Arial"/>
              </a:rPr>
              <a:t>Saved Charts – </a:t>
            </a:r>
            <a:r>
              <a:rPr lang="en-CA">
                <a:latin typeface="Arial"/>
                <a:cs typeface="Arial"/>
              </a:rPr>
              <a:t>any charts of interest can be saved to this tab </a:t>
            </a:r>
            <a:endParaRPr lang="en-CA"/>
          </a:p>
          <a:p>
            <a:endParaRPr lang="en-CA"/>
          </a:p>
        </p:txBody>
      </p:sp>
      <p:sp>
        <p:nvSpPr>
          <p:cNvPr id="3" name="Title 2">
            <a:extLst>
              <a:ext uri="{FF2B5EF4-FFF2-40B4-BE49-F238E27FC236}">
                <a16:creationId xmlns:a16="http://schemas.microsoft.com/office/drawing/2014/main" id="{DBB33223-0E69-4F9B-B86E-BBE29F393DDB}"/>
              </a:ext>
            </a:extLst>
          </p:cNvPr>
          <p:cNvSpPr>
            <a:spLocks noGrp="1"/>
          </p:cNvSpPr>
          <p:nvPr>
            <p:ph type="title"/>
          </p:nvPr>
        </p:nvSpPr>
        <p:spPr/>
        <p:txBody>
          <a:bodyPr/>
          <a:lstStyle/>
          <a:p>
            <a:r>
              <a:rPr lang="en-CA"/>
              <a:t>Viewing a Decision Tree in Knowledge Studio – Tabs </a:t>
            </a:r>
          </a:p>
        </p:txBody>
      </p:sp>
      <p:pic>
        <p:nvPicPr>
          <p:cNvPr id="4" name="Picture 3">
            <a:extLst>
              <a:ext uri="{FF2B5EF4-FFF2-40B4-BE49-F238E27FC236}">
                <a16:creationId xmlns:a16="http://schemas.microsoft.com/office/drawing/2014/main" id="{D161DAB5-D2C9-4B96-916F-79DC3C37D133}"/>
              </a:ext>
            </a:extLst>
          </p:cNvPr>
          <p:cNvPicPr>
            <a:picLocks noChangeAspect="1"/>
          </p:cNvPicPr>
          <p:nvPr/>
        </p:nvPicPr>
        <p:blipFill>
          <a:blip r:embed="rId4"/>
          <a:stretch>
            <a:fillRect/>
          </a:stretch>
        </p:blipFill>
        <p:spPr>
          <a:xfrm>
            <a:off x="485776" y="1302602"/>
            <a:ext cx="6822940" cy="244161"/>
          </a:xfrm>
          <a:prstGeom prst="rect">
            <a:avLst/>
          </a:prstGeom>
        </p:spPr>
      </p:pic>
    </p:spTree>
    <p:custDataLst>
      <p:tags r:id="rId1"/>
    </p:custDataLst>
    <p:extLst>
      <p:ext uri="{BB962C8B-B14F-4D97-AF65-F5344CB8AC3E}">
        <p14:creationId xmlns:p14="http://schemas.microsoft.com/office/powerpoint/2010/main" val="427484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5" name="Text Placeholder 4">
            <a:extLst>
              <a:ext uri="{FF2B5EF4-FFF2-40B4-BE49-F238E27FC236}">
                <a16:creationId xmlns:a16="http://schemas.microsoft.com/office/drawing/2014/main" id="{E4388CE2-676C-4BC3-83D7-B089C5D7BA10}"/>
              </a:ext>
            </a:extLst>
          </p:cNvPr>
          <p:cNvSpPr>
            <a:spLocks noGrp="1"/>
          </p:cNvSpPr>
          <p:nvPr>
            <p:ph type="body" sz="quarter" idx="11"/>
          </p:nvPr>
        </p:nvSpPr>
        <p:spPr/>
        <p:txBody>
          <a:bodyPr/>
          <a:lstStyle/>
          <a:p>
            <a:r>
              <a:rPr lang="en-CA"/>
              <a:t>The </a:t>
            </a:r>
            <a:r>
              <a:rPr lang="en-US"/>
              <a:t>tree map shown on the right is a simplified tree used for navigation and visualization</a:t>
            </a:r>
          </a:p>
          <a:p>
            <a:r>
              <a:rPr lang="en-US"/>
              <a:t>Useful for navigating large trees and identifying nodes of interest </a:t>
            </a:r>
          </a:p>
          <a:p>
            <a:endParaRPr lang="en-CA"/>
          </a:p>
          <a:p>
            <a:endParaRPr lang="en-CA"/>
          </a:p>
        </p:txBody>
      </p:sp>
      <p:sp>
        <p:nvSpPr>
          <p:cNvPr id="3" name="Title 2">
            <a:extLst>
              <a:ext uri="{FF2B5EF4-FFF2-40B4-BE49-F238E27FC236}">
                <a16:creationId xmlns:a16="http://schemas.microsoft.com/office/drawing/2014/main" id="{DBB33223-0E69-4F9B-B86E-BBE29F393DDB}"/>
              </a:ext>
            </a:extLst>
          </p:cNvPr>
          <p:cNvSpPr>
            <a:spLocks noGrp="1"/>
          </p:cNvSpPr>
          <p:nvPr>
            <p:ph type="title"/>
          </p:nvPr>
        </p:nvSpPr>
        <p:spPr/>
        <p:txBody>
          <a:bodyPr/>
          <a:lstStyle/>
          <a:p>
            <a:r>
              <a:rPr lang="en-CA"/>
              <a:t>Tree and Tree Map Tabs </a:t>
            </a:r>
          </a:p>
        </p:txBody>
      </p:sp>
      <p:pic>
        <p:nvPicPr>
          <p:cNvPr id="7" name="Picture 6">
            <a:extLst>
              <a:ext uri="{FF2B5EF4-FFF2-40B4-BE49-F238E27FC236}">
                <a16:creationId xmlns:a16="http://schemas.microsoft.com/office/drawing/2014/main" id="{BD2D740F-0AD8-4C3E-B334-6244637E3027}"/>
              </a:ext>
            </a:extLst>
          </p:cNvPr>
          <p:cNvPicPr>
            <a:picLocks noChangeAspect="1"/>
          </p:cNvPicPr>
          <p:nvPr/>
        </p:nvPicPr>
        <p:blipFill>
          <a:blip r:embed="rId4"/>
          <a:stretch>
            <a:fillRect/>
          </a:stretch>
        </p:blipFill>
        <p:spPr>
          <a:xfrm>
            <a:off x="1345270" y="1939788"/>
            <a:ext cx="5904616" cy="3072622"/>
          </a:xfrm>
          <a:prstGeom prst="rect">
            <a:avLst/>
          </a:prstGeom>
        </p:spPr>
      </p:pic>
      <p:sp>
        <p:nvSpPr>
          <p:cNvPr id="8" name="AutoShape 5">
            <a:extLst>
              <a:ext uri="{FF2B5EF4-FFF2-40B4-BE49-F238E27FC236}">
                <a16:creationId xmlns:a16="http://schemas.microsoft.com/office/drawing/2014/main" id="{5417D7C4-8010-4719-8C4D-AC546677F554}"/>
              </a:ext>
            </a:extLst>
          </p:cNvPr>
          <p:cNvSpPr>
            <a:spLocks noChangeArrowheads="1"/>
          </p:cNvSpPr>
          <p:nvPr/>
        </p:nvSpPr>
        <p:spPr bwMode="auto">
          <a:xfrm>
            <a:off x="7530299" y="1490595"/>
            <a:ext cx="1242226" cy="1215717"/>
          </a:xfrm>
          <a:prstGeom prst="wedgeRectCallout">
            <a:avLst>
              <a:gd name="adj1" fmla="val -69382"/>
              <a:gd name="adj2" fmla="val 17148"/>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Can easily navigate the tree through the tree map</a:t>
            </a:r>
          </a:p>
        </p:txBody>
      </p:sp>
    </p:spTree>
    <p:custDataLst>
      <p:tags r:id="rId1"/>
    </p:custDataLst>
    <p:extLst>
      <p:ext uri="{BB962C8B-B14F-4D97-AF65-F5344CB8AC3E}">
        <p14:creationId xmlns:p14="http://schemas.microsoft.com/office/powerpoint/2010/main" val="22077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867861"/>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BD2E9E86-0524-4A89-881A-84E7863A9FCC}"/>
              </a:ext>
            </a:extLst>
          </p:cNvPr>
          <p:cNvSpPr>
            <a:spLocks noGrp="1"/>
          </p:cNvSpPr>
          <p:nvPr>
            <p:ph type="body" sz="quarter" idx="11"/>
          </p:nvPr>
        </p:nvSpPr>
        <p:spPr/>
        <p:txBody>
          <a:bodyPr/>
          <a:lstStyle/>
          <a:p>
            <a:r>
              <a:rPr lang="en-US">
                <a:solidFill>
                  <a:srgbClr val="DADCDE">
                    <a:lumMod val="25000"/>
                  </a:srgbClr>
                </a:solidFill>
              </a:rPr>
              <a:t>The Node Data view displays the data contained within individual tree nodes</a:t>
            </a:r>
          </a:p>
          <a:p>
            <a:endParaRPr lang="en-CA"/>
          </a:p>
        </p:txBody>
      </p:sp>
      <p:sp>
        <p:nvSpPr>
          <p:cNvPr id="2" name="Title 1">
            <a:extLst>
              <a:ext uri="{FF2B5EF4-FFF2-40B4-BE49-F238E27FC236}">
                <a16:creationId xmlns:a16="http://schemas.microsoft.com/office/drawing/2014/main" id="{6E153E87-DDF3-4A6B-B080-C39C133F12E1}"/>
              </a:ext>
            </a:extLst>
          </p:cNvPr>
          <p:cNvSpPr>
            <a:spLocks noGrp="1"/>
          </p:cNvSpPr>
          <p:nvPr>
            <p:ph type="title"/>
          </p:nvPr>
        </p:nvSpPr>
        <p:spPr/>
        <p:txBody>
          <a:bodyPr/>
          <a:lstStyle/>
          <a:p>
            <a:r>
              <a:rPr lang="en-CA"/>
              <a:t>Node Data Tab </a:t>
            </a:r>
          </a:p>
        </p:txBody>
      </p:sp>
      <p:pic>
        <p:nvPicPr>
          <p:cNvPr id="4" name="Picture 3">
            <a:extLst>
              <a:ext uri="{FF2B5EF4-FFF2-40B4-BE49-F238E27FC236}">
                <a16:creationId xmlns:a16="http://schemas.microsoft.com/office/drawing/2014/main" id="{BAFCD40E-50EB-42FC-BE39-8FAAFE958F95}"/>
              </a:ext>
            </a:extLst>
          </p:cNvPr>
          <p:cNvPicPr>
            <a:picLocks noChangeAspect="1"/>
          </p:cNvPicPr>
          <p:nvPr/>
        </p:nvPicPr>
        <p:blipFill>
          <a:blip r:embed="rId4"/>
          <a:stretch>
            <a:fillRect/>
          </a:stretch>
        </p:blipFill>
        <p:spPr>
          <a:xfrm>
            <a:off x="1164766" y="1707610"/>
            <a:ext cx="6418018" cy="3304800"/>
          </a:xfrm>
          <a:prstGeom prst="rect">
            <a:avLst/>
          </a:prstGeom>
        </p:spPr>
      </p:pic>
      <p:sp>
        <p:nvSpPr>
          <p:cNvPr id="12" name="Rectangle: Rounded Corners 11">
            <a:extLst>
              <a:ext uri="{FF2B5EF4-FFF2-40B4-BE49-F238E27FC236}">
                <a16:creationId xmlns:a16="http://schemas.microsoft.com/office/drawing/2014/main" id="{01929DEE-B7D8-4A75-87FE-0B2EE7D1B684}"/>
              </a:ext>
            </a:extLst>
          </p:cNvPr>
          <p:cNvSpPr/>
          <p:nvPr/>
        </p:nvSpPr>
        <p:spPr>
          <a:xfrm>
            <a:off x="5992585" y="1707610"/>
            <a:ext cx="1052477" cy="168261"/>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4" name="Rectangle: Rounded Corners 13">
            <a:extLst>
              <a:ext uri="{FF2B5EF4-FFF2-40B4-BE49-F238E27FC236}">
                <a16:creationId xmlns:a16="http://schemas.microsoft.com/office/drawing/2014/main" id="{B5E5FBC3-A434-4118-B9CC-7491D479243A}"/>
              </a:ext>
            </a:extLst>
          </p:cNvPr>
          <p:cNvSpPr/>
          <p:nvPr/>
        </p:nvSpPr>
        <p:spPr>
          <a:xfrm>
            <a:off x="2931540" y="2844403"/>
            <a:ext cx="873017" cy="470297"/>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5" name="AutoShape 5">
            <a:extLst>
              <a:ext uri="{FF2B5EF4-FFF2-40B4-BE49-F238E27FC236}">
                <a16:creationId xmlns:a16="http://schemas.microsoft.com/office/drawing/2014/main" id="{C69F2458-88CE-4D1D-A315-A580DBA51964}"/>
              </a:ext>
            </a:extLst>
          </p:cNvPr>
          <p:cNvSpPr>
            <a:spLocks noChangeArrowheads="1"/>
          </p:cNvSpPr>
          <p:nvPr/>
        </p:nvSpPr>
        <p:spPr bwMode="auto">
          <a:xfrm>
            <a:off x="7835099" y="1482323"/>
            <a:ext cx="1242226" cy="569387"/>
          </a:xfrm>
          <a:prstGeom prst="wedgeRectCallout">
            <a:avLst>
              <a:gd name="adj1" fmla="val -69382"/>
              <a:gd name="adj2" fmla="val 17148"/>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Able to view node data  </a:t>
            </a:r>
          </a:p>
        </p:txBody>
      </p:sp>
    </p:spTree>
    <p:custDataLst>
      <p:tags r:id="rId1"/>
    </p:custDataLst>
    <p:extLst>
      <p:ext uri="{BB962C8B-B14F-4D97-AF65-F5344CB8AC3E}">
        <p14:creationId xmlns:p14="http://schemas.microsoft.com/office/powerpoint/2010/main" val="75519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F01B6B7E-6ED0-4D29-9618-499C2C8E931D}"/>
              </a:ext>
            </a:extLst>
          </p:cNvPr>
          <p:cNvSpPr>
            <a:spLocks noGrp="1"/>
          </p:cNvSpPr>
          <p:nvPr>
            <p:ph type="body" sz="quarter" idx="11"/>
          </p:nvPr>
        </p:nvSpPr>
        <p:spPr>
          <a:xfrm>
            <a:off x="457200" y="975278"/>
            <a:ext cx="8201025" cy="1116119"/>
          </a:xfrm>
        </p:spPr>
        <p:txBody>
          <a:bodyPr/>
          <a:lstStyle/>
          <a:p>
            <a:pPr>
              <a:defRPr/>
            </a:pPr>
            <a:r>
              <a:rPr lang="en-US">
                <a:solidFill>
                  <a:srgbClr val="DADCDE">
                    <a:lumMod val="25000"/>
                  </a:srgbClr>
                </a:solidFill>
              </a:rPr>
              <a:t>The Split Report displays possible splits at the currently selected node of the decision tree</a:t>
            </a:r>
          </a:p>
          <a:p>
            <a:pPr>
              <a:defRPr/>
            </a:pPr>
            <a:r>
              <a:rPr lang="en-US">
                <a:solidFill>
                  <a:srgbClr val="DADCDE">
                    <a:lumMod val="25000"/>
                  </a:srgbClr>
                </a:solidFill>
              </a:rPr>
              <a:t>The split report shows the calculated splits in rank order based on chi-squared values or other metrics</a:t>
            </a:r>
          </a:p>
          <a:p>
            <a:endParaRPr lang="en-CA"/>
          </a:p>
        </p:txBody>
      </p:sp>
      <p:sp>
        <p:nvSpPr>
          <p:cNvPr id="2" name="Title 1">
            <a:extLst>
              <a:ext uri="{FF2B5EF4-FFF2-40B4-BE49-F238E27FC236}">
                <a16:creationId xmlns:a16="http://schemas.microsoft.com/office/drawing/2014/main" id="{7F89711E-719A-4C7E-A035-F938A2A45C2B}"/>
              </a:ext>
            </a:extLst>
          </p:cNvPr>
          <p:cNvSpPr>
            <a:spLocks noGrp="1"/>
          </p:cNvSpPr>
          <p:nvPr>
            <p:ph type="title"/>
          </p:nvPr>
        </p:nvSpPr>
        <p:spPr/>
        <p:txBody>
          <a:bodyPr/>
          <a:lstStyle/>
          <a:p>
            <a:r>
              <a:rPr lang="en-CA"/>
              <a:t>Split Report Tab </a:t>
            </a:r>
          </a:p>
        </p:txBody>
      </p:sp>
      <p:pic>
        <p:nvPicPr>
          <p:cNvPr id="4" name="Picture 3">
            <a:extLst>
              <a:ext uri="{FF2B5EF4-FFF2-40B4-BE49-F238E27FC236}">
                <a16:creationId xmlns:a16="http://schemas.microsoft.com/office/drawing/2014/main" id="{3F181997-2985-4FF0-863A-D659FF8F6316}"/>
              </a:ext>
            </a:extLst>
          </p:cNvPr>
          <p:cNvPicPr>
            <a:picLocks noChangeAspect="1"/>
          </p:cNvPicPr>
          <p:nvPr/>
        </p:nvPicPr>
        <p:blipFill>
          <a:blip r:embed="rId4"/>
          <a:stretch>
            <a:fillRect/>
          </a:stretch>
        </p:blipFill>
        <p:spPr>
          <a:xfrm>
            <a:off x="1289957" y="1784828"/>
            <a:ext cx="6229350" cy="3227582"/>
          </a:xfrm>
          <a:prstGeom prst="rect">
            <a:avLst/>
          </a:prstGeom>
        </p:spPr>
      </p:pic>
      <p:sp>
        <p:nvSpPr>
          <p:cNvPr id="9" name="Rectangle: Rounded Corners 8">
            <a:extLst>
              <a:ext uri="{FF2B5EF4-FFF2-40B4-BE49-F238E27FC236}">
                <a16:creationId xmlns:a16="http://schemas.microsoft.com/office/drawing/2014/main" id="{A5A3EB85-64EF-45E4-9E37-D39E22FC1C7C}"/>
              </a:ext>
            </a:extLst>
          </p:cNvPr>
          <p:cNvSpPr/>
          <p:nvPr/>
        </p:nvSpPr>
        <p:spPr>
          <a:xfrm>
            <a:off x="2988612" y="2898321"/>
            <a:ext cx="807781" cy="571500"/>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1" name="Rectangle: Rounded Corners 10">
            <a:extLst>
              <a:ext uri="{FF2B5EF4-FFF2-40B4-BE49-F238E27FC236}">
                <a16:creationId xmlns:a16="http://schemas.microsoft.com/office/drawing/2014/main" id="{7D8013AA-DE7A-46AD-9AE1-871A2E0A15C6}"/>
              </a:ext>
            </a:extLst>
          </p:cNvPr>
          <p:cNvSpPr/>
          <p:nvPr/>
        </p:nvSpPr>
        <p:spPr>
          <a:xfrm>
            <a:off x="2188590" y="3649437"/>
            <a:ext cx="2383410" cy="518786"/>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2" name="AutoShape 5">
            <a:extLst>
              <a:ext uri="{FF2B5EF4-FFF2-40B4-BE49-F238E27FC236}">
                <a16:creationId xmlns:a16="http://schemas.microsoft.com/office/drawing/2014/main" id="{68BD1050-BEE9-4165-A55F-B57C49AEEC83}"/>
              </a:ext>
            </a:extLst>
          </p:cNvPr>
          <p:cNvSpPr>
            <a:spLocks noChangeArrowheads="1"/>
          </p:cNvSpPr>
          <p:nvPr/>
        </p:nvSpPr>
        <p:spPr bwMode="auto">
          <a:xfrm>
            <a:off x="7796827" y="1784828"/>
            <a:ext cx="1242226" cy="1862048"/>
          </a:xfrm>
          <a:prstGeom prst="wedgeRectCallout">
            <a:avLst>
              <a:gd name="adj1" fmla="val -70915"/>
              <a:gd name="adj2" fmla="val 17414"/>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Able to see a ranked report of the possible variable splits at selected node</a:t>
            </a:r>
          </a:p>
        </p:txBody>
      </p:sp>
    </p:spTree>
    <p:custDataLst>
      <p:tags r:id="rId1"/>
    </p:custDataLst>
    <p:extLst>
      <p:ext uri="{BB962C8B-B14F-4D97-AF65-F5344CB8AC3E}">
        <p14:creationId xmlns:p14="http://schemas.microsoft.com/office/powerpoint/2010/main" val="209681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488057F8-A419-410E-9D68-5DDA4B8824B7}"/>
              </a:ext>
            </a:extLst>
          </p:cNvPr>
          <p:cNvSpPr>
            <a:spLocks noGrp="1"/>
          </p:cNvSpPr>
          <p:nvPr>
            <p:ph type="body" sz="quarter" idx="11"/>
          </p:nvPr>
        </p:nvSpPr>
        <p:spPr>
          <a:xfrm>
            <a:off x="457200" y="975278"/>
            <a:ext cx="8215743" cy="3445524"/>
          </a:xfrm>
        </p:spPr>
        <p:txBody>
          <a:bodyPr vert="horz" lIns="91440" tIns="45720" rIns="91440" bIns="45720" rtlCol="0" anchor="t">
            <a:noAutofit/>
          </a:bodyPr>
          <a:lstStyle/>
          <a:p>
            <a:pPr>
              <a:defRPr/>
            </a:pPr>
            <a:r>
              <a:rPr lang="en-US"/>
              <a:t>The node report provides information about nodes in the tree in the form of rules, sizes and ratios</a:t>
            </a:r>
            <a:endParaRPr lang="en-US">
              <a:cs typeface="Calibri"/>
            </a:endParaRPr>
          </a:p>
          <a:p>
            <a:endParaRPr lang="en-CA"/>
          </a:p>
        </p:txBody>
      </p:sp>
      <p:sp>
        <p:nvSpPr>
          <p:cNvPr id="3" name="Title 2">
            <a:extLst>
              <a:ext uri="{FF2B5EF4-FFF2-40B4-BE49-F238E27FC236}">
                <a16:creationId xmlns:a16="http://schemas.microsoft.com/office/drawing/2014/main" id="{133BF36D-11F9-4609-B44F-91FA11DC96EB}"/>
              </a:ext>
            </a:extLst>
          </p:cNvPr>
          <p:cNvSpPr>
            <a:spLocks noGrp="1"/>
          </p:cNvSpPr>
          <p:nvPr>
            <p:ph type="title"/>
          </p:nvPr>
        </p:nvSpPr>
        <p:spPr/>
        <p:txBody>
          <a:bodyPr/>
          <a:lstStyle/>
          <a:p>
            <a:r>
              <a:rPr lang="en-CA"/>
              <a:t>Node Report Tab</a:t>
            </a:r>
          </a:p>
        </p:txBody>
      </p:sp>
      <p:pic>
        <p:nvPicPr>
          <p:cNvPr id="2" name="Picture 1">
            <a:extLst>
              <a:ext uri="{FF2B5EF4-FFF2-40B4-BE49-F238E27FC236}">
                <a16:creationId xmlns:a16="http://schemas.microsoft.com/office/drawing/2014/main" id="{C2941AAB-1329-47C8-97C8-6B7447AF18B4}"/>
              </a:ext>
            </a:extLst>
          </p:cNvPr>
          <p:cNvPicPr>
            <a:picLocks noChangeAspect="1"/>
          </p:cNvPicPr>
          <p:nvPr/>
        </p:nvPicPr>
        <p:blipFill>
          <a:blip r:embed="rId4"/>
          <a:stretch>
            <a:fillRect/>
          </a:stretch>
        </p:blipFill>
        <p:spPr>
          <a:xfrm>
            <a:off x="1363346" y="1652739"/>
            <a:ext cx="6403449" cy="3445396"/>
          </a:xfrm>
          <a:prstGeom prst="rect">
            <a:avLst/>
          </a:prstGeom>
        </p:spPr>
      </p:pic>
      <p:sp>
        <p:nvSpPr>
          <p:cNvPr id="13" name="Rectangle: Rounded Corners 12">
            <a:extLst>
              <a:ext uri="{FF2B5EF4-FFF2-40B4-BE49-F238E27FC236}">
                <a16:creationId xmlns:a16="http://schemas.microsoft.com/office/drawing/2014/main" id="{0C586F68-7FE3-4BD9-8ACA-B2F0EAE8CCD3}"/>
              </a:ext>
            </a:extLst>
          </p:cNvPr>
          <p:cNvSpPr/>
          <p:nvPr/>
        </p:nvSpPr>
        <p:spPr>
          <a:xfrm>
            <a:off x="4031142" y="2303961"/>
            <a:ext cx="524208" cy="370874"/>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4" name="AutoShape 5">
            <a:extLst>
              <a:ext uri="{FF2B5EF4-FFF2-40B4-BE49-F238E27FC236}">
                <a16:creationId xmlns:a16="http://schemas.microsoft.com/office/drawing/2014/main" id="{2732D31B-2498-40EE-A480-F18F3843497B}"/>
              </a:ext>
            </a:extLst>
          </p:cNvPr>
          <p:cNvSpPr>
            <a:spLocks noChangeArrowheads="1"/>
          </p:cNvSpPr>
          <p:nvPr/>
        </p:nvSpPr>
        <p:spPr bwMode="auto">
          <a:xfrm>
            <a:off x="63970" y="1931884"/>
            <a:ext cx="1242226" cy="1646605"/>
          </a:xfrm>
          <a:prstGeom prst="wedgeRectCallout">
            <a:avLst>
              <a:gd name="adj1" fmla="val 49467"/>
              <a:gd name="adj2" fmla="val 69100"/>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Node report of terminal, tagged or all nodes by either category of DV</a:t>
            </a:r>
          </a:p>
        </p:txBody>
      </p:sp>
    </p:spTree>
    <p:custDataLst>
      <p:tags r:id="rId1"/>
    </p:custDataLst>
    <p:extLst>
      <p:ext uri="{BB962C8B-B14F-4D97-AF65-F5344CB8AC3E}">
        <p14:creationId xmlns:p14="http://schemas.microsoft.com/office/powerpoint/2010/main" val="398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5" name="Text Placeholder 4">
            <a:extLst>
              <a:ext uri="{FF2B5EF4-FFF2-40B4-BE49-F238E27FC236}">
                <a16:creationId xmlns:a16="http://schemas.microsoft.com/office/drawing/2014/main" id="{D0E75600-E615-4ABF-8CB3-A3AAD8490E30}"/>
              </a:ext>
            </a:extLst>
          </p:cNvPr>
          <p:cNvSpPr>
            <a:spLocks noGrp="1"/>
          </p:cNvSpPr>
          <p:nvPr>
            <p:ph type="body" sz="quarter" idx="11"/>
          </p:nvPr>
        </p:nvSpPr>
        <p:spPr>
          <a:xfrm>
            <a:off x="457201" y="975278"/>
            <a:ext cx="7941012" cy="3445524"/>
          </a:xfrm>
        </p:spPr>
        <p:txBody>
          <a:bodyPr/>
          <a:lstStyle/>
          <a:p>
            <a:pPr algn="just" defTabSz="615554" eaLnBrk="0" hangingPunct="0">
              <a:spcBef>
                <a:spcPct val="50000"/>
              </a:spcBef>
              <a:defRPr/>
            </a:pPr>
            <a:r>
              <a:rPr lang="en-US">
                <a:solidFill>
                  <a:srgbClr val="DADCDE">
                    <a:lumMod val="25000"/>
                  </a:srgbClr>
                </a:solidFill>
              </a:rPr>
              <a:t>To export a dataset of a desired node, highlight or tag the desired node;</a:t>
            </a:r>
          </a:p>
          <a:p>
            <a:pPr lvl="1" algn="just" defTabSz="615554" eaLnBrk="0" hangingPunct="0">
              <a:spcBef>
                <a:spcPct val="50000"/>
              </a:spcBef>
              <a:defRPr/>
            </a:pPr>
            <a:r>
              <a:rPr lang="en-US">
                <a:solidFill>
                  <a:srgbClr val="DADCDE">
                    <a:lumMod val="25000"/>
                  </a:srgbClr>
                </a:solidFill>
                <a:latin typeface="+mn-lt"/>
              </a:rPr>
              <a:t>From Insert, select Node Dataset</a:t>
            </a:r>
          </a:p>
          <a:p>
            <a:pPr lvl="1" algn="just" defTabSz="615554" eaLnBrk="0" hangingPunct="0">
              <a:spcBef>
                <a:spcPct val="50000"/>
              </a:spcBef>
              <a:defRPr/>
            </a:pPr>
            <a:r>
              <a:rPr lang="en-US">
                <a:solidFill>
                  <a:srgbClr val="DADCDE">
                    <a:lumMod val="25000"/>
                  </a:srgbClr>
                </a:solidFill>
                <a:latin typeface="+mn-lt"/>
              </a:rPr>
              <a:t>The dataset for the selected node will appear in the project pane</a:t>
            </a:r>
          </a:p>
          <a:p>
            <a:pPr marL="228600" lvl="1" indent="0" algn="just" defTabSz="615554" eaLnBrk="0" hangingPunct="0">
              <a:spcBef>
                <a:spcPct val="50000"/>
              </a:spcBef>
              <a:buNone/>
              <a:defRPr/>
            </a:pPr>
            <a:endParaRPr lang="en-US">
              <a:solidFill>
                <a:srgbClr val="DADCDE">
                  <a:lumMod val="25000"/>
                </a:srgbClr>
              </a:solidFill>
              <a:latin typeface="+mn-lt"/>
            </a:endParaRPr>
          </a:p>
          <a:p>
            <a:endParaRPr lang="en-CA"/>
          </a:p>
        </p:txBody>
      </p:sp>
      <p:sp>
        <p:nvSpPr>
          <p:cNvPr id="3" name="Title 2">
            <a:extLst>
              <a:ext uri="{FF2B5EF4-FFF2-40B4-BE49-F238E27FC236}">
                <a16:creationId xmlns:a16="http://schemas.microsoft.com/office/drawing/2014/main" id="{A54AE317-7CB4-40E2-B30C-1DFA16E6D7A2}"/>
              </a:ext>
            </a:extLst>
          </p:cNvPr>
          <p:cNvSpPr>
            <a:spLocks noGrp="1"/>
          </p:cNvSpPr>
          <p:nvPr>
            <p:ph type="title"/>
          </p:nvPr>
        </p:nvSpPr>
        <p:spPr/>
        <p:txBody>
          <a:bodyPr/>
          <a:lstStyle/>
          <a:p>
            <a:r>
              <a:rPr lang="en-CA"/>
              <a:t>Node Data Export </a:t>
            </a:r>
          </a:p>
        </p:txBody>
      </p:sp>
      <p:pic>
        <p:nvPicPr>
          <p:cNvPr id="2" name="Picture 1">
            <a:extLst>
              <a:ext uri="{FF2B5EF4-FFF2-40B4-BE49-F238E27FC236}">
                <a16:creationId xmlns:a16="http://schemas.microsoft.com/office/drawing/2014/main" id="{E47E7266-84A8-4CD8-AE58-19BDAC06322E}"/>
              </a:ext>
            </a:extLst>
          </p:cNvPr>
          <p:cNvPicPr>
            <a:picLocks noChangeAspect="1"/>
          </p:cNvPicPr>
          <p:nvPr/>
        </p:nvPicPr>
        <p:blipFill>
          <a:blip r:embed="rId4"/>
          <a:stretch>
            <a:fillRect/>
          </a:stretch>
        </p:blipFill>
        <p:spPr>
          <a:xfrm>
            <a:off x="561726" y="3397374"/>
            <a:ext cx="2933700" cy="1333500"/>
          </a:xfrm>
          <a:prstGeom prst="rect">
            <a:avLst/>
          </a:prstGeom>
        </p:spPr>
      </p:pic>
      <p:pic>
        <p:nvPicPr>
          <p:cNvPr id="4" name="Picture 3">
            <a:extLst>
              <a:ext uri="{FF2B5EF4-FFF2-40B4-BE49-F238E27FC236}">
                <a16:creationId xmlns:a16="http://schemas.microsoft.com/office/drawing/2014/main" id="{E2C181A3-0EEB-450B-9147-659B4E4C13A1}"/>
              </a:ext>
            </a:extLst>
          </p:cNvPr>
          <p:cNvPicPr>
            <a:picLocks noChangeAspect="1"/>
          </p:cNvPicPr>
          <p:nvPr/>
        </p:nvPicPr>
        <p:blipFill>
          <a:blip r:embed="rId5"/>
          <a:stretch>
            <a:fillRect/>
          </a:stretch>
        </p:blipFill>
        <p:spPr>
          <a:xfrm>
            <a:off x="561726" y="2340882"/>
            <a:ext cx="2590800" cy="971550"/>
          </a:xfrm>
          <a:prstGeom prst="rect">
            <a:avLst/>
          </a:prstGeom>
        </p:spPr>
      </p:pic>
      <p:pic>
        <p:nvPicPr>
          <p:cNvPr id="6" name="Picture 5">
            <a:extLst>
              <a:ext uri="{FF2B5EF4-FFF2-40B4-BE49-F238E27FC236}">
                <a16:creationId xmlns:a16="http://schemas.microsoft.com/office/drawing/2014/main" id="{4CFC0FB9-73FD-4905-8084-6C8ADCC42CDE}"/>
              </a:ext>
            </a:extLst>
          </p:cNvPr>
          <p:cNvPicPr>
            <a:picLocks noChangeAspect="1"/>
          </p:cNvPicPr>
          <p:nvPr/>
        </p:nvPicPr>
        <p:blipFill>
          <a:blip r:embed="rId6"/>
          <a:stretch>
            <a:fillRect/>
          </a:stretch>
        </p:blipFill>
        <p:spPr>
          <a:xfrm>
            <a:off x="3599951" y="2398187"/>
            <a:ext cx="2897615" cy="2242024"/>
          </a:xfrm>
          <a:prstGeom prst="rect">
            <a:avLst/>
          </a:prstGeom>
        </p:spPr>
      </p:pic>
      <p:pic>
        <p:nvPicPr>
          <p:cNvPr id="7" name="Picture 6">
            <a:extLst>
              <a:ext uri="{FF2B5EF4-FFF2-40B4-BE49-F238E27FC236}">
                <a16:creationId xmlns:a16="http://schemas.microsoft.com/office/drawing/2014/main" id="{97846FBF-81AD-4EED-A7C4-7ED2AE9958D6}"/>
              </a:ext>
            </a:extLst>
          </p:cNvPr>
          <p:cNvPicPr>
            <a:picLocks noChangeAspect="1"/>
          </p:cNvPicPr>
          <p:nvPr/>
        </p:nvPicPr>
        <p:blipFill>
          <a:blip r:embed="rId7"/>
          <a:stretch>
            <a:fillRect/>
          </a:stretch>
        </p:blipFill>
        <p:spPr>
          <a:xfrm>
            <a:off x="6565500" y="2398187"/>
            <a:ext cx="1619250" cy="971550"/>
          </a:xfrm>
          <a:prstGeom prst="rect">
            <a:avLst/>
          </a:prstGeom>
        </p:spPr>
      </p:pic>
      <p:sp>
        <p:nvSpPr>
          <p:cNvPr id="13" name="AutoShape 5">
            <a:extLst>
              <a:ext uri="{FF2B5EF4-FFF2-40B4-BE49-F238E27FC236}">
                <a16:creationId xmlns:a16="http://schemas.microsoft.com/office/drawing/2014/main" id="{47B8C509-FD0A-4B33-9B04-2866B871FD38}"/>
              </a:ext>
            </a:extLst>
          </p:cNvPr>
          <p:cNvSpPr>
            <a:spLocks noChangeArrowheads="1"/>
          </p:cNvSpPr>
          <p:nvPr/>
        </p:nvSpPr>
        <p:spPr bwMode="auto">
          <a:xfrm>
            <a:off x="6817431" y="938396"/>
            <a:ext cx="2102189" cy="569387"/>
          </a:xfrm>
          <a:prstGeom prst="wedgeRectCallout">
            <a:avLst>
              <a:gd name="adj1" fmla="val 554"/>
              <a:gd name="adj2" fmla="val 272105"/>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Node dataset appears in project pane</a:t>
            </a:r>
          </a:p>
        </p:txBody>
      </p:sp>
      <p:sp>
        <p:nvSpPr>
          <p:cNvPr id="14" name="AutoShape 5">
            <a:extLst>
              <a:ext uri="{FF2B5EF4-FFF2-40B4-BE49-F238E27FC236}">
                <a16:creationId xmlns:a16="http://schemas.microsoft.com/office/drawing/2014/main" id="{344DF2DB-5E3B-4F0A-8A87-8808865F2E36}"/>
              </a:ext>
            </a:extLst>
          </p:cNvPr>
          <p:cNvSpPr>
            <a:spLocks noChangeArrowheads="1"/>
          </p:cNvSpPr>
          <p:nvPr/>
        </p:nvSpPr>
        <p:spPr bwMode="auto">
          <a:xfrm>
            <a:off x="2347398" y="3430483"/>
            <a:ext cx="872052" cy="353943"/>
          </a:xfrm>
          <a:prstGeom prst="wedgeRectCallout">
            <a:avLst>
              <a:gd name="adj1" fmla="val -47610"/>
              <a:gd name="adj2" fmla="val 81668"/>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Modify</a:t>
            </a:r>
          </a:p>
        </p:txBody>
      </p:sp>
    </p:spTree>
    <p:custDataLst>
      <p:tags r:id="rId1"/>
    </p:custDataLst>
    <p:extLst>
      <p:ext uri="{BB962C8B-B14F-4D97-AF65-F5344CB8AC3E}">
        <p14:creationId xmlns:p14="http://schemas.microsoft.com/office/powerpoint/2010/main" val="77114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8" name="Text Placeholder 7">
            <a:extLst>
              <a:ext uri="{FF2B5EF4-FFF2-40B4-BE49-F238E27FC236}">
                <a16:creationId xmlns:a16="http://schemas.microsoft.com/office/drawing/2014/main" id="{5D8DBE9C-433D-4C7B-BDA8-A98BB13521F6}"/>
              </a:ext>
            </a:extLst>
          </p:cNvPr>
          <p:cNvSpPr>
            <a:spLocks noGrp="1"/>
          </p:cNvSpPr>
          <p:nvPr>
            <p:ph type="body" sz="quarter" idx="11"/>
          </p:nvPr>
        </p:nvSpPr>
        <p:spPr>
          <a:xfrm>
            <a:off x="457201" y="975278"/>
            <a:ext cx="2697126" cy="3445524"/>
          </a:xfrm>
        </p:spPr>
        <p:txBody>
          <a:bodyPr vert="horz" lIns="91440" tIns="45720" rIns="91440" bIns="45720" rtlCol="0" anchor="t">
            <a:noAutofit/>
          </a:bodyPr>
          <a:lstStyle/>
          <a:p>
            <a:r>
              <a:rPr lang="en-US">
                <a:solidFill>
                  <a:srgbClr val="DADCDE">
                    <a:lumMod val="25000"/>
                  </a:srgbClr>
                </a:solidFill>
              </a:rPr>
              <a:t>Examine distribution within node dataset from Tools | Add Chart options </a:t>
            </a:r>
          </a:p>
          <a:p>
            <a:r>
              <a:rPr lang="en-US">
                <a:solidFill>
                  <a:srgbClr val="DADCDE">
                    <a:lumMod val="25000"/>
                  </a:srgbClr>
                </a:solidFill>
              </a:rPr>
              <a:t>Option to include a static or a dynamic chart with single variable, cross tabs or child nodes option </a:t>
            </a:r>
          </a:p>
          <a:p>
            <a:r>
              <a:rPr lang="en-US">
                <a:solidFill>
                  <a:srgbClr val="DADCDE">
                    <a:lumMod val="25000"/>
                  </a:srgbClr>
                </a:solidFill>
              </a:rPr>
              <a:t>We chose the dynamic and child nodes option here when selecting the root node – this means the chart will display the distribution of all the child nodes arising from this root parent node </a:t>
            </a:r>
          </a:p>
          <a:p>
            <a:endParaRPr lang="en-CA"/>
          </a:p>
        </p:txBody>
      </p:sp>
      <p:sp>
        <p:nvSpPr>
          <p:cNvPr id="6" name="Title 5">
            <a:extLst>
              <a:ext uri="{FF2B5EF4-FFF2-40B4-BE49-F238E27FC236}">
                <a16:creationId xmlns:a16="http://schemas.microsoft.com/office/drawing/2014/main" id="{4AE278FC-2A3C-4454-88EC-9059D33B21D8}"/>
              </a:ext>
            </a:extLst>
          </p:cNvPr>
          <p:cNvSpPr>
            <a:spLocks noGrp="1"/>
          </p:cNvSpPr>
          <p:nvPr>
            <p:ph type="title"/>
          </p:nvPr>
        </p:nvSpPr>
        <p:spPr/>
        <p:txBody>
          <a:bodyPr/>
          <a:lstStyle/>
          <a:p>
            <a:r>
              <a:rPr lang="en-CA"/>
              <a:t>Chart Tab </a:t>
            </a:r>
          </a:p>
        </p:txBody>
      </p:sp>
      <p:pic>
        <p:nvPicPr>
          <p:cNvPr id="17" name="Picture 16">
            <a:extLst>
              <a:ext uri="{FF2B5EF4-FFF2-40B4-BE49-F238E27FC236}">
                <a16:creationId xmlns:a16="http://schemas.microsoft.com/office/drawing/2014/main" id="{584F3D86-8591-4D76-849B-4E808498C95D}"/>
              </a:ext>
            </a:extLst>
          </p:cNvPr>
          <p:cNvPicPr>
            <a:picLocks noChangeAspect="1"/>
          </p:cNvPicPr>
          <p:nvPr/>
        </p:nvPicPr>
        <p:blipFill>
          <a:blip r:embed="rId4"/>
          <a:stretch>
            <a:fillRect/>
          </a:stretch>
        </p:blipFill>
        <p:spPr>
          <a:xfrm>
            <a:off x="3241569" y="1034217"/>
            <a:ext cx="5824609" cy="3141363"/>
          </a:xfrm>
          <a:prstGeom prst="rect">
            <a:avLst/>
          </a:prstGeom>
          <a:ln>
            <a:solidFill>
              <a:schemeClr val="tx1"/>
            </a:solidFill>
          </a:ln>
        </p:spPr>
      </p:pic>
      <p:pic>
        <p:nvPicPr>
          <p:cNvPr id="9" name="Picture 8">
            <a:extLst>
              <a:ext uri="{FF2B5EF4-FFF2-40B4-BE49-F238E27FC236}">
                <a16:creationId xmlns:a16="http://schemas.microsoft.com/office/drawing/2014/main" id="{7C7AF1EB-C4A5-4669-A608-6F637FAD0C48}"/>
              </a:ext>
            </a:extLst>
          </p:cNvPr>
          <p:cNvPicPr>
            <a:picLocks noChangeAspect="1"/>
          </p:cNvPicPr>
          <p:nvPr/>
        </p:nvPicPr>
        <p:blipFill>
          <a:blip r:embed="rId5"/>
          <a:stretch>
            <a:fillRect/>
          </a:stretch>
        </p:blipFill>
        <p:spPr>
          <a:xfrm>
            <a:off x="4016308" y="2399972"/>
            <a:ext cx="1984018" cy="1521928"/>
          </a:xfrm>
          <a:prstGeom prst="rect">
            <a:avLst/>
          </a:prstGeom>
        </p:spPr>
      </p:pic>
    </p:spTree>
    <p:custDataLst>
      <p:tags r:id="rId1"/>
    </p:custDataLst>
    <p:extLst>
      <p:ext uri="{BB962C8B-B14F-4D97-AF65-F5344CB8AC3E}">
        <p14:creationId xmlns:p14="http://schemas.microsoft.com/office/powerpoint/2010/main" val="316730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134631"/>
            <a:ext cx="6444155" cy="321931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7EF3F61C-B1C2-4EB6-B9B7-6D914DCD40C5}"/>
              </a:ext>
            </a:extLst>
          </p:cNvPr>
          <p:cNvSpPr>
            <a:spLocks noGrp="1"/>
          </p:cNvSpPr>
          <p:nvPr>
            <p:ph type="body" sz="quarter" idx="11"/>
          </p:nvPr>
        </p:nvSpPr>
        <p:spPr/>
        <p:txBody>
          <a:bodyPr/>
          <a:lstStyle/>
          <a:p>
            <a:r>
              <a:rPr lang="en-CA"/>
              <a:t>A typical decision tree classifies data into homogeneous groups by successively segmenting data</a:t>
            </a:r>
          </a:p>
          <a:p>
            <a:r>
              <a:rPr lang="en-CA"/>
              <a:t>An objective is usually defined prior to building the decision tree. In this example, the objective is to identify those who are most likely to respond (‘Yes’ group) to a marketing campaign </a:t>
            </a:r>
          </a:p>
        </p:txBody>
      </p:sp>
      <p:sp>
        <p:nvSpPr>
          <p:cNvPr id="5" name="Title 4">
            <a:extLst>
              <a:ext uri="{FF2B5EF4-FFF2-40B4-BE49-F238E27FC236}">
                <a16:creationId xmlns:a16="http://schemas.microsoft.com/office/drawing/2014/main" id="{EC2389B4-1592-41B6-BA06-19C1156749DC}"/>
              </a:ext>
            </a:extLst>
          </p:cNvPr>
          <p:cNvSpPr>
            <a:spLocks noGrp="1"/>
          </p:cNvSpPr>
          <p:nvPr>
            <p:ph type="title"/>
          </p:nvPr>
        </p:nvSpPr>
        <p:spPr/>
        <p:txBody>
          <a:bodyPr/>
          <a:lstStyle/>
          <a:p>
            <a:r>
              <a:rPr lang="en-CA"/>
              <a:t>Introduction to Decision Trees</a:t>
            </a:r>
          </a:p>
        </p:txBody>
      </p:sp>
      <p:pic>
        <p:nvPicPr>
          <p:cNvPr id="2" name="Picture 1">
            <a:extLst>
              <a:ext uri="{FF2B5EF4-FFF2-40B4-BE49-F238E27FC236}">
                <a16:creationId xmlns:a16="http://schemas.microsoft.com/office/drawing/2014/main" id="{460BFF39-A38E-4FD6-82E6-4768DBA70CD2}"/>
              </a:ext>
            </a:extLst>
          </p:cNvPr>
          <p:cNvPicPr>
            <a:picLocks noChangeAspect="1"/>
          </p:cNvPicPr>
          <p:nvPr/>
        </p:nvPicPr>
        <p:blipFill>
          <a:blip r:embed="rId4"/>
          <a:stretch>
            <a:fillRect/>
          </a:stretch>
        </p:blipFill>
        <p:spPr>
          <a:xfrm>
            <a:off x="1099821" y="2007458"/>
            <a:ext cx="6129854" cy="3047980"/>
          </a:xfrm>
          <a:prstGeom prst="rect">
            <a:avLst/>
          </a:prstGeom>
        </p:spPr>
      </p:pic>
      <p:sp>
        <p:nvSpPr>
          <p:cNvPr id="20" name="Line 8">
            <a:extLst>
              <a:ext uri="{FF2B5EF4-FFF2-40B4-BE49-F238E27FC236}">
                <a16:creationId xmlns:a16="http://schemas.microsoft.com/office/drawing/2014/main" id="{50312A51-B07F-43FD-ADE5-80A522383FDA}"/>
              </a:ext>
            </a:extLst>
          </p:cNvPr>
          <p:cNvSpPr>
            <a:spLocks noChangeShapeType="1"/>
          </p:cNvSpPr>
          <p:nvPr/>
        </p:nvSpPr>
        <p:spPr bwMode="auto">
          <a:xfrm flipV="1">
            <a:off x="4305023" y="3370090"/>
            <a:ext cx="4088825" cy="8223"/>
          </a:xfrm>
          <a:prstGeom prst="line">
            <a:avLst/>
          </a:prstGeom>
          <a:noFill/>
          <a:ln w="9525">
            <a:solidFill>
              <a:srgbClr val="FF0000"/>
            </a:solidFill>
            <a:prstDash val="sysDot"/>
            <a:round/>
            <a:headEnd/>
            <a:tailEnd/>
          </a:ln>
        </p:spPr>
        <p:txBody>
          <a:bodyPr wrap="none" anchor="ctr"/>
          <a:lstStyle/>
          <a:p>
            <a:endParaRPr lang="en-US" sz="1013"/>
          </a:p>
        </p:txBody>
      </p:sp>
      <p:sp>
        <p:nvSpPr>
          <p:cNvPr id="21" name="Text Box 9">
            <a:extLst>
              <a:ext uri="{FF2B5EF4-FFF2-40B4-BE49-F238E27FC236}">
                <a16:creationId xmlns:a16="http://schemas.microsoft.com/office/drawing/2014/main" id="{293AF6A6-54B9-4829-917F-59D8E9565C77}"/>
              </a:ext>
            </a:extLst>
          </p:cNvPr>
          <p:cNvSpPr txBox="1">
            <a:spLocks noChangeArrowheads="1"/>
          </p:cNvSpPr>
          <p:nvPr/>
        </p:nvSpPr>
        <p:spPr bwMode="auto">
          <a:xfrm>
            <a:off x="7660180" y="3113205"/>
            <a:ext cx="873008" cy="253916"/>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Depth = 1</a:t>
            </a:r>
          </a:p>
        </p:txBody>
      </p:sp>
      <p:sp>
        <p:nvSpPr>
          <p:cNvPr id="22" name="Text Box 9">
            <a:extLst>
              <a:ext uri="{FF2B5EF4-FFF2-40B4-BE49-F238E27FC236}">
                <a16:creationId xmlns:a16="http://schemas.microsoft.com/office/drawing/2014/main" id="{16F73E18-A53B-4A9A-9879-5B35DBDC60BE}"/>
              </a:ext>
            </a:extLst>
          </p:cNvPr>
          <p:cNvSpPr txBox="1">
            <a:spLocks noChangeArrowheads="1"/>
          </p:cNvSpPr>
          <p:nvPr/>
        </p:nvSpPr>
        <p:spPr bwMode="auto">
          <a:xfrm>
            <a:off x="7660180" y="3356675"/>
            <a:ext cx="873008" cy="253916"/>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Depth = 2</a:t>
            </a:r>
          </a:p>
        </p:txBody>
      </p:sp>
      <p:sp>
        <p:nvSpPr>
          <p:cNvPr id="25" name="AutoShape 6">
            <a:extLst>
              <a:ext uri="{FF2B5EF4-FFF2-40B4-BE49-F238E27FC236}">
                <a16:creationId xmlns:a16="http://schemas.microsoft.com/office/drawing/2014/main" id="{64F9D5E5-3347-442C-910C-8DE0A70E66E5}"/>
              </a:ext>
            </a:extLst>
          </p:cNvPr>
          <p:cNvSpPr>
            <a:spLocks noChangeArrowheads="1"/>
          </p:cNvSpPr>
          <p:nvPr/>
        </p:nvSpPr>
        <p:spPr bwMode="auto">
          <a:xfrm>
            <a:off x="1512436" y="3014560"/>
            <a:ext cx="1511767" cy="369332"/>
          </a:xfrm>
          <a:prstGeom prst="wedgeRectCallout">
            <a:avLst>
              <a:gd name="adj1" fmla="val 86677"/>
              <a:gd name="adj2" fmla="val 14247"/>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Split Attribute</a:t>
            </a:r>
          </a:p>
        </p:txBody>
      </p:sp>
      <p:sp>
        <p:nvSpPr>
          <p:cNvPr id="26" name="AutoShape 6">
            <a:extLst>
              <a:ext uri="{FF2B5EF4-FFF2-40B4-BE49-F238E27FC236}">
                <a16:creationId xmlns:a16="http://schemas.microsoft.com/office/drawing/2014/main" id="{1D4DB0CA-B00A-4A56-BC93-C54F3C54A3C1}"/>
              </a:ext>
            </a:extLst>
          </p:cNvPr>
          <p:cNvSpPr>
            <a:spLocks noChangeArrowheads="1"/>
          </p:cNvSpPr>
          <p:nvPr/>
        </p:nvSpPr>
        <p:spPr bwMode="auto">
          <a:xfrm>
            <a:off x="5544111" y="2418866"/>
            <a:ext cx="1757001" cy="600164"/>
          </a:xfrm>
          <a:prstGeom prst="wedgeRectCallout">
            <a:avLst>
              <a:gd name="adj1" fmla="val -77498"/>
              <a:gd name="adj2" fmla="val 24650"/>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DV Statistics </a:t>
            </a:r>
          </a:p>
          <a:p>
            <a:pPr eaLnBrk="0" hangingPunct="0">
              <a:buClr>
                <a:srgbClr val="FAAB05"/>
              </a:buClr>
              <a:defRPr/>
            </a:pPr>
            <a:r>
              <a:rPr lang="en-US" sz="1500"/>
              <a:t>Entire Population</a:t>
            </a:r>
          </a:p>
        </p:txBody>
      </p:sp>
      <p:sp>
        <p:nvSpPr>
          <p:cNvPr id="27" name="AutoShape 6">
            <a:extLst>
              <a:ext uri="{FF2B5EF4-FFF2-40B4-BE49-F238E27FC236}">
                <a16:creationId xmlns:a16="http://schemas.microsoft.com/office/drawing/2014/main" id="{3A5BDC9D-4326-492A-A6B3-4CAB1E96E086}"/>
              </a:ext>
            </a:extLst>
          </p:cNvPr>
          <p:cNvSpPr>
            <a:spLocks noChangeArrowheads="1"/>
          </p:cNvSpPr>
          <p:nvPr/>
        </p:nvSpPr>
        <p:spPr bwMode="auto">
          <a:xfrm>
            <a:off x="7466415" y="3865221"/>
            <a:ext cx="1578762" cy="600164"/>
          </a:xfrm>
          <a:prstGeom prst="wedgeRectCallout">
            <a:avLst>
              <a:gd name="adj1" fmla="val -76117"/>
              <a:gd name="adj2" fmla="val 24651"/>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DV Statistics </a:t>
            </a:r>
          </a:p>
          <a:p>
            <a:pPr eaLnBrk="0" hangingPunct="0">
              <a:buClr>
                <a:srgbClr val="FAAB05"/>
              </a:buClr>
              <a:defRPr/>
            </a:pPr>
            <a:r>
              <a:rPr lang="en-US" sz="1500"/>
              <a:t>Sub Population</a:t>
            </a:r>
          </a:p>
        </p:txBody>
      </p:sp>
    </p:spTree>
    <p:custDataLst>
      <p:tags r:id="rId1"/>
    </p:custDataLst>
    <p:extLst>
      <p:ext uri="{BB962C8B-B14F-4D97-AF65-F5344CB8AC3E}">
        <p14:creationId xmlns:p14="http://schemas.microsoft.com/office/powerpoint/2010/main" val="417676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04108" y="824515"/>
            <a:ext cx="6156107" cy="475532"/>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sz="2100">
              <a:solidFill>
                <a:schemeClr val="tx1"/>
              </a:solidFill>
              <a:latin typeface="+mn-lt"/>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9" name="Text Placeholder 8">
            <a:extLst>
              <a:ext uri="{FF2B5EF4-FFF2-40B4-BE49-F238E27FC236}">
                <a16:creationId xmlns:a16="http://schemas.microsoft.com/office/drawing/2014/main" id="{8050478C-8483-4BAC-AFE0-AB3EA333ADCA}"/>
              </a:ext>
            </a:extLst>
          </p:cNvPr>
          <p:cNvSpPr>
            <a:spLocks noGrp="1"/>
          </p:cNvSpPr>
          <p:nvPr>
            <p:ph type="body" sz="quarter" idx="11"/>
          </p:nvPr>
        </p:nvSpPr>
        <p:spPr>
          <a:xfrm>
            <a:off x="457200" y="975278"/>
            <a:ext cx="2494335" cy="3445524"/>
          </a:xfrm>
        </p:spPr>
        <p:txBody>
          <a:bodyPr/>
          <a:lstStyle/>
          <a:p>
            <a:pPr>
              <a:defRPr/>
            </a:pPr>
            <a:r>
              <a:rPr lang="en-US">
                <a:solidFill>
                  <a:srgbClr val="DADCDE">
                    <a:lumMod val="25000"/>
                  </a:srgbClr>
                </a:solidFill>
              </a:rPr>
              <a:t>Every bar represents a terminal node</a:t>
            </a:r>
          </a:p>
          <a:p>
            <a:pPr>
              <a:defRPr/>
            </a:pPr>
            <a:r>
              <a:rPr lang="en-US">
                <a:solidFill>
                  <a:srgbClr val="DADCDE">
                    <a:lumMod val="25000"/>
                  </a:srgbClr>
                </a:solidFill>
              </a:rPr>
              <a:t>Height represents the percentage of the category of interest</a:t>
            </a:r>
          </a:p>
          <a:p>
            <a:pPr>
              <a:defRPr/>
            </a:pPr>
            <a:r>
              <a:rPr lang="en-US">
                <a:solidFill>
                  <a:srgbClr val="DADCDE">
                    <a:lumMod val="25000"/>
                  </a:srgbClr>
                </a:solidFill>
              </a:rPr>
              <a:t>Width represents the size of the node</a:t>
            </a:r>
          </a:p>
          <a:p>
            <a:pPr>
              <a:defRPr/>
            </a:pPr>
            <a:r>
              <a:rPr lang="en-US">
                <a:solidFill>
                  <a:srgbClr val="DADCDE">
                    <a:lumMod val="25000"/>
                  </a:srgbClr>
                </a:solidFill>
              </a:rPr>
              <a:t>Option to graph either category of the dependent variable </a:t>
            </a:r>
          </a:p>
          <a:p>
            <a:pPr>
              <a:defRPr/>
            </a:pPr>
            <a:r>
              <a:rPr lang="en-US">
                <a:solidFill>
                  <a:srgbClr val="DADCDE">
                    <a:lumMod val="25000"/>
                  </a:srgbClr>
                </a:solidFill>
              </a:rPr>
              <a:t>Can also show tagged nodes only</a:t>
            </a:r>
          </a:p>
          <a:p>
            <a:endParaRPr lang="en-CA"/>
          </a:p>
        </p:txBody>
      </p:sp>
      <p:sp>
        <p:nvSpPr>
          <p:cNvPr id="2" name="Title 1">
            <a:extLst>
              <a:ext uri="{FF2B5EF4-FFF2-40B4-BE49-F238E27FC236}">
                <a16:creationId xmlns:a16="http://schemas.microsoft.com/office/drawing/2014/main" id="{4AD0F01E-C2AA-4D2A-8470-509D547C58BB}"/>
              </a:ext>
            </a:extLst>
          </p:cNvPr>
          <p:cNvSpPr>
            <a:spLocks noGrp="1"/>
          </p:cNvSpPr>
          <p:nvPr>
            <p:ph type="title"/>
          </p:nvPr>
        </p:nvSpPr>
        <p:spPr/>
        <p:txBody>
          <a:bodyPr/>
          <a:lstStyle/>
          <a:p>
            <a:r>
              <a:rPr lang="en-CA"/>
              <a:t>Profile Chart </a:t>
            </a:r>
          </a:p>
        </p:txBody>
      </p:sp>
      <p:pic>
        <p:nvPicPr>
          <p:cNvPr id="3" name="Picture 2">
            <a:extLst>
              <a:ext uri="{FF2B5EF4-FFF2-40B4-BE49-F238E27FC236}">
                <a16:creationId xmlns:a16="http://schemas.microsoft.com/office/drawing/2014/main" id="{92C4959A-111E-4500-9EBF-DAFFE4D6DD01}"/>
              </a:ext>
            </a:extLst>
          </p:cNvPr>
          <p:cNvPicPr>
            <a:picLocks noChangeAspect="1"/>
          </p:cNvPicPr>
          <p:nvPr/>
        </p:nvPicPr>
        <p:blipFill>
          <a:blip r:embed="rId4"/>
          <a:stretch>
            <a:fillRect/>
          </a:stretch>
        </p:blipFill>
        <p:spPr>
          <a:xfrm>
            <a:off x="2951535" y="918253"/>
            <a:ext cx="6004345" cy="3215230"/>
          </a:xfrm>
          <a:prstGeom prst="rect">
            <a:avLst/>
          </a:prstGeom>
        </p:spPr>
      </p:pic>
      <p:sp>
        <p:nvSpPr>
          <p:cNvPr id="28" name="AutoShape 5">
            <a:extLst>
              <a:ext uri="{FF2B5EF4-FFF2-40B4-BE49-F238E27FC236}">
                <a16:creationId xmlns:a16="http://schemas.microsoft.com/office/drawing/2014/main" id="{9FE75879-A799-4728-979B-9915702E61F0}"/>
              </a:ext>
            </a:extLst>
          </p:cNvPr>
          <p:cNvSpPr>
            <a:spLocks noChangeArrowheads="1"/>
          </p:cNvSpPr>
          <p:nvPr/>
        </p:nvSpPr>
        <p:spPr bwMode="auto">
          <a:xfrm>
            <a:off x="3358349" y="2571750"/>
            <a:ext cx="2270926" cy="1000274"/>
          </a:xfrm>
          <a:prstGeom prst="wedgeRectCallout">
            <a:avLst>
              <a:gd name="adj1" fmla="val 59993"/>
              <a:gd name="adj2" fmla="val -47134"/>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prstClr val="black"/>
                </a:solidFill>
              </a:rPr>
              <a:t>Percentage of the category of interest in the root node</a:t>
            </a:r>
          </a:p>
          <a:p>
            <a:pPr eaLnBrk="0" hangingPunct="0">
              <a:buClr>
                <a:srgbClr val="FAAB05"/>
              </a:buClr>
              <a:defRPr/>
            </a:pPr>
            <a:endParaRPr lang="en-US" sz="1400">
              <a:solidFill>
                <a:srgbClr val="FF0000"/>
              </a:solidFill>
            </a:endParaRPr>
          </a:p>
        </p:txBody>
      </p:sp>
    </p:spTree>
    <p:custDataLst>
      <p:tags r:id="rId1"/>
    </p:custDataLst>
    <p:extLst>
      <p:ext uri="{BB962C8B-B14F-4D97-AF65-F5344CB8AC3E}">
        <p14:creationId xmlns:p14="http://schemas.microsoft.com/office/powerpoint/2010/main" val="13410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3" y="918253"/>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DD102D7D-CC5E-45ED-B59E-53FA3CC78910}"/>
              </a:ext>
            </a:extLst>
          </p:cNvPr>
          <p:cNvSpPr>
            <a:spLocks noGrp="1"/>
          </p:cNvSpPr>
          <p:nvPr>
            <p:ph type="body" sz="quarter" idx="11"/>
          </p:nvPr>
        </p:nvSpPr>
        <p:spPr>
          <a:xfrm>
            <a:off x="207169" y="555583"/>
            <a:ext cx="8593931" cy="3445524"/>
          </a:xfrm>
        </p:spPr>
        <p:txBody>
          <a:bodyPr vert="horz" lIns="91440" tIns="45720" rIns="91440" bIns="45720" rtlCol="0" anchor="t">
            <a:noAutofit/>
          </a:bodyPr>
          <a:lstStyle/>
          <a:p>
            <a:pPr algn="just" defTabSz="615554">
              <a:spcAft>
                <a:spcPts val="600"/>
              </a:spcAft>
              <a:defRPr/>
            </a:pPr>
            <a:r>
              <a:rPr lang="en-GB">
                <a:cs typeface="Arial"/>
              </a:rPr>
              <a:t>Model Instances can be created to save specific instances of a given tree</a:t>
            </a:r>
            <a:endParaRPr lang="en-US">
              <a:cs typeface="Arial"/>
            </a:endParaRPr>
          </a:p>
          <a:p>
            <a:pPr algn="just" defTabSz="615554">
              <a:spcAft>
                <a:spcPts val="600"/>
              </a:spcAft>
              <a:defRPr/>
            </a:pPr>
            <a:r>
              <a:rPr lang="en-GB">
                <a:ea typeface="+mn-lt"/>
                <a:cs typeface="+mn-lt"/>
              </a:rPr>
              <a:t>To save a model instance, right click on your model of choice and select Save Model Instance </a:t>
            </a:r>
            <a:endParaRPr lang="en-GB">
              <a:latin typeface="Arial"/>
              <a:cs typeface="Arial"/>
            </a:endParaRPr>
          </a:p>
          <a:p>
            <a:pPr algn="just" defTabSz="615554">
              <a:spcAft>
                <a:spcPts val="600"/>
              </a:spcAft>
              <a:defRPr/>
            </a:pPr>
            <a:r>
              <a:rPr lang="en-GB">
                <a:latin typeface="Arial"/>
                <a:cs typeface="Arial"/>
              </a:rPr>
              <a:t>Because Trees are interactive, it's not always easy to recover a specific tree that has been carefully grown and pruned by the user</a:t>
            </a:r>
          </a:p>
          <a:p>
            <a:pPr algn="just" defTabSz="615554">
              <a:spcAft>
                <a:spcPts val="600"/>
              </a:spcAft>
              <a:defRPr/>
            </a:pPr>
            <a:r>
              <a:rPr lang="en-GB">
                <a:latin typeface="Arial"/>
                <a:cs typeface="Arial"/>
              </a:rPr>
              <a:t>Using instances allows users to protect their interactive work from accidental changes or allows users to try out new trees without overwriting existing work</a:t>
            </a:r>
            <a:endParaRPr lang="en-GB">
              <a:cs typeface="Arial"/>
            </a:endParaRPr>
          </a:p>
          <a:p>
            <a:pPr lvl="1" algn="just" defTabSz="615554">
              <a:spcAft>
                <a:spcPts val="600"/>
              </a:spcAft>
              <a:defRPr/>
            </a:pPr>
            <a:r>
              <a:rPr lang="en-GB">
                <a:latin typeface="Arial"/>
                <a:cs typeface="Arial"/>
              </a:rPr>
              <a:t>Tree instances won't be changed even if nodes upstream of the tree change, or the node is rerun – contrast that with tree nodes, where an interactively grown tree will be completely removed by rerunning the node</a:t>
            </a:r>
            <a:endParaRPr lang="en-GB">
              <a:cs typeface="Arial"/>
            </a:endParaRPr>
          </a:p>
          <a:p>
            <a:pPr lvl="1" algn="just" defTabSz="615554">
              <a:spcAft>
                <a:spcPts val="600"/>
              </a:spcAft>
              <a:defRPr/>
            </a:pPr>
            <a:endParaRPr lang="en-GB">
              <a:cs typeface="Arial"/>
            </a:endParaRPr>
          </a:p>
          <a:p>
            <a:endParaRPr lang="en-CA"/>
          </a:p>
        </p:txBody>
      </p:sp>
      <p:sp>
        <p:nvSpPr>
          <p:cNvPr id="2" name="Title 1">
            <a:extLst>
              <a:ext uri="{FF2B5EF4-FFF2-40B4-BE49-F238E27FC236}">
                <a16:creationId xmlns:a16="http://schemas.microsoft.com/office/drawing/2014/main" id="{BD85BEFB-F418-4F81-B471-9D7B6A97777E}"/>
              </a:ext>
            </a:extLst>
          </p:cNvPr>
          <p:cNvSpPr>
            <a:spLocks noGrp="1"/>
          </p:cNvSpPr>
          <p:nvPr>
            <p:ph type="title"/>
          </p:nvPr>
        </p:nvSpPr>
        <p:spPr>
          <a:xfrm>
            <a:off x="341114" y="189309"/>
            <a:ext cx="8215744" cy="298669"/>
          </a:xfrm>
        </p:spPr>
        <p:txBody>
          <a:bodyPr/>
          <a:lstStyle/>
          <a:p>
            <a:r>
              <a:rPr lang="en-CA"/>
              <a:t>Saved Model Instance</a:t>
            </a:r>
          </a:p>
        </p:txBody>
      </p:sp>
      <p:pic>
        <p:nvPicPr>
          <p:cNvPr id="4" name="Picture 3">
            <a:extLst>
              <a:ext uri="{FF2B5EF4-FFF2-40B4-BE49-F238E27FC236}">
                <a16:creationId xmlns:a16="http://schemas.microsoft.com/office/drawing/2014/main" id="{8B633107-79E0-41AC-A297-397678B8F327}"/>
              </a:ext>
            </a:extLst>
          </p:cNvPr>
          <p:cNvPicPr>
            <a:picLocks noChangeAspect="1"/>
          </p:cNvPicPr>
          <p:nvPr/>
        </p:nvPicPr>
        <p:blipFill>
          <a:blip r:embed="rId4"/>
          <a:stretch>
            <a:fillRect/>
          </a:stretch>
        </p:blipFill>
        <p:spPr>
          <a:xfrm>
            <a:off x="245632" y="2862259"/>
            <a:ext cx="2311723" cy="2283215"/>
          </a:xfrm>
          <a:prstGeom prst="rect">
            <a:avLst/>
          </a:prstGeom>
        </p:spPr>
      </p:pic>
      <p:pic>
        <p:nvPicPr>
          <p:cNvPr id="5" name="Picture 4">
            <a:extLst>
              <a:ext uri="{FF2B5EF4-FFF2-40B4-BE49-F238E27FC236}">
                <a16:creationId xmlns:a16="http://schemas.microsoft.com/office/drawing/2014/main" id="{838F04BA-10CE-4A81-B2E5-65DA634B58F4}"/>
              </a:ext>
            </a:extLst>
          </p:cNvPr>
          <p:cNvPicPr>
            <a:picLocks noChangeAspect="1"/>
          </p:cNvPicPr>
          <p:nvPr/>
        </p:nvPicPr>
        <p:blipFill>
          <a:blip r:embed="rId5"/>
          <a:stretch>
            <a:fillRect/>
          </a:stretch>
        </p:blipFill>
        <p:spPr>
          <a:xfrm>
            <a:off x="2513522" y="2926996"/>
            <a:ext cx="3371850" cy="1714500"/>
          </a:xfrm>
          <a:prstGeom prst="rect">
            <a:avLst/>
          </a:prstGeom>
        </p:spPr>
      </p:pic>
      <p:pic>
        <p:nvPicPr>
          <p:cNvPr id="7" name="Picture 6">
            <a:extLst>
              <a:ext uri="{FF2B5EF4-FFF2-40B4-BE49-F238E27FC236}">
                <a16:creationId xmlns:a16="http://schemas.microsoft.com/office/drawing/2014/main" id="{6F021DD2-797B-4074-B5B1-685E101949F2}"/>
              </a:ext>
            </a:extLst>
          </p:cNvPr>
          <p:cNvPicPr>
            <a:picLocks noChangeAspect="1"/>
          </p:cNvPicPr>
          <p:nvPr/>
        </p:nvPicPr>
        <p:blipFill>
          <a:blip r:embed="rId6"/>
          <a:stretch>
            <a:fillRect/>
          </a:stretch>
        </p:blipFill>
        <p:spPr>
          <a:xfrm>
            <a:off x="6221026" y="2901377"/>
            <a:ext cx="2577893" cy="1713600"/>
          </a:xfrm>
          <a:prstGeom prst="rect">
            <a:avLst/>
          </a:prstGeom>
        </p:spPr>
      </p:pic>
      <p:sp>
        <p:nvSpPr>
          <p:cNvPr id="15" name="AutoShape 5">
            <a:extLst>
              <a:ext uri="{FF2B5EF4-FFF2-40B4-BE49-F238E27FC236}">
                <a16:creationId xmlns:a16="http://schemas.microsoft.com/office/drawing/2014/main" id="{15D2B37A-C5EF-4D1B-AA4E-C1E2F17AEC67}"/>
              </a:ext>
            </a:extLst>
          </p:cNvPr>
          <p:cNvSpPr>
            <a:spLocks noChangeArrowheads="1"/>
          </p:cNvSpPr>
          <p:nvPr/>
        </p:nvSpPr>
        <p:spPr bwMode="auto">
          <a:xfrm>
            <a:off x="4385589" y="4644620"/>
            <a:ext cx="3159170" cy="353943"/>
          </a:xfrm>
          <a:prstGeom prst="wedgeRectCallout">
            <a:avLst>
              <a:gd name="adj1" fmla="val 76784"/>
              <a:gd name="adj2" fmla="val -74105"/>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400">
                <a:solidFill>
                  <a:schemeClr val="tx1"/>
                </a:solidFill>
              </a:rPr>
              <a:t>Model instance displayed on canvas</a:t>
            </a:r>
          </a:p>
        </p:txBody>
      </p:sp>
    </p:spTree>
    <p:custDataLst>
      <p:tags r:id="rId1"/>
    </p:custDataLst>
    <p:extLst>
      <p:ext uri="{BB962C8B-B14F-4D97-AF65-F5344CB8AC3E}">
        <p14:creationId xmlns:p14="http://schemas.microsoft.com/office/powerpoint/2010/main" val="51360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7" name="Text Placeholder 6">
            <a:extLst>
              <a:ext uri="{FF2B5EF4-FFF2-40B4-BE49-F238E27FC236}">
                <a16:creationId xmlns:a16="http://schemas.microsoft.com/office/drawing/2014/main" id="{024DE945-13C0-4B60-8315-1F3EB25BF741}"/>
              </a:ext>
            </a:extLst>
          </p:cNvPr>
          <p:cNvSpPr>
            <a:spLocks noGrp="1"/>
          </p:cNvSpPr>
          <p:nvPr>
            <p:ph type="body" sz="quarter" idx="11"/>
          </p:nvPr>
        </p:nvSpPr>
        <p:spPr/>
        <p:txBody>
          <a:bodyPr/>
          <a:lstStyle/>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If partitions do not already exist, create two random partitions using the </a:t>
            </a:r>
            <a:r>
              <a:rPr lang="en-CA" sz="1200" b="1">
                <a:ea typeface="Calibri" panose="020F0502020204030204" pitchFamily="34" charset="0"/>
                <a:cs typeface="Calibri-Bold"/>
              </a:rPr>
              <a:t>Partition </a:t>
            </a:r>
            <a:r>
              <a:rPr lang="en-CA" sz="1200">
                <a:ea typeface="Calibri" panose="020F0502020204030204" pitchFamily="34" charset="0"/>
                <a:cs typeface="Calibri" panose="020F0502020204030204" pitchFamily="34" charset="0"/>
              </a:rPr>
              <a:t>node. Create a </a:t>
            </a:r>
            <a:r>
              <a:rPr lang="en-CA" sz="1200" b="1">
                <a:ea typeface="Calibri" panose="020F0502020204030204" pitchFamily="34" charset="0"/>
                <a:cs typeface="Calibri-Bold"/>
              </a:rPr>
              <a:t>Development </a:t>
            </a:r>
            <a:r>
              <a:rPr lang="en-CA" sz="1200">
                <a:ea typeface="Calibri" panose="020F0502020204030204" pitchFamily="34" charset="0"/>
                <a:cs typeface="Calibri" panose="020F0502020204030204" pitchFamily="34" charset="0"/>
              </a:rPr>
              <a:t>partition and allocate 10,000 records to it. Create a </a:t>
            </a:r>
            <a:r>
              <a:rPr lang="en-CA" sz="1200" b="1">
                <a:ea typeface="Calibri" panose="020F0502020204030204" pitchFamily="34" charset="0"/>
                <a:cs typeface="Calibri-Bold"/>
              </a:rPr>
              <a:t>Validation </a:t>
            </a:r>
            <a:r>
              <a:rPr lang="en-CA" sz="1200">
                <a:ea typeface="Calibri" panose="020F0502020204030204" pitchFamily="34" charset="0"/>
                <a:cs typeface="Calibri" panose="020F0502020204030204" pitchFamily="34" charset="0"/>
              </a:rPr>
              <a:t>partition, and allocate 6,000 records to it</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Create a </a:t>
            </a:r>
            <a:r>
              <a:rPr lang="en-CA" sz="1200" b="1">
                <a:ea typeface="Calibri" panose="020F0502020204030204" pitchFamily="34" charset="0"/>
                <a:cs typeface="Calibri-Bold"/>
              </a:rPr>
              <a:t>Decision Tree </a:t>
            </a:r>
            <a:r>
              <a:rPr lang="en-CA" sz="1200">
                <a:ea typeface="Calibri" panose="020F0502020204030204" pitchFamily="34" charset="0"/>
                <a:cs typeface="Calibri" panose="020F0502020204030204" pitchFamily="34" charset="0"/>
              </a:rPr>
              <a:t>by dragging a </a:t>
            </a:r>
            <a:r>
              <a:rPr lang="en-CA" sz="1200" b="1">
                <a:ea typeface="Calibri" panose="020F0502020204030204" pitchFamily="34" charset="0"/>
                <a:cs typeface="Calibri-Bold"/>
              </a:rPr>
              <a:t>Decision Tree </a:t>
            </a:r>
            <a:r>
              <a:rPr lang="en-CA" sz="1200">
                <a:ea typeface="Calibri" panose="020F0502020204030204" pitchFamily="34" charset="0"/>
                <a:cs typeface="Calibri" panose="020F0502020204030204" pitchFamily="34" charset="0"/>
              </a:rPr>
              <a:t>node onto the </a:t>
            </a:r>
            <a:r>
              <a:rPr lang="en-CA" sz="1200" b="1">
                <a:ea typeface="Calibri" panose="020F0502020204030204" pitchFamily="34" charset="0"/>
                <a:cs typeface="Calibri-Bold"/>
              </a:rPr>
              <a:t>Workflow </a:t>
            </a:r>
            <a:r>
              <a:rPr lang="en-CA" sz="1200">
                <a:ea typeface="Calibri" panose="020F0502020204030204" pitchFamily="34" charset="0"/>
                <a:cs typeface="Calibri" panose="020F0502020204030204" pitchFamily="34" charset="0"/>
              </a:rPr>
              <a:t>canvas</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Use the </a:t>
            </a:r>
            <a:r>
              <a:rPr lang="en-CA" sz="1200" b="1">
                <a:ea typeface="Calibri" panose="020F0502020204030204" pitchFamily="34" charset="0"/>
                <a:cs typeface="Calibri-Bold"/>
              </a:rPr>
              <a:t>Development </a:t>
            </a:r>
            <a:r>
              <a:rPr lang="en-CA" sz="1200">
                <a:ea typeface="Calibri" panose="020F0502020204030204" pitchFamily="34" charset="0"/>
                <a:cs typeface="Calibri" panose="020F0502020204030204" pitchFamily="34" charset="0"/>
              </a:rPr>
              <a:t>partition to train the model by linking it to the </a:t>
            </a:r>
            <a:r>
              <a:rPr lang="en-CA" sz="1200" b="1">
                <a:ea typeface="Calibri" panose="020F0502020204030204" pitchFamily="34" charset="0"/>
                <a:cs typeface="Calibri-Bold"/>
              </a:rPr>
              <a:t>Decision Tree </a:t>
            </a:r>
            <a:r>
              <a:rPr lang="en-CA" sz="1200">
                <a:ea typeface="Calibri" panose="020F0502020204030204" pitchFamily="34" charset="0"/>
                <a:cs typeface="Calibri" panose="020F0502020204030204" pitchFamily="34" charset="0"/>
              </a:rPr>
              <a:t>node</a:t>
            </a:r>
            <a:endParaRPr lang="en-CA" sz="1200">
              <a:ea typeface="Calibri" panose="020F0502020204030204" pitchFamily="34" charset="0"/>
              <a:cs typeface="Arial" panose="020B0604020202020204" pitchFamily="34" charset="0"/>
            </a:endParaRPr>
          </a:p>
          <a:p>
            <a:pPr marL="600075" lvl="1" indent="-257175">
              <a:lnSpc>
                <a:spcPct val="107000"/>
              </a:lnSpc>
              <a:buFont typeface="+mj-lt"/>
              <a:buAutoNum type="alphaLcParenR"/>
            </a:pPr>
            <a:r>
              <a:rPr lang="en-CA" sz="1200">
                <a:ea typeface="Calibri" panose="020F0502020204030204" pitchFamily="34" charset="0"/>
                <a:cs typeface="Calibri" panose="020F0502020204030204" pitchFamily="34" charset="0"/>
              </a:rPr>
              <a:t>Select the variable </a:t>
            </a:r>
            <a:r>
              <a:rPr lang="en-CA" sz="1200" i="1">
                <a:ea typeface="Calibri" panose="020F0502020204030204" pitchFamily="34" charset="0"/>
                <a:cs typeface="Calibri-Italic"/>
              </a:rPr>
              <a:t>Response</a:t>
            </a:r>
            <a:r>
              <a:rPr lang="en-CA" sz="1200">
                <a:ea typeface="Calibri" panose="020F0502020204030204" pitchFamily="34" charset="0"/>
                <a:cs typeface="Calibri" panose="020F0502020204030204" pitchFamily="34" charset="0"/>
              </a:rPr>
              <a:t>, as the </a:t>
            </a:r>
            <a:r>
              <a:rPr lang="en-CA" sz="1200" b="1">
                <a:ea typeface="Calibri" panose="020F0502020204030204" pitchFamily="34" charset="0"/>
                <a:cs typeface="Calibri-Bold"/>
              </a:rPr>
              <a:t>Dependent Variable</a:t>
            </a:r>
            <a:endParaRPr lang="en-CA" sz="1200">
              <a:ea typeface="Calibri" panose="020F0502020204030204" pitchFamily="34" charset="0"/>
              <a:cs typeface="Arial" panose="020B0604020202020204" pitchFamily="34" charset="0"/>
            </a:endParaRPr>
          </a:p>
          <a:p>
            <a:pPr marL="600075" lvl="1" indent="-257175">
              <a:lnSpc>
                <a:spcPct val="107000"/>
              </a:lnSpc>
              <a:buFont typeface="+mj-lt"/>
              <a:buAutoNum type="alphaLcParenR"/>
            </a:pPr>
            <a:r>
              <a:rPr lang="en-CA" sz="1200">
                <a:ea typeface="Calibri" panose="020F0502020204030204" pitchFamily="34" charset="0"/>
                <a:cs typeface="Calibri" panose="020F0502020204030204" pitchFamily="34" charset="0"/>
              </a:rPr>
              <a:t>Name the model appropriately</a:t>
            </a:r>
            <a:endParaRPr lang="en-CA" sz="1200">
              <a:ea typeface="Calibri" panose="020F0502020204030204" pitchFamily="34" charset="0"/>
              <a:cs typeface="Arial" panose="020B0604020202020204" pitchFamily="34" charset="0"/>
            </a:endParaRPr>
          </a:p>
          <a:p>
            <a:pPr marL="600075" lvl="1" indent="-257175">
              <a:lnSpc>
                <a:spcPct val="107000"/>
              </a:lnSpc>
              <a:buFont typeface="+mj-lt"/>
              <a:buAutoNum type="alphaLcParenR"/>
            </a:pPr>
            <a:r>
              <a:rPr lang="en-CA" sz="1200">
                <a:ea typeface="Calibri" panose="020F0502020204030204" pitchFamily="34" charset="0"/>
                <a:cs typeface="Calibri" panose="020F0502020204030204" pitchFamily="34" charset="0"/>
              </a:rPr>
              <a:t>Use the default algorithm: </a:t>
            </a:r>
            <a:r>
              <a:rPr lang="en-CA" sz="1200" b="1">
                <a:ea typeface="Calibri" panose="020F0502020204030204" pitchFamily="34" charset="0"/>
                <a:cs typeface="Calibri-Bold"/>
              </a:rPr>
              <a:t>Entropy Variance </a:t>
            </a:r>
            <a:r>
              <a:rPr lang="en-CA" sz="1200">
                <a:ea typeface="Calibri" panose="020F0502020204030204" pitchFamily="34" charset="0"/>
                <a:cs typeface="Calibri" panose="020F0502020204030204" pitchFamily="34" charset="0"/>
              </a:rPr>
              <a:t>to develop the model</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 Open the </a:t>
            </a:r>
            <a:r>
              <a:rPr lang="en-CA" sz="1200" b="1">
                <a:ea typeface="Calibri" panose="020F0502020204030204" pitchFamily="34" charset="0"/>
                <a:cs typeface="Calibri-Bold"/>
              </a:rPr>
              <a:t>Decision Tree</a:t>
            </a:r>
            <a:r>
              <a:rPr lang="en-CA" sz="1200">
                <a:ea typeface="Calibri" panose="020F0502020204030204" pitchFamily="34" charset="0"/>
                <a:cs typeface="Calibri" panose="020F0502020204030204" pitchFamily="34" charset="0"/>
              </a:rPr>
              <a:t>. The first tab displays the tree view</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 Assess the dependent variable distribution</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 Use the taskbar icon or right click and choose Find Split to find the first split variable</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What variable was chosen? Why? Refer to the Split Report tab to assess</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Use Find Split on the resulting nodes to further build the tree</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sz="1200">
                <a:ea typeface="Calibri" panose="020F0502020204030204" pitchFamily="34" charset="0"/>
                <a:cs typeface="Calibri" panose="020F0502020204030204" pitchFamily="34" charset="0"/>
              </a:rPr>
              <a:t>If any splits result in more than six child nodes use Edit Split to merge nodes together, use your judgement to assess which should be merged</a:t>
            </a:r>
            <a:endParaRPr lang="en-CA" sz="1200">
              <a:ea typeface="Calibri" panose="020F0502020204030204" pitchFamily="34" charset="0"/>
              <a:cs typeface="Arial" panose="020B0604020202020204" pitchFamily="34" charset="0"/>
            </a:endParaRPr>
          </a:p>
          <a:p>
            <a:pPr marL="0" indent="0">
              <a:lnSpc>
                <a:spcPct val="107000"/>
              </a:lnSpc>
              <a:buNone/>
            </a:pPr>
            <a:endParaRPr lang="en-CA"/>
          </a:p>
        </p:txBody>
      </p:sp>
      <p:sp>
        <p:nvSpPr>
          <p:cNvPr id="4" name="Title 3">
            <a:extLst>
              <a:ext uri="{FF2B5EF4-FFF2-40B4-BE49-F238E27FC236}">
                <a16:creationId xmlns:a16="http://schemas.microsoft.com/office/drawing/2014/main" id="{E756CA14-6FC0-491E-B2D4-9D059AFDB2B6}"/>
              </a:ext>
            </a:extLst>
          </p:cNvPr>
          <p:cNvSpPr>
            <a:spLocks noGrp="1"/>
          </p:cNvSpPr>
          <p:nvPr>
            <p:ph type="title"/>
          </p:nvPr>
        </p:nvSpPr>
        <p:spPr/>
        <p:txBody>
          <a:bodyPr/>
          <a:lstStyle/>
          <a:p>
            <a:r>
              <a:rPr lang="en-CA"/>
              <a:t>Chapter 8 Exercises (1/2)</a:t>
            </a:r>
          </a:p>
        </p:txBody>
      </p:sp>
    </p:spTree>
    <p:custDataLst>
      <p:tags r:id="rId1"/>
    </p:custDataLst>
    <p:extLst>
      <p:ext uri="{BB962C8B-B14F-4D97-AF65-F5344CB8AC3E}">
        <p14:creationId xmlns:p14="http://schemas.microsoft.com/office/powerpoint/2010/main" val="89585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7" name="Text Placeholder 6">
            <a:extLst>
              <a:ext uri="{FF2B5EF4-FFF2-40B4-BE49-F238E27FC236}">
                <a16:creationId xmlns:a16="http://schemas.microsoft.com/office/drawing/2014/main" id="{024DE945-13C0-4B60-8315-1F3EB25BF741}"/>
              </a:ext>
            </a:extLst>
          </p:cNvPr>
          <p:cNvSpPr>
            <a:spLocks noGrp="1"/>
          </p:cNvSpPr>
          <p:nvPr>
            <p:ph type="body" sz="quarter" idx="11"/>
          </p:nvPr>
        </p:nvSpPr>
        <p:spPr/>
        <p:txBody>
          <a:bodyPr/>
          <a:lstStyle/>
          <a:p>
            <a:pPr marL="0" indent="0">
              <a:lnSpc>
                <a:spcPct val="107000"/>
              </a:lnSpc>
              <a:buNone/>
            </a:pPr>
            <a:r>
              <a:rPr lang="en-CA" sz="1200">
                <a:ea typeface="Calibri" panose="020F0502020204030204" pitchFamily="34" charset="0"/>
                <a:cs typeface="Calibri" panose="020F0502020204030204" pitchFamily="34" charset="0"/>
              </a:rPr>
              <a:t>10. Explore the other tabs to assess the information they contain</a:t>
            </a:r>
            <a:endParaRPr lang="en-CA" sz="1200">
              <a:ea typeface="Calibri" panose="020F0502020204030204" pitchFamily="34" charset="0"/>
              <a:cs typeface="Arial" panose="020B0604020202020204" pitchFamily="34" charset="0"/>
            </a:endParaRPr>
          </a:p>
          <a:p>
            <a:pPr marL="257175" indent="-257175">
              <a:lnSpc>
                <a:spcPct val="107000"/>
              </a:lnSpc>
              <a:buFont typeface="+mj-lt"/>
              <a:buAutoNum type="arabicPeriod" startAt="11"/>
            </a:pPr>
            <a:r>
              <a:rPr lang="en-CA" sz="1200">
                <a:cs typeface="Calibri" panose="020F0502020204030204" pitchFamily="34" charset="0"/>
              </a:rPr>
              <a:t>Split the screen to have the model, some charts and the Tree Map visible simultaneously</a:t>
            </a:r>
          </a:p>
          <a:p>
            <a:pPr marL="257175" indent="-257175">
              <a:lnSpc>
                <a:spcPct val="107000"/>
              </a:lnSpc>
              <a:buFont typeface="+mj-lt"/>
              <a:buAutoNum type="arabicPeriod" startAt="11"/>
            </a:pPr>
            <a:r>
              <a:rPr lang="en-CA" sz="1200">
                <a:cs typeface="Calibri" panose="020F0502020204030204" pitchFamily="34" charset="0"/>
              </a:rPr>
              <a:t> Create a dynamic chart of a single variable, e.g. age. Click on any node to see the charts reflect the distribution of cases in the selected node</a:t>
            </a:r>
          </a:p>
          <a:p>
            <a:pPr marL="257175" indent="-257175">
              <a:lnSpc>
                <a:spcPct val="107000"/>
              </a:lnSpc>
              <a:buFont typeface="+mj-lt"/>
              <a:buAutoNum type="arabicPeriod" startAt="11"/>
            </a:pPr>
            <a:r>
              <a:rPr lang="en-CA" sz="1200">
                <a:cs typeface="Calibri" panose="020F0502020204030204" pitchFamily="34" charset="0"/>
              </a:rPr>
              <a:t>Return to single view</a:t>
            </a:r>
          </a:p>
          <a:p>
            <a:pPr marL="257175" indent="-257175">
              <a:lnSpc>
                <a:spcPct val="107000"/>
              </a:lnSpc>
              <a:buFont typeface="+mj-lt"/>
              <a:buAutoNum type="arabicPeriod" startAt="11"/>
            </a:pPr>
            <a:r>
              <a:rPr lang="en-CA" sz="1200">
                <a:cs typeface="Calibri" panose="020F0502020204030204" pitchFamily="34" charset="0"/>
              </a:rPr>
              <a:t>Use the Automatic Grow option to allow the algorithm to automatically grow the tree</a:t>
            </a:r>
          </a:p>
          <a:p>
            <a:pPr marL="257175" indent="-257175">
              <a:lnSpc>
                <a:spcPct val="107000"/>
              </a:lnSpc>
              <a:buFont typeface="+mj-lt"/>
              <a:buAutoNum type="arabicPeriod" startAt="11"/>
            </a:pPr>
            <a:r>
              <a:rPr lang="en-CA" sz="1200">
                <a:cs typeface="Calibri" panose="020F0502020204030204" pitchFamily="34" charset="0"/>
              </a:rPr>
              <a:t>Assess variable attributes using the Attribute Editor from the Tools menu to assess whether any variables should be excluded</a:t>
            </a:r>
          </a:p>
          <a:p>
            <a:pPr marL="257175" indent="-257175">
              <a:lnSpc>
                <a:spcPct val="107000"/>
              </a:lnSpc>
              <a:buFont typeface="+mj-lt"/>
              <a:buAutoNum type="arabicPeriod" startAt="11"/>
            </a:pPr>
            <a:r>
              <a:rPr lang="en-CA" sz="1200">
                <a:cs typeface="Calibri" panose="020F0502020204030204" pitchFamily="34" charset="0"/>
              </a:rPr>
              <a:t>Should all variables be used in building the model? Consider excluding the variable </a:t>
            </a:r>
            <a:r>
              <a:rPr lang="en-CA" sz="1200" err="1">
                <a:cs typeface="Calibri" panose="020F0502020204030204" pitchFamily="34" charset="0"/>
              </a:rPr>
              <a:t>fnlwgt</a:t>
            </a:r>
            <a:r>
              <a:rPr lang="en-CA" sz="1200">
                <a:cs typeface="Calibri" panose="020F0502020204030204" pitchFamily="34" charset="0"/>
              </a:rPr>
              <a:t>. Why?</a:t>
            </a:r>
          </a:p>
          <a:p>
            <a:pPr marL="257175" indent="-257175">
              <a:lnSpc>
                <a:spcPct val="107000"/>
              </a:lnSpc>
              <a:buFont typeface="+mj-lt"/>
              <a:buAutoNum type="arabicPeriod" startAt="11"/>
            </a:pPr>
            <a:r>
              <a:rPr lang="en-CA" sz="1200">
                <a:cs typeface="Calibri" panose="020F0502020204030204" pitchFamily="34" charset="0"/>
              </a:rPr>
              <a:t>Use the Force Split option and choose any variable to force a split. How does this differ from the other methods?</a:t>
            </a:r>
          </a:p>
          <a:p>
            <a:pPr marL="257175" indent="-257175">
              <a:lnSpc>
                <a:spcPct val="107000"/>
              </a:lnSpc>
              <a:buFont typeface="+mj-lt"/>
              <a:buAutoNum type="arabicPeriod" startAt="11"/>
            </a:pPr>
            <a:r>
              <a:rPr lang="en-CA" sz="1200">
                <a:cs typeface="Calibri" panose="020F0502020204030204" pitchFamily="34" charset="0"/>
              </a:rPr>
              <a:t>View the node report for a tabular representation of the tree</a:t>
            </a:r>
          </a:p>
          <a:p>
            <a:pPr marL="257175" indent="-257175">
              <a:lnSpc>
                <a:spcPct val="107000"/>
              </a:lnSpc>
              <a:buFont typeface="+mj-lt"/>
              <a:buAutoNum type="arabicPeriod" startAt="11"/>
            </a:pPr>
            <a:r>
              <a:rPr lang="en-CA" sz="1200">
                <a:cs typeface="Calibri" panose="020F0502020204030204" pitchFamily="34" charset="0"/>
              </a:rPr>
              <a:t>Explore creating more trees using a different algorithm, by modifying the Decision Tree node</a:t>
            </a:r>
          </a:p>
          <a:p>
            <a:pPr marL="257175" indent="-257175">
              <a:lnSpc>
                <a:spcPct val="107000"/>
              </a:lnSpc>
              <a:buFont typeface="+mj-lt"/>
              <a:buAutoNum type="arabicPeriod" startAt="11"/>
            </a:pPr>
            <a:r>
              <a:rPr lang="en-CA" sz="1200">
                <a:cs typeface="Calibri" panose="020F0502020204030204" pitchFamily="34" charset="0"/>
              </a:rPr>
              <a:t> Create a model instance. Assign an appropriate name</a:t>
            </a:r>
          </a:p>
          <a:p>
            <a:pPr marL="0" indent="0">
              <a:buNone/>
            </a:pPr>
            <a:endParaRPr lang="en-CA"/>
          </a:p>
        </p:txBody>
      </p:sp>
      <p:sp>
        <p:nvSpPr>
          <p:cNvPr id="4" name="Title 3">
            <a:extLst>
              <a:ext uri="{FF2B5EF4-FFF2-40B4-BE49-F238E27FC236}">
                <a16:creationId xmlns:a16="http://schemas.microsoft.com/office/drawing/2014/main" id="{E756CA14-6FC0-491E-B2D4-9D059AFDB2B6}"/>
              </a:ext>
            </a:extLst>
          </p:cNvPr>
          <p:cNvSpPr>
            <a:spLocks noGrp="1"/>
          </p:cNvSpPr>
          <p:nvPr>
            <p:ph type="title"/>
          </p:nvPr>
        </p:nvSpPr>
        <p:spPr/>
        <p:txBody>
          <a:bodyPr/>
          <a:lstStyle/>
          <a:p>
            <a:r>
              <a:rPr lang="en-CA"/>
              <a:t>Chapter 8 Exercises (2/2)</a:t>
            </a:r>
          </a:p>
        </p:txBody>
      </p:sp>
    </p:spTree>
    <p:custDataLst>
      <p:tags r:id="rId1"/>
    </p:custDataLst>
    <p:extLst>
      <p:ext uri="{BB962C8B-B14F-4D97-AF65-F5344CB8AC3E}">
        <p14:creationId xmlns:p14="http://schemas.microsoft.com/office/powerpoint/2010/main" val="44206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134631"/>
            <a:ext cx="6444155" cy="321931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7EF3F61C-B1C2-4EB6-B9B7-6D914DCD40C5}"/>
              </a:ext>
            </a:extLst>
          </p:cNvPr>
          <p:cNvSpPr>
            <a:spLocks noGrp="1"/>
          </p:cNvSpPr>
          <p:nvPr>
            <p:ph type="body" sz="quarter" idx="11"/>
          </p:nvPr>
        </p:nvSpPr>
        <p:spPr/>
        <p:txBody>
          <a:bodyPr vert="horz" lIns="91440" tIns="45720" rIns="91440" bIns="45720" rtlCol="0" anchor="t">
            <a:noAutofit/>
          </a:bodyPr>
          <a:lstStyle/>
          <a:p>
            <a:r>
              <a:rPr lang="en-CA">
                <a:cs typeface="Arial"/>
              </a:rPr>
              <a:t>The DV statistics on the entire population show that 23.82% of the population responds ‘Yes’ to a marketing campaign and 76.18% responds ‘No’ to a marketing campaign </a:t>
            </a:r>
            <a:endParaRPr lang="en-CA"/>
          </a:p>
          <a:p>
            <a:r>
              <a:rPr lang="en-CA">
                <a:cs typeface="Arial"/>
              </a:rPr>
              <a:t>The variable relationship is used to split the entire population into subgroups with similar behaviour  </a:t>
            </a:r>
            <a:endParaRPr lang="en-CA"/>
          </a:p>
          <a:p>
            <a:endParaRPr lang="en-CA"/>
          </a:p>
        </p:txBody>
      </p:sp>
      <p:sp>
        <p:nvSpPr>
          <p:cNvPr id="5" name="Title 4">
            <a:extLst>
              <a:ext uri="{FF2B5EF4-FFF2-40B4-BE49-F238E27FC236}">
                <a16:creationId xmlns:a16="http://schemas.microsoft.com/office/drawing/2014/main" id="{EC2389B4-1592-41B6-BA06-19C1156749DC}"/>
              </a:ext>
            </a:extLst>
          </p:cNvPr>
          <p:cNvSpPr>
            <a:spLocks noGrp="1"/>
          </p:cNvSpPr>
          <p:nvPr>
            <p:ph type="title"/>
          </p:nvPr>
        </p:nvSpPr>
        <p:spPr/>
        <p:txBody>
          <a:bodyPr/>
          <a:lstStyle/>
          <a:p>
            <a:r>
              <a:rPr lang="en-CA"/>
              <a:t>Introduction to Decision Trees</a:t>
            </a:r>
          </a:p>
        </p:txBody>
      </p:sp>
      <p:pic>
        <p:nvPicPr>
          <p:cNvPr id="2" name="Picture 1">
            <a:extLst>
              <a:ext uri="{FF2B5EF4-FFF2-40B4-BE49-F238E27FC236}">
                <a16:creationId xmlns:a16="http://schemas.microsoft.com/office/drawing/2014/main" id="{460BFF39-A38E-4FD6-82E6-4768DBA70CD2}"/>
              </a:ext>
            </a:extLst>
          </p:cNvPr>
          <p:cNvPicPr>
            <a:picLocks noChangeAspect="1"/>
          </p:cNvPicPr>
          <p:nvPr/>
        </p:nvPicPr>
        <p:blipFill>
          <a:blip r:embed="rId4"/>
          <a:stretch>
            <a:fillRect/>
          </a:stretch>
        </p:blipFill>
        <p:spPr>
          <a:xfrm>
            <a:off x="1099821" y="2007458"/>
            <a:ext cx="6129854" cy="3047980"/>
          </a:xfrm>
          <a:prstGeom prst="rect">
            <a:avLst/>
          </a:prstGeom>
        </p:spPr>
      </p:pic>
      <p:sp>
        <p:nvSpPr>
          <p:cNvPr id="20" name="Line 8">
            <a:extLst>
              <a:ext uri="{FF2B5EF4-FFF2-40B4-BE49-F238E27FC236}">
                <a16:creationId xmlns:a16="http://schemas.microsoft.com/office/drawing/2014/main" id="{50312A51-B07F-43FD-ADE5-80A522383FDA}"/>
              </a:ext>
            </a:extLst>
          </p:cNvPr>
          <p:cNvSpPr>
            <a:spLocks noChangeShapeType="1"/>
          </p:cNvSpPr>
          <p:nvPr/>
        </p:nvSpPr>
        <p:spPr bwMode="auto">
          <a:xfrm flipV="1">
            <a:off x="4305023" y="3370090"/>
            <a:ext cx="4088825" cy="8223"/>
          </a:xfrm>
          <a:prstGeom prst="line">
            <a:avLst/>
          </a:prstGeom>
          <a:noFill/>
          <a:ln w="9525">
            <a:solidFill>
              <a:srgbClr val="FF0000"/>
            </a:solidFill>
            <a:prstDash val="sysDot"/>
            <a:round/>
            <a:headEnd/>
            <a:tailEnd/>
          </a:ln>
        </p:spPr>
        <p:txBody>
          <a:bodyPr wrap="none" anchor="ctr"/>
          <a:lstStyle/>
          <a:p>
            <a:endParaRPr lang="en-US" sz="1013"/>
          </a:p>
        </p:txBody>
      </p:sp>
      <p:sp>
        <p:nvSpPr>
          <p:cNvPr id="21" name="Text Box 9">
            <a:extLst>
              <a:ext uri="{FF2B5EF4-FFF2-40B4-BE49-F238E27FC236}">
                <a16:creationId xmlns:a16="http://schemas.microsoft.com/office/drawing/2014/main" id="{293AF6A6-54B9-4829-917F-59D8E9565C77}"/>
              </a:ext>
            </a:extLst>
          </p:cNvPr>
          <p:cNvSpPr txBox="1">
            <a:spLocks noChangeArrowheads="1"/>
          </p:cNvSpPr>
          <p:nvPr/>
        </p:nvSpPr>
        <p:spPr bwMode="auto">
          <a:xfrm>
            <a:off x="7660180" y="3113205"/>
            <a:ext cx="873008" cy="253916"/>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Depth = 1</a:t>
            </a:r>
          </a:p>
        </p:txBody>
      </p:sp>
      <p:sp>
        <p:nvSpPr>
          <p:cNvPr id="22" name="Text Box 9">
            <a:extLst>
              <a:ext uri="{FF2B5EF4-FFF2-40B4-BE49-F238E27FC236}">
                <a16:creationId xmlns:a16="http://schemas.microsoft.com/office/drawing/2014/main" id="{16F73E18-A53B-4A9A-9879-5B35DBDC60BE}"/>
              </a:ext>
            </a:extLst>
          </p:cNvPr>
          <p:cNvSpPr txBox="1">
            <a:spLocks noChangeArrowheads="1"/>
          </p:cNvSpPr>
          <p:nvPr/>
        </p:nvSpPr>
        <p:spPr bwMode="auto">
          <a:xfrm>
            <a:off x="7660180" y="3356675"/>
            <a:ext cx="873008" cy="253916"/>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Depth = 2</a:t>
            </a:r>
          </a:p>
        </p:txBody>
      </p:sp>
      <p:sp>
        <p:nvSpPr>
          <p:cNvPr id="25" name="AutoShape 6">
            <a:extLst>
              <a:ext uri="{FF2B5EF4-FFF2-40B4-BE49-F238E27FC236}">
                <a16:creationId xmlns:a16="http://schemas.microsoft.com/office/drawing/2014/main" id="{64F9D5E5-3347-442C-910C-8DE0A70E66E5}"/>
              </a:ext>
            </a:extLst>
          </p:cNvPr>
          <p:cNvSpPr>
            <a:spLocks noChangeArrowheads="1"/>
          </p:cNvSpPr>
          <p:nvPr/>
        </p:nvSpPr>
        <p:spPr bwMode="auto">
          <a:xfrm>
            <a:off x="1512436" y="3014560"/>
            <a:ext cx="1511767" cy="369332"/>
          </a:xfrm>
          <a:prstGeom prst="wedgeRectCallout">
            <a:avLst>
              <a:gd name="adj1" fmla="val 86677"/>
              <a:gd name="adj2" fmla="val 14247"/>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Split Attribute</a:t>
            </a:r>
          </a:p>
        </p:txBody>
      </p:sp>
      <p:sp>
        <p:nvSpPr>
          <p:cNvPr id="26" name="AutoShape 6">
            <a:extLst>
              <a:ext uri="{FF2B5EF4-FFF2-40B4-BE49-F238E27FC236}">
                <a16:creationId xmlns:a16="http://schemas.microsoft.com/office/drawing/2014/main" id="{1D4DB0CA-B00A-4A56-BC93-C54F3C54A3C1}"/>
              </a:ext>
            </a:extLst>
          </p:cNvPr>
          <p:cNvSpPr>
            <a:spLocks noChangeArrowheads="1"/>
          </p:cNvSpPr>
          <p:nvPr/>
        </p:nvSpPr>
        <p:spPr bwMode="auto">
          <a:xfrm>
            <a:off x="5544111" y="2418866"/>
            <a:ext cx="1757001" cy="600164"/>
          </a:xfrm>
          <a:prstGeom prst="wedgeRectCallout">
            <a:avLst>
              <a:gd name="adj1" fmla="val -77498"/>
              <a:gd name="adj2" fmla="val 24650"/>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DV Statistics </a:t>
            </a:r>
          </a:p>
          <a:p>
            <a:pPr eaLnBrk="0" hangingPunct="0">
              <a:buClr>
                <a:srgbClr val="FAAB05"/>
              </a:buClr>
              <a:defRPr/>
            </a:pPr>
            <a:r>
              <a:rPr lang="en-US" sz="1500"/>
              <a:t>Entire Population</a:t>
            </a:r>
          </a:p>
        </p:txBody>
      </p:sp>
      <p:sp>
        <p:nvSpPr>
          <p:cNvPr id="27" name="AutoShape 6">
            <a:extLst>
              <a:ext uri="{FF2B5EF4-FFF2-40B4-BE49-F238E27FC236}">
                <a16:creationId xmlns:a16="http://schemas.microsoft.com/office/drawing/2014/main" id="{3A5BDC9D-4326-492A-A6B3-4CAB1E96E086}"/>
              </a:ext>
            </a:extLst>
          </p:cNvPr>
          <p:cNvSpPr>
            <a:spLocks noChangeArrowheads="1"/>
          </p:cNvSpPr>
          <p:nvPr/>
        </p:nvSpPr>
        <p:spPr bwMode="auto">
          <a:xfrm>
            <a:off x="7466415" y="3865221"/>
            <a:ext cx="1578762" cy="600164"/>
          </a:xfrm>
          <a:prstGeom prst="wedgeRectCallout">
            <a:avLst>
              <a:gd name="adj1" fmla="val -76117"/>
              <a:gd name="adj2" fmla="val 24651"/>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DV Statistics </a:t>
            </a:r>
          </a:p>
          <a:p>
            <a:pPr eaLnBrk="0" hangingPunct="0">
              <a:buClr>
                <a:srgbClr val="FAAB05"/>
              </a:buClr>
              <a:defRPr/>
            </a:pPr>
            <a:r>
              <a:rPr lang="en-US" sz="1500"/>
              <a:t>Sub Population</a:t>
            </a:r>
          </a:p>
        </p:txBody>
      </p:sp>
    </p:spTree>
    <p:custDataLst>
      <p:tags r:id="rId1"/>
    </p:custDataLst>
    <p:extLst>
      <p:ext uri="{BB962C8B-B14F-4D97-AF65-F5344CB8AC3E}">
        <p14:creationId xmlns:p14="http://schemas.microsoft.com/office/powerpoint/2010/main" val="352088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134631"/>
            <a:ext cx="6444155" cy="321931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7EF3F61C-B1C2-4EB6-B9B7-6D914DCD40C5}"/>
              </a:ext>
            </a:extLst>
          </p:cNvPr>
          <p:cNvSpPr>
            <a:spLocks noGrp="1"/>
          </p:cNvSpPr>
          <p:nvPr>
            <p:ph type="body" sz="quarter" idx="11"/>
          </p:nvPr>
        </p:nvSpPr>
        <p:spPr/>
        <p:txBody>
          <a:bodyPr vert="horz" lIns="91440" tIns="45720" rIns="91440" bIns="45720" rtlCol="0" anchor="t">
            <a:noAutofit/>
          </a:bodyPr>
          <a:lstStyle/>
          <a:p>
            <a:r>
              <a:rPr lang="en-US">
                <a:latin typeface="Arial"/>
                <a:cs typeface="Arial"/>
              </a:rPr>
              <a:t>Looking at the parent node, we see 23.82% of</a:t>
            </a:r>
            <a:r>
              <a:rPr lang="en-CA">
                <a:cs typeface="Arial"/>
              </a:rPr>
              <a:t> the population responds ‘Yes’ to the marketing campaign</a:t>
            </a:r>
          </a:p>
          <a:p>
            <a:r>
              <a:rPr lang="en-CA">
                <a:cs typeface="Arial"/>
              </a:rPr>
              <a:t>Looking at the Husband/Wife Segment, we see that 45.11% of the records that fall in that group respond ‘Yes’ to the marketing campaign</a:t>
            </a:r>
          </a:p>
          <a:p>
            <a:endParaRPr lang="en-CA"/>
          </a:p>
        </p:txBody>
      </p:sp>
      <p:sp>
        <p:nvSpPr>
          <p:cNvPr id="5" name="Title 4">
            <a:extLst>
              <a:ext uri="{FF2B5EF4-FFF2-40B4-BE49-F238E27FC236}">
                <a16:creationId xmlns:a16="http://schemas.microsoft.com/office/drawing/2014/main" id="{EC2389B4-1592-41B6-BA06-19C1156749DC}"/>
              </a:ext>
            </a:extLst>
          </p:cNvPr>
          <p:cNvSpPr>
            <a:spLocks noGrp="1"/>
          </p:cNvSpPr>
          <p:nvPr>
            <p:ph type="title"/>
          </p:nvPr>
        </p:nvSpPr>
        <p:spPr/>
        <p:txBody>
          <a:bodyPr/>
          <a:lstStyle/>
          <a:p>
            <a:r>
              <a:rPr lang="en-CA"/>
              <a:t>Introduction to Decision Trees</a:t>
            </a:r>
          </a:p>
        </p:txBody>
      </p:sp>
      <p:pic>
        <p:nvPicPr>
          <p:cNvPr id="2" name="Picture 1">
            <a:extLst>
              <a:ext uri="{FF2B5EF4-FFF2-40B4-BE49-F238E27FC236}">
                <a16:creationId xmlns:a16="http://schemas.microsoft.com/office/drawing/2014/main" id="{460BFF39-A38E-4FD6-82E6-4768DBA70CD2}"/>
              </a:ext>
            </a:extLst>
          </p:cNvPr>
          <p:cNvPicPr>
            <a:picLocks noChangeAspect="1"/>
          </p:cNvPicPr>
          <p:nvPr/>
        </p:nvPicPr>
        <p:blipFill>
          <a:blip r:embed="rId4"/>
          <a:stretch>
            <a:fillRect/>
          </a:stretch>
        </p:blipFill>
        <p:spPr>
          <a:xfrm>
            <a:off x="1099821" y="2007458"/>
            <a:ext cx="6129854" cy="3047980"/>
          </a:xfrm>
          <a:prstGeom prst="rect">
            <a:avLst/>
          </a:prstGeom>
        </p:spPr>
      </p:pic>
      <p:sp>
        <p:nvSpPr>
          <p:cNvPr id="20" name="Line 8">
            <a:extLst>
              <a:ext uri="{FF2B5EF4-FFF2-40B4-BE49-F238E27FC236}">
                <a16:creationId xmlns:a16="http://schemas.microsoft.com/office/drawing/2014/main" id="{50312A51-B07F-43FD-ADE5-80A522383FDA}"/>
              </a:ext>
            </a:extLst>
          </p:cNvPr>
          <p:cNvSpPr>
            <a:spLocks noChangeShapeType="1"/>
          </p:cNvSpPr>
          <p:nvPr/>
        </p:nvSpPr>
        <p:spPr bwMode="auto">
          <a:xfrm flipV="1">
            <a:off x="4305023" y="3370090"/>
            <a:ext cx="4088825" cy="8223"/>
          </a:xfrm>
          <a:prstGeom prst="line">
            <a:avLst/>
          </a:prstGeom>
          <a:noFill/>
          <a:ln w="9525">
            <a:solidFill>
              <a:srgbClr val="FF0000"/>
            </a:solidFill>
            <a:prstDash val="sysDot"/>
            <a:round/>
            <a:headEnd/>
            <a:tailEnd/>
          </a:ln>
        </p:spPr>
        <p:txBody>
          <a:bodyPr wrap="none" anchor="ctr"/>
          <a:lstStyle/>
          <a:p>
            <a:endParaRPr lang="en-US" sz="1013"/>
          </a:p>
        </p:txBody>
      </p:sp>
      <p:sp>
        <p:nvSpPr>
          <p:cNvPr id="21" name="Text Box 9">
            <a:extLst>
              <a:ext uri="{FF2B5EF4-FFF2-40B4-BE49-F238E27FC236}">
                <a16:creationId xmlns:a16="http://schemas.microsoft.com/office/drawing/2014/main" id="{293AF6A6-54B9-4829-917F-59D8E9565C77}"/>
              </a:ext>
            </a:extLst>
          </p:cNvPr>
          <p:cNvSpPr txBox="1">
            <a:spLocks noChangeArrowheads="1"/>
          </p:cNvSpPr>
          <p:nvPr/>
        </p:nvSpPr>
        <p:spPr bwMode="auto">
          <a:xfrm>
            <a:off x="7660180" y="3113205"/>
            <a:ext cx="873008" cy="253916"/>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Depth = 1</a:t>
            </a:r>
          </a:p>
        </p:txBody>
      </p:sp>
      <p:sp>
        <p:nvSpPr>
          <p:cNvPr id="22" name="Text Box 9">
            <a:extLst>
              <a:ext uri="{FF2B5EF4-FFF2-40B4-BE49-F238E27FC236}">
                <a16:creationId xmlns:a16="http://schemas.microsoft.com/office/drawing/2014/main" id="{16F73E18-A53B-4A9A-9879-5B35DBDC60BE}"/>
              </a:ext>
            </a:extLst>
          </p:cNvPr>
          <p:cNvSpPr txBox="1">
            <a:spLocks noChangeArrowheads="1"/>
          </p:cNvSpPr>
          <p:nvPr/>
        </p:nvSpPr>
        <p:spPr bwMode="auto">
          <a:xfrm>
            <a:off x="7660180" y="3356675"/>
            <a:ext cx="873008" cy="253916"/>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Depth = 2</a:t>
            </a:r>
          </a:p>
        </p:txBody>
      </p:sp>
      <p:sp>
        <p:nvSpPr>
          <p:cNvPr id="25" name="AutoShape 6">
            <a:extLst>
              <a:ext uri="{FF2B5EF4-FFF2-40B4-BE49-F238E27FC236}">
                <a16:creationId xmlns:a16="http://schemas.microsoft.com/office/drawing/2014/main" id="{64F9D5E5-3347-442C-910C-8DE0A70E66E5}"/>
              </a:ext>
            </a:extLst>
          </p:cNvPr>
          <p:cNvSpPr>
            <a:spLocks noChangeArrowheads="1"/>
          </p:cNvSpPr>
          <p:nvPr/>
        </p:nvSpPr>
        <p:spPr bwMode="auto">
          <a:xfrm>
            <a:off x="1512436" y="3014560"/>
            <a:ext cx="1511767" cy="369332"/>
          </a:xfrm>
          <a:prstGeom prst="wedgeRectCallout">
            <a:avLst>
              <a:gd name="adj1" fmla="val 86677"/>
              <a:gd name="adj2" fmla="val 14247"/>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Split Attribute</a:t>
            </a:r>
          </a:p>
        </p:txBody>
      </p:sp>
      <p:sp>
        <p:nvSpPr>
          <p:cNvPr id="26" name="AutoShape 6">
            <a:extLst>
              <a:ext uri="{FF2B5EF4-FFF2-40B4-BE49-F238E27FC236}">
                <a16:creationId xmlns:a16="http://schemas.microsoft.com/office/drawing/2014/main" id="{1D4DB0CA-B00A-4A56-BC93-C54F3C54A3C1}"/>
              </a:ext>
            </a:extLst>
          </p:cNvPr>
          <p:cNvSpPr>
            <a:spLocks noChangeArrowheads="1"/>
          </p:cNvSpPr>
          <p:nvPr/>
        </p:nvSpPr>
        <p:spPr bwMode="auto">
          <a:xfrm>
            <a:off x="5628968" y="2296084"/>
            <a:ext cx="2031212" cy="369332"/>
          </a:xfrm>
          <a:prstGeom prst="wedgeRectCallout">
            <a:avLst>
              <a:gd name="adj1" fmla="val -77498"/>
              <a:gd name="adj2" fmla="val 24650"/>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Parent or Root Node</a:t>
            </a:r>
          </a:p>
        </p:txBody>
      </p:sp>
      <p:sp>
        <p:nvSpPr>
          <p:cNvPr id="27" name="AutoShape 6">
            <a:extLst>
              <a:ext uri="{FF2B5EF4-FFF2-40B4-BE49-F238E27FC236}">
                <a16:creationId xmlns:a16="http://schemas.microsoft.com/office/drawing/2014/main" id="{3A5BDC9D-4326-492A-A6B3-4CAB1E96E086}"/>
              </a:ext>
            </a:extLst>
          </p:cNvPr>
          <p:cNvSpPr>
            <a:spLocks noChangeArrowheads="1"/>
          </p:cNvSpPr>
          <p:nvPr/>
        </p:nvSpPr>
        <p:spPr bwMode="auto">
          <a:xfrm>
            <a:off x="7229675" y="3825212"/>
            <a:ext cx="1619528" cy="830997"/>
          </a:xfrm>
          <a:prstGeom prst="wedgeRectCallout">
            <a:avLst>
              <a:gd name="adj1" fmla="val -63605"/>
              <a:gd name="adj2" fmla="val -21824"/>
            </a:avLst>
          </a:prstGeom>
          <a:ln w="38100">
            <a:solidFill>
              <a:srgbClr val="FF0000"/>
            </a:solidFill>
          </a:ln>
        </p:spPr>
        <p:style>
          <a:lnRef idx="2">
            <a:schemeClr val="accent3"/>
          </a:lnRef>
          <a:fillRef idx="1">
            <a:schemeClr val="lt1"/>
          </a:fillRef>
          <a:effectRef idx="0">
            <a:schemeClr val="accent3"/>
          </a:effectRef>
          <a:fontRef idx="minor">
            <a:schemeClr val="dk1"/>
          </a:fontRef>
        </p:style>
        <p:txBody>
          <a:bodyPr wrap="square" lIns="137160" tIns="68580" rIns="137160" bIns="68580" rtlCol="0" anchor="t" anchorCtr="0">
            <a:spAutoFit/>
          </a:bodyPr>
          <a:lstStyle/>
          <a:p>
            <a:pPr eaLnBrk="0" hangingPunct="0">
              <a:buClr>
                <a:srgbClr val="FAAB05"/>
              </a:buClr>
              <a:defRPr/>
            </a:pPr>
            <a:r>
              <a:rPr lang="en-US" sz="1500"/>
              <a:t>Child Nodes or Leaf or Terminal Nodes</a:t>
            </a:r>
          </a:p>
        </p:txBody>
      </p:sp>
      <p:sp>
        <p:nvSpPr>
          <p:cNvPr id="13" name="Line 13">
            <a:extLst>
              <a:ext uri="{FF2B5EF4-FFF2-40B4-BE49-F238E27FC236}">
                <a16:creationId xmlns:a16="http://schemas.microsoft.com/office/drawing/2014/main" id="{999EC6D9-E338-4C34-BC73-D8EB4D6A0FEB}"/>
              </a:ext>
            </a:extLst>
          </p:cNvPr>
          <p:cNvSpPr>
            <a:spLocks noChangeShapeType="1"/>
          </p:cNvSpPr>
          <p:nvPr/>
        </p:nvSpPr>
        <p:spPr bwMode="auto">
          <a:xfrm flipH="1">
            <a:off x="7148285" y="3239116"/>
            <a:ext cx="7189" cy="298430"/>
          </a:xfrm>
          <a:prstGeom prst="line">
            <a:avLst/>
          </a:prstGeom>
          <a:noFill/>
          <a:ln w="9525">
            <a:solidFill>
              <a:srgbClr val="FF0000"/>
            </a:solidFill>
            <a:round/>
            <a:headEnd type="oval" w="med" len="med"/>
            <a:tailEnd type="triangle" w="med" len="med"/>
          </a:ln>
        </p:spPr>
        <p:txBody>
          <a:bodyPr wrap="none" anchor="ctr"/>
          <a:lstStyle/>
          <a:p>
            <a:endParaRPr lang="en-US" sz="1013"/>
          </a:p>
        </p:txBody>
      </p:sp>
      <p:sp>
        <p:nvSpPr>
          <p:cNvPr id="14" name="Rectangle 13">
            <a:extLst>
              <a:ext uri="{FF2B5EF4-FFF2-40B4-BE49-F238E27FC236}">
                <a16:creationId xmlns:a16="http://schemas.microsoft.com/office/drawing/2014/main" id="{480D5593-1825-409F-8618-C171C4A8A177}"/>
              </a:ext>
            </a:extLst>
          </p:cNvPr>
          <p:cNvSpPr/>
          <p:nvPr/>
        </p:nvSpPr>
        <p:spPr>
          <a:xfrm>
            <a:off x="6898631" y="2956532"/>
            <a:ext cx="567784" cy="248209"/>
          </a:xfrm>
          <a:prstGeom prst="rect">
            <a:avLst/>
          </a:prstGeom>
        </p:spPr>
        <p:txBody>
          <a:bodyPr wrap="none">
            <a:spAutoFit/>
          </a:bodyPr>
          <a:lstStyle/>
          <a:p>
            <a:r>
              <a:rPr lang="en-US" sz="1013">
                <a:solidFill>
                  <a:srgbClr val="FF0000"/>
                </a:solidFill>
                <a:latin typeface="Arial" charset="0"/>
              </a:rPr>
              <a:t>Parent</a:t>
            </a:r>
            <a:endParaRPr lang="en-AU" sz="1013">
              <a:solidFill>
                <a:srgbClr val="FF0000"/>
              </a:solidFill>
            </a:endParaRPr>
          </a:p>
        </p:txBody>
      </p:sp>
      <p:sp>
        <p:nvSpPr>
          <p:cNvPr id="15" name="Rectangle 14">
            <a:extLst>
              <a:ext uri="{FF2B5EF4-FFF2-40B4-BE49-F238E27FC236}">
                <a16:creationId xmlns:a16="http://schemas.microsoft.com/office/drawing/2014/main" id="{C685CFB9-0453-4E9D-9A32-4529343E0018}"/>
              </a:ext>
            </a:extLst>
          </p:cNvPr>
          <p:cNvSpPr/>
          <p:nvPr/>
        </p:nvSpPr>
        <p:spPr>
          <a:xfrm>
            <a:off x="6901355" y="3550961"/>
            <a:ext cx="481222" cy="248209"/>
          </a:xfrm>
          <a:prstGeom prst="rect">
            <a:avLst/>
          </a:prstGeom>
        </p:spPr>
        <p:txBody>
          <a:bodyPr wrap="none">
            <a:spAutoFit/>
          </a:bodyPr>
          <a:lstStyle/>
          <a:p>
            <a:pPr algn="ctr">
              <a:defRPr/>
            </a:pPr>
            <a:r>
              <a:rPr lang="en-US" sz="1013">
                <a:solidFill>
                  <a:srgbClr val="FF0000"/>
                </a:solidFill>
                <a:latin typeface="Arial" charset="0"/>
              </a:rPr>
              <a:t>Child</a:t>
            </a:r>
          </a:p>
        </p:txBody>
      </p:sp>
    </p:spTree>
    <p:custDataLst>
      <p:tags r:id="rId1"/>
    </p:custDataLst>
    <p:extLst>
      <p:ext uri="{BB962C8B-B14F-4D97-AF65-F5344CB8AC3E}">
        <p14:creationId xmlns:p14="http://schemas.microsoft.com/office/powerpoint/2010/main" val="230483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134631"/>
            <a:ext cx="6444155" cy="321931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7EF3F61C-B1C2-4EB6-B9B7-6D914DCD40C5}"/>
              </a:ext>
            </a:extLst>
          </p:cNvPr>
          <p:cNvSpPr>
            <a:spLocks noGrp="1"/>
          </p:cNvSpPr>
          <p:nvPr>
            <p:ph type="body" sz="quarter" idx="11"/>
          </p:nvPr>
        </p:nvSpPr>
        <p:spPr>
          <a:xfrm>
            <a:off x="457201" y="975278"/>
            <a:ext cx="3251200" cy="3445524"/>
          </a:xfrm>
        </p:spPr>
        <p:txBody>
          <a:bodyPr vert="horz" lIns="91440" tIns="45720" rIns="91440" bIns="45720" rtlCol="0" anchor="t">
            <a:noAutofit/>
          </a:bodyPr>
          <a:lstStyle/>
          <a:p>
            <a:r>
              <a:rPr lang="en-CA">
                <a:latin typeface="Arial"/>
                <a:cs typeface="Arial"/>
              </a:rPr>
              <a:t>Some important terminology to remember:</a:t>
            </a:r>
          </a:p>
          <a:p>
            <a:pPr lvl="1"/>
            <a:r>
              <a:rPr lang="en-CA">
                <a:latin typeface="Arial"/>
                <a:cs typeface="Arial"/>
              </a:rPr>
              <a:t>The first node in a decision tree is called a </a:t>
            </a:r>
            <a:r>
              <a:rPr lang="en-CA" b="1">
                <a:latin typeface="Arial"/>
                <a:cs typeface="Arial"/>
              </a:rPr>
              <a:t>root node</a:t>
            </a:r>
            <a:r>
              <a:rPr lang="en-CA">
                <a:latin typeface="Arial"/>
                <a:cs typeface="Arial"/>
              </a:rPr>
              <a:t>. It contains all the records in the dataset</a:t>
            </a:r>
          </a:p>
          <a:p>
            <a:pPr lvl="1"/>
            <a:r>
              <a:rPr lang="en-CA">
                <a:latin typeface="Arial"/>
                <a:cs typeface="Arial"/>
              </a:rPr>
              <a:t>Any node split further is a </a:t>
            </a:r>
            <a:r>
              <a:rPr lang="en-CA" b="1">
                <a:latin typeface="Arial"/>
                <a:cs typeface="Arial"/>
              </a:rPr>
              <a:t>parent node</a:t>
            </a:r>
            <a:endParaRPr lang="en-CA">
              <a:latin typeface="Arial"/>
              <a:cs typeface="Arial"/>
            </a:endParaRPr>
          </a:p>
          <a:p>
            <a:pPr lvl="1"/>
            <a:r>
              <a:rPr lang="en-CA">
                <a:latin typeface="Arial"/>
                <a:cs typeface="Arial"/>
              </a:rPr>
              <a:t>A node built from the parent nodes is called a </a:t>
            </a:r>
            <a:r>
              <a:rPr lang="en-CA" b="1">
                <a:latin typeface="Arial"/>
                <a:cs typeface="Arial"/>
              </a:rPr>
              <a:t>child node</a:t>
            </a:r>
            <a:endParaRPr lang="en-CA">
              <a:latin typeface="Arial"/>
              <a:cs typeface="Arial"/>
            </a:endParaRPr>
          </a:p>
          <a:p>
            <a:pPr lvl="1"/>
            <a:r>
              <a:rPr lang="en-CA">
                <a:latin typeface="Arial"/>
                <a:cs typeface="Arial"/>
              </a:rPr>
              <a:t>This means the </a:t>
            </a:r>
            <a:r>
              <a:rPr lang="en-CA" b="1">
                <a:latin typeface="Arial"/>
                <a:cs typeface="Arial"/>
              </a:rPr>
              <a:t>Root node </a:t>
            </a:r>
            <a:r>
              <a:rPr lang="en-CA">
                <a:latin typeface="Arial"/>
                <a:cs typeface="Arial"/>
              </a:rPr>
              <a:t>can be also called a </a:t>
            </a:r>
            <a:r>
              <a:rPr lang="en-CA" b="1">
                <a:latin typeface="Arial"/>
                <a:cs typeface="Arial"/>
              </a:rPr>
              <a:t>parent node </a:t>
            </a:r>
            <a:r>
              <a:rPr lang="en-CA">
                <a:latin typeface="Arial"/>
                <a:cs typeface="Arial"/>
              </a:rPr>
              <a:t>if it is split further</a:t>
            </a:r>
            <a:endParaRPr lang="en-CA" b="1">
              <a:latin typeface="Arial"/>
              <a:cs typeface="Arial"/>
            </a:endParaRPr>
          </a:p>
          <a:p>
            <a:pPr lvl="1"/>
            <a:r>
              <a:rPr lang="en-CA">
                <a:latin typeface="Arial"/>
                <a:cs typeface="Arial"/>
              </a:rPr>
              <a:t>Any node that does not undergo further splitting is called a terminal node</a:t>
            </a:r>
          </a:p>
          <a:p>
            <a:pPr lvl="1"/>
            <a:endParaRPr lang="en-CA"/>
          </a:p>
          <a:p>
            <a:endParaRPr lang="en-CA"/>
          </a:p>
        </p:txBody>
      </p:sp>
      <p:sp>
        <p:nvSpPr>
          <p:cNvPr id="5" name="Title 4">
            <a:extLst>
              <a:ext uri="{FF2B5EF4-FFF2-40B4-BE49-F238E27FC236}">
                <a16:creationId xmlns:a16="http://schemas.microsoft.com/office/drawing/2014/main" id="{EC2389B4-1592-41B6-BA06-19C1156749DC}"/>
              </a:ext>
            </a:extLst>
          </p:cNvPr>
          <p:cNvSpPr>
            <a:spLocks noGrp="1"/>
          </p:cNvSpPr>
          <p:nvPr>
            <p:ph type="title"/>
          </p:nvPr>
        </p:nvSpPr>
        <p:spPr/>
        <p:txBody>
          <a:bodyPr/>
          <a:lstStyle/>
          <a:p>
            <a:r>
              <a:rPr lang="en-CA"/>
              <a:t>Introduction to Decision Trees</a:t>
            </a:r>
          </a:p>
        </p:txBody>
      </p:sp>
      <p:sp>
        <p:nvSpPr>
          <p:cNvPr id="17" name="Text Box 9">
            <a:extLst>
              <a:ext uri="{FF2B5EF4-FFF2-40B4-BE49-F238E27FC236}">
                <a16:creationId xmlns:a16="http://schemas.microsoft.com/office/drawing/2014/main" id="{16C4CD0C-9186-4BAD-A721-9517BC8BA0D1}"/>
              </a:ext>
            </a:extLst>
          </p:cNvPr>
          <p:cNvSpPr txBox="1">
            <a:spLocks noChangeArrowheads="1"/>
          </p:cNvSpPr>
          <p:nvPr/>
        </p:nvSpPr>
        <p:spPr bwMode="auto">
          <a:xfrm>
            <a:off x="4840087" y="1536851"/>
            <a:ext cx="1074246" cy="253916"/>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Root Node </a:t>
            </a:r>
          </a:p>
        </p:txBody>
      </p:sp>
      <p:sp>
        <p:nvSpPr>
          <p:cNvPr id="18" name="Text Box 9">
            <a:extLst>
              <a:ext uri="{FF2B5EF4-FFF2-40B4-BE49-F238E27FC236}">
                <a16:creationId xmlns:a16="http://schemas.microsoft.com/office/drawing/2014/main" id="{60EAD0E5-B18E-4BA0-A89C-BE1D833C916E}"/>
              </a:ext>
            </a:extLst>
          </p:cNvPr>
          <p:cNvSpPr txBox="1">
            <a:spLocks noChangeArrowheads="1"/>
          </p:cNvSpPr>
          <p:nvPr/>
        </p:nvSpPr>
        <p:spPr bwMode="auto">
          <a:xfrm>
            <a:off x="8064601" y="1536851"/>
            <a:ext cx="873008" cy="577081"/>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Parent and Child Nodes</a:t>
            </a:r>
          </a:p>
        </p:txBody>
      </p:sp>
      <p:grpSp>
        <p:nvGrpSpPr>
          <p:cNvPr id="24" name="Group 23">
            <a:extLst>
              <a:ext uri="{FF2B5EF4-FFF2-40B4-BE49-F238E27FC236}">
                <a16:creationId xmlns:a16="http://schemas.microsoft.com/office/drawing/2014/main" id="{50FB2C09-D056-4D41-87C0-41F586B05FF3}"/>
              </a:ext>
            </a:extLst>
          </p:cNvPr>
          <p:cNvGrpSpPr/>
          <p:nvPr/>
        </p:nvGrpSpPr>
        <p:grpSpPr>
          <a:xfrm>
            <a:off x="6250344" y="1790496"/>
            <a:ext cx="1913307" cy="691573"/>
            <a:chOff x="6250344" y="1790496"/>
            <a:chExt cx="1913307" cy="691573"/>
          </a:xfrm>
        </p:grpSpPr>
        <p:cxnSp>
          <p:nvCxnSpPr>
            <p:cNvPr id="7" name="Straight Arrow Connector 6">
              <a:extLst>
                <a:ext uri="{FF2B5EF4-FFF2-40B4-BE49-F238E27FC236}">
                  <a16:creationId xmlns:a16="http://schemas.microsoft.com/office/drawing/2014/main" id="{AF1B736B-AB4E-49DF-8A19-D342FD21A8AA}"/>
                </a:ext>
              </a:extLst>
            </p:cNvPr>
            <p:cNvCxnSpPr>
              <a:cxnSpLocks/>
              <a:stCxn id="18" idx="1"/>
            </p:cNvCxnSpPr>
            <p:nvPr/>
          </p:nvCxnSpPr>
          <p:spPr>
            <a:xfrm flipH="1" flipV="1">
              <a:off x="6938642" y="1790496"/>
              <a:ext cx="1125959" cy="34896"/>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B2FECE3-8550-4C08-9790-5113B385CE12}"/>
                </a:ext>
              </a:extLst>
            </p:cNvPr>
            <p:cNvCxnSpPr/>
            <p:nvPr/>
          </p:nvCxnSpPr>
          <p:spPr>
            <a:xfrm flipH="1">
              <a:off x="6250344" y="1824850"/>
              <a:ext cx="1814257" cy="599036"/>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7803608-E260-4022-8590-CFB9769CB3F7}"/>
                </a:ext>
              </a:extLst>
            </p:cNvPr>
            <p:cNvCxnSpPr>
              <a:cxnSpLocks/>
            </p:cNvCxnSpPr>
            <p:nvPr/>
          </p:nvCxnSpPr>
          <p:spPr>
            <a:xfrm flipH="1">
              <a:off x="7191829" y="1825392"/>
              <a:ext cx="865515" cy="656677"/>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265099-18E0-453A-A02B-5E0A6938F997}"/>
                </a:ext>
              </a:extLst>
            </p:cNvPr>
            <p:cNvCxnSpPr/>
            <p:nvPr/>
          </p:nvCxnSpPr>
          <p:spPr>
            <a:xfrm>
              <a:off x="8064601" y="1837704"/>
              <a:ext cx="99050" cy="550942"/>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9D72D5C9-FCB5-48E1-82DE-C23883AA493D}"/>
              </a:ext>
            </a:extLst>
          </p:cNvPr>
          <p:cNvGrpSpPr/>
          <p:nvPr/>
        </p:nvGrpSpPr>
        <p:grpSpPr>
          <a:xfrm rot="9092342">
            <a:off x="4512663" y="3343566"/>
            <a:ext cx="2303390" cy="2053875"/>
            <a:chOff x="7247800" y="1740600"/>
            <a:chExt cx="3492629" cy="1274778"/>
          </a:xfrm>
        </p:grpSpPr>
        <p:cxnSp>
          <p:nvCxnSpPr>
            <p:cNvPr id="30" name="Straight Arrow Connector 29">
              <a:extLst>
                <a:ext uri="{FF2B5EF4-FFF2-40B4-BE49-F238E27FC236}">
                  <a16:creationId xmlns:a16="http://schemas.microsoft.com/office/drawing/2014/main" id="{E57A4FC5-D67D-42D5-B0E4-425DD304C3DF}"/>
                </a:ext>
              </a:extLst>
            </p:cNvPr>
            <p:cNvCxnSpPr>
              <a:cxnSpLocks/>
            </p:cNvCxnSpPr>
            <p:nvPr/>
          </p:nvCxnSpPr>
          <p:spPr>
            <a:xfrm rot="12507658" flipV="1">
              <a:off x="7247800" y="1740600"/>
              <a:ext cx="219126" cy="1049469"/>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776E449-40B7-4132-BA28-B67F5F2332D3}"/>
                </a:ext>
              </a:extLst>
            </p:cNvPr>
            <p:cNvCxnSpPr>
              <a:cxnSpLocks/>
            </p:cNvCxnSpPr>
            <p:nvPr/>
          </p:nvCxnSpPr>
          <p:spPr>
            <a:xfrm rot="12507658" flipH="1" flipV="1">
              <a:off x="7329867" y="1864839"/>
              <a:ext cx="1001218" cy="1150539"/>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E6C648-1A3A-401A-813C-65CD868DF1C5}"/>
                </a:ext>
              </a:extLst>
            </p:cNvPr>
            <p:cNvCxnSpPr>
              <a:cxnSpLocks/>
            </p:cNvCxnSpPr>
            <p:nvPr/>
          </p:nvCxnSpPr>
          <p:spPr>
            <a:xfrm rot="12507658" flipH="1" flipV="1">
              <a:off x="7726521" y="1920975"/>
              <a:ext cx="1251591" cy="438382"/>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DCD566F-808C-4249-8FF2-22943E698E62}"/>
                </a:ext>
              </a:extLst>
            </p:cNvPr>
            <p:cNvCxnSpPr>
              <a:cxnSpLocks/>
            </p:cNvCxnSpPr>
            <p:nvPr/>
          </p:nvCxnSpPr>
          <p:spPr>
            <a:xfrm rot="12507658" flipH="1" flipV="1">
              <a:off x="7637889" y="2106469"/>
              <a:ext cx="3102540" cy="428974"/>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EA9C713F-FFF2-468F-8407-005A54AC04A0}"/>
              </a:ext>
            </a:extLst>
          </p:cNvPr>
          <p:cNvCxnSpPr>
            <a:cxnSpLocks/>
          </p:cNvCxnSpPr>
          <p:nvPr/>
        </p:nvCxnSpPr>
        <p:spPr>
          <a:xfrm flipV="1">
            <a:off x="6628654" y="3004454"/>
            <a:ext cx="1317917" cy="1853706"/>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Text Box 9">
            <a:extLst>
              <a:ext uri="{FF2B5EF4-FFF2-40B4-BE49-F238E27FC236}">
                <a16:creationId xmlns:a16="http://schemas.microsoft.com/office/drawing/2014/main" id="{F8CF1C19-56FC-45B0-ADF2-EE51F681C2A1}"/>
              </a:ext>
            </a:extLst>
          </p:cNvPr>
          <p:cNvSpPr txBox="1">
            <a:spLocks noChangeArrowheads="1"/>
          </p:cNvSpPr>
          <p:nvPr/>
        </p:nvSpPr>
        <p:spPr bwMode="auto">
          <a:xfrm>
            <a:off x="7287612" y="3887053"/>
            <a:ext cx="873008" cy="415498"/>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Terminal Nodes</a:t>
            </a:r>
          </a:p>
        </p:txBody>
      </p:sp>
      <p:sp>
        <p:nvSpPr>
          <p:cNvPr id="42" name="Text Box 9">
            <a:extLst>
              <a:ext uri="{FF2B5EF4-FFF2-40B4-BE49-F238E27FC236}">
                <a16:creationId xmlns:a16="http://schemas.microsoft.com/office/drawing/2014/main" id="{2DFAF926-327A-424A-A4D2-360EE8C80C02}"/>
              </a:ext>
            </a:extLst>
          </p:cNvPr>
          <p:cNvSpPr txBox="1">
            <a:spLocks noChangeArrowheads="1"/>
          </p:cNvSpPr>
          <p:nvPr/>
        </p:nvSpPr>
        <p:spPr bwMode="auto">
          <a:xfrm>
            <a:off x="3564977" y="2593141"/>
            <a:ext cx="873008" cy="577081"/>
          </a:xfrm>
          <a:prstGeom prst="rect">
            <a:avLst/>
          </a:prstGeom>
          <a:noFill/>
          <a:ln w="9525">
            <a:noFill/>
            <a:miter lim="800000"/>
            <a:headEnd/>
            <a:tailEnd/>
          </a:ln>
        </p:spPr>
        <p:txBody>
          <a:bodyPr wrap="square">
            <a:spAutoFit/>
          </a:bodyPr>
          <a:lstStyle/>
          <a:p>
            <a:pPr algn="ctr"/>
            <a:r>
              <a:rPr lang="en-US" sz="1050" b="1">
                <a:solidFill>
                  <a:srgbClr val="FF0000"/>
                </a:solidFill>
                <a:latin typeface="Arial" charset="0"/>
              </a:rPr>
              <a:t>Parent and Child Nodes</a:t>
            </a:r>
          </a:p>
        </p:txBody>
      </p:sp>
      <p:grpSp>
        <p:nvGrpSpPr>
          <p:cNvPr id="55" name="Group 54">
            <a:extLst>
              <a:ext uri="{FF2B5EF4-FFF2-40B4-BE49-F238E27FC236}">
                <a16:creationId xmlns:a16="http://schemas.microsoft.com/office/drawing/2014/main" id="{3717028B-A9B3-40DC-A274-D8FCD7538AED}"/>
              </a:ext>
            </a:extLst>
          </p:cNvPr>
          <p:cNvGrpSpPr/>
          <p:nvPr/>
        </p:nvGrpSpPr>
        <p:grpSpPr>
          <a:xfrm>
            <a:off x="3807451" y="1168714"/>
            <a:ext cx="4693654" cy="3151150"/>
            <a:chOff x="3807451" y="1168714"/>
            <a:chExt cx="4693654" cy="3151150"/>
          </a:xfrm>
        </p:grpSpPr>
        <p:pic>
          <p:nvPicPr>
            <p:cNvPr id="3" name="Picture 2">
              <a:extLst>
                <a:ext uri="{FF2B5EF4-FFF2-40B4-BE49-F238E27FC236}">
                  <a16:creationId xmlns:a16="http://schemas.microsoft.com/office/drawing/2014/main" id="{56EF992A-177A-453B-95F1-F6FB2B3E4C95}"/>
                </a:ext>
              </a:extLst>
            </p:cNvPr>
            <p:cNvPicPr>
              <a:picLocks noChangeAspect="1"/>
            </p:cNvPicPr>
            <p:nvPr/>
          </p:nvPicPr>
          <p:blipFill>
            <a:blip r:embed="rId4"/>
            <a:stretch>
              <a:fillRect/>
            </a:stretch>
          </p:blipFill>
          <p:spPr>
            <a:xfrm>
              <a:off x="3807451" y="1168714"/>
              <a:ext cx="4693654" cy="3151150"/>
            </a:xfrm>
            <a:prstGeom prst="rect">
              <a:avLst/>
            </a:prstGeom>
          </p:spPr>
        </p:pic>
        <p:cxnSp>
          <p:nvCxnSpPr>
            <p:cNvPr id="48" name="Straight Arrow Connector 47">
              <a:extLst>
                <a:ext uri="{FF2B5EF4-FFF2-40B4-BE49-F238E27FC236}">
                  <a16:creationId xmlns:a16="http://schemas.microsoft.com/office/drawing/2014/main" id="{97E5E0B4-30D8-4821-8DB1-3BF57F82C59A}"/>
                </a:ext>
              </a:extLst>
            </p:cNvPr>
            <p:cNvCxnSpPr>
              <a:cxnSpLocks/>
              <a:stCxn id="42" idx="2"/>
            </p:cNvCxnSpPr>
            <p:nvPr/>
          </p:nvCxnSpPr>
          <p:spPr>
            <a:xfrm flipV="1">
              <a:off x="4001481" y="3104380"/>
              <a:ext cx="420639" cy="65842"/>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C00AD02-A459-4F19-BB6B-AA8027B70810}"/>
                </a:ext>
              </a:extLst>
            </p:cNvPr>
            <p:cNvCxnSpPr/>
            <p:nvPr/>
          </p:nvCxnSpPr>
          <p:spPr>
            <a:xfrm>
              <a:off x="4001481" y="3170222"/>
              <a:ext cx="83840" cy="412845"/>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3019B73-ACFE-4166-92CD-F0E26BA92B04}"/>
                </a:ext>
              </a:extLst>
            </p:cNvPr>
            <p:cNvCxnSpPr/>
            <p:nvPr/>
          </p:nvCxnSpPr>
          <p:spPr>
            <a:xfrm>
              <a:off x="4001481" y="3170222"/>
              <a:ext cx="1140317" cy="412845"/>
            </a:xfrm>
            <a:prstGeom prst="straightConnector1">
              <a:avLst/>
            </a:prstGeom>
            <a:ln w="127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06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4ECCEB8E-73D7-4477-8FF0-6661CCC636E1}"/>
              </a:ext>
            </a:extLst>
          </p:cNvPr>
          <p:cNvSpPr>
            <a:spLocks noGrp="1"/>
          </p:cNvSpPr>
          <p:nvPr>
            <p:ph type="body" sz="quarter" idx="11"/>
          </p:nvPr>
        </p:nvSpPr>
        <p:spPr>
          <a:xfrm>
            <a:off x="457201" y="975278"/>
            <a:ext cx="4114800" cy="3445524"/>
          </a:xfrm>
        </p:spPr>
        <p:txBody>
          <a:bodyPr/>
          <a:lstStyle/>
          <a:p>
            <a:r>
              <a:rPr lang="en-US"/>
              <a:t>Think of a decision as a set of IF THEN ELSE rules. From the previous slides, we saw that 23.82% represents the overall ‘Yes’ response rate to the marketing campaign. </a:t>
            </a:r>
          </a:p>
          <a:p>
            <a:r>
              <a:rPr lang="en-US"/>
              <a:t>By segmenting the data further, we can see that:</a:t>
            </a:r>
          </a:p>
          <a:p>
            <a:pPr lvl="1"/>
            <a:r>
              <a:rPr lang="en-US"/>
              <a:t>If relationship is either </a:t>
            </a:r>
            <a:r>
              <a:rPr lang="en-US" b="1"/>
              <a:t>Husband or Wife</a:t>
            </a:r>
            <a:r>
              <a:rPr lang="en-US"/>
              <a:t>, then there is a </a:t>
            </a:r>
            <a:r>
              <a:rPr lang="en-US" b="1"/>
              <a:t>45.11%</a:t>
            </a:r>
            <a:r>
              <a:rPr lang="en-US"/>
              <a:t> response rate </a:t>
            </a:r>
          </a:p>
          <a:p>
            <a:pPr lvl="1"/>
            <a:r>
              <a:rPr lang="en-US"/>
              <a:t>If relationship is </a:t>
            </a:r>
            <a:r>
              <a:rPr lang="en-US" b="1"/>
              <a:t>Not-in-family</a:t>
            </a:r>
            <a:r>
              <a:rPr lang="en-US"/>
              <a:t>, then there is a </a:t>
            </a:r>
            <a:r>
              <a:rPr lang="en-US" b="1"/>
              <a:t>10.31%</a:t>
            </a:r>
            <a:r>
              <a:rPr lang="en-US"/>
              <a:t> response rate </a:t>
            </a:r>
          </a:p>
          <a:p>
            <a:pPr lvl="1"/>
            <a:r>
              <a:rPr lang="en-US"/>
              <a:t>If relationship is either </a:t>
            </a:r>
            <a:r>
              <a:rPr lang="en-US" b="1"/>
              <a:t>Other-relative or Own-Child</a:t>
            </a:r>
            <a:r>
              <a:rPr lang="en-US"/>
              <a:t>, then there is a </a:t>
            </a:r>
            <a:r>
              <a:rPr lang="en-US" b="1"/>
              <a:t>1.77%</a:t>
            </a:r>
            <a:r>
              <a:rPr lang="en-US"/>
              <a:t> response rate</a:t>
            </a:r>
          </a:p>
          <a:p>
            <a:pPr lvl="1"/>
            <a:r>
              <a:rPr lang="en-US"/>
              <a:t>If relationship is </a:t>
            </a:r>
            <a:r>
              <a:rPr lang="en-US" b="1"/>
              <a:t>Unmarried</a:t>
            </a:r>
            <a:r>
              <a:rPr lang="en-US"/>
              <a:t>, then there is a </a:t>
            </a:r>
            <a:r>
              <a:rPr lang="en-US" b="1"/>
              <a:t>5.37%</a:t>
            </a:r>
            <a:r>
              <a:rPr lang="en-US"/>
              <a:t> response rate. </a:t>
            </a:r>
          </a:p>
          <a:p>
            <a:pPr lvl="1"/>
            <a:endParaRPr lang="en-US" b="1"/>
          </a:p>
          <a:p>
            <a:endParaRPr lang="en-US" b="1"/>
          </a:p>
        </p:txBody>
      </p:sp>
      <p:sp>
        <p:nvSpPr>
          <p:cNvPr id="3" name="Title 2">
            <a:extLst>
              <a:ext uri="{FF2B5EF4-FFF2-40B4-BE49-F238E27FC236}">
                <a16:creationId xmlns:a16="http://schemas.microsoft.com/office/drawing/2014/main" id="{127794BB-FB23-4E23-BD0C-4598C3E1523A}"/>
              </a:ext>
            </a:extLst>
          </p:cNvPr>
          <p:cNvSpPr>
            <a:spLocks noGrp="1"/>
          </p:cNvSpPr>
          <p:nvPr>
            <p:ph type="title"/>
          </p:nvPr>
        </p:nvSpPr>
        <p:spPr/>
        <p:txBody>
          <a:bodyPr/>
          <a:lstStyle/>
          <a:p>
            <a:r>
              <a:rPr lang="en-CA"/>
              <a:t>Decision Trees as a Model</a:t>
            </a:r>
          </a:p>
        </p:txBody>
      </p:sp>
      <p:pic>
        <p:nvPicPr>
          <p:cNvPr id="11" name="Picture 10">
            <a:extLst>
              <a:ext uri="{FF2B5EF4-FFF2-40B4-BE49-F238E27FC236}">
                <a16:creationId xmlns:a16="http://schemas.microsoft.com/office/drawing/2014/main" id="{506AE849-141B-43AE-8967-C8FE83CA662B}"/>
              </a:ext>
            </a:extLst>
          </p:cNvPr>
          <p:cNvPicPr>
            <a:picLocks noChangeAspect="1"/>
          </p:cNvPicPr>
          <p:nvPr/>
        </p:nvPicPr>
        <p:blipFill>
          <a:blip r:embed="rId4"/>
          <a:stretch>
            <a:fillRect/>
          </a:stretch>
        </p:blipFill>
        <p:spPr>
          <a:xfrm>
            <a:off x="4329436" y="1276792"/>
            <a:ext cx="4893974" cy="2433457"/>
          </a:xfrm>
          <a:prstGeom prst="rect">
            <a:avLst/>
          </a:prstGeom>
        </p:spPr>
      </p:pic>
      <p:sp>
        <p:nvSpPr>
          <p:cNvPr id="2" name="Rectangle 1">
            <a:extLst>
              <a:ext uri="{FF2B5EF4-FFF2-40B4-BE49-F238E27FC236}">
                <a16:creationId xmlns:a16="http://schemas.microsoft.com/office/drawing/2014/main" id="{9DB936EB-49D8-4C90-B58D-7F4073ACA7D2}"/>
              </a:ext>
            </a:extLst>
          </p:cNvPr>
          <p:cNvSpPr/>
          <p:nvPr/>
        </p:nvSpPr>
        <p:spPr>
          <a:xfrm>
            <a:off x="4140848" y="3523113"/>
            <a:ext cx="4732987" cy="307777"/>
          </a:xfrm>
          <a:prstGeom prst="rect">
            <a:avLst/>
          </a:prstGeom>
        </p:spPr>
        <p:txBody>
          <a:bodyPr wrap="square">
            <a:spAutoFit/>
          </a:bodyPr>
          <a:lstStyle/>
          <a:p>
            <a:pPr lvl="1" algn="ctr"/>
            <a:r>
              <a:rPr lang="en-US" sz="1400" b="1">
                <a:solidFill>
                  <a:srgbClr val="FF0000"/>
                </a:solidFill>
              </a:rPr>
              <a:t>Who is most likely to respond to the campaign?</a:t>
            </a:r>
          </a:p>
        </p:txBody>
      </p:sp>
    </p:spTree>
    <p:custDataLst>
      <p:tags r:id="rId1"/>
    </p:custDataLst>
    <p:extLst>
      <p:ext uri="{BB962C8B-B14F-4D97-AF65-F5344CB8AC3E}">
        <p14:creationId xmlns:p14="http://schemas.microsoft.com/office/powerpoint/2010/main" val="331174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r>
              <a:rPr lang="zh-CN" altLang="en-US" sz="2100"/>
              <a:t> </a:t>
            </a: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350">
              <a:latin typeface="Arial" charset="0"/>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1453858" y="1907666"/>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7" name="Text Placeholder 6">
            <a:extLst>
              <a:ext uri="{FF2B5EF4-FFF2-40B4-BE49-F238E27FC236}">
                <a16:creationId xmlns:a16="http://schemas.microsoft.com/office/drawing/2014/main" id="{8F6DA487-ED97-483E-ABC5-9D41D91A1414}"/>
              </a:ext>
            </a:extLst>
          </p:cNvPr>
          <p:cNvSpPr>
            <a:spLocks noGrp="1"/>
          </p:cNvSpPr>
          <p:nvPr>
            <p:ph type="body" sz="quarter" idx="11"/>
          </p:nvPr>
        </p:nvSpPr>
        <p:spPr/>
        <p:txBody>
          <a:bodyPr vert="horz" lIns="91440" tIns="45720" rIns="91440" bIns="45720" rtlCol="0" anchor="t">
            <a:noAutofit/>
          </a:bodyPr>
          <a:lstStyle/>
          <a:p>
            <a:r>
              <a:rPr lang="en-CA">
                <a:cs typeface="Arial"/>
              </a:rPr>
              <a:t>Versatile technique accommodating categorical or continuous dependent variables</a:t>
            </a:r>
          </a:p>
          <a:p>
            <a:r>
              <a:rPr lang="en-CA">
                <a:cs typeface="Arial"/>
              </a:rPr>
              <a:t>IVs can be of any type without much work on the user's part (continuous IVs will be binned)</a:t>
            </a:r>
            <a:endParaRPr lang="en-CA"/>
          </a:p>
          <a:p>
            <a:r>
              <a:rPr lang="en-CA">
                <a:cs typeface="Arial"/>
              </a:rPr>
              <a:t>Easy to understand and interpret</a:t>
            </a:r>
          </a:p>
          <a:p>
            <a:r>
              <a:rPr lang="en-CA">
                <a:cs typeface="Arial"/>
              </a:rPr>
              <a:t>Tend to be robust</a:t>
            </a:r>
          </a:p>
          <a:p>
            <a:r>
              <a:rPr lang="en-CA">
                <a:cs typeface="Arial"/>
              </a:rPr>
              <a:t>Decision trees can handle a large number of predictors (does not mean they will all be used)</a:t>
            </a:r>
          </a:p>
          <a:p>
            <a:r>
              <a:rPr lang="en-CA">
                <a:cs typeface="Arial"/>
              </a:rPr>
              <a:t>Can uncover non-linear interactions more easily than some classical methods</a:t>
            </a:r>
          </a:p>
          <a:p>
            <a:endParaRPr lang="en-CA"/>
          </a:p>
        </p:txBody>
      </p:sp>
      <p:sp>
        <p:nvSpPr>
          <p:cNvPr id="3" name="Title 2">
            <a:extLst>
              <a:ext uri="{FF2B5EF4-FFF2-40B4-BE49-F238E27FC236}">
                <a16:creationId xmlns:a16="http://schemas.microsoft.com/office/drawing/2014/main" id="{0DA3CAA0-C826-46D9-A0F9-B65AD45DD45C}"/>
              </a:ext>
            </a:extLst>
          </p:cNvPr>
          <p:cNvSpPr>
            <a:spLocks noGrp="1"/>
          </p:cNvSpPr>
          <p:nvPr>
            <p:ph type="title"/>
          </p:nvPr>
        </p:nvSpPr>
        <p:spPr/>
        <p:txBody>
          <a:bodyPr/>
          <a:lstStyle/>
          <a:p>
            <a:r>
              <a:rPr lang="en-CA"/>
              <a:t>Benefits of Decision Trees </a:t>
            </a:r>
          </a:p>
        </p:txBody>
      </p:sp>
    </p:spTree>
    <p:custDataLst>
      <p:tags r:id="rId1"/>
    </p:custDataLst>
    <p:extLst>
      <p:ext uri="{BB962C8B-B14F-4D97-AF65-F5344CB8AC3E}">
        <p14:creationId xmlns:p14="http://schemas.microsoft.com/office/powerpoint/2010/main" val="58081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6010</Words>
  <Application>Microsoft Office PowerPoint</Application>
  <PresentationFormat>On-screen Show (16:9)</PresentationFormat>
  <Paragraphs>442</Paragraphs>
  <Slides>43</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微软雅黑</vt:lpstr>
      <vt:lpstr>Arial</vt:lpstr>
      <vt:lpstr>Arial Black</vt:lpstr>
      <vt:lpstr>Courier New</vt:lpstr>
      <vt:lpstr>Times New Roman</vt:lpstr>
      <vt:lpstr>Altair Theme</vt:lpstr>
      <vt:lpstr>Altair and Brand Theme</vt:lpstr>
      <vt:lpstr>Chapter 8: Understanding Decision Trees</vt:lpstr>
      <vt:lpstr>Contents </vt:lpstr>
      <vt:lpstr>Introduction to Decision Trees</vt:lpstr>
      <vt:lpstr>Introduction to Decision Trees</vt:lpstr>
      <vt:lpstr>Introduction to Decision Trees</vt:lpstr>
      <vt:lpstr>Introduction to Decision Trees</vt:lpstr>
      <vt:lpstr>Introduction to Decision Trees</vt:lpstr>
      <vt:lpstr>Decision Trees as a Model</vt:lpstr>
      <vt:lpstr>Benefits of Decision Trees </vt:lpstr>
      <vt:lpstr>Decision Tree Growth </vt:lpstr>
      <vt:lpstr>Modeling set up in Knowledge Studio</vt:lpstr>
      <vt:lpstr>Decision Tree in Knowledge Studio – Create a new Tree </vt:lpstr>
      <vt:lpstr>Decision Tree in Knowledge Studio – Exclude Unwanted Variables </vt:lpstr>
      <vt:lpstr>Decision Tree in Knowledge Studio – Auto Grow Parameters</vt:lpstr>
      <vt:lpstr>Decision Tree in Knowledge Studio – Auto Grow Parameters</vt:lpstr>
      <vt:lpstr>Decision Tree in Knowledge Studio – Attribute Editor</vt:lpstr>
      <vt:lpstr>Decision Tree in Knowledge Studio – Attribute Editor</vt:lpstr>
      <vt:lpstr>Decision Tree in Knowledge Studio – Attribute Editor</vt:lpstr>
      <vt:lpstr>Decision Tree in Knowledge Studio – Attribute Editor</vt:lpstr>
      <vt:lpstr>Decision Tree in Knowledge Studio – Attribute Editor</vt:lpstr>
      <vt:lpstr>Decision Tree in Knowledge Studio</vt:lpstr>
      <vt:lpstr>Decision Tree in Knowledge Studio</vt:lpstr>
      <vt:lpstr>Decision Tree in Knowledge Studio</vt:lpstr>
      <vt:lpstr>Decision Tree in Knowledge Studio</vt:lpstr>
      <vt:lpstr>Decision Tree in Knowledge Studio</vt:lpstr>
      <vt:lpstr>Decision Tree in Knowledge Studio</vt:lpstr>
      <vt:lpstr>Decision Tree in Knowledge Studio</vt:lpstr>
      <vt:lpstr>Node Tags</vt:lpstr>
      <vt:lpstr>Decision Tree Considerations</vt:lpstr>
      <vt:lpstr>Improving the Model – Robust </vt:lpstr>
      <vt:lpstr>Improving the Model – Accurate </vt:lpstr>
      <vt:lpstr>Improving the Model – Simple and Explainable </vt:lpstr>
      <vt:lpstr>Viewing a Decision Tree in Knowledge Studio – Tabs </vt:lpstr>
      <vt:lpstr>Tree and Tree Map Tabs </vt:lpstr>
      <vt:lpstr>Node Data Tab </vt:lpstr>
      <vt:lpstr>Split Report Tab </vt:lpstr>
      <vt:lpstr>Node Report Tab</vt:lpstr>
      <vt:lpstr>Node Data Export </vt:lpstr>
      <vt:lpstr>Chart Tab </vt:lpstr>
      <vt:lpstr>Profile Chart </vt:lpstr>
      <vt:lpstr>Saved Model Instance</vt:lpstr>
      <vt:lpstr>Chapter 8 Exercises (1/2)</vt:lpstr>
      <vt:lpstr>Chapter 8 Exercises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2023-07-24T10:58:09Z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