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1"/>
  </p:sldMasterIdLst>
  <p:notesMasterIdLst>
    <p:notesMasterId r:id="rId28"/>
  </p:notesMasterIdLst>
  <p:handoutMasterIdLst>
    <p:handoutMasterId r:id="rId29"/>
  </p:handoutMasterIdLst>
  <p:sldIdLst>
    <p:sldId id="256" r:id="rId2"/>
    <p:sldId id="257" r:id="rId3"/>
    <p:sldId id="259" r:id="rId4"/>
    <p:sldId id="260" r:id="rId5"/>
    <p:sldId id="261" r:id="rId6"/>
    <p:sldId id="262" r:id="rId7"/>
    <p:sldId id="266" r:id="rId8"/>
    <p:sldId id="258" r:id="rId9"/>
    <p:sldId id="263" r:id="rId10"/>
    <p:sldId id="264" r:id="rId11"/>
    <p:sldId id="276" r:id="rId12"/>
    <p:sldId id="265" r:id="rId13"/>
    <p:sldId id="268" r:id="rId14"/>
    <p:sldId id="277" r:id="rId15"/>
    <p:sldId id="269" r:id="rId16"/>
    <p:sldId id="278" r:id="rId17"/>
    <p:sldId id="267" r:id="rId18"/>
    <p:sldId id="279" r:id="rId19"/>
    <p:sldId id="270" r:id="rId20"/>
    <p:sldId id="272" r:id="rId21"/>
    <p:sldId id="271" r:id="rId22"/>
    <p:sldId id="280" r:id="rId23"/>
    <p:sldId id="273" r:id="rId24"/>
    <p:sldId id="274" r:id="rId25"/>
    <p:sldId id="281" r:id="rId26"/>
    <p:sldId id="275" r:id="rId2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269372-2B92-4D41-B7E6-24581A2F3116}">
          <p14:sldIdLst>
            <p14:sldId id="256"/>
            <p14:sldId id="257"/>
            <p14:sldId id="259"/>
            <p14:sldId id="260"/>
            <p14:sldId id="261"/>
            <p14:sldId id="262"/>
            <p14:sldId id="266"/>
            <p14:sldId id="258"/>
            <p14:sldId id="263"/>
            <p14:sldId id="264"/>
            <p14:sldId id="276"/>
            <p14:sldId id="265"/>
            <p14:sldId id="268"/>
            <p14:sldId id="277"/>
            <p14:sldId id="269"/>
            <p14:sldId id="278"/>
            <p14:sldId id="267"/>
            <p14:sldId id="279"/>
            <p14:sldId id="270"/>
            <p14:sldId id="272"/>
            <p14:sldId id="271"/>
            <p14:sldId id="280"/>
            <p14:sldId id="273"/>
            <p14:sldId id="274"/>
            <p14:sldId id="281"/>
            <p14:sldId id="275"/>
          </p14:sldIdLst>
        </p14:section>
      </p14:sectionLst>
    </p:ex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02"/>
    <p:restoredTop sz="94766"/>
  </p:normalViewPr>
  <p:slideViewPr>
    <p:cSldViewPr snapToGrid="0" snapToObjects="1">
      <p:cViewPr varScale="1">
        <p:scale>
          <a:sx n="80" d="100"/>
          <a:sy n="80" d="100"/>
        </p:scale>
        <p:origin x="2744" y="184"/>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5" d="100"/>
          <a:sy n="95" d="100"/>
        </p:scale>
        <p:origin x="2336"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B81289-9E2D-284A-BE1D-FB09CC2CD3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63DD6DD8-7B85-404B-8A0C-4518FE3E24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308012-3A59-C540-BC38-9699C54FA108}" type="datetimeFigureOut">
              <a:rPr lang="en-PK" smtClean="0"/>
              <a:t>25/10/2021</a:t>
            </a:fld>
            <a:endParaRPr lang="en-PK"/>
          </a:p>
        </p:txBody>
      </p:sp>
      <p:sp>
        <p:nvSpPr>
          <p:cNvPr id="4" name="Footer Placeholder 3">
            <a:extLst>
              <a:ext uri="{FF2B5EF4-FFF2-40B4-BE49-F238E27FC236}">
                <a16:creationId xmlns:a16="http://schemas.microsoft.com/office/drawing/2014/main" id="{44F1EA92-DE3E-F74B-A184-25594D73F6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A48BA447-30DB-A04E-8A42-389615F00C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620302-C168-F943-B48E-04B3F8134292}" type="slidenum">
              <a:rPr lang="en-PK" smtClean="0"/>
              <a:t>‹#›</a:t>
            </a:fld>
            <a:endParaRPr lang="en-PK"/>
          </a:p>
        </p:txBody>
      </p:sp>
    </p:spTree>
    <p:extLst>
      <p:ext uri="{BB962C8B-B14F-4D97-AF65-F5344CB8AC3E}">
        <p14:creationId xmlns:p14="http://schemas.microsoft.com/office/powerpoint/2010/main" val="61257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0" y="8685212"/>
            <a:ext cx="1271066" cy="458788"/>
          </a:xfrm>
          <a:prstGeom prst="rect">
            <a:avLst/>
          </a:prstGeom>
        </p:spPr>
        <p:txBody>
          <a:bodyPr vert="horz" lIns="91440" tIns="45720" rIns="91440" bIns="45720" rtlCol="0" anchor="b"/>
          <a:lstStyle>
            <a:lvl1pPr algn="l">
              <a:defRPr sz="1200"/>
            </a:lvl1pPr>
          </a:lstStyle>
          <a:p>
            <a:fld id="{A552B2C1-9D7B-9A4E-B914-C9D0C8508ED1}" type="datetimeFigureOut">
              <a:rPr lang="en-PK" smtClean="0"/>
              <a:pPr/>
              <a:t>25/10/2021</a:t>
            </a:fld>
            <a:endParaRPr lang="en-PK"/>
          </a:p>
        </p:txBody>
      </p:sp>
      <p:sp>
        <p:nvSpPr>
          <p:cNvPr id="4" name="Slide Image Placeholder 3"/>
          <p:cNvSpPr>
            <a:spLocks noGrp="1" noRot="1" noChangeAspect="1"/>
          </p:cNvSpPr>
          <p:nvPr>
            <p:ph type="sldImg" idx="2"/>
          </p:nvPr>
        </p:nvSpPr>
        <p:spPr>
          <a:xfrm>
            <a:off x="2152650" y="788988"/>
            <a:ext cx="2492375" cy="360045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382137" y="4572000"/>
            <a:ext cx="6032311"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945CE-858F-4A4F-AD52-175BE81E7DB5}" type="slidenum">
              <a:rPr lang="en-PK" smtClean="0"/>
              <a:t>‹#›</a:t>
            </a:fld>
            <a:endParaRPr lang="en-PK"/>
          </a:p>
        </p:txBody>
      </p:sp>
      <p:pic>
        <p:nvPicPr>
          <p:cNvPr id="9" name="Picture 8">
            <a:extLst>
              <a:ext uri="{FF2B5EF4-FFF2-40B4-BE49-F238E27FC236}">
                <a16:creationId xmlns:a16="http://schemas.microsoft.com/office/drawing/2014/main" id="{C55E1E30-3585-6E4C-BD56-475389857C7C}"/>
              </a:ext>
            </a:extLst>
          </p:cNvPr>
          <p:cNvPicPr>
            <a:picLocks noChangeAspect="1"/>
          </p:cNvPicPr>
          <p:nvPr/>
        </p:nvPicPr>
        <p:blipFill>
          <a:blip r:embed="rId2"/>
          <a:stretch>
            <a:fillRect/>
          </a:stretch>
        </p:blipFill>
        <p:spPr>
          <a:xfrm>
            <a:off x="5611341" y="180228"/>
            <a:ext cx="1005714" cy="395580"/>
          </a:xfrm>
          <a:prstGeom prst="rect">
            <a:avLst/>
          </a:prstGeom>
        </p:spPr>
      </p:pic>
    </p:spTree>
    <p:extLst>
      <p:ext uri="{BB962C8B-B14F-4D97-AF65-F5344CB8AC3E}">
        <p14:creationId xmlns:p14="http://schemas.microsoft.com/office/powerpoint/2010/main" val="423271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8338" y="1143000"/>
            <a:ext cx="2136775" cy="3086100"/>
          </a:xfrm>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03D945CE-858F-4A4F-AD52-175BE81E7DB5}" type="slidenum">
              <a:rPr lang="en-PK" smtClean="0"/>
              <a:t>1</a:t>
            </a:fld>
            <a:endParaRPr lang="en-PK"/>
          </a:p>
        </p:txBody>
      </p:sp>
    </p:spTree>
    <p:extLst>
      <p:ext uri="{BB962C8B-B14F-4D97-AF65-F5344CB8AC3E}">
        <p14:creationId xmlns:p14="http://schemas.microsoft.com/office/powerpoint/2010/main" val="81645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2650" y="788988"/>
            <a:ext cx="2492375" cy="3600450"/>
          </a:xfrm>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03D945CE-858F-4A4F-AD52-175BE81E7DB5}" type="slidenum">
              <a:rPr lang="en-PK" smtClean="0"/>
              <a:t>2</a:t>
            </a:fld>
            <a:endParaRPr lang="en-PK"/>
          </a:p>
        </p:txBody>
      </p:sp>
    </p:spTree>
    <p:extLst>
      <p:ext uri="{BB962C8B-B14F-4D97-AF65-F5344CB8AC3E}">
        <p14:creationId xmlns:p14="http://schemas.microsoft.com/office/powerpoint/2010/main" val="64798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3D945CE-858F-4A4F-AD52-175BE81E7DB5}" type="slidenum">
              <a:rPr lang="en-PK" smtClean="0"/>
              <a:t>3</a:t>
            </a:fld>
            <a:endParaRPr lang="en-PK"/>
          </a:p>
        </p:txBody>
      </p:sp>
    </p:spTree>
    <p:extLst>
      <p:ext uri="{BB962C8B-B14F-4D97-AF65-F5344CB8AC3E}">
        <p14:creationId xmlns:p14="http://schemas.microsoft.com/office/powerpoint/2010/main" val="4159058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4585"/>
            <a:ext cx="6858000" cy="7516636"/>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6623" y="2093212"/>
            <a:ext cx="5644754" cy="4291518"/>
          </a:xfrm>
        </p:spPr>
        <p:txBody>
          <a:bodyPr/>
          <a:lstStyle>
            <a:lvl1pPr>
              <a:defRPr sz="4050"/>
            </a:lvl1pPr>
          </a:lstStyle>
          <a:p>
            <a:r>
              <a:rPr lang="en-GB"/>
              <a:t>Click to edit Master title style</a:t>
            </a:r>
            <a:endParaRPr lang="en-US" dirty="0"/>
          </a:p>
        </p:txBody>
      </p:sp>
      <p:sp>
        <p:nvSpPr>
          <p:cNvPr id="3" name="Subtitle 2"/>
          <p:cNvSpPr>
            <a:spLocks noGrp="1"/>
          </p:cNvSpPr>
          <p:nvPr>
            <p:ph type="subTitle" idx="1"/>
          </p:nvPr>
        </p:nvSpPr>
        <p:spPr>
          <a:xfrm>
            <a:off x="606623" y="7627890"/>
            <a:ext cx="5644754" cy="628296"/>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r>
              <a:rPr lang="en-US" dirty="0"/>
              <a:t>10/25/21</a:t>
            </a:r>
            <a:endParaRPr lang="en-PK" dirty="0"/>
          </a:p>
        </p:txBody>
      </p:sp>
      <p:sp>
        <p:nvSpPr>
          <p:cNvPr id="6" name="Slide Number Placeholder 5"/>
          <p:cNvSpPr>
            <a:spLocks noGrp="1"/>
          </p:cNvSpPr>
          <p:nvPr>
            <p:ph type="sldNum" sz="quarter" idx="12"/>
          </p:nvPr>
        </p:nvSpPr>
        <p:spPr/>
        <p:txBody>
          <a:bodyPr/>
          <a:lstStyle/>
          <a:p>
            <a:fld id="{9C901BB6-298C-F84C-B610-E5A69C80204B}" type="slidenum">
              <a:rPr lang="en-PK" smtClean="0"/>
              <a:t>‹#›</a:t>
            </a:fld>
            <a:endParaRPr lang="en-PK"/>
          </a:p>
        </p:txBody>
      </p:sp>
      <p:pic>
        <p:nvPicPr>
          <p:cNvPr id="8" name="Picture 7">
            <a:extLst>
              <a:ext uri="{FF2B5EF4-FFF2-40B4-BE49-F238E27FC236}">
                <a16:creationId xmlns:a16="http://schemas.microsoft.com/office/drawing/2014/main" id="{7870E9DD-67B1-FD41-BDE7-3D8CAA8E2AC8}"/>
              </a:ext>
            </a:extLst>
          </p:cNvPr>
          <p:cNvPicPr>
            <a:picLocks noChangeAspect="1"/>
          </p:cNvPicPr>
          <p:nvPr userDrawn="1"/>
        </p:nvPicPr>
        <p:blipFill>
          <a:blip r:embed="rId2"/>
          <a:stretch>
            <a:fillRect/>
          </a:stretch>
        </p:blipFill>
        <p:spPr>
          <a:xfrm>
            <a:off x="2048040" y="2393949"/>
            <a:ext cx="2761920" cy="1230400"/>
          </a:xfrm>
          <a:prstGeom prst="rect">
            <a:avLst/>
          </a:prstGeom>
        </p:spPr>
      </p:pic>
    </p:spTree>
    <p:extLst>
      <p:ext uri="{BB962C8B-B14F-4D97-AF65-F5344CB8AC3E}">
        <p14:creationId xmlns:p14="http://schemas.microsoft.com/office/powerpoint/2010/main" val="299252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3648" y="6934200"/>
            <a:ext cx="5644753" cy="818622"/>
          </a:xfrm>
        </p:spPr>
        <p:txBody>
          <a:bodyPr anchor="b">
            <a:normAutofit/>
          </a:bodyPr>
          <a:lstStyle>
            <a:lvl1pPr algn="l">
              <a:defRPr sz="18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6858000" cy="69342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GB"/>
              <a:t>Click icon to add picture</a:t>
            </a:r>
            <a:endParaRPr lang="en-US" dirty="0"/>
          </a:p>
        </p:txBody>
      </p:sp>
      <p:sp>
        <p:nvSpPr>
          <p:cNvPr id="4" name="Text Placeholder 3"/>
          <p:cNvSpPr>
            <a:spLocks noGrp="1"/>
          </p:cNvSpPr>
          <p:nvPr>
            <p:ph type="body" sz="half" idx="2"/>
          </p:nvPr>
        </p:nvSpPr>
        <p:spPr>
          <a:xfrm>
            <a:off x="603648" y="7752821"/>
            <a:ext cx="5644753" cy="713140"/>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t>10/25/21</a:t>
            </a:r>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C901BB6-298C-F84C-B610-E5A69C80204B}" type="slidenum">
              <a:rPr lang="en-PK" smtClean="0"/>
              <a:t>‹#›</a:t>
            </a:fld>
            <a:endParaRPr lang="en-PK"/>
          </a:p>
        </p:txBody>
      </p:sp>
      <p:pic>
        <p:nvPicPr>
          <p:cNvPr id="8" name="Picture 7">
            <a:extLst>
              <a:ext uri="{FF2B5EF4-FFF2-40B4-BE49-F238E27FC236}">
                <a16:creationId xmlns:a16="http://schemas.microsoft.com/office/drawing/2014/main" id="{B76B5C1E-5CB7-704C-8920-C948AF41FB3B}"/>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134496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363830" y="1933359"/>
            <a:ext cx="3561984" cy="4678827"/>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7180" y="2160203"/>
            <a:ext cx="3315285" cy="3821873"/>
          </a:xfrm>
        </p:spPr>
        <p:txBody>
          <a:bodyPr anchor="b"/>
          <a:lstStyle>
            <a:lvl1pPr algn="l">
              <a:defRPr sz="3150" b="1" cap="none"/>
            </a:lvl1pPr>
          </a:lstStyle>
          <a:p>
            <a:r>
              <a:rPr lang="en-GB"/>
              <a:t>Click to edit Master title style</a:t>
            </a:r>
            <a:endParaRPr lang="en-US" dirty="0"/>
          </a:p>
        </p:txBody>
      </p:sp>
      <p:sp>
        <p:nvSpPr>
          <p:cNvPr id="3" name="Text Placeholder 2"/>
          <p:cNvSpPr>
            <a:spLocks noGrp="1"/>
          </p:cNvSpPr>
          <p:nvPr>
            <p:ph type="body" idx="1"/>
          </p:nvPr>
        </p:nvSpPr>
        <p:spPr>
          <a:xfrm>
            <a:off x="488420" y="6789904"/>
            <a:ext cx="3314045" cy="1030237"/>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4049163" y="1933359"/>
            <a:ext cx="2476737" cy="5886781"/>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r>
              <a:rPr lang="en-US"/>
              <a:t>10/25/21</a:t>
            </a:r>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C901BB6-298C-F84C-B610-E5A69C80204B}" type="slidenum">
              <a:rPr lang="en-PK" smtClean="0"/>
              <a:t>‹#›</a:t>
            </a:fld>
            <a:endParaRPr lang="en-PK"/>
          </a:p>
        </p:txBody>
      </p:sp>
      <p:pic>
        <p:nvPicPr>
          <p:cNvPr id="10" name="Picture 9">
            <a:extLst>
              <a:ext uri="{FF2B5EF4-FFF2-40B4-BE49-F238E27FC236}">
                <a16:creationId xmlns:a16="http://schemas.microsoft.com/office/drawing/2014/main" id="{F42BF656-DA83-C14A-AD39-1DFF1E9AC68C}"/>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1988719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641747" y="3302845"/>
            <a:ext cx="2753502" cy="361684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763363" y="3518604"/>
            <a:ext cx="2465168" cy="2900140"/>
          </a:xfrm>
        </p:spPr>
        <p:txBody>
          <a:bodyPr/>
          <a:lstStyle>
            <a:lvl1pPr>
              <a:defRPr sz="2400"/>
            </a:lvl1pPr>
          </a:lstStyle>
          <a:p>
            <a:r>
              <a:rPr lang="en-GB"/>
              <a:t>Click to edit Master title style</a:t>
            </a:r>
            <a:endParaRPr lang="en-US" dirty="0"/>
          </a:p>
        </p:txBody>
      </p:sp>
      <p:sp>
        <p:nvSpPr>
          <p:cNvPr id="6" name="Text Placeholder 5"/>
          <p:cNvSpPr>
            <a:spLocks noGrp="1"/>
          </p:cNvSpPr>
          <p:nvPr>
            <p:ph type="body" sz="quarter" idx="16"/>
          </p:nvPr>
        </p:nvSpPr>
        <p:spPr>
          <a:xfrm>
            <a:off x="3462338" y="3302000"/>
            <a:ext cx="2753916" cy="3322638"/>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r>
              <a:rPr lang="en-US"/>
              <a:t>10/25/21</a:t>
            </a:r>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9C901BB6-298C-F84C-B610-E5A69C80204B}" type="slidenum">
              <a:rPr lang="en-PK" smtClean="0"/>
              <a:t>‹#›</a:t>
            </a:fld>
            <a:endParaRPr lang="en-PK"/>
          </a:p>
        </p:txBody>
      </p:sp>
    </p:spTree>
    <p:extLst>
      <p:ext uri="{BB962C8B-B14F-4D97-AF65-F5344CB8AC3E}">
        <p14:creationId xmlns:p14="http://schemas.microsoft.com/office/powerpoint/2010/main" val="4030543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a:t>10/25/21</a:t>
            </a:r>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C901BB6-298C-F84C-B610-E5A69C80204B}" type="slidenum">
              <a:rPr lang="en-PK" smtClean="0"/>
              <a:t>‹#›</a:t>
            </a:fld>
            <a:endParaRPr lang="en-PK"/>
          </a:p>
        </p:txBody>
      </p:sp>
      <p:pic>
        <p:nvPicPr>
          <p:cNvPr id="8" name="Picture 7">
            <a:extLst>
              <a:ext uri="{FF2B5EF4-FFF2-40B4-BE49-F238E27FC236}">
                <a16:creationId xmlns:a16="http://schemas.microsoft.com/office/drawing/2014/main" id="{971ADABB-EA85-9F4C-B16F-23622C20477E}"/>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2314962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4314178" y="644351"/>
            <a:ext cx="2543822" cy="782161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3925491" y="0"/>
            <a:ext cx="2932509" cy="847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4603241" y="846692"/>
            <a:ext cx="1276350" cy="741693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03647" y="644351"/>
            <a:ext cx="3710532" cy="782161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a:t>10/25/21</a:t>
            </a:r>
            <a:endParaRPr lang="en-PK"/>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901BB6-298C-F84C-B610-E5A69C80204B}" type="slidenum">
              <a:rPr lang="en-PK" smtClean="0"/>
              <a:t>‹#›</a:t>
            </a:fld>
            <a:endParaRPr lang="en-PK"/>
          </a:p>
        </p:txBody>
      </p:sp>
      <p:pic>
        <p:nvPicPr>
          <p:cNvPr id="10" name="Picture 9">
            <a:extLst>
              <a:ext uri="{FF2B5EF4-FFF2-40B4-BE49-F238E27FC236}">
                <a16:creationId xmlns:a16="http://schemas.microsoft.com/office/drawing/2014/main" id="{45E5BAED-8B44-B34E-AB56-7E903F4F5C20}"/>
              </a:ext>
            </a:extLst>
          </p:cNvPr>
          <p:cNvPicPr>
            <a:picLocks noChangeAspect="1"/>
          </p:cNvPicPr>
          <p:nvPr userDrawn="1"/>
        </p:nvPicPr>
        <p:blipFill>
          <a:blip r:embed="rId2"/>
          <a:stretch>
            <a:fillRect/>
          </a:stretch>
        </p:blipFill>
        <p:spPr>
          <a:xfrm rot="5400000">
            <a:off x="-394251" y="1233768"/>
            <a:ext cx="1452698" cy="273863"/>
          </a:xfrm>
          <a:prstGeom prst="rect">
            <a:avLst/>
          </a:prstGeom>
        </p:spPr>
      </p:pic>
    </p:spTree>
    <p:extLst>
      <p:ext uri="{BB962C8B-B14F-4D97-AF65-F5344CB8AC3E}">
        <p14:creationId xmlns:p14="http://schemas.microsoft.com/office/powerpoint/2010/main" val="208968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6858000" cy="204769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498" y="108920"/>
            <a:ext cx="5643002" cy="1401761"/>
          </a:xfrm>
        </p:spPr>
        <p:txBody>
          <a:bodyPr/>
          <a:lstStyle/>
          <a:p>
            <a:r>
              <a:rPr lang="en-GB"/>
              <a:t>Click to edit Master title style</a:t>
            </a:r>
            <a:endParaRPr lang="en-US" dirty="0"/>
          </a:p>
        </p:txBody>
      </p:sp>
      <p:sp>
        <p:nvSpPr>
          <p:cNvPr id="3" name="Content Placeholder 2"/>
          <p:cNvSpPr>
            <a:spLocks noGrp="1"/>
          </p:cNvSpPr>
          <p:nvPr>
            <p:ph idx="1"/>
          </p:nvPr>
        </p:nvSpPr>
        <p:spPr>
          <a:xfrm>
            <a:off x="278189" y="2156620"/>
            <a:ext cx="6297586" cy="67712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p:cNvSpPr>
            <a:spLocks noGrp="1"/>
          </p:cNvSpPr>
          <p:nvPr>
            <p:ph type="sldNum" sz="quarter" idx="12"/>
          </p:nvPr>
        </p:nvSpPr>
        <p:spPr>
          <a:xfrm>
            <a:off x="6017105" y="8832734"/>
            <a:ext cx="558670" cy="708643"/>
          </a:xfrm>
        </p:spPr>
        <p:txBody>
          <a:bodyPr/>
          <a:lstStyle/>
          <a:p>
            <a:fld id="{9C901BB6-298C-F84C-B610-E5A69C80204B}" type="slidenum">
              <a:rPr lang="en-PK" smtClean="0"/>
              <a:t>‹#›</a:t>
            </a:fld>
            <a:endParaRPr lang="en-PK"/>
          </a:p>
        </p:txBody>
      </p:sp>
      <p:pic>
        <p:nvPicPr>
          <p:cNvPr id="9" name="Picture 8">
            <a:extLst>
              <a:ext uri="{FF2B5EF4-FFF2-40B4-BE49-F238E27FC236}">
                <a16:creationId xmlns:a16="http://schemas.microsoft.com/office/drawing/2014/main" id="{91F9830F-823C-7D46-9231-0168E42DCAF4}"/>
              </a:ext>
            </a:extLst>
          </p:cNvPr>
          <p:cNvPicPr>
            <a:picLocks noChangeAspect="1"/>
          </p:cNvPicPr>
          <p:nvPr userDrawn="1"/>
        </p:nvPicPr>
        <p:blipFill>
          <a:blip r:embed="rId2"/>
          <a:stretch>
            <a:fillRect/>
          </a:stretch>
        </p:blipFill>
        <p:spPr>
          <a:xfrm>
            <a:off x="228314" y="8969984"/>
            <a:ext cx="1402495" cy="571393"/>
          </a:xfrm>
          <a:prstGeom prst="rect">
            <a:avLst/>
          </a:prstGeom>
        </p:spPr>
      </p:pic>
    </p:spTree>
    <p:extLst>
      <p:ext uri="{BB962C8B-B14F-4D97-AF65-F5344CB8AC3E}">
        <p14:creationId xmlns:p14="http://schemas.microsoft.com/office/powerpoint/2010/main" val="301893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6858000" cy="7516636"/>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3648" y="4263128"/>
            <a:ext cx="5644753" cy="2121600"/>
          </a:xfrm>
        </p:spPr>
        <p:txBody>
          <a:bodyPr anchor="b"/>
          <a:lstStyle>
            <a:lvl1pPr algn="r">
              <a:defRPr sz="3600" b="1" cap="none"/>
            </a:lvl1pPr>
          </a:lstStyle>
          <a:p>
            <a:r>
              <a:rPr lang="en-GB"/>
              <a:t>Click to edit Master title style</a:t>
            </a:r>
            <a:endParaRPr lang="en-US" dirty="0"/>
          </a:p>
        </p:txBody>
      </p:sp>
      <p:sp>
        <p:nvSpPr>
          <p:cNvPr id="3" name="Text Placeholder 2"/>
          <p:cNvSpPr>
            <a:spLocks noGrp="1"/>
          </p:cNvSpPr>
          <p:nvPr>
            <p:ph type="body" idx="1"/>
          </p:nvPr>
        </p:nvSpPr>
        <p:spPr>
          <a:xfrm>
            <a:off x="603648" y="7628401"/>
            <a:ext cx="5644753" cy="626824"/>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US"/>
              <a:t>10/25/21</a:t>
            </a:r>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C901BB6-298C-F84C-B610-E5A69C80204B}" type="slidenum">
              <a:rPr lang="en-PK" smtClean="0"/>
              <a:t>‹#›</a:t>
            </a:fld>
            <a:endParaRPr lang="en-PK"/>
          </a:p>
        </p:txBody>
      </p:sp>
      <p:pic>
        <p:nvPicPr>
          <p:cNvPr id="8" name="Picture 7">
            <a:extLst>
              <a:ext uri="{FF2B5EF4-FFF2-40B4-BE49-F238E27FC236}">
                <a16:creationId xmlns:a16="http://schemas.microsoft.com/office/drawing/2014/main" id="{2A3269BD-5DD9-B543-8220-B44F6AEEF9CE}"/>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229199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07497" y="3209971"/>
            <a:ext cx="2753042" cy="525599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97460" y="3209971"/>
            <a:ext cx="2753040" cy="525599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t>10/25/21</a:t>
            </a:r>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C901BB6-298C-F84C-B610-E5A69C80204B}" type="slidenum">
              <a:rPr lang="en-PK" smtClean="0"/>
              <a:t>‹#›</a:t>
            </a:fld>
            <a:endParaRPr lang="en-PK"/>
          </a:p>
        </p:txBody>
      </p:sp>
      <p:pic>
        <p:nvPicPr>
          <p:cNvPr id="9" name="Picture 8">
            <a:extLst>
              <a:ext uri="{FF2B5EF4-FFF2-40B4-BE49-F238E27FC236}">
                <a16:creationId xmlns:a16="http://schemas.microsoft.com/office/drawing/2014/main" id="{6D24C1DE-9ADA-044D-956E-C92B363E3BB8}"/>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67021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07497" y="3141486"/>
            <a:ext cx="2753042" cy="832378"/>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07498" y="3973865"/>
            <a:ext cx="2765543" cy="4492097"/>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97460" y="3141486"/>
            <a:ext cx="2753040" cy="832378"/>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97460" y="3973865"/>
            <a:ext cx="2753040" cy="4492097"/>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US"/>
              <a:t>10/25/21</a:t>
            </a:r>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9C901BB6-298C-F84C-B610-E5A69C80204B}" type="slidenum">
              <a:rPr lang="en-PK" smtClean="0"/>
              <a:t>‹#›</a:t>
            </a:fld>
            <a:endParaRPr lang="en-PK"/>
          </a:p>
        </p:txBody>
      </p:sp>
      <p:pic>
        <p:nvPicPr>
          <p:cNvPr id="11" name="Picture 10">
            <a:extLst>
              <a:ext uri="{FF2B5EF4-FFF2-40B4-BE49-F238E27FC236}">
                <a16:creationId xmlns:a16="http://schemas.microsoft.com/office/drawing/2014/main" id="{323252C9-455C-4749-868E-84CBBD10D1CB}"/>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108649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6858000" cy="315753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en-US"/>
              <a:t>10/25/21</a:t>
            </a:r>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9C901BB6-298C-F84C-B610-E5A69C80204B}" type="slidenum">
              <a:rPr lang="en-PK" smtClean="0"/>
              <a:t>‹#›</a:t>
            </a:fld>
            <a:endParaRPr lang="en-PK"/>
          </a:p>
        </p:txBody>
      </p:sp>
      <p:pic>
        <p:nvPicPr>
          <p:cNvPr id="7" name="Picture 6">
            <a:extLst>
              <a:ext uri="{FF2B5EF4-FFF2-40B4-BE49-F238E27FC236}">
                <a16:creationId xmlns:a16="http://schemas.microsoft.com/office/drawing/2014/main" id="{00B93136-D94D-2F4B-80E8-EB6C79422992}"/>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330572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10/25/21</a:t>
            </a:r>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9C901BB6-298C-F84C-B610-E5A69C80204B}" type="slidenum">
              <a:rPr lang="en-PK" smtClean="0"/>
              <a:t>‹#›</a:t>
            </a:fld>
            <a:endParaRPr lang="en-PK"/>
          </a:p>
        </p:txBody>
      </p:sp>
      <p:pic>
        <p:nvPicPr>
          <p:cNvPr id="5" name="Picture 4">
            <a:extLst>
              <a:ext uri="{FF2B5EF4-FFF2-40B4-BE49-F238E27FC236}">
                <a16:creationId xmlns:a16="http://schemas.microsoft.com/office/drawing/2014/main" id="{624866AD-EBD3-1747-94FB-FF624FA52F0A}"/>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148594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603647" y="644347"/>
            <a:ext cx="1995488" cy="2621163"/>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3647" y="644349"/>
            <a:ext cx="1995488" cy="2337683"/>
          </a:xfrm>
        </p:spPr>
        <p:txBody>
          <a:bodyPr anchor="b"/>
          <a:lstStyle>
            <a:lvl1pPr algn="l">
              <a:defRPr sz="1500" b="1"/>
            </a:lvl1pPr>
          </a:lstStyle>
          <a:p>
            <a:r>
              <a:rPr lang="en-GB"/>
              <a:t>Click to edit Master title style</a:t>
            </a:r>
            <a:endParaRPr lang="en-US" dirty="0"/>
          </a:p>
        </p:txBody>
      </p:sp>
      <p:sp>
        <p:nvSpPr>
          <p:cNvPr id="3" name="Content Placeholder 2"/>
          <p:cNvSpPr>
            <a:spLocks noGrp="1"/>
          </p:cNvSpPr>
          <p:nvPr>
            <p:ph idx="1"/>
          </p:nvPr>
        </p:nvSpPr>
        <p:spPr>
          <a:xfrm>
            <a:off x="2731294" y="644349"/>
            <a:ext cx="3517106" cy="782161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03647" y="3265510"/>
            <a:ext cx="1995488" cy="520044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t>10/25/21</a:t>
            </a:r>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C901BB6-298C-F84C-B610-E5A69C80204B}" type="slidenum">
              <a:rPr lang="en-PK" smtClean="0"/>
              <a:t>‹#›</a:t>
            </a:fld>
            <a:endParaRPr lang="en-PK"/>
          </a:p>
        </p:txBody>
      </p:sp>
      <p:pic>
        <p:nvPicPr>
          <p:cNvPr id="9" name="Picture 8">
            <a:extLst>
              <a:ext uri="{FF2B5EF4-FFF2-40B4-BE49-F238E27FC236}">
                <a16:creationId xmlns:a16="http://schemas.microsoft.com/office/drawing/2014/main" id="{534579F5-16BD-B949-A258-AEAA2FECAC97}"/>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31020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497" y="1050864"/>
            <a:ext cx="2626161" cy="2335902"/>
          </a:xfrm>
        </p:spPr>
        <p:txBody>
          <a:bodyPr anchor="b">
            <a:normAutofit/>
          </a:bodyPr>
          <a:lstStyle>
            <a:lvl1pPr algn="l">
              <a:defRPr sz="18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3430191" y="0"/>
            <a:ext cx="3427809" cy="9906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GB"/>
              <a:t>Click icon to add picture</a:t>
            </a:r>
            <a:endParaRPr lang="en-US" dirty="0"/>
          </a:p>
        </p:txBody>
      </p:sp>
      <p:sp>
        <p:nvSpPr>
          <p:cNvPr id="4" name="Text Placeholder 3"/>
          <p:cNvSpPr>
            <a:spLocks noGrp="1"/>
          </p:cNvSpPr>
          <p:nvPr>
            <p:ph type="body" sz="half" idx="2"/>
          </p:nvPr>
        </p:nvSpPr>
        <p:spPr>
          <a:xfrm>
            <a:off x="607497" y="3386766"/>
            <a:ext cx="2626161" cy="507919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a:xfrm>
            <a:off x="2185768" y="8726411"/>
            <a:ext cx="549494" cy="527403"/>
          </a:xfrm>
        </p:spPr>
        <p:txBody>
          <a:bodyPr/>
          <a:lstStyle/>
          <a:p>
            <a:r>
              <a:rPr lang="en-US"/>
              <a:t>10/25/21</a:t>
            </a:r>
            <a:endParaRPr lang="en-PK"/>
          </a:p>
        </p:txBody>
      </p:sp>
      <p:sp>
        <p:nvSpPr>
          <p:cNvPr id="6" name="Footer Placeholder 5"/>
          <p:cNvSpPr>
            <a:spLocks noGrp="1"/>
          </p:cNvSpPr>
          <p:nvPr>
            <p:ph type="ftr" sz="quarter" idx="11"/>
          </p:nvPr>
        </p:nvSpPr>
        <p:spPr>
          <a:xfrm>
            <a:off x="332098" y="8726411"/>
            <a:ext cx="1853670" cy="527403"/>
          </a:xfrm>
        </p:spPr>
        <p:txBody>
          <a:bodyPr/>
          <a:lstStyle/>
          <a:p>
            <a:endParaRPr lang="en-PK"/>
          </a:p>
        </p:txBody>
      </p:sp>
      <p:sp>
        <p:nvSpPr>
          <p:cNvPr id="7" name="Slide Number Placeholder 6"/>
          <p:cNvSpPr>
            <a:spLocks noGrp="1"/>
          </p:cNvSpPr>
          <p:nvPr>
            <p:ph type="sldNum" sz="quarter" idx="12"/>
          </p:nvPr>
        </p:nvSpPr>
        <p:spPr>
          <a:xfrm>
            <a:off x="2735263" y="8545171"/>
            <a:ext cx="597462" cy="708643"/>
          </a:xfrm>
        </p:spPr>
        <p:txBody>
          <a:bodyPr/>
          <a:lstStyle/>
          <a:p>
            <a:fld id="{9C901BB6-298C-F84C-B610-E5A69C80204B}" type="slidenum">
              <a:rPr lang="en-PK" smtClean="0"/>
              <a:t>‹#›</a:t>
            </a:fld>
            <a:endParaRPr lang="en-PK"/>
          </a:p>
        </p:txBody>
      </p:sp>
      <p:pic>
        <p:nvPicPr>
          <p:cNvPr id="8" name="Picture 7">
            <a:extLst>
              <a:ext uri="{FF2B5EF4-FFF2-40B4-BE49-F238E27FC236}">
                <a16:creationId xmlns:a16="http://schemas.microsoft.com/office/drawing/2014/main" id="{B8DA46FC-7731-AE4C-A106-9E90DA15BAC7}"/>
              </a:ext>
            </a:extLst>
          </p:cNvPr>
          <p:cNvPicPr>
            <a:picLocks noChangeAspect="1"/>
          </p:cNvPicPr>
          <p:nvPr userDrawn="1"/>
        </p:nvPicPr>
        <p:blipFill>
          <a:blip r:embed="rId2"/>
          <a:stretch>
            <a:fillRect/>
          </a:stretch>
        </p:blipFill>
        <p:spPr>
          <a:xfrm>
            <a:off x="110421" y="8968118"/>
            <a:ext cx="696264" cy="571393"/>
          </a:xfrm>
          <a:prstGeom prst="rect">
            <a:avLst/>
          </a:prstGeom>
        </p:spPr>
      </p:pic>
    </p:spTree>
    <p:extLst>
      <p:ext uri="{BB962C8B-B14F-4D97-AF65-F5344CB8AC3E}">
        <p14:creationId xmlns:p14="http://schemas.microsoft.com/office/powerpoint/2010/main" val="214313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498" y="645938"/>
            <a:ext cx="5643002" cy="1401761"/>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607498" y="3155245"/>
            <a:ext cx="5643002" cy="5307462"/>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332098" y="8726411"/>
            <a:ext cx="4717149" cy="527403"/>
          </a:xfrm>
          <a:prstGeom prst="rect">
            <a:avLst/>
          </a:prstGeom>
        </p:spPr>
        <p:txBody>
          <a:bodyPr vert="horz" lIns="91440" tIns="45720" rIns="91440" bIns="45720" rtlCol="0" anchor="b"/>
          <a:lstStyle>
            <a:lvl1pPr algn="l">
              <a:defRPr sz="675">
                <a:solidFill>
                  <a:schemeClr val="tx1"/>
                </a:solidFill>
              </a:defRPr>
            </a:lvl1pPr>
          </a:lstStyle>
          <a:p>
            <a:endParaRPr lang="en-PK"/>
          </a:p>
        </p:txBody>
      </p:sp>
      <p:sp>
        <p:nvSpPr>
          <p:cNvPr id="4" name="Date Placeholder 3"/>
          <p:cNvSpPr>
            <a:spLocks noGrp="1"/>
          </p:cNvSpPr>
          <p:nvPr>
            <p:ph type="dt" sz="half" idx="2"/>
          </p:nvPr>
        </p:nvSpPr>
        <p:spPr>
          <a:xfrm>
            <a:off x="5183567" y="8726411"/>
            <a:ext cx="744871" cy="527403"/>
          </a:xfrm>
          <a:prstGeom prst="rect">
            <a:avLst/>
          </a:prstGeom>
        </p:spPr>
        <p:txBody>
          <a:bodyPr vert="horz" lIns="91440" tIns="45720" rIns="91440" bIns="45720" rtlCol="0" anchor="b"/>
          <a:lstStyle>
            <a:lvl1pPr algn="r">
              <a:defRPr sz="675">
                <a:solidFill>
                  <a:schemeClr val="tx1"/>
                </a:solidFill>
              </a:defRPr>
            </a:lvl1pPr>
          </a:lstStyle>
          <a:p>
            <a:r>
              <a:rPr lang="en-US"/>
              <a:t>10/25/21</a:t>
            </a:r>
            <a:endParaRPr lang="en-PK"/>
          </a:p>
        </p:txBody>
      </p:sp>
      <p:sp>
        <p:nvSpPr>
          <p:cNvPr id="6" name="Slide Number Placeholder 5"/>
          <p:cNvSpPr>
            <a:spLocks noGrp="1"/>
          </p:cNvSpPr>
          <p:nvPr>
            <p:ph type="sldNum" sz="quarter" idx="4"/>
          </p:nvPr>
        </p:nvSpPr>
        <p:spPr>
          <a:xfrm>
            <a:off x="5928438" y="8545171"/>
            <a:ext cx="597462" cy="708643"/>
          </a:xfrm>
          <a:prstGeom prst="rect">
            <a:avLst/>
          </a:prstGeom>
        </p:spPr>
        <p:txBody>
          <a:bodyPr vert="horz" lIns="91440" tIns="45720" rIns="91440" bIns="10800" rtlCol="0" anchor="b"/>
          <a:lstStyle>
            <a:lvl1pPr algn="r">
              <a:defRPr sz="1500">
                <a:solidFill>
                  <a:schemeClr val="accent1"/>
                </a:solidFill>
              </a:defRPr>
            </a:lvl1pPr>
          </a:lstStyle>
          <a:p>
            <a:fld id="{9C901BB6-298C-F84C-B610-E5A69C80204B}" type="slidenum">
              <a:rPr lang="en-PK" smtClean="0"/>
              <a:t>‹#›</a:t>
            </a:fld>
            <a:endParaRPr lang="en-PK"/>
          </a:p>
        </p:txBody>
      </p:sp>
    </p:spTree>
    <p:extLst>
      <p:ext uri="{BB962C8B-B14F-4D97-AF65-F5344CB8AC3E}">
        <p14:creationId xmlns:p14="http://schemas.microsoft.com/office/powerpoint/2010/main" val="365357505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hf hdr="0" ftr="0"/>
  <p:txStyles>
    <p:titleStyle>
      <a:lvl1pPr algn="l" defTabSz="342900" rtl="0" eaLnBrk="1" latinLnBrk="0" hangingPunct="1">
        <a:spcBef>
          <a:spcPct val="0"/>
        </a:spcBef>
        <a:buNone/>
        <a:defRPr sz="3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BC060614-D103-D34E-B59C-68ECF397076A}"/>
              </a:ext>
            </a:extLst>
          </p:cNvPr>
          <p:cNvSpPr>
            <a:spLocks noGrp="1"/>
          </p:cNvSpPr>
          <p:nvPr>
            <p:ph type="ctrTitle"/>
          </p:nvPr>
        </p:nvSpPr>
        <p:spPr/>
        <p:txBody>
          <a:bodyPr/>
          <a:lstStyle/>
          <a:p>
            <a:r>
              <a:rPr lang="en-GB" dirty="0"/>
              <a:t>Introduction to </a:t>
            </a:r>
            <a:br>
              <a:rPr lang="en-GB" dirty="0"/>
            </a:br>
            <a:r>
              <a:rPr lang="en-GB" dirty="0"/>
              <a:t>Data Visualization with Tableau</a:t>
            </a:r>
            <a:endParaRPr lang="en-PK" dirty="0"/>
          </a:p>
        </p:txBody>
      </p:sp>
      <p:sp>
        <p:nvSpPr>
          <p:cNvPr id="45" name="Subtitle 44">
            <a:extLst>
              <a:ext uri="{FF2B5EF4-FFF2-40B4-BE49-F238E27FC236}">
                <a16:creationId xmlns:a16="http://schemas.microsoft.com/office/drawing/2014/main" id="{D0DB7CE2-5342-0842-B516-53C0927DA358}"/>
              </a:ext>
            </a:extLst>
          </p:cNvPr>
          <p:cNvSpPr>
            <a:spLocks noGrp="1"/>
          </p:cNvSpPr>
          <p:nvPr>
            <p:ph type="subTitle" idx="1"/>
          </p:nvPr>
        </p:nvSpPr>
        <p:spPr>
          <a:xfrm>
            <a:off x="606623" y="7627890"/>
            <a:ext cx="5644754" cy="1119870"/>
          </a:xfrm>
        </p:spPr>
        <p:txBody>
          <a:bodyPr>
            <a:normAutofit/>
          </a:bodyPr>
          <a:lstStyle/>
          <a:p>
            <a:r>
              <a:rPr lang="en-PK" dirty="0"/>
              <a:t>Final Project by Ali Hasnain Khan Sial</a:t>
            </a:r>
          </a:p>
          <a:p>
            <a:r>
              <a:rPr lang="en-PK" dirty="0"/>
              <a:t>Student ID: 2101974</a:t>
            </a:r>
          </a:p>
          <a:p>
            <a:r>
              <a:rPr lang="en-PK" dirty="0"/>
              <a:t>Submission Date: 10/25/2021</a:t>
            </a:r>
          </a:p>
        </p:txBody>
      </p:sp>
    </p:spTree>
    <p:extLst>
      <p:ext uri="{BB962C8B-B14F-4D97-AF65-F5344CB8AC3E}">
        <p14:creationId xmlns:p14="http://schemas.microsoft.com/office/powerpoint/2010/main" val="4067515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a:xfrm>
            <a:off x="278189" y="2100943"/>
            <a:ext cx="6297586" cy="7119257"/>
          </a:xfrm>
        </p:spPr>
        <p:txBody>
          <a:bodyPr anchor="t">
            <a:noAutofit/>
          </a:bodyPr>
          <a:lstStyle/>
          <a:p>
            <a:pPr lvl="2" algn="just">
              <a:buFont typeface="Wingdings" pitchFamily="2" charset="2"/>
              <a:buChar char="§"/>
            </a:pPr>
            <a:r>
              <a:rPr lang="en-PK" sz="1200" dirty="0"/>
              <a:t>Question 4: </a:t>
            </a:r>
            <a:r>
              <a:rPr lang="en-US" sz="1200" dirty="0"/>
              <a:t>Analyzing the average years of service for employees in the organization by race</a:t>
            </a:r>
            <a:r>
              <a:rPr lang="en-PK" sz="1200" dirty="0"/>
              <a:t>?</a:t>
            </a:r>
          </a:p>
          <a:p>
            <a:pPr lvl="3" algn="just">
              <a:buFont typeface="Wingdings" pitchFamily="2" charset="2"/>
              <a:buChar char="v"/>
            </a:pPr>
            <a:r>
              <a:rPr lang="en-PK" sz="1200" dirty="0"/>
              <a:t>Answer: </a:t>
            </a:r>
            <a:r>
              <a:rPr lang="en-GB" sz="1200" dirty="0"/>
              <a:t>As per the data the average years of service for all races in the workforce appears to be between 10 years to 11 years which further indicates towards a strong experienced organisation structure (please see the screenshot below)</a:t>
            </a:r>
          </a:p>
          <a:p>
            <a:pPr lvl="3" algn="just">
              <a:buFont typeface="Wingdings" pitchFamily="2" charset="2"/>
              <a:buChar char="v"/>
            </a:pPr>
            <a:r>
              <a:rPr lang="en-GB" sz="1200" dirty="0"/>
              <a:t>A dot chart was chosen for this answer since it looked visually appealing to use different colour dots to show each race’s average while also the displaying comparison among them</a:t>
            </a:r>
          </a:p>
          <a:p>
            <a:pPr lvl="3" algn="just">
              <a:buFont typeface="Wingdings" pitchFamily="2" charset="2"/>
              <a:buChar char="v"/>
            </a:pPr>
            <a:r>
              <a:rPr lang="en-GB" sz="1200" dirty="0"/>
              <a:t>A legend wasn’t provided for this chart since the visual next to it, in the dashboard, is also showing race distribution which identifies the colour associated to each race and the same colours were used in this chart</a:t>
            </a:r>
          </a:p>
          <a:p>
            <a:pPr marL="1028700" lvl="3" indent="0" algn="just">
              <a:buNone/>
            </a:pPr>
            <a:endParaRPr lang="en-GB" sz="1200" dirty="0"/>
          </a:p>
          <a:p>
            <a:pPr marL="1028700" lvl="3" indent="0" algn="just">
              <a:buNone/>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marL="1028700" lvl="3" indent="0" algn="just">
              <a:buNone/>
            </a:pPr>
            <a:endParaRPr lang="en-GB" sz="1200" dirty="0"/>
          </a:p>
          <a:p>
            <a:pPr marL="342900" lvl="1" indent="0" algn="just">
              <a:buNone/>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10</a:t>
            </a:fld>
            <a:endParaRPr lang="en-PK"/>
          </a:p>
        </p:txBody>
      </p:sp>
      <p:pic>
        <p:nvPicPr>
          <p:cNvPr id="6" name="Picture 5">
            <a:extLst>
              <a:ext uri="{FF2B5EF4-FFF2-40B4-BE49-F238E27FC236}">
                <a16:creationId xmlns:a16="http://schemas.microsoft.com/office/drawing/2014/main" id="{FD6B538D-579C-C848-A7FA-FDA4139BC1B8}"/>
              </a:ext>
            </a:extLst>
          </p:cNvPr>
          <p:cNvPicPr>
            <a:picLocks noChangeAspect="1"/>
          </p:cNvPicPr>
          <p:nvPr/>
        </p:nvPicPr>
        <p:blipFill>
          <a:blip r:embed="rId2"/>
          <a:stretch>
            <a:fillRect/>
          </a:stretch>
        </p:blipFill>
        <p:spPr>
          <a:xfrm>
            <a:off x="2135633" y="5454844"/>
            <a:ext cx="2576080" cy="1703194"/>
          </a:xfrm>
          <a:prstGeom prst="rect">
            <a:avLst/>
          </a:prstGeom>
        </p:spPr>
      </p:pic>
    </p:spTree>
    <p:extLst>
      <p:ext uri="{BB962C8B-B14F-4D97-AF65-F5344CB8AC3E}">
        <p14:creationId xmlns:p14="http://schemas.microsoft.com/office/powerpoint/2010/main" val="175036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a:xfrm>
            <a:off x="278189" y="2100943"/>
            <a:ext cx="6297586" cy="7119257"/>
          </a:xfrm>
        </p:spPr>
        <p:txBody>
          <a:bodyPr anchor="t">
            <a:noAutofit/>
          </a:bodyPr>
          <a:lstStyle/>
          <a:p>
            <a:pPr lvl="3" algn="just">
              <a:buFont typeface="Wingdings" pitchFamily="2" charset="2"/>
              <a:buChar char="§"/>
            </a:pPr>
            <a:endParaRPr lang="en-GB" sz="1200" dirty="0"/>
          </a:p>
          <a:p>
            <a:pPr marL="342900" lvl="1" indent="0" algn="just">
              <a:buNone/>
            </a:pPr>
            <a:endParaRPr lang="en-PK" dirty="0"/>
          </a:p>
          <a:p>
            <a:pPr lvl="1" algn="just">
              <a:buFont typeface="Wingdings" pitchFamily="2" charset="2"/>
              <a:buChar char="Ø"/>
            </a:pPr>
            <a:r>
              <a:rPr lang="en-PK" b="1" dirty="0"/>
              <a:t>Where? </a:t>
            </a:r>
            <a:r>
              <a:rPr lang="en-PK" dirty="0"/>
              <a:t>(department,  office and home town analysis)</a:t>
            </a:r>
          </a:p>
          <a:p>
            <a:pPr lvl="2" algn="just">
              <a:buFont typeface="Wingdings" pitchFamily="2" charset="2"/>
              <a:buChar char="§"/>
            </a:pPr>
            <a:r>
              <a:rPr lang="en-PK" sz="1200" dirty="0"/>
              <a:t>Question 1: Percentage of employees in each department to display the department with the largest slice of workforce?</a:t>
            </a:r>
          </a:p>
          <a:p>
            <a:pPr lvl="3" algn="just">
              <a:buFont typeface="Wingdings" pitchFamily="2" charset="2"/>
              <a:buChar char="v"/>
            </a:pPr>
            <a:r>
              <a:rPr lang="en-GB" sz="1200" dirty="0"/>
              <a:t>The chart breaks down the division of employees in the organisation by departments with engineering department having highest amount of employees which is 30.7% of the entire workforce (please see the screenshot below)</a:t>
            </a:r>
          </a:p>
          <a:p>
            <a:pPr lvl="3" algn="just">
              <a:buFont typeface="Wingdings" pitchFamily="2" charset="2"/>
              <a:buChar char="v"/>
            </a:pPr>
            <a:r>
              <a:rPr lang="en-GB" sz="1200" dirty="0"/>
              <a:t>The </a:t>
            </a:r>
            <a:r>
              <a:rPr lang="en-GB" sz="1200" dirty="0" err="1"/>
              <a:t>treemap</a:t>
            </a:r>
            <a:r>
              <a:rPr lang="en-GB" sz="1200" dirty="0"/>
              <a:t> was used to present the data based on department strength. This chart allows the shape of boxes to be arranged as per the size of the variable which provides the viewer with a clear visual to understand the size difference even without reading the associated numbers</a:t>
            </a:r>
          </a:p>
          <a:p>
            <a:pPr lvl="3" algn="just">
              <a:buFont typeface="Wingdings" pitchFamily="2" charset="2"/>
              <a:buChar char="v"/>
            </a:pPr>
            <a:endParaRPr lang="en-PK" sz="1200"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11</a:t>
            </a:fld>
            <a:endParaRPr lang="en-PK"/>
          </a:p>
        </p:txBody>
      </p:sp>
      <p:pic>
        <p:nvPicPr>
          <p:cNvPr id="8" name="Picture 7">
            <a:extLst>
              <a:ext uri="{FF2B5EF4-FFF2-40B4-BE49-F238E27FC236}">
                <a16:creationId xmlns:a16="http://schemas.microsoft.com/office/drawing/2014/main" id="{6C694A7E-D4E2-7840-8FC7-EF4C3DC81B6F}"/>
              </a:ext>
            </a:extLst>
          </p:cNvPr>
          <p:cNvPicPr>
            <a:picLocks noChangeAspect="1"/>
          </p:cNvPicPr>
          <p:nvPr/>
        </p:nvPicPr>
        <p:blipFill>
          <a:blip r:embed="rId2"/>
          <a:stretch>
            <a:fillRect/>
          </a:stretch>
        </p:blipFill>
        <p:spPr>
          <a:xfrm>
            <a:off x="1207759" y="5660571"/>
            <a:ext cx="4438446" cy="1856986"/>
          </a:xfrm>
          <a:prstGeom prst="rect">
            <a:avLst/>
          </a:prstGeom>
        </p:spPr>
      </p:pic>
    </p:spTree>
    <p:extLst>
      <p:ext uri="{BB962C8B-B14F-4D97-AF65-F5344CB8AC3E}">
        <p14:creationId xmlns:p14="http://schemas.microsoft.com/office/powerpoint/2010/main" val="57076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p:txBody>
          <a:bodyPr anchor="t"/>
          <a:lstStyle/>
          <a:p>
            <a:pPr lvl="2">
              <a:buFont typeface="Wingdings" pitchFamily="2" charset="2"/>
              <a:buChar char="§"/>
            </a:pPr>
            <a:r>
              <a:rPr lang="en-PK" dirty="0"/>
              <a:t>Question 2: </a:t>
            </a:r>
            <a:r>
              <a:rPr lang="en-US" dirty="0"/>
              <a:t>Comparing the workforce distribution based on the location of office from which they operate</a:t>
            </a:r>
            <a:r>
              <a:rPr lang="en-PK" dirty="0"/>
              <a:t>?</a:t>
            </a:r>
          </a:p>
          <a:p>
            <a:pPr lvl="3">
              <a:buFont typeface="Wingdings" pitchFamily="2" charset="2"/>
              <a:buChar char="v"/>
            </a:pPr>
            <a:r>
              <a:rPr lang="en-PK" dirty="0"/>
              <a:t>Answer: </a:t>
            </a:r>
            <a:r>
              <a:rPr lang="en-GB" dirty="0"/>
              <a:t>The graph below displays that more than 75% of the workforce operates from headquarters while only 24.9% of the employees work remotely</a:t>
            </a:r>
          </a:p>
          <a:p>
            <a:pPr lvl="3">
              <a:buFont typeface="Wingdings" pitchFamily="2" charset="2"/>
              <a:buChar char="v"/>
            </a:pPr>
            <a:r>
              <a:rPr lang="en-GB" dirty="0"/>
              <a:t>A donut chart for this comparison was select, even though it is not recommended anymore to display data, but since only two variables were being compared the chart provides the view for the user to understand this distribution</a:t>
            </a:r>
          </a:p>
          <a:p>
            <a:pPr lvl="3">
              <a:buFont typeface="Wingdings" pitchFamily="2" charset="2"/>
              <a:buChar char="v"/>
            </a:pPr>
            <a:endParaRPr lang="en-GB" dirty="0"/>
          </a:p>
          <a:p>
            <a:pPr lvl="3">
              <a:buFont typeface="Wingdings" pitchFamily="2" charset="2"/>
              <a:buChar char="v"/>
            </a:pPr>
            <a:endParaRPr lang="en-GB" dirty="0"/>
          </a:p>
          <a:p>
            <a:pPr lvl="3">
              <a:buFont typeface="Wingdings" pitchFamily="2" charset="2"/>
              <a:buChar char="v"/>
            </a:pPr>
            <a:endParaRPr lang="en-GB" dirty="0"/>
          </a:p>
          <a:p>
            <a:pPr lvl="3">
              <a:buFont typeface="Wingdings" pitchFamily="2" charset="2"/>
              <a:buChar char="v"/>
            </a:pPr>
            <a:endParaRPr lang="en-GB" dirty="0"/>
          </a:p>
          <a:p>
            <a:pPr lvl="3">
              <a:buFont typeface="Wingdings" pitchFamily="2" charset="2"/>
              <a:buChar char="v"/>
            </a:pPr>
            <a:endParaRPr lang="en-GB" dirty="0"/>
          </a:p>
          <a:p>
            <a:pPr lvl="3">
              <a:buFont typeface="Wingdings" pitchFamily="2" charset="2"/>
              <a:buChar char="v"/>
            </a:pPr>
            <a:endParaRPr lang="en-GB" dirty="0"/>
          </a:p>
          <a:p>
            <a:pPr lvl="3">
              <a:buFont typeface="Wingdings" pitchFamily="2" charset="2"/>
              <a:buChar char="v"/>
            </a:pPr>
            <a:endParaRPr lang="en-GB" dirty="0"/>
          </a:p>
          <a:p>
            <a:pPr lvl="3">
              <a:buFont typeface="Wingdings" pitchFamily="2" charset="2"/>
              <a:buChar char="v"/>
            </a:pPr>
            <a:endParaRPr lang="en-GB" dirty="0"/>
          </a:p>
          <a:p>
            <a:pPr marL="1028700" lvl="3" indent="0">
              <a:buNone/>
            </a:pPr>
            <a:endParaRPr lang="en-GB" dirty="0"/>
          </a:p>
          <a:p>
            <a:pPr marL="1028700" lvl="3" indent="0">
              <a:buNone/>
            </a:pPr>
            <a:endParaRPr lang="en-GB" dirty="0"/>
          </a:p>
          <a:p>
            <a:pPr lvl="2">
              <a:buFont typeface="Wingdings" pitchFamily="2" charset="2"/>
              <a:buChar char="§"/>
            </a:pPr>
            <a:r>
              <a:rPr lang="en-GB" dirty="0"/>
              <a:t>Question 3: Number of employees based on their home state to analyse where the majority of workforce is being sourced from?</a:t>
            </a:r>
          </a:p>
          <a:p>
            <a:pPr lvl="3">
              <a:buFont typeface="Wingdings" pitchFamily="2" charset="2"/>
              <a:buChar char="v"/>
            </a:pPr>
            <a:r>
              <a:rPr lang="en-GB" dirty="0"/>
              <a:t>Answer: The map below shows that 80% of employees are being sourced from Ohio and very small amounts belong to other states</a:t>
            </a:r>
          </a:p>
          <a:p>
            <a:pPr lvl="3">
              <a:buFont typeface="Wingdings" pitchFamily="2" charset="2"/>
              <a:buChar char="v"/>
            </a:pPr>
            <a:r>
              <a:rPr lang="en-GB" dirty="0"/>
              <a:t>A map was used to present this data because it will provide the view to easily understand the geographical location of different home states of the employees</a:t>
            </a:r>
          </a:p>
          <a:p>
            <a:pPr lvl="2">
              <a:buFont typeface="Wingdings" pitchFamily="2" charset="2"/>
              <a:buChar char="§"/>
            </a:pPr>
            <a:endParaRPr lang="en-GB"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12</a:t>
            </a:fld>
            <a:endParaRPr lang="en-PK"/>
          </a:p>
        </p:txBody>
      </p:sp>
      <p:pic>
        <p:nvPicPr>
          <p:cNvPr id="8" name="Picture 7">
            <a:extLst>
              <a:ext uri="{FF2B5EF4-FFF2-40B4-BE49-F238E27FC236}">
                <a16:creationId xmlns:a16="http://schemas.microsoft.com/office/drawing/2014/main" id="{5883391D-393E-9148-8097-8D0B82C8994B}"/>
              </a:ext>
            </a:extLst>
          </p:cNvPr>
          <p:cNvPicPr>
            <a:picLocks noChangeAspect="1"/>
          </p:cNvPicPr>
          <p:nvPr/>
        </p:nvPicPr>
        <p:blipFill>
          <a:blip r:embed="rId2"/>
          <a:stretch>
            <a:fillRect/>
          </a:stretch>
        </p:blipFill>
        <p:spPr>
          <a:xfrm>
            <a:off x="2435698" y="3503386"/>
            <a:ext cx="1986604" cy="1895929"/>
          </a:xfrm>
          <a:prstGeom prst="rect">
            <a:avLst/>
          </a:prstGeom>
        </p:spPr>
      </p:pic>
      <p:pic>
        <p:nvPicPr>
          <p:cNvPr id="11" name="Picture 10">
            <a:extLst>
              <a:ext uri="{FF2B5EF4-FFF2-40B4-BE49-F238E27FC236}">
                <a16:creationId xmlns:a16="http://schemas.microsoft.com/office/drawing/2014/main" id="{96C7A92B-E3D0-9248-B8D0-8632848214B0}"/>
              </a:ext>
            </a:extLst>
          </p:cNvPr>
          <p:cNvPicPr>
            <a:picLocks noChangeAspect="1"/>
          </p:cNvPicPr>
          <p:nvPr/>
        </p:nvPicPr>
        <p:blipFill>
          <a:blip r:embed="rId3"/>
          <a:stretch>
            <a:fillRect/>
          </a:stretch>
        </p:blipFill>
        <p:spPr>
          <a:xfrm>
            <a:off x="1864882" y="7182200"/>
            <a:ext cx="3124199" cy="1895929"/>
          </a:xfrm>
          <a:prstGeom prst="rect">
            <a:avLst/>
          </a:prstGeom>
        </p:spPr>
      </p:pic>
    </p:spTree>
    <p:extLst>
      <p:ext uri="{BB962C8B-B14F-4D97-AF65-F5344CB8AC3E}">
        <p14:creationId xmlns:p14="http://schemas.microsoft.com/office/powerpoint/2010/main" val="141712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pPr algn="just"/>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p:txBody>
          <a:bodyPr anchor="t">
            <a:noAutofit/>
          </a:bodyPr>
          <a:lstStyle/>
          <a:p>
            <a:pPr algn="just"/>
            <a:r>
              <a:rPr lang="en-PK" sz="1200" b="1" dirty="0"/>
              <a:t>Dashboard 2: Employee Turnover</a:t>
            </a:r>
          </a:p>
          <a:p>
            <a:pPr lvl="1" algn="just">
              <a:buFont typeface="Wingdings" pitchFamily="2" charset="2"/>
              <a:buChar char="Ø"/>
            </a:pPr>
            <a:r>
              <a:rPr lang="en-PK" b="1" dirty="0"/>
              <a:t>When?</a:t>
            </a:r>
            <a:r>
              <a:rPr lang="en-PK" dirty="0"/>
              <a:t> (breaking down </a:t>
            </a:r>
            <a:r>
              <a:rPr lang="en-PK"/>
              <a:t>data </a:t>
            </a:r>
            <a:r>
              <a:rPr lang="en-GB" dirty="0"/>
              <a:t>chronologically</a:t>
            </a:r>
            <a:r>
              <a:rPr lang="en-PK"/>
              <a:t>)</a:t>
            </a:r>
            <a:endParaRPr lang="en-PK" dirty="0"/>
          </a:p>
          <a:p>
            <a:pPr lvl="2" algn="just">
              <a:buFont typeface="Wingdings" pitchFamily="2" charset="2"/>
              <a:buChar char="§"/>
            </a:pPr>
            <a:r>
              <a:rPr lang="en-PK" sz="1200" dirty="0"/>
              <a:t>Question 1: Number of employees being </a:t>
            </a:r>
            <a:r>
              <a:rPr lang="en-US" sz="1200" dirty="0"/>
              <a:t>terminated or leaving the company every yea</a:t>
            </a:r>
            <a:r>
              <a:rPr lang="en-PK" sz="1200"/>
              <a:t>r</a:t>
            </a:r>
            <a:r>
              <a:rPr lang="en-PK" sz="1200" dirty="0"/>
              <a:t>?</a:t>
            </a:r>
          </a:p>
          <a:p>
            <a:pPr lvl="3" algn="just">
              <a:buFont typeface="Wingdings" pitchFamily="2" charset="2"/>
              <a:buChar char="v"/>
            </a:pPr>
            <a:r>
              <a:rPr lang="en-PK" sz="1200" dirty="0"/>
              <a:t>Answer: </a:t>
            </a:r>
            <a:r>
              <a:rPr lang="en-GB" sz="1200" dirty="0"/>
              <a:t>The graph below points towards a positive trend for the organisation as the number of employees leaving the company each year is constantly decreasing, thus suggesting that employees being hired tend to stay with the organisation for longer terms</a:t>
            </a:r>
          </a:p>
          <a:p>
            <a:pPr lvl="3" algn="just">
              <a:buFont typeface="Wingdings" pitchFamily="2" charset="2"/>
              <a:buChar char="v"/>
            </a:pPr>
            <a:r>
              <a:rPr lang="en-GB" sz="1200" dirty="0"/>
              <a:t>A line chart was select to display this answer since it provides the viewer with a clear visual of decreasing trend over the years</a:t>
            </a:r>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marL="1028700" lvl="3" indent="0" algn="just">
              <a:buNone/>
            </a:pPr>
            <a:endParaRPr lang="en-GB" sz="1200" dirty="0"/>
          </a:p>
          <a:p>
            <a:pPr marL="1028700" lvl="3" indent="0" algn="just">
              <a:buNone/>
            </a:pPr>
            <a:endParaRPr lang="en-GB" sz="1200" dirty="0"/>
          </a:p>
          <a:p>
            <a:pPr marL="1028700" lvl="3" indent="0" algn="just">
              <a:buNone/>
            </a:pPr>
            <a:endParaRPr lang="en-GB" sz="1200" dirty="0"/>
          </a:p>
          <a:p>
            <a:pPr lvl="3" algn="just">
              <a:buFont typeface="Wingdings" pitchFamily="2" charset="2"/>
              <a:buChar char="v"/>
            </a:pPr>
            <a:endParaRPr lang="en-GB" sz="1200" dirty="0"/>
          </a:p>
          <a:p>
            <a:pPr marL="342900" lvl="1" indent="0" algn="just">
              <a:buNone/>
            </a:pPr>
            <a:endParaRPr lang="en-PK" dirty="0"/>
          </a:p>
          <a:p>
            <a:pPr lvl="1" algn="just">
              <a:buFont typeface="Wingdings" pitchFamily="2" charset="2"/>
              <a:buChar char="Ø"/>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pPr algn="just"/>
            <a:fld id="{9C901BB6-298C-F84C-B610-E5A69C80204B}" type="slidenum">
              <a:rPr lang="en-PK" smtClean="0"/>
              <a:pPr algn="just"/>
              <a:t>13</a:t>
            </a:fld>
            <a:endParaRPr lang="en-PK"/>
          </a:p>
        </p:txBody>
      </p:sp>
      <p:pic>
        <p:nvPicPr>
          <p:cNvPr id="11" name="Picture 10">
            <a:extLst>
              <a:ext uri="{FF2B5EF4-FFF2-40B4-BE49-F238E27FC236}">
                <a16:creationId xmlns:a16="http://schemas.microsoft.com/office/drawing/2014/main" id="{FBB83B59-C629-4649-BA35-F60C7D5D8E30}"/>
              </a:ext>
            </a:extLst>
          </p:cNvPr>
          <p:cNvPicPr>
            <a:picLocks noChangeAspect="1"/>
          </p:cNvPicPr>
          <p:nvPr/>
        </p:nvPicPr>
        <p:blipFill>
          <a:blip r:embed="rId2"/>
          <a:stretch>
            <a:fillRect/>
          </a:stretch>
        </p:blipFill>
        <p:spPr>
          <a:xfrm>
            <a:off x="2494889" y="4953000"/>
            <a:ext cx="1864179" cy="1405774"/>
          </a:xfrm>
          <a:prstGeom prst="rect">
            <a:avLst/>
          </a:prstGeom>
        </p:spPr>
      </p:pic>
    </p:spTree>
    <p:extLst>
      <p:ext uri="{BB962C8B-B14F-4D97-AF65-F5344CB8AC3E}">
        <p14:creationId xmlns:p14="http://schemas.microsoft.com/office/powerpoint/2010/main" val="257723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pPr algn="just"/>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p:txBody>
          <a:bodyPr anchor="t">
            <a:noAutofit/>
          </a:bodyPr>
          <a:lstStyle/>
          <a:p>
            <a:pPr marL="1028700" lvl="3" indent="0" algn="just">
              <a:buNone/>
            </a:pPr>
            <a:endParaRPr lang="en-GB" sz="1200" dirty="0"/>
          </a:p>
          <a:p>
            <a:pPr lvl="2" algn="just">
              <a:buFont typeface="Wingdings" pitchFamily="2" charset="2"/>
              <a:buChar char="§"/>
            </a:pPr>
            <a:r>
              <a:rPr lang="en-GB" sz="1200" dirty="0"/>
              <a:t>Question 2: How many years of service did the employees have at the time of termination?</a:t>
            </a:r>
          </a:p>
          <a:p>
            <a:pPr lvl="3" algn="just">
              <a:buFont typeface="Wingdings" pitchFamily="2" charset="2"/>
              <a:buChar char="v"/>
            </a:pPr>
            <a:r>
              <a:rPr lang="en-GB" sz="1200" dirty="0"/>
              <a:t>The histogram below suggests that majority of the terminations occur in the 1-4 year of service at the organisation with a decreasing trend in termination as years of service increases</a:t>
            </a:r>
          </a:p>
          <a:p>
            <a:pPr lvl="3" algn="just">
              <a:buFont typeface="Wingdings" pitchFamily="2" charset="2"/>
              <a:buChar char="v"/>
            </a:pPr>
            <a:r>
              <a:rPr lang="en-GB" sz="1200" dirty="0"/>
              <a:t>Histogram was mainly selected for this distribution because custom made bins were being used to understand the chunk of years with highest terminations, also to analyse the tails/trends before and after the highest frequency as well</a:t>
            </a:r>
          </a:p>
          <a:p>
            <a:pPr lvl="3" algn="just">
              <a:buFont typeface="Wingdings" pitchFamily="2" charset="2"/>
              <a:buChar char="v"/>
            </a:pPr>
            <a:r>
              <a:rPr lang="en-GB" sz="1200" dirty="0"/>
              <a:t>The custom bins used were mentioned in the calculated fields</a:t>
            </a:r>
          </a:p>
          <a:p>
            <a:pPr lvl="3" algn="just">
              <a:buFont typeface="Wingdings" pitchFamily="2" charset="2"/>
              <a:buChar char="v"/>
            </a:pPr>
            <a:endParaRPr lang="en-GB" sz="1200" dirty="0"/>
          </a:p>
          <a:p>
            <a:pPr lvl="3" algn="just">
              <a:buFont typeface="Wingdings" pitchFamily="2" charset="2"/>
              <a:buChar char="v"/>
            </a:pPr>
            <a:endParaRPr lang="en-GB" sz="1200" dirty="0"/>
          </a:p>
          <a:p>
            <a:pPr marL="342900" lvl="1" indent="0" algn="just">
              <a:buNone/>
            </a:pPr>
            <a:endParaRPr lang="en-PK" dirty="0"/>
          </a:p>
          <a:p>
            <a:pPr lvl="1" algn="just">
              <a:buFont typeface="Wingdings" pitchFamily="2" charset="2"/>
              <a:buChar char="Ø"/>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pPr algn="just"/>
            <a:fld id="{9C901BB6-298C-F84C-B610-E5A69C80204B}" type="slidenum">
              <a:rPr lang="en-PK" smtClean="0"/>
              <a:pPr algn="just"/>
              <a:t>14</a:t>
            </a:fld>
            <a:endParaRPr lang="en-PK"/>
          </a:p>
        </p:txBody>
      </p:sp>
      <p:pic>
        <p:nvPicPr>
          <p:cNvPr id="13" name="Picture 12">
            <a:extLst>
              <a:ext uri="{FF2B5EF4-FFF2-40B4-BE49-F238E27FC236}">
                <a16:creationId xmlns:a16="http://schemas.microsoft.com/office/drawing/2014/main" id="{D2A72495-11AC-EF4D-B3A9-C453ABDB19A5}"/>
              </a:ext>
            </a:extLst>
          </p:cNvPr>
          <p:cNvPicPr>
            <a:picLocks noChangeAspect="1"/>
          </p:cNvPicPr>
          <p:nvPr/>
        </p:nvPicPr>
        <p:blipFill>
          <a:blip r:embed="rId2"/>
          <a:stretch>
            <a:fillRect/>
          </a:stretch>
        </p:blipFill>
        <p:spPr>
          <a:xfrm>
            <a:off x="2191453" y="5356508"/>
            <a:ext cx="2471057" cy="1966739"/>
          </a:xfrm>
          <a:prstGeom prst="rect">
            <a:avLst/>
          </a:prstGeom>
        </p:spPr>
      </p:pic>
    </p:spTree>
    <p:extLst>
      <p:ext uri="{BB962C8B-B14F-4D97-AF65-F5344CB8AC3E}">
        <p14:creationId xmlns:p14="http://schemas.microsoft.com/office/powerpoint/2010/main" val="205333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a:xfrm>
            <a:off x="280206" y="1791078"/>
            <a:ext cx="6297586" cy="7483551"/>
          </a:xfrm>
        </p:spPr>
        <p:txBody>
          <a:bodyPr anchor="t">
            <a:normAutofit/>
          </a:bodyPr>
          <a:lstStyle/>
          <a:p>
            <a:pPr marL="342900" lvl="1" indent="0" algn="just">
              <a:buNone/>
            </a:pPr>
            <a:endParaRPr lang="en-PK" dirty="0"/>
          </a:p>
          <a:p>
            <a:pPr lvl="1" algn="just">
              <a:buFont typeface="Wingdings" pitchFamily="2" charset="2"/>
              <a:buChar char="Ø"/>
            </a:pPr>
            <a:r>
              <a:rPr lang="en-PK" b="1" dirty="0"/>
              <a:t>Who?</a:t>
            </a:r>
            <a:r>
              <a:rPr lang="en-PK" dirty="0"/>
              <a:t> (Who was is part of the workforce)</a:t>
            </a:r>
          </a:p>
          <a:p>
            <a:pPr lvl="2" algn="just">
              <a:buFont typeface="Wingdings" pitchFamily="2" charset="2"/>
              <a:buChar char="§"/>
            </a:pPr>
            <a:r>
              <a:rPr lang="en-PK" sz="1200" dirty="0"/>
              <a:t>Question 1: W</a:t>
            </a:r>
            <a:r>
              <a:rPr lang="en-GB" sz="1200" dirty="0"/>
              <a:t>h</a:t>
            </a:r>
            <a:r>
              <a:rPr lang="en-PK" sz="1200" dirty="0"/>
              <a:t>at is the gender breakdown of the terminations?</a:t>
            </a:r>
          </a:p>
          <a:p>
            <a:pPr lvl="3" algn="just">
              <a:buFont typeface="Wingdings" pitchFamily="2" charset="2"/>
              <a:buChar char="v"/>
            </a:pPr>
            <a:r>
              <a:rPr lang="en-PK" sz="1200" dirty="0"/>
              <a:t>Answer: </a:t>
            </a:r>
            <a:r>
              <a:rPr lang="en-GB" sz="1200" dirty="0"/>
              <a:t>please see the screenshot below</a:t>
            </a:r>
            <a:endParaRPr lang="en-PK" sz="1200" dirty="0"/>
          </a:p>
          <a:p>
            <a:pPr lvl="1" algn="just">
              <a:buFont typeface="Wingdings" pitchFamily="2" charset="2"/>
              <a:buChar char="Ø"/>
            </a:pPr>
            <a:endParaRPr lang="en-PK" dirty="0"/>
          </a:p>
          <a:p>
            <a:pPr lvl="1" algn="just">
              <a:buFont typeface="Wingdings" pitchFamily="2" charset="2"/>
              <a:buChar char="Ø"/>
            </a:pPr>
            <a:endParaRPr lang="en-PK" dirty="0"/>
          </a:p>
          <a:p>
            <a:pPr marL="342900" lvl="1" indent="0" algn="just">
              <a:buNone/>
            </a:pPr>
            <a:endParaRPr lang="en-GB" dirty="0"/>
          </a:p>
          <a:p>
            <a:pPr marL="342900" lvl="1" indent="0" algn="just">
              <a:buNone/>
            </a:pPr>
            <a:endParaRPr lang="en-PK" dirty="0"/>
          </a:p>
          <a:p>
            <a:pPr lvl="2" algn="just">
              <a:buFont typeface="Wingdings" pitchFamily="2" charset="2"/>
              <a:buChar char="§"/>
            </a:pPr>
            <a:r>
              <a:rPr lang="en-US" sz="1200" dirty="0"/>
              <a:t>Question 2: Analyzing the average years of service for employees who have been terminated by race?</a:t>
            </a:r>
          </a:p>
          <a:p>
            <a:pPr lvl="3" algn="just">
              <a:buFont typeface="Wingdings" pitchFamily="2" charset="2"/>
              <a:buChar char="v"/>
            </a:pPr>
            <a:r>
              <a:rPr lang="en-US" sz="1200" dirty="0"/>
              <a:t>Answer: The graph suggests that average year of service for employees belonging to all races who have been terminated is around 7-8 years</a:t>
            </a:r>
          </a:p>
          <a:p>
            <a:pPr lvl="3" algn="just">
              <a:buFont typeface="Wingdings" pitchFamily="2" charset="2"/>
              <a:buChar char="v"/>
            </a:pPr>
            <a:r>
              <a:rPr lang="en-GB" sz="1200" dirty="0"/>
              <a:t>A dot chart was chosen for this answer since it appeared visually appealing to use multicolour dots to represent each race’s average and the comparison between them</a:t>
            </a:r>
          </a:p>
          <a:p>
            <a:pPr lvl="3" algn="just">
              <a:buFont typeface="Wingdings" pitchFamily="2" charset="2"/>
              <a:buChar char="v"/>
            </a:pPr>
            <a:r>
              <a:rPr lang="en-GB" sz="1200" dirty="0"/>
              <a:t>A collective legend for this graph and next graph was provided in the dashboard</a:t>
            </a:r>
          </a:p>
          <a:p>
            <a:pPr lvl="3" algn="just">
              <a:buFont typeface="Wingdings" pitchFamily="2" charset="2"/>
              <a:buChar char="§"/>
            </a:pPr>
            <a:endParaRPr lang="en-US" sz="1200" dirty="0"/>
          </a:p>
          <a:p>
            <a:pPr lvl="3" algn="just">
              <a:buFont typeface="Wingdings" pitchFamily="2" charset="2"/>
              <a:buChar char="§"/>
            </a:pPr>
            <a:endParaRPr lang="en-PK" sz="1200" dirty="0"/>
          </a:p>
          <a:p>
            <a:pPr lvl="3" algn="just">
              <a:buFont typeface="Wingdings" pitchFamily="2" charset="2"/>
              <a:buChar char="§"/>
            </a:pPr>
            <a:endParaRPr lang="en-PK" sz="1200" dirty="0"/>
          </a:p>
          <a:p>
            <a:pPr lvl="3" algn="just">
              <a:buFont typeface="Wingdings" pitchFamily="2" charset="2"/>
              <a:buChar char="§"/>
            </a:pPr>
            <a:endParaRPr lang="en-PK" sz="1200" dirty="0"/>
          </a:p>
          <a:p>
            <a:pPr lvl="3" algn="just">
              <a:buFont typeface="Wingdings" pitchFamily="2" charset="2"/>
              <a:buChar char="§"/>
            </a:pPr>
            <a:endParaRPr lang="en-PK" sz="1200" dirty="0"/>
          </a:p>
          <a:p>
            <a:pPr marL="685800" lvl="2" indent="0" algn="just">
              <a:buNone/>
            </a:pPr>
            <a:endParaRPr lang="en-PK" sz="1200" dirty="0"/>
          </a:p>
          <a:p>
            <a:pPr marL="685800" lvl="2" indent="0" algn="just">
              <a:buNone/>
            </a:pPr>
            <a:endParaRPr lang="en-PK" sz="1200" dirty="0"/>
          </a:p>
          <a:p>
            <a:pPr marL="342900" lvl="1" indent="0" algn="just">
              <a:buNone/>
            </a:pPr>
            <a:endParaRPr lang="en-PK" dirty="0"/>
          </a:p>
          <a:p>
            <a:pPr lvl="1" algn="just">
              <a:buFont typeface="Wingdings" pitchFamily="2" charset="2"/>
              <a:buChar char="Ø"/>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15</a:t>
            </a:fld>
            <a:endParaRPr lang="en-PK"/>
          </a:p>
        </p:txBody>
      </p:sp>
      <p:pic>
        <p:nvPicPr>
          <p:cNvPr id="6" name="Picture 5">
            <a:extLst>
              <a:ext uri="{FF2B5EF4-FFF2-40B4-BE49-F238E27FC236}">
                <a16:creationId xmlns:a16="http://schemas.microsoft.com/office/drawing/2014/main" id="{FC9BEA40-2A88-4D4C-B9AA-0F243F6D38AD}"/>
              </a:ext>
            </a:extLst>
          </p:cNvPr>
          <p:cNvPicPr>
            <a:picLocks noChangeAspect="1"/>
          </p:cNvPicPr>
          <p:nvPr/>
        </p:nvPicPr>
        <p:blipFill>
          <a:blip r:embed="rId2"/>
          <a:stretch>
            <a:fillRect/>
          </a:stretch>
        </p:blipFill>
        <p:spPr>
          <a:xfrm>
            <a:off x="2120270" y="3060434"/>
            <a:ext cx="2617457" cy="658586"/>
          </a:xfrm>
          <a:prstGeom prst="rect">
            <a:avLst/>
          </a:prstGeom>
        </p:spPr>
      </p:pic>
      <p:pic>
        <p:nvPicPr>
          <p:cNvPr id="8" name="Picture 7">
            <a:extLst>
              <a:ext uri="{FF2B5EF4-FFF2-40B4-BE49-F238E27FC236}">
                <a16:creationId xmlns:a16="http://schemas.microsoft.com/office/drawing/2014/main" id="{89E5B926-399A-B94A-BBB0-E7E1EEEEEC45}"/>
              </a:ext>
            </a:extLst>
          </p:cNvPr>
          <p:cNvPicPr>
            <a:picLocks noChangeAspect="1"/>
          </p:cNvPicPr>
          <p:nvPr/>
        </p:nvPicPr>
        <p:blipFill>
          <a:blip r:embed="rId3"/>
          <a:stretch>
            <a:fillRect/>
          </a:stretch>
        </p:blipFill>
        <p:spPr>
          <a:xfrm>
            <a:off x="1789242" y="6389918"/>
            <a:ext cx="3279516" cy="1948850"/>
          </a:xfrm>
          <a:prstGeom prst="rect">
            <a:avLst/>
          </a:prstGeom>
        </p:spPr>
      </p:pic>
    </p:spTree>
    <p:extLst>
      <p:ext uri="{BB962C8B-B14F-4D97-AF65-F5344CB8AC3E}">
        <p14:creationId xmlns:p14="http://schemas.microsoft.com/office/powerpoint/2010/main" val="313679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a:xfrm>
            <a:off x="280206" y="1791078"/>
            <a:ext cx="6297586" cy="7483551"/>
          </a:xfrm>
        </p:spPr>
        <p:txBody>
          <a:bodyPr anchor="t"/>
          <a:lstStyle/>
          <a:p>
            <a:pPr marL="685800" lvl="2" indent="0" algn="just">
              <a:buNone/>
            </a:pPr>
            <a:endParaRPr lang="en-PK" dirty="0"/>
          </a:p>
          <a:p>
            <a:pPr marL="685800" lvl="2" indent="0" algn="just">
              <a:buNone/>
            </a:pPr>
            <a:endParaRPr lang="en-PK" dirty="0"/>
          </a:p>
          <a:p>
            <a:pPr lvl="2" algn="just">
              <a:buFont typeface="Wingdings" pitchFamily="2" charset="2"/>
              <a:buChar char="§"/>
            </a:pPr>
            <a:r>
              <a:rPr lang="en-PK" sz="1200" dirty="0"/>
              <a:t>Question 3: W</a:t>
            </a:r>
            <a:r>
              <a:rPr lang="en-GB" sz="1200" dirty="0"/>
              <a:t>h</a:t>
            </a:r>
            <a:r>
              <a:rPr lang="en-PK" sz="1200" dirty="0"/>
              <a:t>at is the race distribution of the employees leaving </a:t>
            </a:r>
            <a:r>
              <a:rPr lang="en-PK" sz="1200"/>
              <a:t>the organis</a:t>
            </a:r>
            <a:r>
              <a:rPr lang="en-GB" sz="1200" dirty="0"/>
              <a:t>a</a:t>
            </a:r>
            <a:r>
              <a:rPr lang="en-PK" sz="1200"/>
              <a:t>tion</a:t>
            </a:r>
            <a:r>
              <a:rPr lang="en-PK" sz="1200" dirty="0"/>
              <a:t>?</a:t>
            </a:r>
          </a:p>
          <a:p>
            <a:pPr lvl="3" algn="just">
              <a:buFont typeface="Wingdings" pitchFamily="2" charset="2"/>
              <a:buChar char="v"/>
            </a:pPr>
            <a:r>
              <a:rPr lang="en-PK" sz="1200" dirty="0"/>
              <a:t>Answer: </a:t>
            </a:r>
            <a:r>
              <a:rPr lang="en-GB" sz="1200" dirty="0"/>
              <a:t>Race difference suggests that race with most terminations is white with reasonable amount of employees from other races (please see the screenshot below)</a:t>
            </a:r>
          </a:p>
          <a:p>
            <a:pPr lvl="3" algn="just">
              <a:buFont typeface="Wingdings" pitchFamily="2" charset="2"/>
              <a:buChar char="v"/>
            </a:pPr>
            <a:r>
              <a:rPr lang="en-GB" sz="1200" dirty="0"/>
              <a:t>A bar chart was selected to display this distribution of data since the comparison of the terminations was based on which race they belonged to. The  height of the bar chart makes it easier for the viewer to understand this comparison even without reading the numbers</a:t>
            </a:r>
          </a:p>
          <a:p>
            <a:pPr lvl="2" algn="just">
              <a:buFont typeface="Wingdings" pitchFamily="2" charset="2"/>
              <a:buChar char="§"/>
            </a:pPr>
            <a:endParaRPr lang="en-PK" sz="1200" dirty="0"/>
          </a:p>
          <a:p>
            <a:pPr lvl="3" algn="just">
              <a:buFont typeface="Wingdings" pitchFamily="2" charset="2"/>
              <a:buChar char="§"/>
            </a:pPr>
            <a:endParaRPr lang="en-PK" dirty="0"/>
          </a:p>
          <a:p>
            <a:pPr lvl="1" algn="just">
              <a:buFont typeface="Wingdings" pitchFamily="2" charset="2"/>
              <a:buChar char="Ø"/>
            </a:pPr>
            <a:endParaRPr lang="en-PK" dirty="0"/>
          </a:p>
          <a:p>
            <a:pPr lvl="1" algn="just">
              <a:buFont typeface="Wingdings" pitchFamily="2" charset="2"/>
              <a:buChar char="Ø"/>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16</a:t>
            </a:fld>
            <a:endParaRPr lang="en-PK"/>
          </a:p>
        </p:txBody>
      </p:sp>
      <p:pic>
        <p:nvPicPr>
          <p:cNvPr id="11" name="Picture 10">
            <a:extLst>
              <a:ext uri="{FF2B5EF4-FFF2-40B4-BE49-F238E27FC236}">
                <a16:creationId xmlns:a16="http://schemas.microsoft.com/office/drawing/2014/main" id="{8D4488EE-E857-CE4F-B6FF-590518710D89}"/>
              </a:ext>
            </a:extLst>
          </p:cNvPr>
          <p:cNvPicPr>
            <a:picLocks noChangeAspect="1"/>
          </p:cNvPicPr>
          <p:nvPr/>
        </p:nvPicPr>
        <p:blipFill>
          <a:blip r:embed="rId2"/>
          <a:stretch>
            <a:fillRect/>
          </a:stretch>
        </p:blipFill>
        <p:spPr>
          <a:xfrm>
            <a:off x="1966516" y="4953000"/>
            <a:ext cx="2924968" cy="1754981"/>
          </a:xfrm>
          <a:prstGeom prst="rect">
            <a:avLst/>
          </a:prstGeom>
        </p:spPr>
      </p:pic>
    </p:spTree>
    <p:extLst>
      <p:ext uri="{BB962C8B-B14F-4D97-AF65-F5344CB8AC3E}">
        <p14:creationId xmlns:p14="http://schemas.microsoft.com/office/powerpoint/2010/main" val="255214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pPr algn="just"/>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p:txBody>
          <a:bodyPr anchor="t">
            <a:normAutofit/>
          </a:bodyPr>
          <a:lstStyle/>
          <a:p>
            <a:pPr lvl="1" algn="just">
              <a:buFont typeface="Wingdings" pitchFamily="2" charset="2"/>
              <a:buChar char="Ø"/>
            </a:pPr>
            <a:r>
              <a:rPr lang="en-PK" b="1" dirty="0"/>
              <a:t>Where?</a:t>
            </a:r>
            <a:r>
              <a:rPr lang="en-PK" dirty="0"/>
              <a:t> (department,  office and home town analysis)</a:t>
            </a:r>
          </a:p>
          <a:p>
            <a:pPr lvl="2" algn="just">
              <a:buFont typeface="Wingdings" pitchFamily="2" charset="2"/>
              <a:buChar char="§"/>
            </a:pPr>
            <a:r>
              <a:rPr lang="en-PK" sz="1200" dirty="0"/>
              <a:t>Question 1: Percentage of total terminations from each department?</a:t>
            </a:r>
          </a:p>
          <a:p>
            <a:pPr lvl="3" algn="just">
              <a:buFont typeface="Wingdings" pitchFamily="2" charset="2"/>
              <a:buChar char="v"/>
            </a:pPr>
            <a:r>
              <a:rPr lang="en-GB" sz="1200" dirty="0"/>
              <a:t>The largest amount of termination as per the departments are from Engineering (30.33%) which is consistent with workforce structure of the organisation</a:t>
            </a:r>
          </a:p>
          <a:p>
            <a:pPr lvl="3" algn="just">
              <a:buFont typeface="Wingdings" pitchFamily="2" charset="2"/>
              <a:buChar char="v"/>
            </a:pPr>
            <a:r>
              <a:rPr lang="en-GB" sz="1200" dirty="0"/>
              <a:t>A bar chart was used to display this distribution to make it easier for the viewer to differentiate between number of employees being terminated from each department</a:t>
            </a:r>
          </a:p>
          <a:p>
            <a:pPr marL="1028700" lvl="3" indent="0" algn="just">
              <a:buNone/>
            </a:pPr>
            <a:endParaRPr lang="en-GB" sz="1200" dirty="0"/>
          </a:p>
          <a:p>
            <a:pPr marL="1028700" lvl="3" indent="0" algn="just">
              <a:buNone/>
            </a:pPr>
            <a:endParaRPr lang="en-GB" sz="1200" dirty="0"/>
          </a:p>
          <a:p>
            <a:pPr marL="1028700" lvl="3" indent="0" algn="just">
              <a:buNone/>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marL="1028700" lvl="3" indent="0" algn="just">
              <a:buNone/>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marL="685800" lvl="2" indent="0" algn="just">
              <a:buNone/>
            </a:pPr>
            <a:endParaRPr lang="en-GB" sz="1200" dirty="0"/>
          </a:p>
          <a:p>
            <a:pPr lvl="3" algn="just">
              <a:buFont typeface="Wingdings" pitchFamily="2" charset="2"/>
              <a:buChar char="v"/>
            </a:pPr>
            <a:endParaRPr lang="en-PK" sz="1200" dirty="0"/>
          </a:p>
          <a:p>
            <a:pPr marL="342900" lvl="1" indent="0" algn="just">
              <a:buNone/>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pPr algn="just"/>
            <a:fld id="{9C901BB6-298C-F84C-B610-E5A69C80204B}" type="slidenum">
              <a:rPr lang="en-PK" smtClean="0"/>
              <a:pPr algn="just"/>
              <a:t>17</a:t>
            </a:fld>
            <a:endParaRPr lang="en-PK"/>
          </a:p>
        </p:txBody>
      </p:sp>
      <p:pic>
        <p:nvPicPr>
          <p:cNvPr id="6" name="Picture 5">
            <a:extLst>
              <a:ext uri="{FF2B5EF4-FFF2-40B4-BE49-F238E27FC236}">
                <a16:creationId xmlns:a16="http://schemas.microsoft.com/office/drawing/2014/main" id="{75C861DF-36C0-584E-ACAF-B83B10ADC88E}"/>
              </a:ext>
            </a:extLst>
          </p:cNvPr>
          <p:cNvPicPr>
            <a:picLocks noChangeAspect="1"/>
          </p:cNvPicPr>
          <p:nvPr/>
        </p:nvPicPr>
        <p:blipFill>
          <a:blip r:embed="rId2"/>
          <a:stretch>
            <a:fillRect/>
          </a:stretch>
        </p:blipFill>
        <p:spPr>
          <a:xfrm>
            <a:off x="2226378" y="4381528"/>
            <a:ext cx="2401207" cy="2321433"/>
          </a:xfrm>
          <a:prstGeom prst="rect">
            <a:avLst/>
          </a:prstGeom>
        </p:spPr>
      </p:pic>
    </p:spTree>
    <p:extLst>
      <p:ext uri="{BB962C8B-B14F-4D97-AF65-F5344CB8AC3E}">
        <p14:creationId xmlns:p14="http://schemas.microsoft.com/office/powerpoint/2010/main" val="378247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p:txBody>
          <a:bodyPr anchor="t">
            <a:normAutofit/>
          </a:bodyPr>
          <a:lstStyle/>
          <a:p>
            <a:pPr lvl="3" algn="just">
              <a:buFont typeface="Wingdings" pitchFamily="2" charset="2"/>
              <a:buChar char="v"/>
            </a:pPr>
            <a:endParaRPr lang="en-GB" sz="1200" dirty="0"/>
          </a:p>
          <a:p>
            <a:pPr marL="1028700" lvl="3" indent="0" algn="just">
              <a:buNone/>
            </a:pPr>
            <a:endParaRPr lang="en-GB" sz="1200" dirty="0"/>
          </a:p>
          <a:p>
            <a:pPr lvl="2" algn="just">
              <a:buFont typeface="Wingdings" pitchFamily="2" charset="2"/>
              <a:buChar char="§"/>
            </a:pPr>
            <a:r>
              <a:rPr lang="en-GB" sz="1200" dirty="0"/>
              <a:t>Question 2: Number of employees being terminated based on their home state?</a:t>
            </a:r>
          </a:p>
          <a:p>
            <a:pPr lvl="3" algn="just">
              <a:buFont typeface="Wingdings" pitchFamily="2" charset="2"/>
              <a:buChar char="v"/>
            </a:pPr>
            <a:r>
              <a:rPr lang="en-GB" sz="1200" dirty="0"/>
              <a:t>Answer: Most terminations are for the employees belonging to Ohio State, which is consistent with the organisation’s workforce as more than 80% them belong to Ohio</a:t>
            </a:r>
          </a:p>
          <a:p>
            <a:pPr lvl="3" algn="just">
              <a:buFont typeface="Wingdings" pitchFamily="2" charset="2"/>
              <a:buChar char="v"/>
            </a:pPr>
            <a:r>
              <a:rPr lang="en-GB" sz="1200" dirty="0"/>
              <a:t>A heat map was thought to be visually useful to represent the size difference between terminations belonging to Ohio as compared to the rest</a:t>
            </a:r>
          </a:p>
          <a:p>
            <a:pPr lvl="2" algn="just">
              <a:buFont typeface="Wingdings" pitchFamily="2" charset="2"/>
              <a:buChar char="§"/>
            </a:pPr>
            <a:endParaRPr lang="en-GB" sz="1200" dirty="0"/>
          </a:p>
          <a:p>
            <a:pPr lvl="3" algn="just">
              <a:buFont typeface="Wingdings" pitchFamily="2" charset="2"/>
              <a:buChar char="v"/>
            </a:pPr>
            <a:endParaRPr lang="en-PK" sz="1200" dirty="0"/>
          </a:p>
          <a:p>
            <a:pPr marL="342900" lvl="1" indent="0" algn="just">
              <a:buNone/>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18</a:t>
            </a:fld>
            <a:endParaRPr lang="en-PK"/>
          </a:p>
        </p:txBody>
      </p:sp>
      <p:pic>
        <p:nvPicPr>
          <p:cNvPr id="8" name="Picture 7">
            <a:extLst>
              <a:ext uri="{FF2B5EF4-FFF2-40B4-BE49-F238E27FC236}">
                <a16:creationId xmlns:a16="http://schemas.microsoft.com/office/drawing/2014/main" id="{E7702BC2-A6C2-354E-A311-9FD5BAED568F}"/>
              </a:ext>
            </a:extLst>
          </p:cNvPr>
          <p:cNvPicPr>
            <a:picLocks noChangeAspect="1"/>
          </p:cNvPicPr>
          <p:nvPr/>
        </p:nvPicPr>
        <p:blipFill rotWithShape="1">
          <a:blip r:embed="rId2"/>
          <a:srcRect t="4797"/>
          <a:stretch/>
        </p:blipFill>
        <p:spPr>
          <a:xfrm>
            <a:off x="2055382" y="5121215"/>
            <a:ext cx="2743200" cy="1671432"/>
          </a:xfrm>
          <a:prstGeom prst="rect">
            <a:avLst/>
          </a:prstGeom>
        </p:spPr>
      </p:pic>
    </p:spTree>
    <p:extLst>
      <p:ext uri="{BB962C8B-B14F-4D97-AF65-F5344CB8AC3E}">
        <p14:creationId xmlns:p14="http://schemas.microsoft.com/office/powerpoint/2010/main" val="314202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5376-71C9-A748-8DBF-B80C7402B214}"/>
              </a:ext>
            </a:extLst>
          </p:cNvPr>
          <p:cNvSpPr>
            <a:spLocks noGrp="1"/>
          </p:cNvSpPr>
          <p:nvPr>
            <p:ph type="title"/>
          </p:nvPr>
        </p:nvSpPr>
        <p:spPr/>
        <p:txBody>
          <a:bodyPr/>
          <a:lstStyle/>
          <a:p>
            <a:r>
              <a:rPr lang="en-PK" dirty="0"/>
              <a:t>Dashboard 1: Human Resource Workforce</a:t>
            </a:r>
          </a:p>
        </p:txBody>
      </p:sp>
      <p:sp>
        <p:nvSpPr>
          <p:cNvPr id="3" name="Content Placeholder 2">
            <a:extLst>
              <a:ext uri="{FF2B5EF4-FFF2-40B4-BE49-F238E27FC236}">
                <a16:creationId xmlns:a16="http://schemas.microsoft.com/office/drawing/2014/main" id="{EE4DD07B-1F0F-C046-83C1-A8E0140872CF}"/>
              </a:ext>
            </a:extLst>
          </p:cNvPr>
          <p:cNvSpPr>
            <a:spLocks noGrp="1"/>
          </p:cNvSpPr>
          <p:nvPr>
            <p:ph idx="1"/>
          </p:nvPr>
        </p:nvSpPr>
        <p:spPr/>
        <p:txBody>
          <a:bodyPr anchor="t"/>
          <a:lstStyle/>
          <a:p>
            <a:endParaRPr lang="en-PK" dirty="0"/>
          </a:p>
          <a:p>
            <a:endParaRPr lang="en-PK" dirty="0"/>
          </a:p>
          <a:p>
            <a:endParaRPr lang="en-PK" dirty="0"/>
          </a:p>
          <a:p>
            <a:endParaRPr lang="en-PK" dirty="0"/>
          </a:p>
          <a:p>
            <a:endParaRPr lang="en-PK" dirty="0"/>
          </a:p>
          <a:p>
            <a:endParaRPr lang="en-PK" dirty="0"/>
          </a:p>
          <a:p>
            <a:pPr marL="0" indent="0">
              <a:buNone/>
            </a:pPr>
            <a:endParaRPr lang="en-PK" dirty="0"/>
          </a:p>
        </p:txBody>
      </p:sp>
      <p:sp>
        <p:nvSpPr>
          <p:cNvPr id="4" name="Slide Number Placeholder 3">
            <a:extLst>
              <a:ext uri="{FF2B5EF4-FFF2-40B4-BE49-F238E27FC236}">
                <a16:creationId xmlns:a16="http://schemas.microsoft.com/office/drawing/2014/main" id="{EDA7926C-2265-C945-BB67-0CA13512B668}"/>
              </a:ext>
            </a:extLst>
          </p:cNvPr>
          <p:cNvSpPr>
            <a:spLocks noGrp="1"/>
          </p:cNvSpPr>
          <p:nvPr>
            <p:ph type="sldNum" sz="quarter" idx="12"/>
          </p:nvPr>
        </p:nvSpPr>
        <p:spPr/>
        <p:txBody>
          <a:bodyPr/>
          <a:lstStyle/>
          <a:p>
            <a:fld id="{9C901BB6-298C-F84C-B610-E5A69C80204B}" type="slidenum">
              <a:rPr lang="en-PK" smtClean="0"/>
              <a:t>19</a:t>
            </a:fld>
            <a:endParaRPr lang="en-PK"/>
          </a:p>
        </p:txBody>
      </p:sp>
      <p:pic>
        <p:nvPicPr>
          <p:cNvPr id="14" name="Picture 13">
            <a:extLst>
              <a:ext uri="{FF2B5EF4-FFF2-40B4-BE49-F238E27FC236}">
                <a16:creationId xmlns:a16="http://schemas.microsoft.com/office/drawing/2014/main" id="{330CDC77-371E-5648-A347-55B01B4FB6FB}"/>
              </a:ext>
            </a:extLst>
          </p:cNvPr>
          <p:cNvPicPr>
            <a:picLocks noChangeAspect="1"/>
          </p:cNvPicPr>
          <p:nvPr/>
        </p:nvPicPr>
        <p:blipFill>
          <a:blip r:embed="rId2"/>
          <a:stretch>
            <a:fillRect/>
          </a:stretch>
        </p:blipFill>
        <p:spPr>
          <a:xfrm>
            <a:off x="141514" y="2219969"/>
            <a:ext cx="6552027" cy="6336202"/>
          </a:xfrm>
          <a:prstGeom prst="rect">
            <a:avLst/>
          </a:prstGeom>
        </p:spPr>
      </p:pic>
    </p:spTree>
    <p:extLst>
      <p:ext uri="{BB962C8B-B14F-4D97-AF65-F5344CB8AC3E}">
        <p14:creationId xmlns:p14="http://schemas.microsoft.com/office/powerpoint/2010/main" val="323465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496A-CE6C-6149-B0BE-58ABC39CA998}"/>
              </a:ext>
            </a:extLst>
          </p:cNvPr>
          <p:cNvSpPr>
            <a:spLocks noGrp="1"/>
          </p:cNvSpPr>
          <p:nvPr>
            <p:ph type="title"/>
          </p:nvPr>
        </p:nvSpPr>
        <p:spPr/>
        <p:txBody>
          <a:bodyPr/>
          <a:lstStyle/>
          <a:p>
            <a:r>
              <a:rPr lang="en-PK" dirty="0"/>
              <a:t>Overview</a:t>
            </a:r>
          </a:p>
        </p:txBody>
      </p:sp>
      <p:sp>
        <p:nvSpPr>
          <p:cNvPr id="3" name="Content Placeholder 2">
            <a:extLst>
              <a:ext uri="{FF2B5EF4-FFF2-40B4-BE49-F238E27FC236}">
                <a16:creationId xmlns:a16="http://schemas.microsoft.com/office/drawing/2014/main" id="{E19A922C-66DD-0D4E-B551-6DD0F986813F}"/>
              </a:ext>
            </a:extLst>
          </p:cNvPr>
          <p:cNvSpPr>
            <a:spLocks noGrp="1"/>
          </p:cNvSpPr>
          <p:nvPr>
            <p:ph idx="1"/>
          </p:nvPr>
        </p:nvSpPr>
        <p:spPr/>
        <p:txBody>
          <a:bodyPr anchor="t"/>
          <a:lstStyle/>
          <a:p>
            <a:pPr algn="just"/>
            <a:r>
              <a:rPr lang="en-PK" dirty="0"/>
              <a:t>Dataset:</a:t>
            </a:r>
          </a:p>
          <a:p>
            <a:pPr lvl="1" algn="just">
              <a:buFont typeface="Wingdings" pitchFamily="2" charset="2"/>
              <a:buChar char="Ø"/>
            </a:pPr>
            <a:r>
              <a:rPr lang="en-PK" dirty="0"/>
              <a:t>For this project </a:t>
            </a:r>
            <a:r>
              <a:rPr lang="en-PK"/>
              <a:t>the data</a:t>
            </a:r>
            <a:r>
              <a:rPr lang="en-GB" dirty="0"/>
              <a:t>set</a:t>
            </a:r>
            <a:r>
              <a:rPr lang="en-PK"/>
              <a:t> selected is </a:t>
            </a:r>
            <a:r>
              <a:rPr lang="en-PK" dirty="0"/>
              <a:t>“HR </a:t>
            </a:r>
            <a:r>
              <a:rPr lang="en-PK"/>
              <a:t>Data”</a:t>
            </a:r>
            <a:r>
              <a:rPr lang="en-GB" dirty="0"/>
              <a:t> </a:t>
            </a:r>
            <a:endParaRPr lang="en-PK" dirty="0"/>
          </a:p>
          <a:p>
            <a:pPr marL="342900" lvl="1" indent="0" algn="just">
              <a:buNone/>
            </a:pPr>
            <a:endParaRPr lang="en-PK" dirty="0"/>
          </a:p>
          <a:p>
            <a:pPr algn="just"/>
            <a:r>
              <a:rPr lang="en-PK" dirty="0"/>
              <a:t>Topic:</a:t>
            </a:r>
          </a:p>
          <a:p>
            <a:pPr lvl="1" algn="just">
              <a:buFont typeface="Wingdings" pitchFamily="2" charset="2"/>
              <a:buChar char="Ø"/>
            </a:pPr>
            <a:r>
              <a:rPr lang="en-PK" dirty="0"/>
              <a:t>“Organisation’s Workforce Structure In Comparison to Turnover Cycle”</a:t>
            </a:r>
          </a:p>
          <a:p>
            <a:pPr marL="342900" lvl="1" indent="0" algn="just">
              <a:buNone/>
            </a:pPr>
            <a:endParaRPr lang="en-PK" dirty="0"/>
          </a:p>
          <a:p>
            <a:pPr algn="just"/>
            <a:r>
              <a:rPr lang="en-PK" dirty="0"/>
              <a:t>Aim:</a:t>
            </a:r>
          </a:p>
          <a:p>
            <a:pPr lvl="1" algn="just">
              <a:buFont typeface="Wingdings" pitchFamily="2" charset="2"/>
              <a:buChar char="Ø"/>
            </a:pPr>
            <a:r>
              <a:rPr lang="en-PK" dirty="0"/>
              <a:t>With this dataset, I wanted to analyze the workforce structure of this business</a:t>
            </a:r>
            <a:r>
              <a:rPr lang="en-PK"/>
              <a:t>. </a:t>
            </a:r>
            <a:r>
              <a:rPr lang="en-GB" dirty="0"/>
              <a:t>Knowing </a:t>
            </a:r>
            <a:r>
              <a:rPr lang="en-PK"/>
              <a:t>the </a:t>
            </a:r>
            <a:r>
              <a:rPr lang="en-PK" dirty="0"/>
              <a:t>core strength of the organisation</a:t>
            </a:r>
            <a:r>
              <a:rPr lang="en-PK"/>
              <a:t>, </a:t>
            </a:r>
            <a:r>
              <a:rPr lang="en-GB" dirty="0"/>
              <a:t>understanding </a:t>
            </a:r>
            <a:r>
              <a:rPr lang="en-PK"/>
              <a:t>demographics such</a:t>
            </a:r>
            <a:r>
              <a:rPr lang="en-GB" dirty="0"/>
              <a:t> as</a:t>
            </a:r>
            <a:r>
              <a:rPr lang="en-PK"/>
              <a:t> </a:t>
            </a:r>
            <a:r>
              <a:rPr lang="en-PK" dirty="0"/>
              <a:t>gender and race distribution </a:t>
            </a:r>
            <a:r>
              <a:rPr lang="en-PK"/>
              <a:t>and </a:t>
            </a:r>
            <a:r>
              <a:rPr lang="en-GB" dirty="0"/>
              <a:t>comparing</a:t>
            </a:r>
            <a:r>
              <a:rPr lang="en-PK"/>
              <a:t> </a:t>
            </a:r>
            <a:r>
              <a:rPr lang="en-PK" dirty="0"/>
              <a:t>it </a:t>
            </a:r>
            <a:r>
              <a:rPr lang="en-PK"/>
              <a:t>with </a:t>
            </a:r>
            <a:r>
              <a:rPr lang="en-GB" dirty="0"/>
              <a:t>the </a:t>
            </a:r>
            <a:r>
              <a:rPr lang="en-PK"/>
              <a:t>organistaion’s turnover cycle</a:t>
            </a:r>
            <a:r>
              <a:rPr lang="en-GB" dirty="0"/>
              <a:t>, was of keen interest. </a:t>
            </a:r>
            <a:endParaRPr lang="en-PK" dirty="0"/>
          </a:p>
          <a:p>
            <a:pPr marL="342900" lvl="1" indent="0" algn="just">
              <a:buNone/>
            </a:pPr>
            <a:endParaRPr lang="en-PK" dirty="0"/>
          </a:p>
          <a:p>
            <a:pPr algn="just"/>
            <a:r>
              <a:rPr lang="en-PK" dirty="0"/>
              <a:t>Process:</a:t>
            </a:r>
          </a:p>
          <a:p>
            <a:pPr lvl="1" algn="just">
              <a:buFont typeface="Wingdings" pitchFamily="2" charset="2"/>
              <a:buChar char="Ø"/>
            </a:pPr>
            <a:r>
              <a:rPr lang="en-PK" dirty="0"/>
              <a:t>In order to achive the </a:t>
            </a:r>
            <a:r>
              <a:rPr lang="en-PK"/>
              <a:t>overall </a:t>
            </a:r>
            <a:r>
              <a:rPr lang="en-GB" dirty="0"/>
              <a:t>aim, </a:t>
            </a:r>
            <a:r>
              <a:rPr lang="en-PK"/>
              <a:t>two </a:t>
            </a:r>
            <a:r>
              <a:rPr lang="en-PK" dirty="0"/>
              <a:t>dashboards with some </a:t>
            </a:r>
            <a:r>
              <a:rPr lang="en-PK"/>
              <a:t>supporting dashboards</a:t>
            </a:r>
            <a:r>
              <a:rPr lang="en-GB" dirty="0"/>
              <a:t> have been prepared</a:t>
            </a:r>
            <a:r>
              <a:rPr lang="en-PK"/>
              <a:t> </a:t>
            </a:r>
            <a:r>
              <a:rPr lang="en-PK" dirty="0"/>
              <a:t>which will </a:t>
            </a:r>
            <a:r>
              <a:rPr lang="en-PK"/>
              <a:t>assisst in </a:t>
            </a:r>
            <a:r>
              <a:rPr lang="en-PK" dirty="0"/>
              <a:t>presenting the true picture of workforce structure of the organisation. </a:t>
            </a:r>
          </a:p>
          <a:p>
            <a:pPr lvl="2" algn="just">
              <a:buFont typeface="Wingdings" pitchFamily="2" charset="2"/>
              <a:buChar char="§"/>
            </a:pPr>
            <a:r>
              <a:rPr lang="en-PK" b="1" dirty="0"/>
              <a:t>Dashobard 1: Human Resource Workforce Dashobard</a:t>
            </a:r>
          </a:p>
          <a:p>
            <a:pPr lvl="2" algn="just">
              <a:buFont typeface="Wingdings" pitchFamily="2" charset="2"/>
              <a:buChar char="§"/>
            </a:pPr>
            <a:r>
              <a:rPr lang="en-PK" b="1" dirty="0"/>
              <a:t>Dashbord 2:  E</a:t>
            </a:r>
            <a:r>
              <a:rPr lang="en-GB" b="1" dirty="0"/>
              <a:t>m</a:t>
            </a:r>
            <a:r>
              <a:rPr lang="en-PK" b="1" dirty="0"/>
              <a:t>ployee Turnover Dashboard</a:t>
            </a:r>
          </a:p>
          <a:p>
            <a:pPr lvl="1" algn="just">
              <a:buFont typeface="Wingdings" pitchFamily="2" charset="2"/>
              <a:buChar char="Ø"/>
            </a:pPr>
            <a:r>
              <a:rPr lang="en-PK" dirty="0"/>
              <a:t>I imagined myself as the Human Resource Manager at this orgnisation producing a dashboard for the senior management. The dashboards aim not only to provide an overview of the organisation but also </a:t>
            </a:r>
            <a:r>
              <a:rPr lang="en-PK"/>
              <a:t>assisst </a:t>
            </a:r>
            <a:r>
              <a:rPr lang="en-GB" dirty="0"/>
              <a:t>in </a:t>
            </a:r>
            <a:r>
              <a:rPr lang="en-PK"/>
              <a:t>making </a:t>
            </a:r>
            <a:r>
              <a:rPr lang="en-PK" dirty="0"/>
              <a:t>informed decisions about hiring and terminations in the future.</a:t>
            </a:r>
          </a:p>
          <a:p>
            <a:pPr lvl="1" algn="just">
              <a:buFont typeface="Wingdings" pitchFamily="2" charset="2"/>
              <a:buChar char="Ø"/>
            </a:pPr>
            <a:r>
              <a:rPr lang="en-PK"/>
              <a:t>The</a:t>
            </a:r>
            <a:r>
              <a:rPr lang="en-GB" dirty="0"/>
              <a:t> data was vast which required thorough cleaning. </a:t>
            </a:r>
            <a:r>
              <a:rPr lang="en-PK"/>
              <a:t>No </a:t>
            </a:r>
            <a:r>
              <a:rPr lang="en-PK" dirty="0"/>
              <a:t>measure values were </a:t>
            </a:r>
            <a:r>
              <a:rPr lang="en-PK"/>
              <a:t>available </a:t>
            </a:r>
            <a:r>
              <a:rPr lang="en-GB" dirty="0"/>
              <a:t>which</a:t>
            </a:r>
            <a:r>
              <a:rPr lang="en-PK"/>
              <a:t> </a:t>
            </a:r>
            <a:r>
              <a:rPr lang="en-PK" dirty="0"/>
              <a:t>required few calculated </a:t>
            </a:r>
            <a:r>
              <a:rPr lang="en-GB" dirty="0"/>
              <a:t>fields</a:t>
            </a:r>
            <a:r>
              <a:rPr lang="en-PK" dirty="0"/>
              <a:t> </a:t>
            </a:r>
            <a:r>
              <a:rPr lang="en-PK"/>
              <a:t>and </a:t>
            </a:r>
            <a:r>
              <a:rPr lang="en-GB" dirty="0"/>
              <a:t>treatment</a:t>
            </a:r>
            <a:r>
              <a:rPr lang="en-PK"/>
              <a:t> </a:t>
            </a:r>
            <a:r>
              <a:rPr lang="en-PK" dirty="0"/>
              <a:t>for </a:t>
            </a:r>
            <a:r>
              <a:rPr lang="en-PK"/>
              <a:t>large amount</a:t>
            </a:r>
            <a:r>
              <a:rPr lang="en-GB" dirty="0"/>
              <a:t>s</a:t>
            </a:r>
            <a:r>
              <a:rPr lang="en-PK"/>
              <a:t> </a:t>
            </a:r>
            <a:r>
              <a:rPr lang="en-PK" dirty="0"/>
              <a:t>of null values.  The entire step by step process to produce a meaningful dashboard is included in this document. </a:t>
            </a:r>
          </a:p>
          <a:p>
            <a:pPr lvl="1" algn="just">
              <a:buFont typeface="Wingdings" pitchFamily="2" charset="2"/>
              <a:buChar char="Ø"/>
            </a:pPr>
            <a:endParaRPr lang="en-PK" dirty="0"/>
          </a:p>
        </p:txBody>
      </p:sp>
      <p:sp>
        <p:nvSpPr>
          <p:cNvPr id="5" name="Slide Number Placeholder 4">
            <a:extLst>
              <a:ext uri="{FF2B5EF4-FFF2-40B4-BE49-F238E27FC236}">
                <a16:creationId xmlns:a16="http://schemas.microsoft.com/office/drawing/2014/main" id="{25C0D27B-B781-2448-8F3E-FF4A5AA69B43}"/>
              </a:ext>
            </a:extLst>
          </p:cNvPr>
          <p:cNvSpPr>
            <a:spLocks noGrp="1"/>
          </p:cNvSpPr>
          <p:nvPr>
            <p:ph type="sldNum" sz="quarter" idx="12"/>
          </p:nvPr>
        </p:nvSpPr>
        <p:spPr/>
        <p:txBody>
          <a:bodyPr/>
          <a:lstStyle/>
          <a:p>
            <a:fld id="{9C901BB6-298C-F84C-B610-E5A69C80204B}" type="slidenum">
              <a:rPr lang="en-PK" smtClean="0"/>
              <a:t>2</a:t>
            </a:fld>
            <a:endParaRPr lang="en-PK"/>
          </a:p>
        </p:txBody>
      </p:sp>
    </p:spTree>
    <p:extLst>
      <p:ext uri="{BB962C8B-B14F-4D97-AF65-F5344CB8AC3E}">
        <p14:creationId xmlns:p14="http://schemas.microsoft.com/office/powerpoint/2010/main" val="637729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2CF7-F101-6C4A-A216-2204E7F5F291}"/>
              </a:ext>
            </a:extLst>
          </p:cNvPr>
          <p:cNvSpPr>
            <a:spLocks noGrp="1"/>
          </p:cNvSpPr>
          <p:nvPr>
            <p:ph type="title"/>
          </p:nvPr>
        </p:nvSpPr>
        <p:spPr/>
        <p:txBody>
          <a:bodyPr/>
          <a:lstStyle/>
          <a:p>
            <a:r>
              <a:rPr lang="en-PK" dirty="0"/>
              <a:t>Dashboard 1: Human Resource Workforce …</a:t>
            </a:r>
          </a:p>
        </p:txBody>
      </p:sp>
      <p:sp>
        <p:nvSpPr>
          <p:cNvPr id="3" name="Content Placeholder 2">
            <a:extLst>
              <a:ext uri="{FF2B5EF4-FFF2-40B4-BE49-F238E27FC236}">
                <a16:creationId xmlns:a16="http://schemas.microsoft.com/office/drawing/2014/main" id="{DFC80480-349F-554B-B79C-DAB91A2E565E}"/>
              </a:ext>
            </a:extLst>
          </p:cNvPr>
          <p:cNvSpPr>
            <a:spLocks noGrp="1"/>
          </p:cNvSpPr>
          <p:nvPr>
            <p:ph idx="1"/>
          </p:nvPr>
        </p:nvSpPr>
        <p:spPr>
          <a:xfrm>
            <a:off x="278189" y="2044326"/>
            <a:ext cx="6297586" cy="6771250"/>
          </a:xfrm>
        </p:spPr>
        <p:txBody>
          <a:bodyPr anchor="t">
            <a:normAutofit/>
          </a:bodyPr>
          <a:lstStyle/>
          <a:p>
            <a:r>
              <a:rPr lang="en-PK" dirty="0"/>
              <a:t>Summary</a:t>
            </a:r>
          </a:p>
          <a:p>
            <a:pPr lvl="1">
              <a:buFont typeface="Wingdings" pitchFamily="2" charset="2"/>
              <a:buChar char="Ø"/>
            </a:pPr>
            <a:r>
              <a:rPr lang="en-GB" dirty="0"/>
              <a:t>The dashboard provides summarised analysis for the current workforce of the organisation . This dashboard will act as a main tool for the HR Department to monitor company’s progress as well as having easy access to all records. Below you can find information on how to navigate around this dashboard.</a:t>
            </a:r>
          </a:p>
          <a:p>
            <a:pPr lvl="2">
              <a:buFont typeface="Wingdings" pitchFamily="2" charset="2"/>
              <a:buChar char="§"/>
            </a:pPr>
            <a:r>
              <a:rPr lang="en-GB" sz="1200" dirty="0"/>
              <a:t>Info Icon</a:t>
            </a:r>
          </a:p>
          <a:p>
            <a:pPr lvl="3">
              <a:buFont typeface="Wingdings" pitchFamily="2" charset="2"/>
              <a:buChar char="v"/>
            </a:pPr>
            <a:r>
              <a:rPr lang="en-GB" sz="1200" dirty="0"/>
              <a:t> As show in the screenshot below there is info icon on the top left corner of the screen. It provides all the information the view needs to navigate around the dashboard. It also provides information regarding interactions that viewer can perform on the dashboard such as tooltips, filters, drill downs etc. The colour given to the icon is different then the colour pallet select for the entire dashboard to draw viewers attention quickly</a:t>
            </a:r>
            <a:br>
              <a:rPr lang="en-GB" dirty="0"/>
            </a:br>
            <a:endParaRPr lang="en-GB" dirty="0"/>
          </a:p>
          <a:p>
            <a:pPr lvl="2">
              <a:buFont typeface="Wingdings" pitchFamily="2" charset="2"/>
              <a:buChar char="§"/>
            </a:pPr>
            <a:r>
              <a:rPr lang="en-GB" sz="1200" dirty="0"/>
              <a:t>The dashboard is divided into three sections to facilitate the viewer in understanding the flow and division of information. These questions are further divided into sub-questions as mentioned in the analytical questions section. ( For details and uses please refer to that section. The three sections are: </a:t>
            </a:r>
          </a:p>
          <a:p>
            <a:pPr lvl="3">
              <a:buFont typeface="Wingdings" pitchFamily="2" charset="2"/>
              <a:buChar char="v"/>
            </a:pPr>
            <a:r>
              <a:rPr lang="en-GB" sz="1200" dirty="0"/>
              <a:t>When?</a:t>
            </a:r>
          </a:p>
          <a:p>
            <a:pPr lvl="3">
              <a:buFont typeface="Wingdings" pitchFamily="2" charset="2"/>
              <a:buChar char="v"/>
            </a:pPr>
            <a:r>
              <a:rPr lang="en-GB" sz="1200" dirty="0"/>
              <a:t>Who?</a:t>
            </a:r>
          </a:p>
          <a:p>
            <a:pPr lvl="3">
              <a:buFont typeface="Wingdings" pitchFamily="2" charset="2"/>
              <a:buChar char="v"/>
            </a:pPr>
            <a:r>
              <a:rPr lang="en-GB" sz="1200" dirty="0"/>
              <a:t>Where?</a:t>
            </a:r>
          </a:p>
          <a:p>
            <a:pPr lvl="2">
              <a:buFont typeface="Wingdings" pitchFamily="2" charset="2"/>
              <a:buChar char="§"/>
            </a:pPr>
            <a:r>
              <a:rPr lang="en-GB" sz="1200" dirty="0"/>
              <a:t>Hovering over charts will provide a meaningful insight about the graph such as show below: </a:t>
            </a:r>
          </a:p>
          <a:p>
            <a:pPr marL="685800" lvl="2" indent="0">
              <a:buNone/>
            </a:pPr>
            <a:endParaRPr lang="en-GB" dirty="0"/>
          </a:p>
          <a:p>
            <a:pPr marL="685800" lvl="2" indent="0">
              <a:buNone/>
            </a:pPr>
            <a:endParaRPr lang="en-GB" dirty="0"/>
          </a:p>
          <a:p>
            <a:pPr marL="342900" lvl="1" indent="0">
              <a:buNone/>
            </a:pPr>
            <a:br>
              <a:rPr lang="en-GB" dirty="0"/>
            </a:br>
            <a:endParaRPr lang="en-GB" dirty="0"/>
          </a:p>
          <a:p>
            <a:pPr lvl="1">
              <a:buFont typeface="Wingdings" pitchFamily="2" charset="2"/>
              <a:buChar char="Ø"/>
            </a:pPr>
            <a:endParaRPr lang="en-PK" dirty="0"/>
          </a:p>
        </p:txBody>
      </p:sp>
      <p:sp>
        <p:nvSpPr>
          <p:cNvPr id="4" name="Slide Number Placeholder 3">
            <a:extLst>
              <a:ext uri="{FF2B5EF4-FFF2-40B4-BE49-F238E27FC236}">
                <a16:creationId xmlns:a16="http://schemas.microsoft.com/office/drawing/2014/main" id="{C76123BD-7146-0946-9ECF-D452D1838DD2}"/>
              </a:ext>
            </a:extLst>
          </p:cNvPr>
          <p:cNvSpPr>
            <a:spLocks noGrp="1"/>
          </p:cNvSpPr>
          <p:nvPr>
            <p:ph type="sldNum" sz="quarter" idx="12"/>
          </p:nvPr>
        </p:nvSpPr>
        <p:spPr/>
        <p:txBody>
          <a:bodyPr/>
          <a:lstStyle/>
          <a:p>
            <a:fld id="{9C901BB6-298C-F84C-B610-E5A69C80204B}" type="slidenum">
              <a:rPr lang="en-PK" smtClean="0"/>
              <a:t>20</a:t>
            </a:fld>
            <a:endParaRPr lang="en-PK"/>
          </a:p>
        </p:txBody>
      </p:sp>
      <p:pic>
        <p:nvPicPr>
          <p:cNvPr id="7" name="Picture 6">
            <a:extLst>
              <a:ext uri="{FF2B5EF4-FFF2-40B4-BE49-F238E27FC236}">
                <a16:creationId xmlns:a16="http://schemas.microsoft.com/office/drawing/2014/main" id="{AA4296E8-AA20-1944-AB6E-2A5364F383EA}"/>
              </a:ext>
            </a:extLst>
          </p:cNvPr>
          <p:cNvPicPr>
            <a:picLocks noChangeAspect="1"/>
          </p:cNvPicPr>
          <p:nvPr/>
        </p:nvPicPr>
        <p:blipFill>
          <a:blip r:embed="rId2"/>
          <a:stretch>
            <a:fillRect/>
          </a:stretch>
        </p:blipFill>
        <p:spPr>
          <a:xfrm>
            <a:off x="1940190" y="7507166"/>
            <a:ext cx="3096154" cy="1874098"/>
          </a:xfrm>
          <a:prstGeom prst="rect">
            <a:avLst/>
          </a:prstGeom>
        </p:spPr>
      </p:pic>
    </p:spTree>
    <p:extLst>
      <p:ext uri="{BB962C8B-B14F-4D97-AF65-F5344CB8AC3E}">
        <p14:creationId xmlns:p14="http://schemas.microsoft.com/office/powerpoint/2010/main" val="4581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2CF7-F101-6C4A-A216-2204E7F5F291}"/>
              </a:ext>
            </a:extLst>
          </p:cNvPr>
          <p:cNvSpPr>
            <a:spLocks noGrp="1"/>
          </p:cNvSpPr>
          <p:nvPr>
            <p:ph type="title"/>
          </p:nvPr>
        </p:nvSpPr>
        <p:spPr/>
        <p:txBody>
          <a:bodyPr/>
          <a:lstStyle/>
          <a:p>
            <a:r>
              <a:rPr lang="en-PK" dirty="0"/>
              <a:t>Dashboard 1: Human Resource Workforce …</a:t>
            </a:r>
          </a:p>
        </p:txBody>
      </p:sp>
      <p:sp>
        <p:nvSpPr>
          <p:cNvPr id="3" name="Content Placeholder 2">
            <a:extLst>
              <a:ext uri="{FF2B5EF4-FFF2-40B4-BE49-F238E27FC236}">
                <a16:creationId xmlns:a16="http://schemas.microsoft.com/office/drawing/2014/main" id="{DFC80480-349F-554B-B79C-DAB91A2E565E}"/>
              </a:ext>
            </a:extLst>
          </p:cNvPr>
          <p:cNvSpPr>
            <a:spLocks noGrp="1"/>
          </p:cNvSpPr>
          <p:nvPr>
            <p:ph idx="1"/>
          </p:nvPr>
        </p:nvSpPr>
        <p:spPr>
          <a:xfrm>
            <a:off x="278189" y="1913467"/>
            <a:ext cx="6297586" cy="7560733"/>
          </a:xfrm>
        </p:spPr>
        <p:txBody>
          <a:bodyPr anchor="t">
            <a:noAutofit/>
          </a:bodyPr>
          <a:lstStyle/>
          <a:p>
            <a:pPr marL="685800" lvl="2" indent="0">
              <a:buNone/>
            </a:pPr>
            <a:endParaRPr lang="en-GB" sz="1200" dirty="0"/>
          </a:p>
          <a:p>
            <a:pPr lvl="2">
              <a:buFont typeface="Wingdings" pitchFamily="2" charset="2"/>
              <a:buChar char="§"/>
            </a:pPr>
            <a:r>
              <a:rPr lang="en-GB" sz="1200" dirty="0"/>
              <a:t>The green people icon next to this info icon will navigate you to the dashboard with few insights on employee profile such as "Name", "Department", "Job Title". To do so please click on the icon once in dashboard mood</a:t>
            </a:r>
          </a:p>
          <a:p>
            <a:pPr lvl="2">
              <a:buFont typeface="Wingdings" pitchFamily="2" charset="2"/>
              <a:buChar char="§"/>
            </a:pPr>
            <a:endParaRPr lang="en-GB" sz="1200" dirty="0"/>
          </a:p>
          <a:p>
            <a:pPr lvl="2">
              <a:buFont typeface="Wingdings" pitchFamily="2" charset="2"/>
              <a:buChar char="§"/>
            </a:pPr>
            <a:endParaRPr lang="en-GB" sz="1200" dirty="0"/>
          </a:p>
          <a:p>
            <a:pPr lvl="2">
              <a:buFont typeface="Wingdings" pitchFamily="2" charset="2"/>
              <a:buChar char="§"/>
            </a:pPr>
            <a:endParaRPr lang="en-GB" sz="1200" dirty="0"/>
          </a:p>
          <a:p>
            <a:pPr lvl="2">
              <a:buFont typeface="Wingdings" pitchFamily="2" charset="2"/>
              <a:buChar char="§"/>
            </a:pPr>
            <a:endParaRPr lang="en-GB" sz="1200" dirty="0"/>
          </a:p>
          <a:p>
            <a:pPr marL="685800" lvl="2" indent="0">
              <a:buNone/>
            </a:pPr>
            <a:endParaRPr lang="en-GB" sz="1200" dirty="0"/>
          </a:p>
          <a:p>
            <a:pPr marL="685800" lvl="2" indent="0">
              <a:buNone/>
            </a:pPr>
            <a:endParaRPr lang="en-GB" sz="1200" dirty="0"/>
          </a:p>
          <a:p>
            <a:pPr marL="685800" lvl="2" indent="0">
              <a:buNone/>
            </a:pPr>
            <a:endParaRPr lang="en-GB" sz="1200" dirty="0"/>
          </a:p>
          <a:p>
            <a:pPr marL="685800" lvl="2" indent="0">
              <a:buNone/>
            </a:pPr>
            <a:endParaRPr lang="en-GB" sz="1200" dirty="0"/>
          </a:p>
          <a:p>
            <a:pPr marL="685800" lvl="2" indent="0">
              <a:buNone/>
            </a:pPr>
            <a:endParaRPr lang="en-GB" sz="1200" dirty="0"/>
          </a:p>
          <a:p>
            <a:pPr marL="685800" lvl="2" indent="0">
              <a:buNone/>
            </a:pPr>
            <a:br>
              <a:rPr lang="en-GB" sz="1200" dirty="0"/>
            </a:br>
            <a:endParaRPr lang="en-GB" sz="1200" dirty="0"/>
          </a:p>
          <a:p>
            <a:pPr lvl="2">
              <a:buFont typeface="Wingdings" pitchFamily="2" charset="2"/>
              <a:buChar char="§"/>
            </a:pPr>
            <a:r>
              <a:rPr lang="en-GB" sz="1200" dirty="0"/>
              <a:t>To filter data by year, do this by unchecking all the other years in the "filter by year". You can use the same filter to compare multiple years data</a:t>
            </a:r>
            <a:br>
              <a:rPr lang="en-GB" sz="1200" dirty="0"/>
            </a:br>
            <a:endParaRPr lang="en-GB" sz="1200" dirty="0"/>
          </a:p>
          <a:p>
            <a:pPr lvl="2">
              <a:buFont typeface="Wingdings" pitchFamily="2" charset="2"/>
              <a:buChar char="§"/>
            </a:pPr>
            <a:r>
              <a:rPr lang="en-GB" sz="1200" dirty="0"/>
              <a:t>Data can be filtered by gender, to do that please click on the icons of genders provided in the section under "In Service by Gender"</a:t>
            </a:r>
          </a:p>
        </p:txBody>
      </p:sp>
      <p:sp>
        <p:nvSpPr>
          <p:cNvPr id="4" name="Slide Number Placeholder 3">
            <a:extLst>
              <a:ext uri="{FF2B5EF4-FFF2-40B4-BE49-F238E27FC236}">
                <a16:creationId xmlns:a16="http://schemas.microsoft.com/office/drawing/2014/main" id="{C76123BD-7146-0946-9ECF-D452D1838DD2}"/>
              </a:ext>
            </a:extLst>
          </p:cNvPr>
          <p:cNvSpPr>
            <a:spLocks noGrp="1"/>
          </p:cNvSpPr>
          <p:nvPr>
            <p:ph type="sldNum" sz="quarter" idx="12"/>
          </p:nvPr>
        </p:nvSpPr>
        <p:spPr/>
        <p:txBody>
          <a:bodyPr/>
          <a:lstStyle/>
          <a:p>
            <a:fld id="{9C901BB6-298C-F84C-B610-E5A69C80204B}" type="slidenum">
              <a:rPr lang="en-PK" smtClean="0"/>
              <a:t>21</a:t>
            </a:fld>
            <a:endParaRPr lang="en-PK"/>
          </a:p>
        </p:txBody>
      </p:sp>
      <p:pic>
        <p:nvPicPr>
          <p:cNvPr id="6" name="Picture 5">
            <a:extLst>
              <a:ext uri="{FF2B5EF4-FFF2-40B4-BE49-F238E27FC236}">
                <a16:creationId xmlns:a16="http://schemas.microsoft.com/office/drawing/2014/main" id="{B3E16396-6AE8-0F4A-BAE6-32E754A5C80D}"/>
              </a:ext>
            </a:extLst>
          </p:cNvPr>
          <p:cNvPicPr>
            <a:picLocks noChangeAspect="1"/>
          </p:cNvPicPr>
          <p:nvPr/>
        </p:nvPicPr>
        <p:blipFill>
          <a:blip r:embed="rId2"/>
          <a:stretch>
            <a:fillRect/>
          </a:stretch>
        </p:blipFill>
        <p:spPr>
          <a:xfrm>
            <a:off x="1926563" y="3356772"/>
            <a:ext cx="3004873" cy="2369575"/>
          </a:xfrm>
          <a:prstGeom prst="rect">
            <a:avLst/>
          </a:prstGeom>
        </p:spPr>
      </p:pic>
    </p:spTree>
    <p:extLst>
      <p:ext uri="{BB962C8B-B14F-4D97-AF65-F5344CB8AC3E}">
        <p14:creationId xmlns:p14="http://schemas.microsoft.com/office/powerpoint/2010/main" val="3199425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2CF7-F101-6C4A-A216-2204E7F5F291}"/>
              </a:ext>
            </a:extLst>
          </p:cNvPr>
          <p:cNvSpPr>
            <a:spLocks noGrp="1"/>
          </p:cNvSpPr>
          <p:nvPr>
            <p:ph type="title"/>
          </p:nvPr>
        </p:nvSpPr>
        <p:spPr/>
        <p:txBody>
          <a:bodyPr/>
          <a:lstStyle/>
          <a:p>
            <a:r>
              <a:rPr lang="en-PK" dirty="0"/>
              <a:t>Dashboard 1: Human Resource Workforce …</a:t>
            </a:r>
          </a:p>
        </p:txBody>
      </p:sp>
      <p:sp>
        <p:nvSpPr>
          <p:cNvPr id="3" name="Content Placeholder 2">
            <a:extLst>
              <a:ext uri="{FF2B5EF4-FFF2-40B4-BE49-F238E27FC236}">
                <a16:creationId xmlns:a16="http://schemas.microsoft.com/office/drawing/2014/main" id="{DFC80480-349F-554B-B79C-DAB91A2E565E}"/>
              </a:ext>
            </a:extLst>
          </p:cNvPr>
          <p:cNvSpPr>
            <a:spLocks noGrp="1"/>
          </p:cNvSpPr>
          <p:nvPr>
            <p:ph idx="1"/>
          </p:nvPr>
        </p:nvSpPr>
        <p:spPr>
          <a:xfrm>
            <a:off x="278189" y="1913467"/>
            <a:ext cx="6297586" cy="7560733"/>
          </a:xfrm>
        </p:spPr>
        <p:txBody>
          <a:bodyPr anchor="t">
            <a:noAutofit/>
          </a:bodyPr>
          <a:lstStyle/>
          <a:p>
            <a:pPr marL="685800" lvl="2" indent="0">
              <a:buNone/>
            </a:pPr>
            <a:endParaRPr lang="en-GB" sz="1200" dirty="0"/>
          </a:p>
          <a:p>
            <a:pPr lvl="2">
              <a:buFont typeface="Wingdings" pitchFamily="2" charset="2"/>
              <a:buChar char="§"/>
            </a:pPr>
            <a:r>
              <a:rPr lang="en-GB" sz="1200" dirty="0"/>
              <a:t>Data can also be filtered based on race, to do that hold alt/option and click on the green arrow in the section "In Service by Race". It will show you the hidden filter and you can choose from the options below. Also to hide/exit the filter please hold alt/option and click on the big "X"</a:t>
            </a:r>
          </a:p>
          <a:p>
            <a:pPr lvl="2">
              <a:buFont typeface="Wingdings" pitchFamily="2" charset="2"/>
              <a:buChar char="§"/>
            </a:pPr>
            <a:r>
              <a:rPr lang="en-GB" sz="1200" dirty="0"/>
              <a:t>Filter the data/dashboard by Departments. There is a further drill down available for the departments if you wish to know insights of workforce based on departments and job titles. Please click on the department in the "In Service % by Department" to filter data or to further drill down to job title details </a:t>
            </a:r>
          </a:p>
          <a:p>
            <a:pPr lvl="2">
              <a:buFont typeface="Wingdings" pitchFamily="2" charset="2"/>
              <a:buChar char="§"/>
            </a:pPr>
            <a:r>
              <a:rPr lang="en-GB" sz="1200" dirty="0"/>
              <a:t>Hover over the map at the corner under "In Service Source Map" and hover over it to see the details of the employees by city</a:t>
            </a:r>
          </a:p>
          <a:p>
            <a:pPr lvl="2">
              <a:buFont typeface="Wingdings" pitchFamily="2" charset="2"/>
              <a:buChar char="§"/>
            </a:pPr>
            <a:r>
              <a:rPr lang="en-GB" sz="1200" dirty="0"/>
              <a:t>The blue arrow on the top right corner of this dashboard will navigate you to the "Employee Turnover Dashboard". Please click on it to do so</a:t>
            </a:r>
          </a:p>
          <a:p>
            <a:pPr marL="342900" lvl="1" indent="0">
              <a:buNone/>
            </a:pPr>
            <a:br>
              <a:rPr lang="en-GB" dirty="0"/>
            </a:br>
            <a:endParaRPr lang="en-GB" dirty="0"/>
          </a:p>
          <a:p>
            <a:pPr lvl="1">
              <a:buFont typeface="Wingdings" pitchFamily="2" charset="2"/>
              <a:buChar char="Ø"/>
            </a:pPr>
            <a:endParaRPr lang="en-PK" dirty="0"/>
          </a:p>
        </p:txBody>
      </p:sp>
      <p:sp>
        <p:nvSpPr>
          <p:cNvPr id="4" name="Slide Number Placeholder 3">
            <a:extLst>
              <a:ext uri="{FF2B5EF4-FFF2-40B4-BE49-F238E27FC236}">
                <a16:creationId xmlns:a16="http://schemas.microsoft.com/office/drawing/2014/main" id="{C76123BD-7146-0946-9ECF-D452D1838DD2}"/>
              </a:ext>
            </a:extLst>
          </p:cNvPr>
          <p:cNvSpPr>
            <a:spLocks noGrp="1"/>
          </p:cNvSpPr>
          <p:nvPr>
            <p:ph type="sldNum" sz="quarter" idx="12"/>
          </p:nvPr>
        </p:nvSpPr>
        <p:spPr/>
        <p:txBody>
          <a:bodyPr/>
          <a:lstStyle/>
          <a:p>
            <a:fld id="{9C901BB6-298C-F84C-B610-E5A69C80204B}" type="slidenum">
              <a:rPr lang="en-PK" smtClean="0"/>
              <a:t>22</a:t>
            </a:fld>
            <a:endParaRPr lang="en-PK"/>
          </a:p>
        </p:txBody>
      </p:sp>
    </p:spTree>
    <p:extLst>
      <p:ext uri="{BB962C8B-B14F-4D97-AF65-F5344CB8AC3E}">
        <p14:creationId xmlns:p14="http://schemas.microsoft.com/office/powerpoint/2010/main" val="834539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40CE-89B8-E449-9A7B-5A40A6D5F677}"/>
              </a:ext>
            </a:extLst>
          </p:cNvPr>
          <p:cNvSpPr>
            <a:spLocks noGrp="1"/>
          </p:cNvSpPr>
          <p:nvPr>
            <p:ph type="title"/>
          </p:nvPr>
        </p:nvSpPr>
        <p:spPr/>
        <p:txBody>
          <a:bodyPr/>
          <a:lstStyle/>
          <a:p>
            <a:r>
              <a:rPr lang="en-PK" dirty="0"/>
              <a:t>Dashboard 2: Employee Turnover</a:t>
            </a:r>
          </a:p>
        </p:txBody>
      </p:sp>
      <p:sp>
        <p:nvSpPr>
          <p:cNvPr id="4" name="Slide Number Placeholder 3">
            <a:extLst>
              <a:ext uri="{FF2B5EF4-FFF2-40B4-BE49-F238E27FC236}">
                <a16:creationId xmlns:a16="http://schemas.microsoft.com/office/drawing/2014/main" id="{A6348940-66B7-CF44-9EDE-4F91CC657491}"/>
              </a:ext>
            </a:extLst>
          </p:cNvPr>
          <p:cNvSpPr>
            <a:spLocks noGrp="1"/>
          </p:cNvSpPr>
          <p:nvPr>
            <p:ph type="sldNum" sz="quarter" idx="12"/>
          </p:nvPr>
        </p:nvSpPr>
        <p:spPr/>
        <p:txBody>
          <a:bodyPr/>
          <a:lstStyle/>
          <a:p>
            <a:fld id="{9C901BB6-298C-F84C-B610-E5A69C80204B}" type="slidenum">
              <a:rPr lang="en-PK" smtClean="0"/>
              <a:t>23</a:t>
            </a:fld>
            <a:endParaRPr lang="en-PK"/>
          </a:p>
        </p:txBody>
      </p:sp>
      <p:pic>
        <p:nvPicPr>
          <p:cNvPr id="6" name="Picture 5">
            <a:extLst>
              <a:ext uri="{FF2B5EF4-FFF2-40B4-BE49-F238E27FC236}">
                <a16:creationId xmlns:a16="http://schemas.microsoft.com/office/drawing/2014/main" id="{C0FB206B-3E42-7543-8263-95E26B9257AC}"/>
              </a:ext>
            </a:extLst>
          </p:cNvPr>
          <p:cNvPicPr>
            <a:picLocks noChangeAspect="1"/>
          </p:cNvPicPr>
          <p:nvPr/>
        </p:nvPicPr>
        <p:blipFill>
          <a:blip r:embed="rId2"/>
          <a:stretch>
            <a:fillRect/>
          </a:stretch>
        </p:blipFill>
        <p:spPr>
          <a:xfrm>
            <a:off x="0" y="2367696"/>
            <a:ext cx="6858000" cy="6098971"/>
          </a:xfrm>
          <a:prstGeom prst="rect">
            <a:avLst/>
          </a:prstGeom>
        </p:spPr>
      </p:pic>
    </p:spTree>
    <p:extLst>
      <p:ext uri="{BB962C8B-B14F-4D97-AF65-F5344CB8AC3E}">
        <p14:creationId xmlns:p14="http://schemas.microsoft.com/office/powerpoint/2010/main" val="580245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CC8B-E2CD-F84B-B944-6F99BEE429D0}"/>
              </a:ext>
            </a:extLst>
          </p:cNvPr>
          <p:cNvSpPr>
            <a:spLocks noGrp="1"/>
          </p:cNvSpPr>
          <p:nvPr>
            <p:ph type="title"/>
          </p:nvPr>
        </p:nvSpPr>
        <p:spPr/>
        <p:txBody>
          <a:bodyPr/>
          <a:lstStyle/>
          <a:p>
            <a:r>
              <a:rPr lang="en-PK" dirty="0"/>
              <a:t>Dashboard 2: Employee Turnover …</a:t>
            </a:r>
          </a:p>
        </p:txBody>
      </p:sp>
      <p:sp>
        <p:nvSpPr>
          <p:cNvPr id="3" name="Content Placeholder 2">
            <a:extLst>
              <a:ext uri="{FF2B5EF4-FFF2-40B4-BE49-F238E27FC236}">
                <a16:creationId xmlns:a16="http://schemas.microsoft.com/office/drawing/2014/main" id="{C6AAEA29-049E-F143-B38C-1BC787869E60}"/>
              </a:ext>
            </a:extLst>
          </p:cNvPr>
          <p:cNvSpPr>
            <a:spLocks noGrp="1"/>
          </p:cNvSpPr>
          <p:nvPr>
            <p:ph idx="1"/>
          </p:nvPr>
        </p:nvSpPr>
        <p:spPr/>
        <p:txBody>
          <a:bodyPr anchor="t"/>
          <a:lstStyle/>
          <a:p>
            <a:r>
              <a:rPr lang="en-PK" dirty="0"/>
              <a:t>Summary</a:t>
            </a:r>
          </a:p>
          <a:p>
            <a:pPr lvl="1">
              <a:buFont typeface="Wingdings" pitchFamily="2" charset="2"/>
              <a:buChar char="Ø"/>
            </a:pPr>
            <a:r>
              <a:rPr lang="en-GB" dirty="0"/>
              <a:t>The dashboard provides summarised analysis for the terminated employees of the organisation . This dashboard will act as a main tool for the HR Department to report on success of the department in terms retaining employees, as well as having easy access to all records. Below you can find information on how to navigate around this dashboard.</a:t>
            </a:r>
          </a:p>
          <a:p>
            <a:pPr lvl="2">
              <a:buFont typeface="Wingdings" pitchFamily="2" charset="2"/>
              <a:buChar char="§"/>
            </a:pPr>
            <a:r>
              <a:rPr lang="en-GB" sz="1200" dirty="0"/>
              <a:t>Info Icon</a:t>
            </a:r>
          </a:p>
          <a:p>
            <a:pPr lvl="3">
              <a:buFont typeface="Wingdings" pitchFamily="2" charset="2"/>
              <a:buChar char="v"/>
            </a:pPr>
            <a:r>
              <a:rPr lang="en-GB" sz="1200" dirty="0"/>
              <a:t> As show in the screenshot below there is info icon on the top left corner of the screen. It provides all the information the view needs to navigate around the dashboard. It also provides information regarding interactions that viewer can perform on the dashboard such as tooltips, filters, drill downs etc. The colour given to the icon is different then the colour pallet select for the entire dashboard to draw viewers attention quickly</a:t>
            </a:r>
            <a:br>
              <a:rPr lang="en-GB" dirty="0"/>
            </a:br>
            <a:endParaRPr lang="en-GB" dirty="0"/>
          </a:p>
          <a:p>
            <a:pPr lvl="2">
              <a:buFont typeface="Wingdings" pitchFamily="2" charset="2"/>
              <a:buChar char="§"/>
            </a:pPr>
            <a:r>
              <a:rPr lang="en-GB" sz="1200" dirty="0"/>
              <a:t>The dashboard is divided into three sections to facilitate the viewer in understanding the flow and division of information. These questions are further divided into sub-questions as mentioned in the analytical questions section. ( For details and uses please refer to that section. The three sections are: </a:t>
            </a:r>
          </a:p>
          <a:p>
            <a:pPr lvl="3">
              <a:buFont typeface="Wingdings" pitchFamily="2" charset="2"/>
              <a:buChar char="v"/>
            </a:pPr>
            <a:r>
              <a:rPr lang="en-GB" sz="1200" dirty="0"/>
              <a:t>When?</a:t>
            </a:r>
          </a:p>
          <a:p>
            <a:pPr lvl="3">
              <a:buFont typeface="Wingdings" pitchFamily="2" charset="2"/>
              <a:buChar char="v"/>
            </a:pPr>
            <a:r>
              <a:rPr lang="en-GB" sz="1200" dirty="0"/>
              <a:t>Who?</a:t>
            </a:r>
          </a:p>
          <a:p>
            <a:pPr lvl="3">
              <a:buFont typeface="Wingdings" pitchFamily="2" charset="2"/>
              <a:buChar char="v"/>
            </a:pPr>
            <a:r>
              <a:rPr lang="en-GB" sz="1200" dirty="0"/>
              <a:t>Where?</a:t>
            </a:r>
          </a:p>
          <a:p>
            <a:pPr lvl="2">
              <a:buFont typeface="Wingdings" pitchFamily="2" charset="2"/>
              <a:buChar char="§"/>
            </a:pPr>
            <a:endParaRPr lang="en-PK" dirty="0"/>
          </a:p>
        </p:txBody>
      </p:sp>
      <p:sp>
        <p:nvSpPr>
          <p:cNvPr id="4" name="Slide Number Placeholder 3">
            <a:extLst>
              <a:ext uri="{FF2B5EF4-FFF2-40B4-BE49-F238E27FC236}">
                <a16:creationId xmlns:a16="http://schemas.microsoft.com/office/drawing/2014/main" id="{91DD170C-DDD2-524B-A002-A9BD3519C4FD}"/>
              </a:ext>
            </a:extLst>
          </p:cNvPr>
          <p:cNvSpPr>
            <a:spLocks noGrp="1"/>
          </p:cNvSpPr>
          <p:nvPr>
            <p:ph type="sldNum" sz="quarter" idx="12"/>
          </p:nvPr>
        </p:nvSpPr>
        <p:spPr/>
        <p:txBody>
          <a:bodyPr/>
          <a:lstStyle/>
          <a:p>
            <a:fld id="{9C901BB6-298C-F84C-B610-E5A69C80204B}" type="slidenum">
              <a:rPr lang="en-PK" smtClean="0"/>
              <a:t>24</a:t>
            </a:fld>
            <a:endParaRPr lang="en-PK"/>
          </a:p>
        </p:txBody>
      </p:sp>
    </p:spTree>
    <p:extLst>
      <p:ext uri="{BB962C8B-B14F-4D97-AF65-F5344CB8AC3E}">
        <p14:creationId xmlns:p14="http://schemas.microsoft.com/office/powerpoint/2010/main" val="121473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CC8B-E2CD-F84B-B944-6F99BEE429D0}"/>
              </a:ext>
            </a:extLst>
          </p:cNvPr>
          <p:cNvSpPr>
            <a:spLocks noGrp="1"/>
          </p:cNvSpPr>
          <p:nvPr>
            <p:ph type="title"/>
          </p:nvPr>
        </p:nvSpPr>
        <p:spPr/>
        <p:txBody>
          <a:bodyPr/>
          <a:lstStyle/>
          <a:p>
            <a:r>
              <a:rPr lang="en-PK" dirty="0"/>
              <a:t>Dashboard 2: Employee Turnover …</a:t>
            </a:r>
          </a:p>
        </p:txBody>
      </p:sp>
      <p:sp>
        <p:nvSpPr>
          <p:cNvPr id="3" name="Content Placeholder 2">
            <a:extLst>
              <a:ext uri="{FF2B5EF4-FFF2-40B4-BE49-F238E27FC236}">
                <a16:creationId xmlns:a16="http://schemas.microsoft.com/office/drawing/2014/main" id="{C6AAEA29-049E-F143-B38C-1BC787869E60}"/>
              </a:ext>
            </a:extLst>
          </p:cNvPr>
          <p:cNvSpPr>
            <a:spLocks noGrp="1"/>
          </p:cNvSpPr>
          <p:nvPr>
            <p:ph idx="1"/>
          </p:nvPr>
        </p:nvSpPr>
        <p:spPr/>
        <p:txBody>
          <a:bodyPr anchor="t">
            <a:normAutofit/>
          </a:bodyPr>
          <a:lstStyle/>
          <a:p>
            <a:pPr marL="1028700" lvl="3" indent="0">
              <a:buNone/>
            </a:pPr>
            <a:endParaRPr lang="en-GB" dirty="0"/>
          </a:p>
          <a:p>
            <a:pPr lvl="2">
              <a:buFont typeface="Wingdings" pitchFamily="2" charset="2"/>
              <a:buChar char="§"/>
            </a:pPr>
            <a:r>
              <a:rPr lang="en-GB" dirty="0"/>
              <a:t>Hovering over charts will provide a meaningful insight about the graph such as show below</a:t>
            </a:r>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marL="685800" lvl="2" indent="0">
              <a:buNone/>
            </a:pPr>
            <a:endParaRPr lang="en-GB" dirty="0"/>
          </a:p>
          <a:p>
            <a:pPr lvl="2" algn="just">
              <a:buFont typeface="Wingdings" pitchFamily="2" charset="2"/>
              <a:buChar char="§"/>
            </a:pPr>
            <a:r>
              <a:rPr lang="en-GB" dirty="0"/>
              <a:t>The blue people icon next to this info icon will navigate you to the dashboard with few insights on terminated employee profile such as "Name", "Department", "Job Title". To do so please click on the icon once in dashboard mood</a:t>
            </a:r>
          </a:p>
          <a:p>
            <a:pPr marL="685800" lvl="2" indent="0">
              <a:buNone/>
            </a:pPr>
            <a:endParaRPr lang="en-GB" dirty="0"/>
          </a:p>
          <a:p>
            <a:pPr marL="685800" lvl="2" indent="0">
              <a:buNone/>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lvl="2">
              <a:buFont typeface="Wingdings" pitchFamily="2" charset="2"/>
              <a:buChar char="§"/>
            </a:pPr>
            <a:endParaRPr lang="en-GB" dirty="0"/>
          </a:p>
          <a:p>
            <a:pPr marL="685800" lvl="2" indent="0">
              <a:buNone/>
            </a:pPr>
            <a:endParaRPr lang="en-GB" dirty="0"/>
          </a:p>
          <a:p>
            <a:pPr marL="685800" lvl="2" indent="0">
              <a:buNone/>
            </a:pPr>
            <a:endParaRPr lang="en-GB" dirty="0"/>
          </a:p>
          <a:p>
            <a:pPr marL="685800" lvl="2" indent="0">
              <a:buNone/>
            </a:pPr>
            <a:endParaRPr lang="en-GB" dirty="0"/>
          </a:p>
        </p:txBody>
      </p:sp>
      <p:sp>
        <p:nvSpPr>
          <p:cNvPr id="4" name="Slide Number Placeholder 3">
            <a:extLst>
              <a:ext uri="{FF2B5EF4-FFF2-40B4-BE49-F238E27FC236}">
                <a16:creationId xmlns:a16="http://schemas.microsoft.com/office/drawing/2014/main" id="{91DD170C-DDD2-524B-A002-A9BD3519C4FD}"/>
              </a:ext>
            </a:extLst>
          </p:cNvPr>
          <p:cNvSpPr>
            <a:spLocks noGrp="1"/>
          </p:cNvSpPr>
          <p:nvPr>
            <p:ph type="sldNum" sz="quarter" idx="12"/>
          </p:nvPr>
        </p:nvSpPr>
        <p:spPr/>
        <p:txBody>
          <a:bodyPr/>
          <a:lstStyle/>
          <a:p>
            <a:fld id="{9C901BB6-298C-F84C-B610-E5A69C80204B}" type="slidenum">
              <a:rPr lang="en-PK" smtClean="0"/>
              <a:t>25</a:t>
            </a:fld>
            <a:endParaRPr lang="en-PK"/>
          </a:p>
        </p:txBody>
      </p:sp>
      <p:pic>
        <p:nvPicPr>
          <p:cNvPr id="8" name="Picture 7">
            <a:extLst>
              <a:ext uri="{FF2B5EF4-FFF2-40B4-BE49-F238E27FC236}">
                <a16:creationId xmlns:a16="http://schemas.microsoft.com/office/drawing/2014/main" id="{834D00B8-EBF5-2F4B-A11E-13F5460E0474}"/>
              </a:ext>
            </a:extLst>
          </p:cNvPr>
          <p:cNvPicPr>
            <a:picLocks noChangeAspect="1"/>
          </p:cNvPicPr>
          <p:nvPr/>
        </p:nvPicPr>
        <p:blipFill>
          <a:blip r:embed="rId2"/>
          <a:stretch>
            <a:fillRect/>
          </a:stretch>
        </p:blipFill>
        <p:spPr>
          <a:xfrm>
            <a:off x="1790006" y="3150680"/>
            <a:ext cx="3488266" cy="2340757"/>
          </a:xfrm>
          <a:prstGeom prst="rect">
            <a:avLst/>
          </a:prstGeom>
        </p:spPr>
      </p:pic>
      <p:pic>
        <p:nvPicPr>
          <p:cNvPr id="6" name="Picture 5">
            <a:extLst>
              <a:ext uri="{FF2B5EF4-FFF2-40B4-BE49-F238E27FC236}">
                <a16:creationId xmlns:a16="http://schemas.microsoft.com/office/drawing/2014/main" id="{14DB55F4-57D5-EF43-B1AC-C5DDBC81EED0}"/>
              </a:ext>
            </a:extLst>
          </p:cNvPr>
          <p:cNvPicPr>
            <a:picLocks noChangeAspect="1"/>
          </p:cNvPicPr>
          <p:nvPr/>
        </p:nvPicPr>
        <p:blipFill>
          <a:blip r:embed="rId3"/>
          <a:stretch>
            <a:fillRect/>
          </a:stretch>
        </p:blipFill>
        <p:spPr>
          <a:xfrm>
            <a:off x="1926266" y="6677105"/>
            <a:ext cx="2901762" cy="2340756"/>
          </a:xfrm>
          <a:prstGeom prst="rect">
            <a:avLst/>
          </a:prstGeom>
        </p:spPr>
      </p:pic>
    </p:spTree>
    <p:extLst>
      <p:ext uri="{BB962C8B-B14F-4D97-AF65-F5344CB8AC3E}">
        <p14:creationId xmlns:p14="http://schemas.microsoft.com/office/powerpoint/2010/main" val="1994257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C170-0278-6849-A0CF-5019BDD54808}"/>
              </a:ext>
            </a:extLst>
          </p:cNvPr>
          <p:cNvSpPr>
            <a:spLocks noGrp="1"/>
          </p:cNvSpPr>
          <p:nvPr>
            <p:ph type="title"/>
          </p:nvPr>
        </p:nvSpPr>
        <p:spPr/>
        <p:txBody>
          <a:bodyPr/>
          <a:lstStyle/>
          <a:p>
            <a:r>
              <a:rPr lang="en-PK" dirty="0"/>
              <a:t>Dashboard 2: Employee Turnover …</a:t>
            </a:r>
          </a:p>
        </p:txBody>
      </p:sp>
      <p:sp>
        <p:nvSpPr>
          <p:cNvPr id="3" name="Content Placeholder 2">
            <a:extLst>
              <a:ext uri="{FF2B5EF4-FFF2-40B4-BE49-F238E27FC236}">
                <a16:creationId xmlns:a16="http://schemas.microsoft.com/office/drawing/2014/main" id="{FC085071-684D-7C4C-947E-CDD69AB2AC7B}"/>
              </a:ext>
            </a:extLst>
          </p:cNvPr>
          <p:cNvSpPr>
            <a:spLocks noGrp="1"/>
          </p:cNvSpPr>
          <p:nvPr>
            <p:ph idx="1"/>
          </p:nvPr>
        </p:nvSpPr>
        <p:spPr/>
        <p:txBody>
          <a:bodyPr anchor="t">
            <a:normAutofit/>
          </a:bodyPr>
          <a:lstStyle/>
          <a:p>
            <a:pPr marL="685800" lvl="2" indent="0" algn="just">
              <a:buNone/>
            </a:pPr>
            <a:endParaRPr lang="en-GB" sz="1200" dirty="0"/>
          </a:p>
          <a:p>
            <a:pPr lvl="2">
              <a:buFont typeface="Wingdings" pitchFamily="2" charset="2"/>
              <a:buChar char="§"/>
            </a:pPr>
            <a:r>
              <a:rPr lang="en-GB" sz="1200" dirty="0"/>
              <a:t>Filter data by year, do this please uncheck all the other years in the "filter by year". The same filter can be used to compare multiple years data</a:t>
            </a:r>
            <a:br>
              <a:rPr lang="en-GB" sz="1200" dirty="0"/>
            </a:br>
            <a:endParaRPr lang="en-GB" sz="1200" dirty="0"/>
          </a:p>
          <a:p>
            <a:pPr lvl="2" algn="just">
              <a:buFont typeface="Wingdings" pitchFamily="2" charset="2"/>
              <a:buChar char="§"/>
            </a:pPr>
            <a:r>
              <a:rPr lang="en-GB" sz="1200" dirty="0"/>
              <a:t>Data can be filtered by gender, to do that please click on the icons of genders provided in the section under "In Service by Gender"</a:t>
            </a:r>
          </a:p>
          <a:p>
            <a:pPr lvl="2" algn="just">
              <a:buFont typeface="Wingdings" pitchFamily="2" charset="2"/>
              <a:buChar char="§"/>
            </a:pPr>
            <a:r>
              <a:rPr lang="en-GB" sz="1200" dirty="0"/>
              <a:t>Filter data based on race, to do that please hold alt/option and click on the blue arrow in the section "Avg. Year Turnover by Race". It will show you the hidden filter and you can choose from the options below. Also to hide/exit the filter please hold alt/option and click on the big "X"</a:t>
            </a:r>
          </a:p>
          <a:p>
            <a:pPr lvl="2" algn="just">
              <a:buFont typeface="Wingdings" pitchFamily="2" charset="2"/>
              <a:buChar char="§"/>
            </a:pPr>
            <a:r>
              <a:rPr lang="en-GB" sz="1200" dirty="0"/>
              <a:t>You can also filter the data/dashboard by Departments. There is a further drill down available for the departments if you wish to know insights on terminations based on departments and job titles. Please click on the department in the "Turnover % by Department" to filter data or to further drill down to job title details. You can also hover over the chart to yearly trends of termination with in the department as well</a:t>
            </a:r>
          </a:p>
          <a:p>
            <a:pPr lvl="2" algn="just">
              <a:buFont typeface="Wingdings" pitchFamily="2" charset="2"/>
              <a:buChar char="§"/>
            </a:pPr>
            <a:r>
              <a:rPr lang="en-GB" sz="1200" dirty="0"/>
              <a:t>The green arrow on the top right corner of this dashboard will navigate you back to the "HR Workforce Dashboard". Please click on it to do so</a:t>
            </a:r>
          </a:p>
          <a:p>
            <a:pPr algn="just"/>
            <a:endParaRPr lang="en-PK" sz="1200" dirty="0"/>
          </a:p>
        </p:txBody>
      </p:sp>
      <p:sp>
        <p:nvSpPr>
          <p:cNvPr id="4" name="Slide Number Placeholder 3">
            <a:extLst>
              <a:ext uri="{FF2B5EF4-FFF2-40B4-BE49-F238E27FC236}">
                <a16:creationId xmlns:a16="http://schemas.microsoft.com/office/drawing/2014/main" id="{E1E50011-8A40-0C42-BDB7-204DB67B7EB7}"/>
              </a:ext>
            </a:extLst>
          </p:cNvPr>
          <p:cNvSpPr>
            <a:spLocks noGrp="1"/>
          </p:cNvSpPr>
          <p:nvPr>
            <p:ph type="sldNum" sz="quarter" idx="12"/>
          </p:nvPr>
        </p:nvSpPr>
        <p:spPr/>
        <p:txBody>
          <a:bodyPr/>
          <a:lstStyle/>
          <a:p>
            <a:fld id="{9C901BB6-298C-F84C-B610-E5A69C80204B}" type="slidenum">
              <a:rPr lang="en-PK" smtClean="0"/>
              <a:t>26</a:t>
            </a:fld>
            <a:endParaRPr lang="en-PK"/>
          </a:p>
        </p:txBody>
      </p:sp>
    </p:spTree>
    <p:extLst>
      <p:ext uri="{BB962C8B-B14F-4D97-AF65-F5344CB8AC3E}">
        <p14:creationId xmlns:p14="http://schemas.microsoft.com/office/powerpoint/2010/main" val="28624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3182-A833-F841-86E4-5AD2CF00F053}"/>
              </a:ext>
            </a:extLst>
          </p:cNvPr>
          <p:cNvSpPr>
            <a:spLocks noGrp="1"/>
          </p:cNvSpPr>
          <p:nvPr>
            <p:ph type="title"/>
          </p:nvPr>
        </p:nvSpPr>
        <p:spPr/>
        <p:txBody>
          <a:bodyPr/>
          <a:lstStyle/>
          <a:p>
            <a:r>
              <a:rPr lang="en-PK" dirty="0"/>
              <a:t>Cal</a:t>
            </a:r>
            <a:r>
              <a:rPr lang="en-GB" dirty="0"/>
              <a:t>c</a:t>
            </a:r>
            <a:r>
              <a:rPr lang="en-PK" dirty="0"/>
              <a:t>ulated Fields</a:t>
            </a:r>
          </a:p>
        </p:txBody>
      </p:sp>
      <p:sp>
        <p:nvSpPr>
          <p:cNvPr id="3" name="Content Placeholder 2">
            <a:extLst>
              <a:ext uri="{FF2B5EF4-FFF2-40B4-BE49-F238E27FC236}">
                <a16:creationId xmlns:a16="http://schemas.microsoft.com/office/drawing/2014/main" id="{92D0D56E-15DB-6F4F-827F-C6E6977DA7C5}"/>
              </a:ext>
            </a:extLst>
          </p:cNvPr>
          <p:cNvSpPr>
            <a:spLocks noGrp="1"/>
          </p:cNvSpPr>
          <p:nvPr>
            <p:ph idx="1"/>
          </p:nvPr>
        </p:nvSpPr>
        <p:spPr/>
        <p:txBody>
          <a:bodyPr anchor="t">
            <a:normAutofit/>
          </a:bodyPr>
          <a:lstStyle/>
          <a:p>
            <a:pPr algn="just"/>
            <a:r>
              <a:rPr lang="en-PK" dirty="0"/>
              <a:t>Status of Service:</a:t>
            </a:r>
          </a:p>
          <a:p>
            <a:pPr lvl="1" algn="just">
              <a:buFont typeface="Wingdings" pitchFamily="2" charset="2"/>
              <a:buChar char="Ø"/>
            </a:pPr>
            <a:r>
              <a:rPr lang="en-PK" dirty="0"/>
              <a:t>In order </a:t>
            </a:r>
            <a:r>
              <a:rPr lang="en-PK"/>
              <a:t>to </a:t>
            </a:r>
            <a:r>
              <a:rPr lang="en-GB" dirty="0"/>
              <a:t>determine</a:t>
            </a:r>
            <a:r>
              <a:rPr lang="en-PK"/>
              <a:t> </a:t>
            </a:r>
            <a:r>
              <a:rPr lang="en-PK" dirty="0"/>
              <a:t>the difference between who </a:t>
            </a:r>
            <a:r>
              <a:rPr lang="en-PK"/>
              <a:t>is </a:t>
            </a:r>
            <a:r>
              <a:rPr lang="en-GB" dirty="0"/>
              <a:t>an </a:t>
            </a:r>
            <a:r>
              <a:rPr lang="en-PK"/>
              <a:t>active </a:t>
            </a:r>
            <a:r>
              <a:rPr lang="en-PK" dirty="0"/>
              <a:t>“In Service” employee </a:t>
            </a:r>
            <a:r>
              <a:rPr lang="en-PK"/>
              <a:t>or who</a:t>
            </a:r>
            <a:r>
              <a:rPr lang="en-GB" dirty="0"/>
              <a:t>m has left and is </a:t>
            </a:r>
            <a:r>
              <a:rPr lang="en-PK"/>
              <a:t>“</a:t>
            </a:r>
            <a:r>
              <a:rPr lang="en-PK" dirty="0"/>
              <a:t>Terminated” for this large organisation/</a:t>
            </a:r>
            <a:r>
              <a:rPr lang="en-PK"/>
              <a:t>dataset </a:t>
            </a:r>
            <a:r>
              <a:rPr lang="en-GB" dirty="0"/>
              <a:t>the field Status of Service was created. A new column was added to the data with “In Services” and “Terminated” employees. This calculation acted as the foundation on which the further analysis was built. The formula for this calculation is:</a:t>
            </a:r>
          </a:p>
          <a:p>
            <a:pPr marL="685800" lvl="2" indent="0" algn="just">
              <a:buNone/>
            </a:pPr>
            <a:r>
              <a:rPr lang="en-GB" dirty="0"/>
              <a:t>﻿IF [</a:t>
            </a:r>
            <a:r>
              <a:rPr lang="en-GB" dirty="0" err="1"/>
              <a:t>Termdate</a:t>
            </a:r>
            <a:r>
              <a:rPr lang="en-GB" dirty="0"/>
              <a:t>] &lt; TODAY() THEN "Terminated”</a:t>
            </a:r>
          </a:p>
          <a:p>
            <a:pPr marL="685800" lvl="2" indent="0" algn="just">
              <a:buNone/>
            </a:pPr>
            <a:r>
              <a:rPr lang="en-GB" dirty="0"/>
              <a:t>ELSE "In Service"</a:t>
            </a:r>
          </a:p>
          <a:p>
            <a:pPr marL="685800" lvl="2" indent="0" algn="just">
              <a:buNone/>
            </a:pPr>
            <a:r>
              <a:rPr lang="en-GB" dirty="0"/>
              <a:t>END</a:t>
            </a:r>
          </a:p>
          <a:p>
            <a:pPr marL="685800" lvl="2" indent="0" algn="just">
              <a:buNone/>
            </a:pPr>
            <a:endParaRPr lang="en-GB" dirty="0"/>
          </a:p>
          <a:p>
            <a:pPr marL="685800" lvl="2" indent="0" algn="just">
              <a:buNone/>
            </a:pPr>
            <a:endParaRPr lang="en-PK" dirty="0"/>
          </a:p>
          <a:p>
            <a:pPr algn="just"/>
            <a:r>
              <a:rPr lang="en-PK" dirty="0"/>
              <a:t>In Service:</a:t>
            </a:r>
          </a:p>
          <a:p>
            <a:pPr lvl="1" algn="just">
              <a:buFont typeface="Wingdings" pitchFamily="2" charset="2"/>
              <a:buChar char="Ø"/>
            </a:pPr>
            <a:r>
              <a:rPr lang="en-PK"/>
              <a:t>Using </a:t>
            </a:r>
            <a:r>
              <a:rPr lang="en-GB" dirty="0"/>
              <a:t>S</a:t>
            </a:r>
            <a:r>
              <a:rPr lang="en-PK"/>
              <a:t>tatus of </a:t>
            </a:r>
            <a:r>
              <a:rPr lang="en-GB" dirty="0"/>
              <a:t>S</a:t>
            </a:r>
            <a:r>
              <a:rPr lang="en-PK"/>
              <a:t>ervice</a:t>
            </a:r>
            <a:r>
              <a:rPr lang="en-GB" dirty="0"/>
              <a:t>,</a:t>
            </a:r>
            <a:r>
              <a:rPr lang="en-PK"/>
              <a:t> </a:t>
            </a:r>
            <a:r>
              <a:rPr lang="en-PK" dirty="0"/>
              <a:t>another column was created </a:t>
            </a:r>
            <a:r>
              <a:rPr lang="en-PK"/>
              <a:t>to </a:t>
            </a:r>
            <a:r>
              <a:rPr lang="en-GB" dirty="0"/>
              <a:t>differentiate </a:t>
            </a:r>
            <a:r>
              <a:rPr lang="en-PK"/>
              <a:t>the </a:t>
            </a:r>
            <a:r>
              <a:rPr lang="en-PK" dirty="0"/>
              <a:t>active </a:t>
            </a:r>
            <a:r>
              <a:rPr lang="en-PK"/>
              <a:t>employees from</a:t>
            </a:r>
            <a:r>
              <a:rPr lang="en-GB" dirty="0"/>
              <a:t> the</a:t>
            </a:r>
            <a:r>
              <a:rPr lang="en-PK"/>
              <a:t> terminated</a:t>
            </a:r>
            <a:r>
              <a:rPr lang="en-GB" dirty="0"/>
              <a:t> ones. </a:t>
            </a:r>
            <a:r>
              <a:rPr lang="en-PK"/>
              <a:t> </a:t>
            </a:r>
            <a:r>
              <a:rPr lang="en-PK" dirty="0"/>
              <a:t>Formula used:</a:t>
            </a:r>
          </a:p>
          <a:p>
            <a:pPr marL="685800" lvl="2" indent="0" algn="just">
              <a:buNone/>
            </a:pPr>
            <a:r>
              <a:rPr lang="en-GB" dirty="0"/>
              <a:t>﻿IF [Status of Service] = "In Service" </a:t>
            </a:r>
          </a:p>
          <a:p>
            <a:pPr marL="685800" lvl="2" indent="0" algn="just">
              <a:buNone/>
            </a:pPr>
            <a:r>
              <a:rPr lang="en-GB" dirty="0"/>
              <a:t>Then "In Service"</a:t>
            </a:r>
          </a:p>
          <a:p>
            <a:pPr marL="685800" lvl="2" indent="0" algn="just">
              <a:buNone/>
            </a:pPr>
            <a:r>
              <a:rPr lang="en-GB" dirty="0"/>
              <a:t>ELSE null</a:t>
            </a:r>
          </a:p>
          <a:p>
            <a:pPr marL="685800" lvl="2" indent="0" algn="just">
              <a:buNone/>
            </a:pPr>
            <a:r>
              <a:rPr lang="en-GB" dirty="0"/>
              <a:t>END</a:t>
            </a:r>
          </a:p>
          <a:p>
            <a:pPr marL="685800" lvl="2" indent="0" algn="just">
              <a:buNone/>
            </a:pPr>
            <a:endParaRPr lang="en-GB" dirty="0"/>
          </a:p>
          <a:p>
            <a:pPr marL="685800" lvl="2" indent="0" algn="just">
              <a:buNone/>
            </a:pPr>
            <a:endParaRPr lang="en-GB" dirty="0"/>
          </a:p>
          <a:p>
            <a:pPr lvl="1" algn="just">
              <a:buFont typeface="Wingdings" pitchFamily="2" charset="2"/>
              <a:buChar char="Ø"/>
            </a:pPr>
            <a:r>
              <a:rPr lang="en-PK" dirty="0"/>
              <a:t>“In Service Employees”, a measure value was also created using this f</a:t>
            </a:r>
            <a:r>
              <a:rPr lang="en-GB" dirty="0"/>
              <a:t>ie</a:t>
            </a:r>
            <a:r>
              <a:rPr lang="en-PK" dirty="0"/>
              <a:t>ld for further analysis. </a:t>
            </a:r>
            <a:r>
              <a:rPr lang="en-PK"/>
              <a:t>Formula </a:t>
            </a:r>
            <a:r>
              <a:rPr lang="en-GB" dirty="0"/>
              <a:t>used: </a:t>
            </a:r>
            <a:endParaRPr lang="en-PK" dirty="0"/>
          </a:p>
          <a:p>
            <a:pPr marL="685800" lvl="2" indent="0" algn="just">
              <a:buNone/>
            </a:pPr>
            <a:r>
              <a:rPr lang="en-GB" dirty="0"/>
              <a:t>﻿IF [Status of Service] = "In Service" THEN 1</a:t>
            </a:r>
          </a:p>
          <a:p>
            <a:pPr marL="685800" lvl="2" indent="0" algn="just">
              <a:buNone/>
            </a:pPr>
            <a:r>
              <a:rPr lang="en-GB" dirty="0"/>
              <a:t>ELSE 0</a:t>
            </a:r>
          </a:p>
          <a:p>
            <a:pPr marL="685800" lvl="2" indent="0" algn="just">
              <a:buNone/>
            </a:pPr>
            <a:r>
              <a:rPr lang="en-GB" dirty="0"/>
              <a:t>END</a:t>
            </a:r>
          </a:p>
          <a:p>
            <a:pPr marL="685800" lvl="2" indent="0" algn="just">
              <a:buNone/>
            </a:pPr>
            <a:endParaRPr lang="en-PK" dirty="0"/>
          </a:p>
        </p:txBody>
      </p:sp>
      <p:sp>
        <p:nvSpPr>
          <p:cNvPr id="5" name="Slide Number Placeholder 4">
            <a:extLst>
              <a:ext uri="{FF2B5EF4-FFF2-40B4-BE49-F238E27FC236}">
                <a16:creationId xmlns:a16="http://schemas.microsoft.com/office/drawing/2014/main" id="{9778C10C-B10A-6649-BB7E-253E7DA38FC4}"/>
              </a:ext>
            </a:extLst>
          </p:cNvPr>
          <p:cNvSpPr>
            <a:spLocks noGrp="1"/>
          </p:cNvSpPr>
          <p:nvPr>
            <p:ph type="sldNum" sz="quarter" idx="12"/>
          </p:nvPr>
        </p:nvSpPr>
        <p:spPr/>
        <p:txBody>
          <a:bodyPr/>
          <a:lstStyle/>
          <a:p>
            <a:fld id="{9C901BB6-298C-F84C-B610-E5A69C80204B}" type="slidenum">
              <a:rPr lang="en-PK" smtClean="0"/>
              <a:t>3</a:t>
            </a:fld>
            <a:endParaRPr lang="en-PK"/>
          </a:p>
        </p:txBody>
      </p:sp>
      <p:pic>
        <p:nvPicPr>
          <p:cNvPr id="7" name="Picture 6">
            <a:extLst>
              <a:ext uri="{FF2B5EF4-FFF2-40B4-BE49-F238E27FC236}">
                <a16:creationId xmlns:a16="http://schemas.microsoft.com/office/drawing/2014/main" id="{880D9873-A7DC-044B-ABC4-35238758FA55}"/>
              </a:ext>
            </a:extLst>
          </p:cNvPr>
          <p:cNvPicPr>
            <a:picLocks noChangeAspect="1"/>
          </p:cNvPicPr>
          <p:nvPr/>
        </p:nvPicPr>
        <p:blipFill>
          <a:blip r:embed="rId3"/>
          <a:stretch>
            <a:fillRect/>
          </a:stretch>
        </p:blipFill>
        <p:spPr>
          <a:xfrm>
            <a:off x="4178475" y="3834232"/>
            <a:ext cx="2072023" cy="1220014"/>
          </a:xfrm>
          <a:prstGeom prst="rect">
            <a:avLst/>
          </a:prstGeom>
        </p:spPr>
      </p:pic>
      <p:pic>
        <p:nvPicPr>
          <p:cNvPr id="11" name="Picture 10">
            <a:extLst>
              <a:ext uri="{FF2B5EF4-FFF2-40B4-BE49-F238E27FC236}">
                <a16:creationId xmlns:a16="http://schemas.microsoft.com/office/drawing/2014/main" id="{79901C18-7D2D-E042-8AD9-EAF477B677CB}"/>
              </a:ext>
            </a:extLst>
          </p:cNvPr>
          <p:cNvPicPr>
            <a:picLocks noChangeAspect="1"/>
          </p:cNvPicPr>
          <p:nvPr/>
        </p:nvPicPr>
        <p:blipFill>
          <a:blip r:embed="rId4"/>
          <a:stretch>
            <a:fillRect/>
          </a:stretch>
        </p:blipFill>
        <p:spPr>
          <a:xfrm>
            <a:off x="4175671" y="7631092"/>
            <a:ext cx="2074827" cy="1220014"/>
          </a:xfrm>
          <a:prstGeom prst="rect">
            <a:avLst/>
          </a:prstGeom>
        </p:spPr>
      </p:pic>
      <p:pic>
        <p:nvPicPr>
          <p:cNvPr id="13" name="Picture 12">
            <a:extLst>
              <a:ext uri="{FF2B5EF4-FFF2-40B4-BE49-F238E27FC236}">
                <a16:creationId xmlns:a16="http://schemas.microsoft.com/office/drawing/2014/main" id="{FC31E77C-E97C-1A4A-A119-FB8BECD6BD91}"/>
              </a:ext>
            </a:extLst>
          </p:cNvPr>
          <p:cNvPicPr>
            <a:picLocks noChangeAspect="1"/>
          </p:cNvPicPr>
          <p:nvPr/>
        </p:nvPicPr>
        <p:blipFill>
          <a:blip r:embed="rId5"/>
          <a:stretch>
            <a:fillRect/>
          </a:stretch>
        </p:blipFill>
        <p:spPr>
          <a:xfrm>
            <a:off x="4175675" y="5732662"/>
            <a:ext cx="2074823" cy="1220014"/>
          </a:xfrm>
          <a:prstGeom prst="rect">
            <a:avLst/>
          </a:prstGeom>
        </p:spPr>
      </p:pic>
    </p:spTree>
    <p:extLst>
      <p:ext uri="{BB962C8B-B14F-4D97-AF65-F5344CB8AC3E}">
        <p14:creationId xmlns:p14="http://schemas.microsoft.com/office/powerpoint/2010/main" val="393765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0D56E-15DB-6F4F-827F-C6E6977DA7C5}"/>
              </a:ext>
            </a:extLst>
          </p:cNvPr>
          <p:cNvSpPr>
            <a:spLocks noGrp="1"/>
          </p:cNvSpPr>
          <p:nvPr>
            <p:ph idx="1"/>
          </p:nvPr>
        </p:nvSpPr>
        <p:spPr/>
        <p:txBody>
          <a:bodyPr anchor="t">
            <a:normAutofit lnSpcReduction="10000"/>
          </a:bodyPr>
          <a:lstStyle/>
          <a:p>
            <a:pPr algn="just"/>
            <a:r>
              <a:rPr lang="en-PK" dirty="0"/>
              <a:t>Terminated:</a:t>
            </a:r>
          </a:p>
          <a:p>
            <a:pPr lvl="1" algn="just">
              <a:buFont typeface="Wingdings" pitchFamily="2" charset="2"/>
              <a:buChar char="Ø"/>
            </a:pPr>
            <a:r>
              <a:rPr lang="en-PK"/>
              <a:t>Using </a:t>
            </a:r>
            <a:r>
              <a:rPr lang="en-GB" dirty="0"/>
              <a:t>S</a:t>
            </a:r>
            <a:r>
              <a:rPr lang="en-PK"/>
              <a:t>tatus of </a:t>
            </a:r>
            <a:r>
              <a:rPr lang="en-GB" dirty="0"/>
              <a:t>S</a:t>
            </a:r>
            <a:r>
              <a:rPr lang="en-PK"/>
              <a:t>ervice </a:t>
            </a:r>
            <a:r>
              <a:rPr lang="en-PK" dirty="0"/>
              <a:t>a column was created to highlight employees </a:t>
            </a:r>
            <a:r>
              <a:rPr lang="en-PK"/>
              <a:t>who </a:t>
            </a:r>
            <a:r>
              <a:rPr lang="en-GB" dirty="0"/>
              <a:t>had </a:t>
            </a:r>
            <a:r>
              <a:rPr lang="en-PK"/>
              <a:t>been </a:t>
            </a:r>
            <a:r>
              <a:rPr lang="en-PK" dirty="0"/>
              <a:t>terminated. Formula used:</a:t>
            </a:r>
          </a:p>
          <a:p>
            <a:pPr marL="685800" lvl="2" indent="0" algn="just">
              <a:buNone/>
            </a:pPr>
            <a:r>
              <a:rPr lang="en-GB" dirty="0"/>
              <a:t>IF [Status of Service] = "Terminated" THEN "Terminated"</a:t>
            </a:r>
          </a:p>
          <a:p>
            <a:pPr marL="685800" lvl="2" indent="0" algn="just">
              <a:buNone/>
            </a:pPr>
            <a:r>
              <a:rPr lang="en-GB" dirty="0"/>
              <a:t>ELSE null</a:t>
            </a:r>
          </a:p>
          <a:p>
            <a:pPr marL="685800" lvl="2" indent="0" algn="just">
              <a:buNone/>
            </a:pPr>
            <a:r>
              <a:rPr lang="en-GB" dirty="0"/>
              <a:t>END</a:t>
            </a:r>
          </a:p>
          <a:p>
            <a:pPr marL="685800" lvl="2" indent="0" algn="just">
              <a:buNone/>
            </a:pPr>
            <a:endParaRPr lang="en-GB" dirty="0"/>
          </a:p>
          <a:p>
            <a:pPr marL="685800" lvl="2" indent="0" algn="just">
              <a:buNone/>
            </a:pPr>
            <a:endParaRPr lang="en-PK" dirty="0"/>
          </a:p>
          <a:p>
            <a:pPr lvl="1" algn="just">
              <a:buFont typeface="Wingdings" pitchFamily="2" charset="2"/>
              <a:buChar char="Ø"/>
            </a:pPr>
            <a:r>
              <a:rPr lang="en-PK" dirty="0"/>
              <a:t>“Terminated Employees”, a measure value was also created using this f</a:t>
            </a:r>
            <a:r>
              <a:rPr lang="en-GB" dirty="0"/>
              <a:t>ie</a:t>
            </a:r>
            <a:r>
              <a:rPr lang="en-PK" dirty="0"/>
              <a:t>ld for further analysis. </a:t>
            </a:r>
            <a:r>
              <a:rPr lang="en-PK"/>
              <a:t>Formula </a:t>
            </a:r>
            <a:r>
              <a:rPr lang="en-GB" dirty="0"/>
              <a:t>used</a:t>
            </a:r>
            <a:r>
              <a:rPr lang="en-PK"/>
              <a:t>:</a:t>
            </a:r>
            <a:endParaRPr lang="en-PK" dirty="0"/>
          </a:p>
          <a:p>
            <a:pPr marL="685800" lvl="2" indent="0" algn="just">
              <a:buNone/>
            </a:pPr>
            <a:r>
              <a:rPr lang="en-GB" dirty="0"/>
              <a:t>﻿IF [Status of Service] = "Terminated" THEN 1</a:t>
            </a:r>
          </a:p>
          <a:p>
            <a:pPr marL="685800" lvl="2" indent="0" algn="just">
              <a:buNone/>
            </a:pPr>
            <a:r>
              <a:rPr lang="en-GB" dirty="0"/>
              <a:t>ELSE 0</a:t>
            </a:r>
          </a:p>
          <a:p>
            <a:pPr marL="685800" lvl="2" indent="0" algn="just">
              <a:buNone/>
            </a:pPr>
            <a:r>
              <a:rPr lang="en-GB" dirty="0"/>
              <a:t>END</a:t>
            </a:r>
          </a:p>
          <a:p>
            <a:pPr marL="685800" lvl="2" indent="0" algn="just">
              <a:buNone/>
            </a:pPr>
            <a:endParaRPr lang="en-PK" dirty="0"/>
          </a:p>
          <a:p>
            <a:pPr algn="just"/>
            <a:r>
              <a:rPr lang="en-PK" dirty="0"/>
              <a:t>Total Employees:</a:t>
            </a:r>
          </a:p>
          <a:p>
            <a:pPr lvl="1" algn="just">
              <a:buFont typeface="Wingdings" pitchFamily="2" charset="2"/>
              <a:buChar char="Ø"/>
            </a:pPr>
            <a:r>
              <a:rPr lang="en-PK" dirty="0"/>
              <a:t>To calculate total employees of the organisation. </a:t>
            </a:r>
            <a:r>
              <a:rPr lang="en-PK"/>
              <a:t>Formula </a:t>
            </a:r>
            <a:r>
              <a:rPr lang="en-GB" dirty="0"/>
              <a:t>used</a:t>
            </a:r>
            <a:r>
              <a:rPr lang="en-PK"/>
              <a:t>:</a:t>
            </a:r>
            <a:endParaRPr lang="en-PK" dirty="0"/>
          </a:p>
          <a:p>
            <a:pPr marL="685800" lvl="2" indent="0" algn="just">
              <a:buNone/>
            </a:pPr>
            <a:r>
              <a:rPr lang="en-GB" dirty="0"/>
              <a:t>﻿IF [Id] = [Id] THEN 1</a:t>
            </a:r>
          </a:p>
          <a:p>
            <a:pPr marL="685800" lvl="2" indent="0" algn="just">
              <a:buNone/>
            </a:pPr>
            <a:r>
              <a:rPr lang="en-GB" dirty="0"/>
              <a:t>ELSE 0</a:t>
            </a:r>
          </a:p>
          <a:p>
            <a:pPr marL="685800" lvl="2" indent="0" algn="just">
              <a:buNone/>
            </a:pPr>
            <a:r>
              <a:rPr lang="en-GB" dirty="0"/>
              <a:t>END</a:t>
            </a:r>
          </a:p>
          <a:p>
            <a:pPr marL="685800" lvl="2" indent="0" algn="just">
              <a:buNone/>
            </a:pPr>
            <a:endParaRPr lang="en-GB" dirty="0"/>
          </a:p>
          <a:p>
            <a:pPr marL="685800" lvl="2" indent="0" algn="just">
              <a:buNone/>
            </a:pPr>
            <a:endParaRPr lang="en-PK" dirty="0"/>
          </a:p>
          <a:p>
            <a:pPr algn="just"/>
            <a:r>
              <a:rPr lang="en-PK" dirty="0"/>
              <a:t>Years of Service: </a:t>
            </a:r>
          </a:p>
          <a:p>
            <a:pPr lvl="1" algn="just">
              <a:buFont typeface="Wingdings" pitchFamily="2" charset="2"/>
              <a:buChar char="Ø"/>
            </a:pPr>
            <a:r>
              <a:rPr lang="en-PK"/>
              <a:t>To determin</a:t>
            </a:r>
            <a:r>
              <a:rPr lang="en-GB" dirty="0"/>
              <a:t>e</a:t>
            </a:r>
            <a:r>
              <a:rPr lang="en-PK"/>
              <a:t> </a:t>
            </a:r>
            <a:r>
              <a:rPr lang="en-PK" dirty="0"/>
              <a:t>how long the employees have been with the organisation or in case of termination how </a:t>
            </a:r>
            <a:r>
              <a:rPr lang="en-PK"/>
              <a:t>long </a:t>
            </a:r>
            <a:r>
              <a:rPr lang="en-GB" dirty="0"/>
              <a:t>their employment was</a:t>
            </a:r>
            <a:r>
              <a:rPr lang="en-PK"/>
              <a:t>, </a:t>
            </a:r>
            <a:r>
              <a:rPr lang="en-PK" dirty="0"/>
              <a:t>this field was created. </a:t>
            </a:r>
            <a:r>
              <a:rPr lang="en-PK"/>
              <a:t>Formula used</a:t>
            </a:r>
            <a:r>
              <a:rPr lang="en-GB" dirty="0"/>
              <a:t>:</a:t>
            </a:r>
            <a:endParaRPr lang="en-PK" dirty="0"/>
          </a:p>
          <a:p>
            <a:pPr marL="685800" lvl="2" indent="0" algn="just">
              <a:buNone/>
            </a:pPr>
            <a:r>
              <a:rPr lang="en-PK" dirty="0"/>
              <a:t> </a:t>
            </a:r>
            <a:r>
              <a:rPr lang="en-GB" dirty="0"/>
              <a:t>﻿IF [Status of Service] = "Terminated" THEN ([</a:t>
            </a:r>
            <a:r>
              <a:rPr lang="en-GB" dirty="0" err="1"/>
              <a:t>Termdate</a:t>
            </a:r>
            <a:r>
              <a:rPr lang="en-GB" dirty="0"/>
              <a:t>] - [Hire Date])/365</a:t>
            </a:r>
          </a:p>
          <a:p>
            <a:pPr marL="685800" lvl="2" indent="0" algn="just">
              <a:buNone/>
            </a:pPr>
            <a:r>
              <a:rPr lang="en-GB" dirty="0"/>
              <a:t>ELSE (TODAY() - [Hire Date])/365</a:t>
            </a:r>
          </a:p>
          <a:p>
            <a:pPr marL="685800" lvl="2" indent="0" algn="just">
              <a:buNone/>
            </a:pPr>
            <a:r>
              <a:rPr lang="en-GB" dirty="0"/>
              <a:t>END</a:t>
            </a:r>
            <a:endParaRPr lang="en-PK" dirty="0"/>
          </a:p>
        </p:txBody>
      </p:sp>
      <p:sp>
        <p:nvSpPr>
          <p:cNvPr id="2" name="Title 1">
            <a:extLst>
              <a:ext uri="{FF2B5EF4-FFF2-40B4-BE49-F238E27FC236}">
                <a16:creationId xmlns:a16="http://schemas.microsoft.com/office/drawing/2014/main" id="{87393182-A833-F841-86E4-5AD2CF00F053}"/>
              </a:ext>
            </a:extLst>
          </p:cNvPr>
          <p:cNvSpPr>
            <a:spLocks noGrp="1"/>
          </p:cNvSpPr>
          <p:nvPr>
            <p:ph type="title"/>
          </p:nvPr>
        </p:nvSpPr>
        <p:spPr/>
        <p:txBody>
          <a:bodyPr/>
          <a:lstStyle/>
          <a:p>
            <a:r>
              <a:rPr lang="en-PK" dirty="0"/>
              <a:t>Cal</a:t>
            </a:r>
            <a:r>
              <a:rPr lang="en-GB" dirty="0"/>
              <a:t>c</a:t>
            </a:r>
            <a:r>
              <a:rPr lang="en-PK" dirty="0"/>
              <a:t>ulated Fields …</a:t>
            </a:r>
          </a:p>
        </p:txBody>
      </p:sp>
      <p:pic>
        <p:nvPicPr>
          <p:cNvPr id="8" name="Picture 7">
            <a:extLst>
              <a:ext uri="{FF2B5EF4-FFF2-40B4-BE49-F238E27FC236}">
                <a16:creationId xmlns:a16="http://schemas.microsoft.com/office/drawing/2014/main" id="{881094BA-3151-0247-8D0D-DB1DDAFA99C7}"/>
              </a:ext>
            </a:extLst>
          </p:cNvPr>
          <p:cNvPicPr>
            <a:picLocks noChangeAspect="1"/>
          </p:cNvPicPr>
          <p:nvPr/>
        </p:nvPicPr>
        <p:blipFill>
          <a:blip r:embed="rId2"/>
          <a:stretch>
            <a:fillRect/>
          </a:stretch>
        </p:blipFill>
        <p:spPr>
          <a:xfrm>
            <a:off x="4538647" y="2944663"/>
            <a:ext cx="1856162" cy="1091438"/>
          </a:xfrm>
          <a:prstGeom prst="rect">
            <a:avLst/>
          </a:prstGeom>
        </p:spPr>
      </p:pic>
      <p:sp>
        <p:nvSpPr>
          <p:cNvPr id="5" name="Slide Number Placeholder 4">
            <a:extLst>
              <a:ext uri="{FF2B5EF4-FFF2-40B4-BE49-F238E27FC236}">
                <a16:creationId xmlns:a16="http://schemas.microsoft.com/office/drawing/2014/main" id="{9778C10C-B10A-6649-BB7E-253E7DA38FC4}"/>
              </a:ext>
            </a:extLst>
          </p:cNvPr>
          <p:cNvSpPr>
            <a:spLocks noGrp="1"/>
          </p:cNvSpPr>
          <p:nvPr>
            <p:ph type="sldNum" sz="quarter" idx="12"/>
          </p:nvPr>
        </p:nvSpPr>
        <p:spPr/>
        <p:txBody>
          <a:bodyPr/>
          <a:lstStyle/>
          <a:p>
            <a:fld id="{9C901BB6-298C-F84C-B610-E5A69C80204B}" type="slidenum">
              <a:rPr lang="en-PK" smtClean="0"/>
              <a:t>4</a:t>
            </a:fld>
            <a:endParaRPr lang="en-PK"/>
          </a:p>
        </p:txBody>
      </p:sp>
      <p:pic>
        <p:nvPicPr>
          <p:cNvPr id="10" name="Picture 9">
            <a:extLst>
              <a:ext uri="{FF2B5EF4-FFF2-40B4-BE49-F238E27FC236}">
                <a16:creationId xmlns:a16="http://schemas.microsoft.com/office/drawing/2014/main" id="{EB9A6008-2125-E24D-95AD-DDCD4118E551}"/>
              </a:ext>
            </a:extLst>
          </p:cNvPr>
          <p:cNvPicPr>
            <a:picLocks noChangeAspect="1"/>
          </p:cNvPicPr>
          <p:nvPr/>
        </p:nvPicPr>
        <p:blipFill>
          <a:blip r:embed="rId3"/>
          <a:stretch>
            <a:fillRect/>
          </a:stretch>
        </p:blipFill>
        <p:spPr>
          <a:xfrm>
            <a:off x="4524921" y="4369710"/>
            <a:ext cx="1922267" cy="1132294"/>
          </a:xfrm>
          <a:prstGeom prst="rect">
            <a:avLst/>
          </a:prstGeom>
        </p:spPr>
      </p:pic>
      <p:pic>
        <p:nvPicPr>
          <p:cNvPr id="14" name="Picture 13">
            <a:extLst>
              <a:ext uri="{FF2B5EF4-FFF2-40B4-BE49-F238E27FC236}">
                <a16:creationId xmlns:a16="http://schemas.microsoft.com/office/drawing/2014/main" id="{686BD222-7D0E-0D44-9E39-9887E42FB83E}"/>
              </a:ext>
            </a:extLst>
          </p:cNvPr>
          <p:cNvPicPr>
            <a:picLocks noChangeAspect="1"/>
          </p:cNvPicPr>
          <p:nvPr/>
        </p:nvPicPr>
        <p:blipFill>
          <a:blip r:embed="rId4"/>
          <a:stretch>
            <a:fillRect/>
          </a:stretch>
        </p:blipFill>
        <p:spPr>
          <a:xfrm>
            <a:off x="4424206" y="5982009"/>
            <a:ext cx="1922265" cy="1132293"/>
          </a:xfrm>
          <a:prstGeom prst="rect">
            <a:avLst/>
          </a:prstGeom>
        </p:spPr>
      </p:pic>
      <p:pic>
        <p:nvPicPr>
          <p:cNvPr id="16" name="Picture 15">
            <a:extLst>
              <a:ext uri="{FF2B5EF4-FFF2-40B4-BE49-F238E27FC236}">
                <a16:creationId xmlns:a16="http://schemas.microsoft.com/office/drawing/2014/main" id="{0C1927B8-B99B-3045-ACE5-7FC55F7EDB5D}"/>
              </a:ext>
            </a:extLst>
          </p:cNvPr>
          <p:cNvPicPr>
            <a:picLocks noChangeAspect="1"/>
          </p:cNvPicPr>
          <p:nvPr/>
        </p:nvPicPr>
        <p:blipFill>
          <a:blip r:embed="rId5"/>
          <a:stretch>
            <a:fillRect/>
          </a:stretch>
        </p:blipFill>
        <p:spPr>
          <a:xfrm>
            <a:off x="4260828" y="8417217"/>
            <a:ext cx="2133981" cy="1184949"/>
          </a:xfrm>
          <a:prstGeom prst="rect">
            <a:avLst/>
          </a:prstGeom>
        </p:spPr>
      </p:pic>
    </p:spTree>
    <p:extLst>
      <p:ext uri="{BB962C8B-B14F-4D97-AF65-F5344CB8AC3E}">
        <p14:creationId xmlns:p14="http://schemas.microsoft.com/office/powerpoint/2010/main" val="296530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0D56E-15DB-6F4F-827F-C6E6977DA7C5}"/>
              </a:ext>
            </a:extLst>
          </p:cNvPr>
          <p:cNvSpPr>
            <a:spLocks noGrp="1"/>
          </p:cNvSpPr>
          <p:nvPr>
            <p:ph idx="1"/>
          </p:nvPr>
        </p:nvSpPr>
        <p:spPr/>
        <p:txBody>
          <a:bodyPr anchor="t">
            <a:normAutofit/>
          </a:bodyPr>
          <a:lstStyle/>
          <a:p>
            <a:pPr algn="just"/>
            <a:r>
              <a:rPr lang="en-GB" dirty="0"/>
              <a:t>﻿Years of Service Bins (In Service):</a:t>
            </a:r>
          </a:p>
          <a:p>
            <a:pPr lvl="1" algn="just">
              <a:buFont typeface="Wingdings" pitchFamily="2" charset="2"/>
              <a:buChar char="Ø"/>
            </a:pPr>
            <a:r>
              <a:rPr lang="en-PK" dirty="0"/>
              <a:t>Using Years </a:t>
            </a:r>
            <a:r>
              <a:rPr lang="en-PK"/>
              <a:t>of </a:t>
            </a:r>
            <a:r>
              <a:rPr lang="en-GB" dirty="0"/>
              <a:t>S</a:t>
            </a:r>
            <a:r>
              <a:rPr lang="en-PK"/>
              <a:t>ervice a</a:t>
            </a:r>
            <a:r>
              <a:rPr lang="en-GB" dirty="0"/>
              <a:t>s a</a:t>
            </a:r>
            <a:r>
              <a:rPr lang="en-PK"/>
              <a:t> standar</a:t>
            </a:r>
            <a:r>
              <a:rPr lang="en-GB" dirty="0"/>
              <a:t>d</a:t>
            </a:r>
            <a:r>
              <a:rPr lang="en-PK"/>
              <a:t> </a:t>
            </a:r>
            <a:r>
              <a:rPr lang="en-PK" dirty="0"/>
              <a:t>2 year bin for In Service employees was created using the standard creating bin procedure in  tableau.</a:t>
            </a:r>
          </a:p>
          <a:p>
            <a:pPr marL="342900" lvl="1" indent="0" algn="just">
              <a:buNone/>
            </a:pPr>
            <a:endParaRPr lang="en-PK" dirty="0"/>
          </a:p>
          <a:p>
            <a:pPr algn="just"/>
            <a:r>
              <a:rPr lang="en-GB" dirty="0"/>
              <a:t>﻿Years of Service Bins (Terminated)</a:t>
            </a:r>
            <a:r>
              <a:rPr lang="en-PK" dirty="0"/>
              <a:t>:</a:t>
            </a:r>
          </a:p>
          <a:p>
            <a:pPr lvl="1" algn="just">
              <a:buFont typeface="Wingdings" pitchFamily="2" charset="2"/>
              <a:buChar char="Ø"/>
            </a:pPr>
            <a:r>
              <a:rPr lang="en-PK" dirty="0"/>
              <a:t>Using Years of Service a custom bin field was created to determine the termination cycles  </a:t>
            </a:r>
            <a:r>
              <a:rPr lang="en-PK"/>
              <a:t>as follows</a:t>
            </a:r>
            <a:r>
              <a:rPr lang="en-GB" dirty="0"/>
              <a:t>:</a:t>
            </a:r>
            <a:endParaRPr lang="en-PK" dirty="0"/>
          </a:p>
          <a:p>
            <a:pPr marL="685800" lvl="2" indent="0" algn="just">
              <a:buNone/>
            </a:pPr>
            <a:r>
              <a:rPr lang="en-GB" dirty="0"/>
              <a:t>﻿IF [Years of Service] &lt; 1 then "&lt; 12 Months"</a:t>
            </a:r>
          </a:p>
          <a:p>
            <a:pPr marL="685800" lvl="2" indent="0" algn="just">
              <a:buNone/>
            </a:pPr>
            <a:r>
              <a:rPr lang="en-GB" dirty="0"/>
              <a:t>ELSEIF [Years of Service] &lt;= 4 THEN "1-4"</a:t>
            </a:r>
          </a:p>
          <a:p>
            <a:pPr marL="685800" lvl="2" indent="0" algn="just">
              <a:buNone/>
            </a:pPr>
            <a:r>
              <a:rPr lang="en-GB" dirty="0"/>
              <a:t>ELSEIF [Years of Service] &lt;= 7 then "4-7"</a:t>
            </a:r>
          </a:p>
          <a:p>
            <a:pPr marL="685800" lvl="2" indent="0" algn="just">
              <a:buNone/>
            </a:pPr>
            <a:r>
              <a:rPr lang="en-GB" dirty="0"/>
              <a:t>ELSEIF [Years of Service] &lt;= 10 then "7-10"</a:t>
            </a:r>
          </a:p>
          <a:p>
            <a:pPr marL="685800" lvl="2" indent="0" algn="just">
              <a:buNone/>
            </a:pPr>
            <a:r>
              <a:rPr lang="en-GB" dirty="0"/>
              <a:t>ELSEIF [Years of Service] &lt;= 13 then "10-13"</a:t>
            </a:r>
          </a:p>
          <a:p>
            <a:pPr marL="685800" lvl="2" indent="0" algn="just">
              <a:buNone/>
            </a:pPr>
            <a:r>
              <a:rPr lang="en-GB" dirty="0"/>
              <a:t>ELSEIF [Years of Service] &lt;= 16 then "13-16"</a:t>
            </a:r>
          </a:p>
          <a:p>
            <a:pPr marL="685800" lvl="2" indent="0" algn="just">
              <a:buNone/>
            </a:pPr>
            <a:r>
              <a:rPr lang="en-GB" dirty="0"/>
              <a:t>ELSE "&gt; 16"</a:t>
            </a:r>
          </a:p>
          <a:p>
            <a:pPr marL="685800" lvl="2" indent="0" algn="just">
              <a:buNone/>
            </a:pPr>
            <a:r>
              <a:rPr lang="en-GB" dirty="0"/>
              <a:t>END</a:t>
            </a:r>
            <a:endParaRPr lang="en-PK" dirty="0"/>
          </a:p>
          <a:p>
            <a:pPr algn="just"/>
            <a:endParaRPr lang="en-PK" dirty="0"/>
          </a:p>
          <a:p>
            <a:pPr algn="just"/>
            <a:r>
              <a:rPr lang="en-PK" dirty="0"/>
              <a:t>New Hires:</a:t>
            </a:r>
          </a:p>
          <a:p>
            <a:pPr lvl="1" algn="just">
              <a:buFont typeface="Wingdings" pitchFamily="2" charset="2"/>
              <a:buChar char="Ø"/>
            </a:pPr>
            <a:r>
              <a:rPr lang="en-PK" dirty="0"/>
              <a:t>Hire Date was used to </a:t>
            </a:r>
            <a:r>
              <a:rPr lang="en-PK"/>
              <a:t>calculate </a:t>
            </a:r>
            <a:r>
              <a:rPr lang="en-GB" dirty="0"/>
              <a:t>the </a:t>
            </a:r>
            <a:r>
              <a:rPr lang="en-PK"/>
              <a:t>new hires every </a:t>
            </a:r>
            <a:r>
              <a:rPr lang="en-PK" dirty="0"/>
              <a:t>year by the company and the formula used was:</a:t>
            </a:r>
          </a:p>
          <a:p>
            <a:pPr marL="685800" lvl="2" indent="0" algn="just">
              <a:buNone/>
            </a:pPr>
            <a:r>
              <a:rPr lang="en-GB" dirty="0"/>
              <a:t>﻿COUNT([Hire Date])</a:t>
            </a:r>
            <a:endParaRPr lang="en-PK" dirty="0"/>
          </a:p>
        </p:txBody>
      </p:sp>
      <p:sp>
        <p:nvSpPr>
          <p:cNvPr id="2" name="Title 1">
            <a:extLst>
              <a:ext uri="{FF2B5EF4-FFF2-40B4-BE49-F238E27FC236}">
                <a16:creationId xmlns:a16="http://schemas.microsoft.com/office/drawing/2014/main" id="{87393182-A833-F841-86E4-5AD2CF00F053}"/>
              </a:ext>
            </a:extLst>
          </p:cNvPr>
          <p:cNvSpPr>
            <a:spLocks noGrp="1"/>
          </p:cNvSpPr>
          <p:nvPr>
            <p:ph type="title"/>
          </p:nvPr>
        </p:nvSpPr>
        <p:spPr/>
        <p:txBody>
          <a:bodyPr/>
          <a:lstStyle/>
          <a:p>
            <a:r>
              <a:rPr lang="en-PK" dirty="0"/>
              <a:t>Cal</a:t>
            </a:r>
            <a:r>
              <a:rPr lang="en-GB" dirty="0"/>
              <a:t>c</a:t>
            </a:r>
            <a:r>
              <a:rPr lang="en-PK" dirty="0"/>
              <a:t>ulated Fields …</a:t>
            </a:r>
          </a:p>
        </p:txBody>
      </p:sp>
      <p:sp>
        <p:nvSpPr>
          <p:cNvPr id="5" name="Slide Number Placeholder 4">
            <a:extLst>
              <a:ext uri="{FF2B5EF4-FFF2-40B4-BE49-F238E27FC236}">
                <a16:creationId xmlns:a16="http://schemas.microsoft.com/office/drawing/2014/main" id="{9778C10C-B10A-6649-BB7E-253E7DA38FC4}"/>
              </a:ext>
            </a:extLst>
          </p:cNvPr>
          <p:cNvSpPr>
            <a:spLocks noGrp="1"/>
          </p:cNvSpPr>
          <p:nvPr>
            <p:ph type="sldNum" sz="quarter" idx="12"/>
          </p:nvPr>
        </p:nvSpPr>
        <p:spPr/>
        <p:txBody>
          <a:bodyPr/>
          <a:lstStyle/>
          <a:p>
            <a:fld id="{9C901BB6-298C-F84C-B610-E5A69C80204B}" type="slidenum">
              <a:rPr lang="en-PK" smtClean="0"/>
              <a:t>5</a:t>
            </a:fld>
            <a:endParaRPr lang="en-PK"/>
          </a:p>
        </p:txBody>
      </p:sp>
      <p:pic>
        <p:nvPicPr>
          <p:cNvPr id="11" name="Picture 10">
            <a:extLst>
              <a:ext uri="{FF2B5EF4-FFF2-40B4-BE49-F238E27FC236}">
                <a16:creationId xmlns:a16="http://schemas.microsoft.com/office/drawing/2014/main" id="{DE12F2AF-E2A6-B049-AEAE-E90353D939D2}"/>
              </a:ext>
            </a:extLst>
          </p:cNvPr>
          <p:cNvPicPr>
            <a:picLocks noChangeAspect="1"/>
          </p:cNvPicPr>
          <p:nvPr/>
        </p:nvPicPr>
        <p:blipFill>
          <a:blip r:embed="rId2"/>
          <a:stretch>
            <a:fillRect/>
          </a:stretch>
        </p:blipFill>
        <p:spPr>
          <a:xfrm>
            <a:off x="4274158" y="4148420"/>
            <a:ext cx="2187448" cy="1323692"/>
          </a:xfrm>
          <a:prstGeom prst="rect">
            <a:avLst/>
          </a:prstGeom>
        </p:spPr>
      </p:pic>
      <p:pic>
        <p:nvPicPr>
          <p:cNvPr id="12" name="Picture 11">
            <a:extLst>
              <a:ext uri="{FF2B5EF4-FFF2-40B4-BE49-F238E27FC236}">
                <a16:creationId xmlns:a16="http://schemas.microsoft.com/office/drawing/2014/main" id="{69AB607F-110A-B54A-8E84-9EC122AC5044}"/>
              </a:ext>
            </a:extLst>
          </p:cNvPr>
          <p:cNvPicPr>
            <a:picLocks noChangeAspect="1"/>
          </p:cNvPicPr>
          <p:nvPr/>
        </p:nvPicPr>
        <p:blipFill>
          <a:blip r:embed="rId3"/>
          <a:stretch>
            <a:fillRect/>
          </a:stretch>
        </p:blipFill>
        <p:spPr>
          <a:xfrm>
            <a:off x="4274158" y="7171819"/>
            <a:ext cx="2120651" cy="1283271"/>
          </a:xfrm>
          <a:prstGeom prst="rect">
            <a:avLst/>
          </a:prstGeom>
        </p:spPr>
      </p:pic>
    </p:spTree>
    <p:extLst>
      <p:ext uri="{BB962C8B-B14F-4D97-AF65-F5344CB8AC3E}">
        <p14:creationId xmlns:p14="http://schemas.microsoft.com/office/powerpoint/2010/main" val="411594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0D56E-15DB-6F4F-827F-C6E6977DA7C5}"/>
              </a:ext>
            </a:extLst>
          </p:cNvPr>
          <p:cNvSpPr>
            <a:spLocks noGrp="1"/>
          </p:cNvSpPr>
          <p:nvPr>
            <p:ph idx="1"/>
          </p:nvPr>
        </p:nvSpPr>
        <p:spPr/>
        <p:txBody>
          <a:bodyPr anchor="t">
            <a:normAutofit/>
          </a:bodyPr>
          <a:lstStyle/>
          <a:p>
            <a:r>
              <a:rPr lang="en-GB" dirty="0"/>
              <a:t>﻿Age:</a:t>
            </a:r>
          </a:p>
          <a:p>
            <a:pPr lvl="1">
              <a:buFont typeface="Wingdings" pitchFamily="2" charset="2"/>
              <a:buChar char="Ø"/>
            </a:pPr>
            <a:r>
              <a:rPr lang="en-PK" dirty="0"/>
              <a:t>To calculate age of </a:t>
            </a:r>
            <a:r>
              <a:rPr lang="en-PK"/>
              <a:t>workforce </a:t>
            </a:r>
            <a:r>
              <a:rPr lang="en-GB" dirty="0"/>
              <a:t>the following function was used</a:t>
            </a:r>
            <a:r>
              <a:rPr lang="en-PK"/>
              <a:t>:</a:t>
            </a:r>
            <a:endParaRPr lang="en-PK" dirty="0"/>
          </a:p>
          <a:p>
            <a:pPr marL="685800" lvl="2" indent="0">
              <a:buNone/>
            </a:pPr>
            <a:r>
              <a:rPr lang="en-GB" dirty="0"/>
              <a:t>﻿([Hire Date] - [Birthdate])/365 + [Years of Service]</a:t>
            </a:r>
            <a:endParaRPr lang="en-PK" dirty="0"/>
          </a:p>
          <a:p>
            <a:pPr marL="342900" lvl="1" indent="0">
              <a:buNone/>
            </a:pPr>
            <a:endParaRPr lang="en-PK" dirty="0"/>
          </a:p>
          <a:p>
            <a:pPr marL="342900" lvl="1" indent="0">
              <a:buNone/>
            </a:pPr>
            <a:endParaRPr lang="en-PK" dirty="0"/>
          </a:p>
          <a:p>
            <a:pPr marL="342900" lvl="1" indent="0">
              <a:buNone/>
            </a:pPr>
            <a:endParaRPr lang="en-GB" dirty="0"/>
          </a:p>
          <a:p>
            <a:pPr marL="342900" lvl="1" indent="0">
              <a:buNone/>
            </a:pPr>
            <a:endParaRPr lang="en-GB" dirty="0"/>
          </a:p>
          <a:p>
            <a:pPr marL="342900" lvl="1" indent="0">
              <a:buNone/>
            </a:pPr>
            <a:endParaRPr lang="en-GB" dirty="0"/>
          </a:p>
          <a:p>
            <a:pPr marL="342900" lvl="1" indent="0">
              <a:buNone/>
            </a:pPr>
            <a:endParaRPr lang="en-GB" dirty="0"/>
          </a:p>
          <a:p>
            <a:pPr marL="342900" lvl="1" indent="0">
              <a:buNone/>
            </a:pPr>
            <a:endParaRPr lang="en-GB" dirty="0"/>
          </a:p>
          <a:p>
            <a:pPr marL="342900" lvl="1" indent="0">
              <a:buNone/>
            </a:pPr>
            <a:endParaRPr lang="en-PK" dirty="0"/>
          </a:p>
          <a:p>
            <a:r>
              <a:rPr lang="en-GB" dirty="0"/>
              <a:t>Turnover Rate</a:t>
            </a:r>
            <a:r>
              <a:rPr lang="en-PK" dirty="0"/>
              <a:t>:</a:t>
            </a:r>
          </a:p>
          <a:p>
            <a:pPr lvl="1">
              <a:buFont typeface="Wingdings" pitchFamily="2" charset="2"/>
              <a:buChar char="Ø"/>
            </a:pPr>
            <a:r>
              <a:rPr lang="en-PK" dirty="0"/>
              <a:t>Using Terminated Employees and Total Employees the Turnover Rate for the organisation was calculated. The </a:t>
            </a:r>
            <a:r>
              <a:rPr lang="en-PK"/>
              <a:t>formula </a:t>
            </a:r>
            <a:r>
              <a:rPr lang="en-GB" dirty="0"/>
              <a:t>used: </a:t>
            </a:r>
            <a:endParaRPr lang="en-PK" dirty="0"/>
          </a:p>
          <a:p>
            <a:pPr marL="685800" lvl="2" indent="0">
              <a:buNone/>
            </a:pPr>
            <a:r>
              <a:rPr lang="en-GB" dirty="0"/>
              <a:t>﻿([Hire Date] - [Birthdate])/365 + [Years of Service]</a:t>
            </a:r>
          </a:p>
        </p:txBody>
      </p:sp>
      <p:sp>
        <p:nvSpPr>
          <p:cNvPr id="2" name="Title 1">
            <a:extLst>
              <a:ext uri="{FF2B5EF4-FFF2-40B4-BE49-F238E27FC236}">
                <a16:creationId xmlns:a16="http://schemas.microsoft.com/office/drawing/2014/main" id="{87393182-A833-F841-86E4-5AD2CF00F053}"/>
              </a:ext>
            </a:extLst>
          </p:cNvPr>
          <p:cNvSpPr>
            <a:spLocks noGrp="1"/>
          </p:cNvSpPr>
          <p:nvPr>
            <p:ph type="title"/>
          </p:nvPr>
        </p:nvSpPr>
        <p:spPr/>
        <p:txBody>
          <a:bodyPr/>
          <a:lstStyle/>
          <a:p>
            <a:r>
              <a:rPr lang="en-PK" dirty="0"/>
              <a:t>Cal</a:t>
            </a:r>
            <a:r>
              <a:rPr lang="en-GB" dirty="0"/>
              <a:t>c</a:t>
            </a:r>
            <a:r>
              <a:rPr lang="en-PK" dirty="0"/>
              <a:t>ulated Fields …</a:t>
            </a:r>
          </a:p>
        </p:txBody>
      </p:sp>
      <p:sp>
        <p:nvSpPr>
          <p:cNvPr id="5" name="Slide Number Placeholder 4">
            <a:extLst>
              <a:ext uri="{FF2B5EF4-FFF2-40B4-BE49-F238E27FC236}">
                <a16:creationId xmlns:a16="http://schemas.microsoft.com/office/drawing/2014/main" id="{9778C10C-B10A-6649-BB7E-253E7DA38FC4}"/>
              </a:ext>
            </a:extLst>
          </p:cNvPr>
          <p:cNvSpPr>
            <a:spLocks noGrp="1"/>
          </p:cNvSpPr>
          <p:nvPr>
            <p:ph type="sldNum" sz="quarter" idx="12"/>
          </p:nvPr>
        </p:nvSpPr>
        <p:spPr/>
        <p:txBody>
          <a:bodyPr/>
          <a:lstStyle/>
          <a:p>
            <a:fld id="{9C901BB6-298C-F84C-B610-E5A69C80204B}" type="slidenum">
              <a:rPr lang="en-PK" smtClean="0"/>
              <a:t>6</a:t>
            </a:fld>
            <a:endParaRPr lang="en-PK"/>
          </a:p>
        </p:txBody>
      </p:sp>
      <p:pic>
        <p:nvPicPr>
          <p:cNvPr id="7" name="Picture 6">
            <a:extLst>
              <a:ext uri="{FF2B5EF4-FFF2-40B4-BE49-F238E27FC236}">
                <a16:creationId xmlns:a16="http://schemas.microsoft.com/office/drawing/2014/main" id="{94DC0649-5306-B54E-84F6-2CD7FB862984}"/>
              </a:ext>
            </a:extLst>
          </p:cNvPr>
          <p:cNvPicPr>
            <a:picLocks noChangeAspect="1"/>
          </p:cNvPicPr>
          <p:nvPr/>
        </p:nvPicPr>
        <p:blipFill>
          <a:blip r:embed="rId2"/>
          <a:stretch>
            <a:fillRect/>
          </a:stretch>
        </p:blipFill>
        <p:spPr>
          <a:xfrm>
            <a:off x="1768508" y="3086109"/>
            <a:ext cx="3320984" cy="2009630"/>
          </a:xfrm>
          <a:prstGeom prst="rect">
            <a:avLst/>
          </a:prstGeom>
        </p:spPr>
      </p:pic>
      <p:pic>
        <p:nvPicPr>
          <p:cNvPr id="13" name="Picture 12">
            <a:extLst>
              <a:ext uri="{FF2B5EF4-FFF2-40B4-BE49-F238E27FC236}">
                <a16:creationId xmlns:a16="http://schemas.microsoft.com/office/drawing/2014/main" id="{B9BEAE46-3BF7-C741-967D-28E504E1B9D5}"/>
              </a:ext>
            </a:extLst>
          </p:cNvPr>
          <p:cNvPicPr>
            <a:picLocks noChangeAspect="1"/>
          </p:cNvPicPr>
          <p:nvPr/>
        </p:nvPicPr>
        <p:blipFill>
          <a:blip r:embed="rId3"/>
          <a:stretch>
            <a:fillRect/>
          </a:stretch>
        </p:blipFill>
        <p:spPr>
          <a:xfrm>
            <a:off x="1893954" y="6596101"/>
            <a:ext cx="3320983" cy="2009630"/>
          </a:xfrm>
          <a:prstGeom prst="rect">
            <a:avLst/>
          </a:prstGeom>
        </p:spPr>
      </p:pic>
    </p:spTree>
    <p:extLst>
      <p:ext uri="{BB962C8B-B14F-4D97-AF65-F5344CB8AC3E}">
        <p14:creationId xmlns:p14="http://schemas.microsoft.com/office/powerpoint/2010/main" val="97332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p:txBody>
          <a:bodyPr anchor="t">
            <a:normAutofit/>
          </a:bodyPr>
          <a:lstStyle/>
          <a:p>
            <a:pPr algn="just"/>
            <a:r>
              <a:rPr lang="en-PK" sz="1200" dirty="0"/>
              <a:t>Mentioned below </a:t>
            </a:r>
            <a:r>
              <a:rPr lang="en-PK" sz="1200"/>
              <a:t>are </a:t>
            </a:r>
            <a:r>
              <a:rPr lang="en-GB" sz="1200" dirty="0"/>
              <a:t>the </a:t>
            </a:r>
            <a:r>
              <a:rPr lang="en-PK" sz="1200"/>
              <a:t>analytical </a:t>
            </a:r>
            <a:r>
              <a:rPr lang="en-PK" sz="1200" dirty="0"/>
              <a:t>procedures designed </a:t>
            </a:r>
            <a:r>
              <a:rPr lang="en-PK" sz="1200"/>
              <a:t>to </a:t>
            </a:r>
            <a:r>
              <a:rPr lang="en-GB" sz="1200" dirty="0"/>
              <a:t>achieve</a:t>
            </a:r>
            <a:r>
              <a:rPr lang="en-PK" sz="1200"/>
              <a:t> </a:t>
            </a:r>
            <a:r>
              <a:rPr lang="en-PK" sz="1200" dirty="0"/>
              <a:t>the </a:t>
            </a:r>
            <a:r>
              <a:rPr lang="en-PK" sz="1200"/>
              <a:t>aims </a:t>
            </a:r>
            <a:r>
              <a:rPr lang="en-GB" sz="1200" dirty="0"/>
              <a:t>outlined previously. </a:t>
            </a:r>
            <a:r>
              <a:rPr lang="en-PK" sz="1200"/>
              <a:t>There </a:t>
            </a:r>
            <a:r>
              <a:rPr lang="en-PK" sz="1200" dirty="0"/>
              <a:t>are two dashboards  with three overarching questions and sub questions within them. </a:t>
            </a:r>
          </a:p>
          <a:p>
            <a:pPr algn="just"/>
            <a:r>
              <a:rPr lang="en-PK" sz="1200"/>
              <a:t>The basic </a:t>
            </a:r>
            <a:r>
              <a:rPr lang="en-PK" sz="1200" dirty="0"/>
              <a:t>assumptions for all the calculations mentioned above and the graphs displayed below are as follows:</a:t>
            </a:r>
          </a:p>
          <a:p>
            <a:pPr lvl="1" algn="just">
              <a:buFont typeface="Wingdings" pitchFamily="2" charset="2"/>
              <a:buChar char="Ø"/>
            </a:pPr>
            <a:r>
              <a:rPr lang="en-PK" dirty="0"/>
              <a:t>The age of employees was </a:t>
            </a:r>
            <a:r>
              <a:rPr lang="en-PK"/>
              <a:t>not </a:t>
            </a:r>
            <a:r>
              <a:rPr lang="en-GB" dirty="0"/>
              <a:t>incorporated</a:t>
            </a:r>
            <a:r>
              <a:rPr lang="en-PK"/>
              <a:t> </a:t>
            </a:r>
            <a:r>
              <a:rPr lang="en-PK" dirty="0"/>
              <a:t>except for the calculation of avergae age of In Service employees bec</a:t>
            </a:r>
            <a:r>
              <a:rPr lang="en-GB" dirty="0"/>
              <a:t>au</a:t>
            </a:r>
            <a:r>
              <a:rPr lang="en-PK"/>
              <a:t>se </a:t>
            </a:r>
            <a:r>
              <a:rPr lang="en-GB" dirty="0"/>
              <a:t>the</a:t>
            </a:r>
            <a:r>
              <a:rPr lang="en-PK"/>
              <a:t> </a:t>
            </a:r>
            <a:r>
              <a:rPr lang="en-PK" dirty="0"/>
              <a:t>data included few employees with unrealistic ages when they joined the workforce. Thus the age aspect of </a:t>
            </a:r>
            <a:r>
              <a:rPr lang="en-PK"/>
              <a:t>filtering </a:t>
            </a:r>
            <a:r>
              <a:rPr lang="en-GB" dirty="0"/>
              <a:t>employees</a:t>
            </a:r>
            <a:r>
              <a:rPr lang="en-PK"/>
              <a:t> </a:t>
            </a:r>
            <a:r>
              <a:rPr lang="en-PK" dirty="0"/>
              <a:t>was not included to avoid complexity in analysis.</a:t>
            </a:r>
          </a:p>
          <a:p>
            <a:pPr lvl="1" algn="just">
              <a:buFont typeface="Wingdings" pitchFamily="2" charset="2"/>
              <a:buChar char="Ø"/>
            </a:pPr>
            <a:r>
              <a:rPr lang="en-PK" dirty="0"/>
              <a:t>The data also included </a:t>
            </a:r>
            <a:r>
              <a:rPr lang="en-PK"/>
              <a:t>large amount</a:t>
            </a:r>
            <a:r>
              <a:rPr lang="en-GB" dirty="0"/>
              <a:t>s</a:t>
            </a:r>
            <a:r>
              <a:rPr lang="en-PK"/>
              <a:t> </a:t>
            </a:r>
            <a:r>
              <a:rPr lang="en-PK" dirty="0"/>
              <a:t>of null values which were filtered </a:t>
            </a:r>
            <a:r>
              <a:rPr lang="en-PK"/>
              <a:t>out </a:t>
            </a:r>
            <a:r>
              <a:rPr lang="en-GB" dirty="0"/>
              <a:t>while </a:t>
            </a:r>
            <a:r>
              <a:rPr lang="en-PK"/>
              <a:t>answeing analytical </a:t>
            </a:r>
            <a:r>
              <a:rPr lang="en-PK" dirty="0"/>
              <a:t>questions </a:t>
            </a:r>
            <a:r>
              <a:rPr lang="en-PK"/>
              <a:t>via </a:t>
            </a:r>
            <a:r>
              <a:rPr lang="en-GB" dirty="0"/>
              <a:t>filters</a:t>
            </a:r>
            <a:r>
              <a:rPr lang="en-PK"/>
              <a:t>.</a:t>
            </a:r>
            <a:endParaRPr lang="en-PK" dirty="0"/>
          </a:p>
          <a:p>
            <a:pPr marL="342900" lvl="1" indent="0" algn="just">
              <a:buNone/>
            </a:pPr>
            <a:endParaRPr lang="en-PK" dirty="0"/>
          </a:p>
          <a:p>
            <a:pPr algn="just"/>
            <a:r>
              <a:rPr lang="en-PK" sz="1200" b="1" dirty="0"/>
              <a:t>Dashboard 1: Human Resource Workforce</a:t>
            </a:r>
          </a:p>
          <a:p>
            <a:pPr lvl="1" algn="just">
              <a:buFont typeface="Wingdings" pitchFamily="2" charset="2"/>
              <a:buChar char="Ø"/>
            </a:pPr>
            <a:r>
              <a:rPr lang="en-PK" b="1" dirty="0"/>
              <a:t>When?</a:t>
            </a:r>
            <a:r>
              <a:rPr lang="en-PK" dirty="0"/>
              <a:t> (breaking down </a:t>
            </a:r>
            <a:r>
              <a:rPr lang="en-PK"/>
              <a:t>data </a:t>
            </a:r>
            <a:r>
              <a:rPr lang="en-GB" dirty="0"/>
              <a:t>chronologically</a:t>
            </a:r>
            <a:r>
              <a:rPr lang="en-PK"/>
              <a:t>)</a:t>
            </a:r>
            <a:endParaRPr lang="en-PK" dirty="0"/>
          </a:p>
          <a:p>
            <a:pPr lvl="2" algn="just">
              <a:buFont typeface="Wingdings" pitchFamily="2" charset="2"/>
              <a:buChar char="§"/>
            </a:pPr>
            <a:r>
              <a:rPr lang="en-PK" sz="1200" dirty="0"/>
              <a:t>Question 1: Number of employees being hired every year by gender aga</a:t>
            </a:r>
            <a:r>
              <a:rPr lang="en-GB" sz="1200" dirty="0"/>
              <a:t>in</a:t>
            </a:r>
            <a:r>
              <a:rPr lang="en-PK" sz="1200" dirty="0"/>
              <a:t>st the terminations taking place every year?</a:t>
            </a:r>
          </a:p>
          <a:p>
            <a:pPr lvl="3" algn="just">
              <a:buFont typeface="Wingdings" pitchFamily="2" charset="2"/>
              <a:buChar char="v"/>
            </a:pPr>
            <a:r>
              <a:rPr lang="en-PK" sz="1200" dirty="0"/>
              <a:t>Answer: </a:t>
            </a:r>
            <a:r>
              <a:rPr lang="en-GB" sz="1200" dirty="0"/>
              <a:t>As per the graph the organisation has a steady and constant hiring environment with very few terminations every year (please see the screenshot below)</a:t>
            </a:r>
          </a:p>
          <a:p>
            <a:pPr lvl="3" algn="just">
              <a:buFont typeface="Wingdings" pitchFamily="2" charset="2"/>
              <a:buChar char="v"/>
            </a:pPr>
            <a:r>
              <a:rPr lang="en-GB" sz="1200" dirty="0"/>
              <a:t>A duel axis graph of a histogram and a line chart was selected for this comparison as both of these are considered equally good measures of analysing distribution and trends over the years.</a:t>
            </a:r>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lvl="3" algn="just">
              <a:buFont typeface="Wingdings" pitchFamily="2" charset="2"/>
              <a:buChar char="§"/>
            </a:pPr>
            <a:endParaRPr lang="en-GB" sz="1200" dirty="0"/>
          </a:p>
          <a:p>
            <a:pPr marL="1028700" lvl="3" indent="0" algn="just">
              <a:buNone/>
            </a:pPr>
            <a:endParaRPr lang="en-GB" sz="1200" dirty="0"/>
          </a:p>
          <a:p>
            <a:pPr lvl="3" algn="just">
              <a:buFont typeface="Wingdings" pitchFamily="2" charset="2"/>
              <a:buChar char="v"/>
            </a:pPr>
            <a:endParaRPr lang="en-GB" sz="1200" dirty="0"/>
          </a:p>
          <a:p>
            <a:pPr marL="342900" lvl="1" indent="0" algn="just">
              <a:buNone/>
            </a:pPr>
            <a:endParaRPr lang="en-PK" dirty="0"/>
          </a:p>
          <a:p>
            <a:pPr lvl="1" algn="just">
              <a:buFont typeface="Wingdings" pitchFamily="2" charset="2"/>
              <a:buChar char="Ø"/>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7</a:t>
            </a:fld>
            <a:endParaRPr lang="en-PK"/>
          </a:p>
        </p:txBody>
      </p:sp>
      <p:pic>
        <p:nvPicPr>
          <p:cNvPr id="9" name="Picture 8">
            <a:extLst>
              <a:ext uri="{FF2B5EF4-FFF2-40B4-BE49-F238E27FC236}">
                <a16:creationId xmlns:a16="http://schemas.microsoft.com/office/drawing/2014/main" id="{2864987F-E955-1A45-9B2D-F4A49ED5CB2C}"/>
              </a:ext>
            </a:extLst>
          </p:cNvPr>
          <p:cNvPicPr>
            <a:picLocks noChangeAspect="1"/>
          </p:cNvPicPr>
          <p:nvPr/>
        </p:nvPicPr>
        <p:blipFill>
          <a:blip r:embed="rId2"/>
          <a:stretch>
            <a:fillRect/>
          </a:stretch>
        </p:blipFill>
        <p:spPr>
          <a:xfrm>
            <a:off x="1026054" y="7522895"/>
            <a:ext cx="5224446" cy="1760710"/>
          </a:xfrm>
          <a:prstGeom prst="rect">
            <a:avLst/>
          </a:prstGeom>
        </p:spPr>
      </p:pic>
    </p:spTree>
    <p:extLst>
      <p:ext uri="{BB962C8B-B14F-4D97-AF65-F5344CB8AC3E}">
        <p14:creationId xmlns:p14="http://schemas.microsoft.com/office/powerpoint/2010/main" val="329593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a:xfrm>
            <a:off x="278189" y="2176041"/>
            <a:ext cx="6297586" cy="6751829"/>
          </a:xfrm>
        </p:spPr>
        <p:txBody>
          <a:bodyPr anchor="t">
            <a:normAutofit/>
          </a:bodyPr>
          <a:lstStyle/>
          <a:p>
            <a:pPr marL="1028700" lvl="3" indent="0" algn="just">
              <a:buNone/>
            </a:pPr>
            <a:endParaRPr lang="en-GB" sz="1200" dirty="0"/>
          </a:p>
          <a:p>
            <a:pPr lvl="2" algn="just">
              <a:buFont typeface="Wingdings" pitchFamily="2" charset="2"/>
              <a:buChar char="§"/>
            </a:pPr>
            <a:r>
              <a:rPr lang="en-GB" sz="1200" dirty="0"/>
              <a:t>Question 2: Percentage of In Service employees by years of service bins to determine if the workforce is experienced or unexperienced?</a:t>
            </a:r>
          </a:p>
          <a:p>
            <a:pPr lvl="3" algn="just">
              <a:buFont typeface="Wingdings" pitchFamily="2" charset="2"/>
              <a:buChar char="v"/>
            </a:pPr>
            <a:r>
              <a:rPr lang="en-GB" sz="1200" dirty="0"/>
              <a:t>Answer: The histogram presents that more than 50% of the current workforce has been with the organisation for more the 8 years suggesting that employees generally have a longer tenure at the organisation (please see the screenshot below)</a:t>
            </a:r>
          </a:p>
          <a:p>
            <a:pPr lvl="3" algn="just">
              <a:buFont typeface="Wingdings" pitchFamily="2" charset="2"/>
              <a:buChar char="v"/>
            </a:pPr>
            <a:r>
              <a:rPr lang="en-GB" sz="1200" dirty="0"/>
              <a:t>The histogram was selected as the chart to represent data as one of the variables being used was of chronological nature.</a:t>
            </a:r>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lvl="3" algn="just">
              <a:buFont typeface="Wingdings" pitchFamily="2" charset="2"/>
              <a:buChar char="v"/>
            </a:pPr>
            <a:endParaRPr lang="en-GB" sz="1200" dirty="0"/>
          </a:p>
          <a:p>
            <a:pPr marL="685800" lvl="2" indent="0" algn="just">
              <a:buNone/>
            </a:pPr>
            <a:endParaRPr lang="en-GB" sz="1200" dirty="0"/>
          </a:p>
          <a:p>
            <a:pPr marL="685800" lvl="2" indent="0" algn="just">
              <a:buNone/>
            </a:pPr>
            <a:endParaRPr lang="en-GB" sz="1200" dirty="0"/>
          </a:p>
          <a:p>
            <a:pPr marL="685800" lvl="2" indent="0" algn="just">
              <a:buNone/>
            </a:pPr>
            <a:endParaRPr lang="en-GB" sz="1200" dirty="0"/>
          </a:p>
          <a:p>
            <a:pPr lvl="1" algn="just">
              <a:buFont typeface="Wingdings" pitchFamily="2" charset="2"/>
              <a:buChar char="Ø"/>
            </a:pPr>
            <a:r>
              <a:rPr lang="en-PK" b="1" dirty="0"/>
              <a:t>Who</a:t>
            </a:r>
            <a:r>
              <a:rPr lang="en-PK" b="1"/>
              <a:t>?</a:t>
            </a:r>
            <a:r>
              <a:rPr lang="en-PK"/>
              <a:t> (</a:t>
            </a:r>
            <a:r>
              <a:rPr lang="en-GB" dirty="0"/>
              <a:t>Employees who were </a:t>
            </a:r>
            <a:r>
              <a:rPr lang="en-PK"/>
              <a:t>part </a:t>
            </a:r>
            <a:r>
              <a:rPr lang="en-PK" dirty="0"/>
              <a:t>of the workforce)</a:t>
            </a:r>
          </a:p>
          <a:p>
            <a:pPr lvl="2" algn="just">
              <a:buFont typeface="Wingdings" pitchFamily="2" charset="2"/>
              <a:buChar char="§"/>
            </a:pPr>
            <a:r>
              <a:rPr lang="en-PK" sz="1200" dirty="0"/>
              <a:t>Question 1: W</a:t>
            </a:r>
            <a:r>
              <a:rPr lang="en-GB" sz="1200" dirty="0"/>
              <a:t>h</a:t>
            </a:r>
            <a:r>
              <a:rPr lang="en-PK" sz="1200" dirty="0"/>
              <a:t>at is the gender breakdown of the workforce?</a:t>
            </a:r>
          </a:p>
          <a:p>
            <a:pPr lvl="3" algn="just">
              <a:buFont typeface="Wingdings" pitchFamily="2" charset="2"/>
              <a:buChar char="v"/>
            </a:pPr>
            <a:r>
              <a:rPr lang="en-PK" sz="1200" dirty="0"/>
              <a:t>Answer: </a:t>
            </a:r>
            <a:r>
              <a:rPr lang="en-GB" sz="1200" dirty="0"/>
              <a:t>please see the screenshot below</a:t>
            </a:r>
            <a:endParaRPr lang="en-PK" sz="1200" dirty="0"/>
          </a:p>
          <a:p>
            <a:pPr marL="342900" lvl="1" indent="0" algn="just">
              <a:buNone/>
            </a:pPr>
            <a:endParaRPr lang="en-PK" dirty="0"/>
          </a:p>
          <a:p>
            <a:pPr lvl="1" algn="just">
              <a:buFont typeface="Wingdings" pitchFamily="2" charset="2"/>
              <a:buChar char="Ø"/>
            </a:pPr>
            <a:endParaRPr lang="en-PK"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8</a:t>
            </a:fld>
            <a:endParaRPr lang="en-PK"/>
          </a:p>
        </p:txBody>
      </p:sp>
      <p:pic>
        <p:nvPicPr>
          <p:cNvPr id="12" name="Picture 11">
            <a:extLst>
              <a:ext uri="{FF2B5EF4-FFF2-40B4-BE49-F238E27FC236}">
                <a16:creationId xmlns:a16="http://schemas.microsoft.com/office/drawing/2014/main" id="{36BCF2AF-C918-CA46-98E9-2A343FB87EB4}"/>
              </a:ext>
            </a:extLst>
          </p:cNvPr>
          <p:cNvPicPr>
            <a:picLocks noChangeAspect="1"/>
          </p:cNvPicPr>
          <p:nvPr/>
        </p:nvPicPr>
        <p:blipFill>
          <a:blip r:embed="rId2"/>
          <a:stretch>
            <a:fillRect/>
          </a:stretch>
        </p:blipFill>
        <p:spPr>
          <a:xfrm>
            <a:off x="2163873" y="4566144"/>
            <a:ext cx="3359595" cy="1971621"/>
          </a:xfrm>
          <a:prstGeom prst="rect">
            <a:avLst/>
          </a:prstGeom>
        </p:spPr>
      </p:pic>
      <p:pic>
        <p:nvPicPr>
          <p:cNvPr id="13" name="Picture 12">
            <a:extLst>
              <a:ext uri="{FF2B5EF4-FFF2-40B4-BE49-F238E27FC236}">
                <a16:creationId xmlns:a16="http://schemas.microsoft.com/office/drawing/2014/main" id="{DA3848D2-FF69-6E46-B4CE-F09A28D375C4}"/>
              </a:ext>
            </a:extLst>
          </p:cNvPr>
          <p:cNvPicPr>
            <a:picLocks noChangeAspect="1"/>
          </p:cNvPicPr>
          <p:nvPr/>
        </p:nvPicPr>
        <p:blipFill>
          <a:blip r:embed="rId3"/>
          <a:stretch>
            <a:fillRect/>
          </a:stretch>
        </p:blipFill>
        <p:spPr>
          <a:xfrm>
            <a:off x="2651685" y="8146791"/>
            <a:ext cx="1191985" cy="1187489"/>
          </a:xfrm>
          <a:prstGeom prst="rect">
            <a:avLst/>
          </a:prstGeom>
        </p:spPr>
      </p:pic>
    </p:spTree>
    <p:extLst>
      <p:ext uri="{BB962C8B-B14F-4D97-AF65-F5344CB8AC3E}">
        <p14:creationId xmlns:p14="http://schemas.microsoft.com/office/powerpoint/2010/main" val="19424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356-4536-8A4E-87E2-1C2712404B74}"/>
              </a:ext>
            </a:extLst>
          </p:cNvPr>
          <p:cNvSpPr>
            <a:spLocks noGrp="1"/>
          </p:cNvSpPr>
          <p:nvPr>
            <p:ph type="title"/>
          </p:nvPr>
        </p:nvSpPr>
        <p:spPr/>
        <p:txBody>
          <a:bodyPr/>
          <a:lstStyle/>
          <a:p>
            <a:r>
              <a:rPr lang="en-PK" dirty="0"/>
              <a:t>Analytical Questions …</a:t>
            </a:r>
          </a:p>
        </p:txBody>
      </p:sp>
      <p:sp>
        <p:nvSpPr>
          <p:cNvPr id="3" name="Content Placeholder 2">
            <a:extLst>
              <a:ext uri="{FF2B5EF4-FFF2-40B4-BE49-F238E27FC236}">
                <a16:creationId xmlns:a16="http://schemas.microsoft.com/office/drawing/2014/main" id="{108F6CD3-83C9-0A4F-996B-DC6D87769B31}"/>
              </a:ext>
            </a:extLst>
          </p:cNvPr>
          <p:cNvSpPr>
            <a:spLocks noGrp="1"/>
          </p:cNvSpPr>
          <p:nvPr>
            <p:ph idx="1"/>
          </p:nvPr>
        </p:nvSpPr>
        <p:spPr>
          <a:xfrm>
            <a:off x="280207" y="1837509"/>
            <a:ext cx="6297586" cy="6992390"/>
          </a:xfrm>
        </p:spPr>
        <p:txBody>
          <a:bodyPr anchor="t">
            <a:normAutofit/>
          </a:bodyPr>
          <a:lstStyle/>
          <a:p>
            <a:pPr marL="342900" lvl="1" indent="0" algn="just">
              <a:buNone/>
            </a:pPr>
            <a:endParaRPr lang="en-PK" dirty="0"/>
          </a:p>
          <a:p>
            <a:pPr marL="1028700" lvl="3" indent="0" algn="just">
              <a:buNone/>
            </a:pPr>
            <a:endParaRPr lang="en-PK" sz="1200" dirty="0"/>
          </a:p>
          <a:p>
            <a:pPr lvl="2" algn="just">
              <a:buFont typeface="Wingdings" pitchFamily="2" charset="2"/>
              <a:buChar char="§"/>
            </a:pPr>
            <a:r>
              <a:rPr lang="en-PK" sz="1200" dirty="0"/>
              <a:t>Question 2: What is the age distribution of </a:t>
            </a:r>
            <a:r>
              <a:rPr lang="en-PK" sz="1200"/>
              <a:t>employees in</a:t>
            </a:r>
            <a:r>
              <a:rPr lang="en-GB" sz="1200" dirty="0"/>
              <a:t> the</a:t>
            </a:r>
            <a:r>
              <a:rPr lang="en-PK" sz="1200"/>
              <a:t> </a:t>
            </a:r>
            <a:r>
              <a:rPr lang="en-PK" sz="1200" dirty="0"/>
              <a:t>organistaion based on gender?</a:t>
            </a:r>
          </a:p>
          <a:p>
            <a:pPr lvl="3" algn="just">
              <a:buFont typeface="Wingdings" pitchFamily="2" charset="2"/>
              <a:buChar char="v"/>
            </a:pPr>
            <a:r>
              <a:rPr lang="en-PK" sz="1200" dirty="0"/>
              <a:t>Answer: </a:t>
            </a:r>
            <a:r>
              <a:rPr lang="en-GB" sz="1200" dirty="0"/>
              <a:t>The box and whisker plot indicates that majority of the workforce is within the age range 20 years - 57 years having a median of 37-38 years (please see the screenshot below)</a:t>
            </a:r>
          </a:p>
          <a:p>
            <a:pPr lvl="3" algn="just">
              <a:buFont typeface="Wingdings" pitchFamily="2" charset="2"/>
              <a:buChar char="v"/>
            </a:pPr>
            <a:r>
              <a:rPr lang="en-GB" sz="1200" dirty="0"/>
              <a:t>The box and whisker plot was considered reasonable to present this distribution as it provides a clear visual to show mean, median and range distribution for data being analysed which was the aim of this question </a:t>
            </a:r>
            <a:endParaRPr lang="en-PK" sz="1200" dirty="0"/>
          </a:p>
          <a:p>
            <a:pPr lvl="3" algn="just">
              <a:buFont typeface="Wingdings" pitchFamily="2" charset="2"/>
              <a:buChar char="v"/>
            </a:pPr>
            <a:endParaRPr lang="en-PK" sz="1200" dirty="0"/>
          </a:p>
          <a:p>
            <a:pPr lvl="3" algn="just">
              <a:buFont typeface="Wingdings" pitchFamily="2" charset="2"/>
              <a:buChar char="v"/>
            </a:pPr>
            <a:endParaRPr lang="en-PK" sz="1200" dirty="0"/>
          </a:p>
          <a:p>
            <a:pPr lvl="3" algn="just">
              <a:buFont typeface="Wingdings" pitchFamily="2" charset="2"/>
              <a:buChar char="v"/>
            </a:pPr>
            <a:endParaRPr lang="en-PK" sz="1200" dirty="0"/>
          </a:p>
          <a:p>
            <a:pPr marL="1028700" lvl="3" indent="0" algn="just">
              <a:buNone/>
            </a:pPr>
            <a:endParaRPr lang="en-PK" sz="1200" dirty="0"/>
          </a:p>
          <a:p>
            <a:pPr lvl="3" algn="just">
              <a:buFont typeface="Wingdings" pitchFamily="2" charset="2"/>
              <a:buChar char="v"/>
            </a:pPr>
            <a:endParaRPr lang="en-PK" sz="1200" dirty="0"/>
          </a:p>
          <a:p>
            <a:pPr marL="1028700" lvl="3" indent="0" algn="just">
              <a:buNone/>
            </a:pPr>
            <a:endParaRPr lang="en-PK" sz="1200" dirty="0"/>
          </a:p>
          <a:p>
            <a:pPr lvl="2" algn="just">
              <a:buFont typeface="Wingdings" pitchFamily="2" charset="2"/>
              <a:buChar char="§"/>
            </a:pPr>
            <a:r>
              <a:rPr lang="en-PK" sz="1200" dirty="0"/>
              <a:t>Question 3: W</a:t>
            </a:r>
            <a:r>
              <a:rPr lang="en-GB" sz="1200" dirty="0"/>
              <a:t>h</a:t>
            </a:r>
            <a:r>
              <a:rPr lang="en-PK" sz="1200" dirty="0"/>
              <a:t>at is the race distribution of the workforce to determine if the hiring process is unjust in any way?</a:t>
            </a:r>
          </a:p>
          <a:p>
            <a:pPr lvl="3" algn="just">
              <a:buFont typeface="Wingdings" pitchFamily="2" charset="2"/>
              <a:buChar char="v"/>
            </a:pPr>
            <a:r>
              <a:rPr lang="en-PK" sz="1200" dirty="0"/>
              <a:t>Answer: </a:t>
            </a:r>
            <a:r>
              <a:rPr lang="en-GB" sz="1200" dirty="0"/>
              <a:t>Race difference suggests that the largest race in workforce is white with reasonable amount of employees from other races (please see the screenshot below)</a:t>
            </a:r>
          </a:p>
          <a:p>
            <a:pPr lvl="3" algn="just">
              <a:buFont typeface="Wingdings" pitchFamily="2" charset="2"/>
              <a:buChar char="v"/>
            </a:pPr>
            <a:r>
              <a:rPr lang="en-GB" sz="1200" dirty="0"/>
              <a:t>A bar chart was selected to display this distribution of data since the comparison of the workforce was based on which race they belonged to. The  height of the bar chart makes it easier for the viewer to understand this comparison even without reading the numbers</a:t>
            </a:r>
          </a:p>
          <a:p>
            <a:pPr lvl="3" algn="just">
              <a:buFont typeface="Wingdings" pitchFamily="2" charset="2"/>
              <a:buChar char="v"/>
            </a:pPr>
            <a:endParaRPr lang="en-PK" sz="1200" dirty="0"/>
          </a:p>
        </p:txBody>
      </p:sp>
      <p:sp>
        <p:nvSpPr>
          <p:cNvPr id="5" name="Slide Number Placeholder 4">
            <a:extLst>
              <a:ext uri="{FF2B5EF4-FFF2-40B4-BE49-F238E27FC236}">
                <a16:creationId xmlns:a16="http://schemas.microsoft.com/office/drawing/2014/main" id="{2C6D2820-69D6-B74D-9671-AFFE29DDD9A4}"/>
              </a:ext>
            </a:extLst>
          </p:cNvPr>
          <p:cNvSpPr>
            <a:spLocks noGrp="1"/>
          </p:cNvSpPr>
          <p:nvPr>
            <p:ph type="sldNum" sz="quarter" idx="12"/>
          </p:nvPr>
        </p:nvSpPr>
        <p:spPr/>
        <p:txBody>
          <a:bodyPr/>
          <a:lstStyle/>
          <a:p>
            <a:fld id="{9C901BB6-298C-F84C-B610-E5A69C80204B}" type="slidenum">
              <a:rPr lang="en-PK" smtClean="0"/>
              <a:t>9</a:t>
            </a:fld>
            <a:endParaRPr lang="en-PK"/>
          </a:p>
        </p:txBody>
      </p:sp>
      <p:pic>
        <p:nvPicPr>
          <p:cNvPr id="10" name="Picture 9">
            <a:extLst>
              <a:ext uri="{FF2B5EF4-FFF2-40B4-BE49-F238E27FC236}">
                <a16:creationId xmlns:a16="http://schemas.microsoft.com/office/drawing/2014/main" id="{08E46DEF-58FE-7048-997C-2246CFF85CD7}"/>
              </a:ext>
            </a:extLst>
          </p:cNvPr>
          <p:cNvPicPr>
            <a:picLocks noChangeAspect="1"/>
          </p:cNvPicPr>
          <p:nvPr/>
        </p:nvPicPr>
        <p:blipFill>
          <a:blip r:embed="rId2"/>
          <a:stretch>
            <a:fillRect/>
          </a:stretch>
        </p:blipFill>
        <p:spPr>
          <a:xfrm>
            <a:off x="1645555" y="4464794"/>
            <a:ext cx="3927929" cy="1295400"/>
          </a:xfrm>
          <a:prstGeom prst="rect">
            <a:avLst/>
          </a:prstGeom>
        </p:spPr>
      </p:pic>
      <p:pic>
        <p:nvPicPr>
          <p:cNvPr id="12" name="Picture 11">
            <a:extLst>
              <a:ext uri="{FF2B5EF4-FFF2-40B4-BE49-F238E27FC236}">
                <a16:creationId xmlns:a16="http://schemas.microsoft.com/office/drawing/2014/main" id="{ECE0E8BA-D4FE-5946-B59E-B66E53150017}"/>
              </a:ext>
            </a:extLst>
          </p:cNvPr>
          <p:cNvPicPr>
            <a:picLocks noChangeAspect="1"/>
          </p:cNvPicPr>
          <p:nvPr/>
        </p:nvPicPr>
        <p:blipFill>
          <a:blip r:embed="rId3"/>
          <a:stretch>
            <a:fillRect/>
          </a:stretch>
        </p:blipFill>
        <p:spPr>
          <a:xfrm>
            <a:off x="2122482" y="8307108"/>
            <a:ext cx="3243833" cy="1418534"/>
          </a:xfrm>
          <a:prstGeom prst="rect">
            <a:avLst/>
          </a:prstGeom>
        </p:spPr>
      </p:pic>
    </p:spTree>
    <p:extLst>
      <p:ext uri="{BB962C8B-B14F-4D97-AF65-F5344CB8AC3E}">
        <p14:creationId xmlns:p14="http://schemas.microsoft.com/office/powerpoint/2010/main" val="1176215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2664</TotalTime>
  <Words>3424</Words>
  <Application>Microsoft Macintosh PowerPoint</Application>
  <PresentationFormat>A4 Paper (210x297 mm)</PresentationFormat>
  <Paragraphs>380</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Century Gothic</vt:lpstr>
      <vt:lpstr>Wingdings</vt:lpstr>
      <vt:lpstr>Wingdings 2</vt:lpstr>
      <vt:lpstr>Quotable</vt:lpstr>
      <vt:lpstr>Introduction to  Data Visualization with Tableau</vt:lpstr>
      <vt:lpstr>Overview</vt:lpstr>
      <vt:lpstr>Calculated Fields</vt:lpstr>
      <vt:lpstr>Calculated Fields …</vt:lpstr>
      <vt:lpstr>Calculated Fields …</vt:lpstr>
      <vt:lpstr>Calculated Fields …</vt:lpstr>
      <vt:lpstr>Analytical Questions</vt:lpstr>
      <vt:lpstr>Analytical Questions</vt:lpstr>
      <vt:lpstr>Analytical Questions …</vt:lpstr>
      <vt:lpstr>Analytical Questions</vt:lpstr>
      <vt:lpstr>Analytical Questions</vt:lpstr>
      <vt:lpstr>Analytical Questions</vt:lpstr>
      <vt:lpstr>Analytical Questions</vt:lpstr>
      <vt:lpstr>Analytical Questions</vt:lpstr>
      <vt:lpstr>Analytical Questions</vt:lpstr>
      <vt:lpstr>Analytical Questions</vt:lpstr>
      <vt:lpstr>Analytical Questions</vt:lpstr>
      <vt:lpstr>Analytical Questions</vt:lpstr>
      <vt:lpstr>Dashboard 1: Human Resource Workforce</vt:lpstr>
      <vt:lpstr>Dashboard 1: Human Resource Workforce …</vt:lpstr>
      <vt:lpstr>Dashboard 1: Human Resource Workforce …</vt:lpstr>
      <vt:lpstr>Dashboard 1: Human Resource Workforce …</vt:lpstr>
      <vt:lpstr>Dashboard 2: Employee Turnover</vt:lpstr>
      <vt:lpstr>Dashboard 2: Employee Turnover …</vt:lpstr>
      <vt:lpstr>Dashboard 2: Employee Turnover …</vt:lpstr>
      <vt:lpstr>Dashboard 2: Employee Turnover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Visualization with Tableau</dc:title>
  <dc:creator>ali sial</dc:creator>
  <cp:lastModifiedBy>ali sial</cp:lastModifiedBy>
  <cp:revision>73</cp:revision>
  <dcterms:created xsi:type="dcterms:W3CDTF">2021-10-21T21:10:39Z</dcterms:created>
  <dcterms:modified xsi:type="dcterms:W3CDTF">2021-10-24T22:10:37Z</dcterms:modified>
</cp:coreProperties>
</file>