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s/slide6.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xml" ContentType="application/vnd.openxmlformats-officedocument.presentationml.slideLayout+xml"/>
  <Override PartName="/ppt/notesMasters/notesMaster1.xml" ContentType="application/vnd.openxmlformats-officedocument.presentationml.notesMaster+xml"/>
  <Override PartName="/ppt/notesSlides/notesSlide3.xml" ContentType="application/vnd.openxmlformats-officedocument.presentationml.notesSlide+xml"/>
  <Override PartName="/docProps/app.xml" ContentType="application/vnd.openxmlformats-officedocument.extended-properties+xml"/>
  <Override PartName="/docProps/core.xml" ContentType="application/vnd.openxmlformats-package.core-properties+xml"/>
  <Override PartName="/ppt/slides/slide4.xml" ContentType="application/vnd.openxmlformats-officedocument.presentationml.slide+xml"/>
  <Override PartName="/ppt/viewProps.xml" ContentType="application/vnd.openxmlformats-officedocument.presentationml.viewProps+xml"/>
  <Override PartName="/ppt/slides/slide7.xml" ContentType="application/vnd.openxmlformats-officedocument.presentationml.slide+xml"/>
  <Override PartName="/ppt/presProps.xml" ContentType="application/vnd.openxmlformats-officedocument.presentationml.presProps+xml"/>
  <Override PartName="/ppt/slideMasters/slideMaster1.xml" ContentType="application/vnd.openxmlformats-officedocument.presentationml.slideMaster+xml"/>
  <Override PartName="/ppt/slides/slide5.xml" ContentType="application/vnd.openxmlformats-officedocument.presentationml.slide+xml"/>
  <Override PartName="/ppt/presentation.xml" ContentType="application/vnd.openxmlformats-officedocument.presentationml.presentation.main+xml"/>
  <Override PartName="/ppt/tableStyles.xml" ContentType="application/vnd.openxmlformats-officedocument.presentationml.tableStyles+xml"/>
  <Override PartName="/ppt/theme/theme1.xml" ContentType="application/vnd.openxmlformats-officedocument.them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saveSubsetFonts="1">
  <p:sldMasterIdLst>
    <p:sldMasterId id="2147483648" r:id="rId1"/>
  </p:sldMasterIdLst>
  <p:notesMasterIdLst>
    <p:notesMasterId r:id="rId10"/>
  </p:notesMasterIdLst>
  <p:sldIdLst>
    <p:sldId id="256" r:id="rId3"/>
    <p:sldId id="257" r:id="rId4"/>
    <p:sldId id="258" r:id="rId5"/>
    <p:sldId id="259" r:id="rId6"/>
    <p:sldId id="260" r:id="rId7"/>
    <p:sldId id="261" r:id="rId8"/>
    <p:sldId id="262" r:id="rId9"/>
  </p:sldIdLst>
  <p:sldSz cx="14630400" cy="8229600"/>
  <p:notesSz cx="8229600" cy="14630400"/>
  <p:defaultTextStyle>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snapToObjects="1">
      <p:cViewPr varScale="1">
        <p:scale>
          <a:sx n="136" d="100"/>
          <a:sy n="136" d="100"/>
        </p:scale>
        <p:origin x="216" y="312"/>
      </p:cViewPr>
      <p:guideLst>
        <p:guide pos="4608"/>
        <p:guide pos="2592" orient="horz"/>
      </p:guideLst>
    </p:cSldViewPr>
  </p:slideViewPr>
  <p:gridSpacing cx="76200" cy="76200"/>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notesMaster" Target="notesMasters/notesMaster1.xml"/><Relationship Id="rId11" Type="http://schemas.openxmlformats.org/officeDocument/2006/relationships/presProps" Target="presProps.xml" /><Relationship Id="rId12" Type="http://schemas.openxmlformats.org/officeDocument/2006/relationships/tableStyles" Target="tableStyles.xml" /><Relationship Id="rId13"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5282F153-3F37-0F45-9E97-73ACFA13230C}" type="datetimeFigureOut">
              <a:rPr lang="en-US"/>
              <a:t>7/23/19</a:t>
            </a:fld>
            <a:endParaRPr lang="en-US"/>
          </a:p>
        </p:txBody>
      </p:sp>
      <p:sp>
        <p:nvSpPr>
          <p:cNvPr id="4" name="Slide Image Placeholder 3"/>
          <p:cNvSpPr>
            <a:spLocks noChangeAspect="1" noGrp="1" noRo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en-US"/>
          </a:p>
        </p:txBody>
      </p:sp>
      <p:sp>
        <p:nvSpPr>
          <p:cNvPr id="5" name="Notes Placeholder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CE5E9CC1-C706-0F49-92D6-E571CC5EEA8F}"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lang="en-US"/>
          </a:p>
        </p:txBody>
      </p:sp>
      <p:sp>
        <p:nvSpPr>
          <p:cNvPr id="4" name="Slide Number Placeholder 3"/>
          <p:cNvSpPr>
            <a:spLocks noGrp="1"/>
          </p:cNvSpPr>
          <p:nvPr>
            <p:ph type="sldNum" sz="quarter" idx="10"/>
          </p:nvPr>
        </p:nvSpPr>
        <p:spPr bwMode="auto"/>
        <p:txBody>
          <a:bodyPr/>
          <a:lstStyle/>
          <a:p>
            <a:pPr>
              <a:defRPr/>
            </a:pPr>
            <a:fld id="{F7021451-1387-4CA6-816F-3879F97B5CBC}" type="slidenum">
              <a:rPr lang="en-US"/>
              <a:t>1</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lang="en-US"/>
          </a:p>
        </p:txBody>
      </p:sp>
      <p:sp>
        <p:nvSpPr>
          <p:cNvPr id="4" name="Slide Number Placeholder 3"/>
          <p:cNvSpPr>
            <a:spLocks noGrp="1"/>
          </p:cNvSpPr>
          <p:nvPr>
            <p:ph type="sldNum" sz="quarter" idx="10"/>
          </p:nvPr>
        </p:nvSpPr>
        <p:spPr bwMode="auto"/>
        <p:txBody>
          <a:bodyPr/>
          <a:lstStyle/>
          <a:p>
            <a:pPr>
              <a:defRPr/>
            </a:pPr>
            <a:fld id="{F7021451-1387-4CA6-816F-3879F97B5CBC}" type="slidenum">
              <a:rPr lang="en-US"/>
              <a:t>2</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lang="en-US"/>
          </a:p>
        </p:txBody>
      </p:sp>
      <p:sp>
        <p:nvSpPr>
          <p:cNvPr id="4" name="Slide Number Placeholder 3"/>
          <p:cNvSpPr>
            <a:spLocks noGrp="1"/>
          </p:cNvSpPr>
          <p:nvPr>
            <p:ph type="sldNum" sz="quarter" idx="10"/>
          </p:nvPr>
        </p:nvSpPr>
        <p:spPr bwMode="auto"/>
        <p:txBody>
          <a:bodyPr/>
          <a:lstStyle/>
          <a:p>
            <a:pPr>
              <a:defRPr/>
            </a:pPr>
            <a:fld id="{F7021451-1387-4CA6-816F-3879F97B5CBC}" type="slidenum">
              <a:rPr lang="en-US"/>
              <a:t>3</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lang="en-US"/>
          </a:p>
        </p:txBody>
      </p:sp>
      <p:sp>
        <p:nvSpPr>
          <p:cNvPr id="4" name="Slide Number Placeholder 3"/>
          <p:cNvSpPr>
            <a:spLocks noGrp="1"/>
          </p:cNvSpPr>
          <p:nvPr>
            <p:ph type="sldNum" sz="quarter" idx="10"/>
          </p:nvPr>
        </p:nvSpPr>
        <p:spPr bwMode="auto"/>
        <p:txBody>
          <a:bodyPr/>
          <a:lstStyle/>
          <a:p>
            <a:pPr>
              <a:defRPr/>
            </a:pPr>
            <a:fld id="{F7021451-1387-4CA6-816F-3879F97B5CBC}" type="slidenum">
              <a:rPr lang="en-US"/>
              <a:t>4</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lang="en-US"/>
          </a:p>
        </p:txBody>
      </p:sp>
      <p:sp>
        <p:nvSpPr>
          <p:cNvPr id="4" name="Slide Number Placeholder 3"/>
          <p:cNvSpPr>
            <a:spLocks noGrp="1"/>
          </p:cNvSpPr>
          <p:nvPr>
            <p:ph type="sldNum" sz="quarter" idx="10"/>
          </p:nvPr>
        </p:nvSpPr>
        <p:spPr bwMode="auto"/>
        <p:txBody>
          <a:bodyPr/>
          <a:lstStyle/>
          <a:p>
            <a:pPr>
              <a:defRPr/>
            </a:pPr>
            <a:fld id="{F7021451-1387-4CA6-816F-3879F97B5CBC}" type="slidenum">
              <a:rPr lang="en-US"/>
              <a:t>5</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lang="en-US"/>
          </a:p>
        </p:txBody>
      </p:sp>
      <p:sp>
        <p:nvSpPr>
          <p:cNvPr id="4" name="Slide Number Placeholder 3"/>
          <p:cNvSpPr>
            <a:spLocks noGrp="1"/>
          </p:cNvSpPr>
          <p:nvPr>
            <p:ph type="sldNum" sz="quarter" idx="10"/>
          </p:nvPr>
        </p:nvSpPr>
        <p:spPr bwMode="auto"/>
        <p:txBody>
          <a:bodyPr/>
          <a:lstStyle/>
          <a:p>
            <a:pPr>
              <a:defRPr/>
            </a:pPr>
            <a:fld id="{F7021451-1387-4CA6-816F-3879F97B5CBC}" type="slidenum">
              <a:rPr lang="en-US"/>
              <a:t>6</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lang="en-US"/>
          </a:p>
        </p:txBody>
      </p:sp>
      <p:sp>
        <p:nvSpPr>
          <p:cNvPr id="4" name="Slide Number Placeholder 3"/>
          <p:cNvSpPr>
            <a:spLocks noGrp="1"/>
          </p:cNvSpPr>
          <p:nvPr>
            <p:ph type="sldNum" sz="quarter" idx="10"/>
          </p:nvPr>
        </p:nvSpPr>
        <p:spPr bwMode="auto"/>
        <p:txBody>
          <a:bodyPr/>
          <a:lstStyle/>
          <a:p>
            <a:pPr>
              <a:defRPr/>
            </a:pPr>
            <a:fld id="{F7021451-1387-4CA6-816F-3879F97B5CBC}" type="slidenum">
              <a:rPr lang="en-US"/>
              <a:t>7</a:t>
            </a:fld>
            <a:endParaRPr lang="en-US"/>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userDrawn="1">
  <p:cSld name="DEFAULT">
    <p:bg>
      <p:bgRef idx="1001">
        <a:schemeClr val="bg1"/>
      </p:bgRef>
    </p:bg>
    <p:spTree>
      <p:nvGrpSpPr>
        <p:cNvPr id="1" name=""/>
        <p:cNvGrpSpPr/>
        <p:nvPr/>
      </p:nvGrpSpPr>
      <p:grpSpPr bwMode="auto">
        <a:xfrm>
          <a:off x="0" y="0"/>
          <a:ext cx="0" cy="0"/>
          <a:chOff x="0" y="0"/>
          <a:chExt cx="0" cy="0"/>
        </a:xfrm>
      </p:grpSpPr>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spTree>
      <p:nvGrpSpPr>
        <p:cNvPr id="1" name=""/>
        <p:cNvGrpSpPr/>
        <p:nvPr/>
      </p:nvGrpSpPr>
      <p:grpSpPr bwMode="auto">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dt="0" ftr="0" hdr="0" sldNum="0"/>
  <p:txStyles>
    <p:titleStyle>
      <a:lvl1pPr algn="ctr" defTabSz="914400">
        <a:spcBef>
          <a:spcPts val="0"/>
        </a:spcBef>
        <a:buNone/>
        <a:defRPr sz="4400">
          <a:solidFill>
            <a:schemeClr val="tx1"/>
          </a:solidFill>
          <a:latin typeface="+mj-lt"/>
          <a:ea typeface="+mj-ea"/>
          <a:cs typeface="+mj-cs"/>
        </a:defRPr>
      </a:lvl1pPr>
    </p:titleStyle>
    <p:body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Slide 1">
    <p:spTree>
      <p:nvGrpSpPr>
        <p:cNvPr id="1" name=""/>
        <p:cNvGrpSpPr/>
        <p:nvPr/>
      </p:nvGrpSpPr>
      <p:grpSpPr bwMode="auto">
        <a:xfrm>
          <a:off x="0" y="0"/>
          <a:ext cx="0" cy="0"/>
          <a:chOff x="0" y="0"/>
          <a:chExt cx="0" cy="0"/>
        </a:xfrm>
      </p:grpSpPr>
      <p:pic>
        <p:nvPicPr>
          <p:cNvPr id="2" name="Image 0" descr="preencoded.png"/>
          <p:cNvPicPr>
            <a:picLocks noChangeAspect="1"/>
          </p:cNvPicPr>
          <p:nvPr/>
        </p:nvPicPr>
        <p:blipFill>
          <a:blip r:embed="rId3"/>
          <a:stretch/>
        </p:blipFill>
        <p:spPr bwMode="auto">
          <a:xfrm>
            <a:off x="0" y="0"/>
            <a:ext cx="14630400" cy="8229600"/>
          </a:xfrm>
          <a:prstGeom prst="rect">
            <a:avLst/>
          </a:prstGeom>
        </p:spPr>
      </p:pic>
      <p:sp>
        <p:nvSpPr>
          <p:cNvPr id="3" name="Shape 0"/>
          <p:cNvSpPr/>
          <p:nvPr/>
        </p:nvSpPr>
        <p:spPr bwMode="auto">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p:blipFill>
        <p:spPr bwMode="auto">
          <a:xfrm>
            <a:off x="0" y="0"/>
            <a:ext cx="5486400" cy="8229600"/>
          </a:xfrm>
          <a:prstGeom prst="rect">
            <a:avLst/>
          </a:prstGeom>
        </p:spPr>
      </p:pic>
      <p:sp>
        <p:nvSpPr>
          <p:cNvPr id="5" name="Text 1"/>
          <p:cNvSpPr/>
          <p:nvPr/>
        </p:nvSpPr>
        <p:spPr bwMode="auto">
          <a:xfrm flipH="0" flipV="0">
            <a:off x="6286936" y="281463"/>
            <a:ext cx="7415926" cy="3560285"/>
          </a:xfrm>
          <a:prstGeom prst="rect">
            <a:avLst/>
          </a:prstGeom>
          <a:noFill/>
          <a:ln/>
        </p:spPr>
        <p:txBody>
          <a:bodyPr wrap="square" rtlCol="0" anchor="t"/>
          <a:lstStyle/>
          <a:p>
            <a:pPr marL="0" indent="0">
              <a:lnSpc>
                <a:spcPts val="8384"/>
              </a:lnSpc>
              <a:buNone/>
              <a:defRPr/>
            </a:pPr>
            <a:r>
              <a:rPr lang="es-VE" sz="6700">
                <a:solidFill>
                  <a:srgbClr val="312F2B"/>
                </a:solidFill>
                <a:latin typeface="Gelasio"/>
                <a:ea typeface="Gelasio"/>
                <a:cs typeface="Gelasio"/>
              </a:rPr>
              <a:t>Modulo-4 Cadena de</a:t>
            </a:r>
            <a:r>
              <a:rPr lang="en-US" sz="6700">
                <a:solidFill>
                  <a:srgbClr val="312F2B"/>
                </a:solidFill>
                <a:latin typeface="Gelasio"/>
                <a:ea typeface="Gelasio"/>
                <a:cs typeface="Gelasio"/>
              </a:rPr>
              <a:t> Tienda</a:t>
            </a:r>
            <a:r>
              <a:rPr lang="es-VE" sz="6700">
                <a:solidFill>
                  <a:srgbClr val="312F2B"/>
                </a:solidFill>
                <a:latin typeface="Gelasio"/>
                <a:ea typeface="Gelasio"/>
                <a:cs typeface="Gelasio"/>
              </a:rPr>
              <a:t>s</a:t>
            </a:r>
            <a:r>
              <a:rPr lang="en-US" sz="6700">
                <a:solidFill>
                  <a:srgbClr val="312F2B"/>
                </a:solidFill>
                <a:latin typeface="Gelasio"/>
                <a:ea typeface="Gelasio"/>
                <a:cs typeface="Gelasio"/>
              </a:rPr>
              <a:t> de Computación</a:t>
            </a:r>
            <a:endParaRPr lang="en-US" sz="6700"/>
          </a:p>
        </p:txBody>
      </p:sp>
      <p:sp>
        <p:nvSpPr>
          <p:cNvPr id="6" name="Text 2"/>
          <p:cNvSpPr/>
          <p:nvPr/>
        </p:nvSpPr>
        <p:spPr bwMode="auto">
          <a:xfrm>
            <a:off x="6239311" y="4114800"/>
            <a:ext cx="7415927" cy="1185148"/>
          </a:xfrm>
          <a:prstGeom prst="rect">
            <a:avLst/>
          </a:prstGeom>
          <a:noFill/>
          <a:ln/>
        </p:spPr>
        <p:txBody>
          <a:bodyPr wrap="square" rtlCol="0" anchor="t"/>
          <a:lstStyle/>
          <a:p>
            <a:pPr marL="0" indent="0">
              <a:lnSpc>
                <a:spcPts val="3110"/>
              </a:lnSpc>
              <a:buNone/>
              <a:defRPr/>
            </a:pPr>
            <a:r>
              <a:rPr sz="2000" b="0" i="0" u="none">
                <a:solidFill>
                  <a:srgbClr val="000000"/>
                </a:solidFill>
                <a:latin typeface="Times New Roman"/>
                <a:ea typeface="Times New Roman"/>
                <a:cs typeface="Times New Roman"/>
              </a:rPr>
              <a:t>Cualquier transferencia de información a lo largo de la empresa termina  difuminando el mensaje. Por eso es necesario en el futuro que las  empresas dispongan de pocas capas directivas, aunque con gran habilidad  en el manejo de información. Por qué el conocimiento, como bien sabes,  se queda obsoleto con increíble rapidez</a:t>
            </a:r>
            <a:endParaRPr sz="2000" b="0" i="0" u="none">
              <a:solidFill>
                <a:srgbClr val="000000"/>
              </a:solidFill>
              <a:latin typeface="Times New Roman"/>
              <a:ea typeface="Times New Roman"/>
              <a:cs typeface="Times New Roman"/>
            </a:endParaRPr>
          </a:p>
          <a:p>
            <a:pPr marL="0" indent="0">
              <a:lnSpc>
                <a:spcPts val="3109"/>
              </a:lnSpc>
              <a:buNone/>
              <a:defRPr/>
            </a:pPr>
            <a:r>
              <a:rPr lang="en-US" sz="2000" b="0" i="0" u="none">
                <a:solidFill>
                  <a:srgbClr val="000000"/>
                </a:solidFill>
                <a:latin typeface="Times New Roman"/>
                <a:ea typeface="Times New Roman"/>
                <a:cs typeface="Times New Roman"/>
              </a:rPr>
              <a:t>			</a:t>
            </a:r>
            <a:r>
              <a:rPr lang="es-VE" sz="2000" b="0" i="0" u="none">
                <a:solidFill>
                  <a:srgbClr val="000000"/>
                </a:solidFill>
                <a:latin typeface="Times New Roman"/>
                <a:ea typeface="Times New Roman"/>
                <a:cs typeface="Times New Roman"/>
              </a:rPr>
              <a:t>  </a:t>
            </a:r>
            <a:r>
              <a:rPr lang="en-US" sz="2000" b="0" i="0" u="none">
                <a:solidFill>
                  <a:srgbClr val="000000"/>
                </a:solidFill>
                <a:latin typeface="Times New Roman"/>
                <a:ea typeface="Times New Roman"/>
                <a:cs typeface="Times New Roman"/>
              </a:rPr>
              <a:t>	</a:t>
            </a:r>
            <a:r>
              <a:rPr lang="es-VE" sz="2000" b="0" i="0" u="none">
                <a:solidFill>
                  <a:srgbClr val="000000"/>
                </a:solidFill>
                <a:latin typeface="Times New Roman"/>
                <a:ea typeface="Times New Roman"/>
                <a:cs typeface="Times New Roman"/>
              </a:rPr>
              <a:t>        </a:t>
            </a:r>
            <a:r>
              <a:rPr lang="es-VE" sz="2200" b="1" i="0" u="none">
                <a:solidFill>
                  <a:srgbClr val="000000"/>
                </a:solidFill>
                <a:latin typeface="Times New Roman"/>
                <a:ea typeface="Times New Roman"/>
                <a:cs typeface="Times New Roman"/>
              </a:rPr>
              <a:t>Peter Drucker, filósofo</a:t>
            </a:r>
            <a:endParaRPr sz="2200" b="1"/>
          </a:p>
        </p:txBody>
      </p:sp>
      <p:sp>
        <p:nvSpPr>
          <p:cNvPr id="7" name="Shape 3"/>
          <p:cNvSpPr/>
          <p:nvPr/>
        </p:nvSpPr>
        <p:spPr bwMode="auto">
          <a:xfrm>
            <a:off x="6350437" y="6963132"/>
            <a:ext cx="394930" cy="394930"/>
          </a:xfrm>
          <a:prstGeom prst="roundRect">
            <a:avLst>
              <a:gd name="adj" fmla="val 23151155"/>
            </a:avLst>
          </a:prstGeom>
          <a:noFill/>
          <a:ln w="7620">
            <a:solidFill>
              <a:srgbClr val="FFFFFF"/>
            </a:solidFill>
            <a:prstDash val="solid"/>
          </a:ln>
        </p:spPr>
      </p:sp>
      <p:pic>
        <p:nvPicPr>
          <p:cNvPr id="8" name="Image 2" descr="preencoded.png"/>
          <p:cNvPicPr>
            <a:picLocks noChangeAspect="1"/>
          </p:cNvPicPr>
          <p:nvPr/>
        </p:nvPicPr>
        <p:blipFill>
          <a:blip r:embed="rId5"/>
          <a:stretch/>
        </p:blipFill>
        <p:spPr bwMode="auto">
          <a:xfrm>
            <a:off x="6199306" y="7447001"/>
            <a:ext cx="379690" cy="379690"/>
          </a:xfrm>
          <a:prstGeom prst="rect">
            <a:avLst/>
          </a:prstGeom>
        </p:spPr>
      </p:pic>
      <p:sp>
        <p:nvSpPr>
          <p:cNvPr id="9" name="Text 4"/>
          <p:cNvSpPr/>
          <p:nvPr/>
        </p:nvSpPr>
        <p:spPr bwMode="auto">
          <a:xfrm>
            <a:off x="6630590" y="7420927"/>
            <a:ext cx="2925485" cy="431959"/>
          </a:xfrm>
          <a:prstGeom prst="rect">
            <a:avLst/>
          </a:prstGeom>
          <a:noFill/>
          <a:ln/>
        </p:spPr>
        <p:txBody>
          <a:bodyPr wrap="none" rtlCol="0" anchor="t"/>
          <a:lstStyle/>
          <a:p>
            <a:pPr marL="0" indent="0" algn="l">
              <a:lnSpc>
                <a:spcPts val="3402"/>
              </a:lnSpc>
              <a:buNone/>
              <a:defRPr/>
            </a:pPr>
            <a:r>
              <a:rPr lang="en-US" sz="2450" b="1">
                <a:solidFill>
                  <a:srgbClr val="272525"/>
                </a:solidFill>
                <a:latin typeface="Lato"/>
                <a:ea typeface="Lato"/>
                <a:cs typeface="Lato"/>
              </a:rPr>
              <a:t>by Aliskair Rodríguez</a:t>
            </a:r>
            <a:endParaRPr lang="en-US" sz="245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Slide 2">
    <p:spTree>
      <p:nvGrpSpPr>
        <p:cNvPr id="1" name=""/>
        <p:cNvGrpSpPr/>
        <p:nvPr/>
      </p:nvGrpSpPr>
      <p:grpSpPr bwMode="auto">
        <a:xfrm>
          <a:off x="0" y="0"/>
          <a:ext cx="0" cy="0"/>
          <a:chOff x="0" y="0"/>
          <a:chExt cx="0" cy="0"/>
        </a:xfrm>
      </p:grpSpPr>
      <p:pic>
        <p:nvPicPr>
          <p:cNvPr id="2" name="Image 0" descr="preencoded.png"/>
          <p:cNvPicPr>
            <a:picLocks noChangeAspect="1"/>
          </p:cNvPicPr>
          <p:nvPr/>
        </p:nvPicPr>
        <p:blipFill>
          <a:blip r:embed="rId3"/>
          <a:stretch/>
        </p:blipFill>
        <p:spPr bwMode="auto">
          <a:xfrm>
            <a:off x="0" y="0"/>
            <a:ext cx="14630400" cy="8229600"/>
          </a:xfrm>
          <a:prstGeom prst="rect">
            <a:avLst/>
          </a:prstGeom>
        </p:spPr>
      </p:pic>
      <p:sp>
        <p:nvSpPr>
          <p:cNvPr id="3" name="Shape 0"/>
          <p:cNvSpPr/>
          <p:nvPr/>
        </p:nvSpPr>
        <p:spPr bwMode="auto">
          <a:xfrm>
            <a:off x="0" y="0"/>
            <a:ext cx="14630400" cy="8229600"/>
          </a:xfrm>
          <a:prstGeom prst="rect">
            <a:avLst/>
          </a:prstGeom>
          <a:solidFill>
            <a:srgbClr val="FFFFFF">
              <a:alpha val="75000"/>
            </a:srgbClr>
          </a:solidFill>
          <a:ln/>
        </p:spPr>
      </p:sp>
      <p:sp>
        <p:nvSpPr>
          <p:cNvPr id="4" name="Text 1"/>
          <p:cNvSpPr/>
          <p:nvPr/>
        </p:nvSpPr>
        <p:spPr bwMode="auto">
          <a:xfrm>
            <a:off x="864037" y="1895832"/>
            <a:ext cx="7649289" cy="771525"/>
          </a:xfrm>
          <a:prstGeom prst="rect">
            <a:avLst/>
          </a:prstGeom>
          <a:noFill/>
          <a:ln/>
        </p:spPr>
        <p:txBody>
          <a:bodyPr wrap="none" rtlCol="0" anchor="t"/>
          <a:lstStyle/>
          <a:p>
            <a:pPr marL="0" indent="0">
              <a:lnSpc>
                <a:spcPts val="6075"/>
              </a:lnSpc>
              <a:buNone/>
              <a:defRPr/>
            </a:pPr>
            <a:r>
              <a:rPr lang="en-US" sz="4850">
                <a:solidFill>
                  <a:srgbClr val="312F2B"/>
                </a:solidFill>
                <a:latin typeface="Gelasio"/>
                <a:ea typeface="Gelasio"/>
                <a:cs typeface="Gelasio"/>
              </a:rPr>
              <a:t>Análisis de Precio de Ventas</a:t>
            </a:r>
            <a:endParaRPr lang="en-US" sz="4850"/>
          </a:p>
        </p:txBody>
      </p:sp>
      <p:sp>
        <p:nvSpPr>
          <p:cNvPr id="5" name="Shape 2"/>
          <p:cNvSpPr/>
          <p:nvPr/>
        </p:nvSpPr>
        <p:spPr bwMode="auto">
          <a:xfrm>
            <a:off x="864037" y="3438763"/>
            <a:ext cx="555427" cy="555427"/>
          </a:xfrm>
          <a:prstGeom prst="roundRect">
            <a:avLst>
              <a:gd name="adj" fmla="val 20003"/>
            </a:avLst>
          </a:prstGeom>
          <a:solidFill>
            <a:srgbClr val="E8E8E3"/>
          </a:solidFill>
          <a:ln w="15240">
            <a:solidFill>
              <a:srgbClr val="CECEC9"/>
            </a:solidFill>
            <a:prstDash val="solid"/>
          </a:ln>
        </p:spPr>
      </p:sp>
      <p:sp>
        <p:nvSpPr>
          <p:cNvPr id="6" name="Text 3"/>
          <p:cNvSpPr/>
          <p:nvPr/>
        </p:nvSpPr>
        <p:spPr bwMode="auto">
          <a:xfrm>
            <a:off x="1062157" y="3531275"/>
            <a:ext cx="159187" cy="370283"/>
          </a:xfrm>
          <a:prstGeom prst="rect">
            <a:avLst/>
          </a:prstGeom>
          <a:noFill/>
          <a:ln/>
        </p:spPr>
        <p:txBody>
          <a:bodyPr wrap="none" rtlCol="0" anchor="t"/>
          <a:lstStyle/>
          <a:p>
            <a:pPr marL="0" indent="0" algn="ctr">
              <a:lnSpc>
                <a:spcPts val="2916"/>
              </a:lnSpc>
              <a:buNone/>
              <a:defRPr/>
            </a:pPr>
            <a:r>
              <a:rPr lang="en-US" sz="2900">
                <a:solidFill>
                  <a:srgbClr val="272525"/>
                </a:solidFill>
                <a:latin typeface="Gelasio"/>
                <a:ea typeface="Gelasio"/>
                <a:cs typeface="Gelasio"/>
              </a:rPr>
              <a:t>1</a:t>
            </a:r>
            <a:endParaRPr lang="en-US" sz="2900"/>
          </a:p>
        </p:txBody>
      </p:sp>
      <p:sp>
        <p:nvSpPr>
          <p:cNvPr id="7" name="Text 4"/>
          <p:cNvSpPr/>
          <p:nvPr/>
        </p:nvSpPr>
        <p:spPr bwMode="auto">
          <a:xfrm>
            <a:off x="1666280" y="3438763"/>
            <a:ext cx="3333988" cy="771525"/>
          </a:xfrm>
          <a:prstGeom prst="rect">
            <a:avLst/>
          </a:prstGeom>
          <a:noFill/>
          <a:ln/>
        </p:spPr>
        <p:txBody>
          <a:bodyPr wrap="square" rtlCol="0" anchor="t"/>
          <a:lstStyle/>
          <a:p>
            <a:pPr marL="0" indent="0">
              <a:lnSpc>
                <a:spcPts val="3038"/>
              </a:lnSpc>
              <a:buNone/>
              <a:defRPr/>
            </a:pPr>
            <a:r>
              <a:rPr lang="es-VE" sz="2450" b="1">
                <a:solidFill>
                  <a:srgbClr val="272525"/>
                </a:solidFill>
                <a:latin typeface="Gelasio"/>
                <a:ea typeface="Gelasio"/>
                <a:cs typeface="Gelasio"/>
              </a:rPr>
              <a:t>Obtención incorrecta de datos</a:t>
            </a:r>
            <a:endParaRPr lang="en-US" sz="2450"/>
          </a:p>
        </p:txBody>
      </p:sp>
      <p:sp>
        <p:nvSpPr>
          <p:cNvPr id="8" name="Text 5"/>
          <p:cNvSpPr/>
          <p:nvPr/>
        </p:nvSpPr>
        <p:spPr bwMode="auto">
          <a:xfrm>
            <a:off x="1666280" y="4358402"/>
            <a:ext cx="3333988" cy="1975247"/>
          </a:xfrm>
          <a:prstGeom prst="rect">
            <a:avLst/>
          </a:prstGeom>
          <a:noFill/>
          <a:ln/>
        </p:spPr>
        <p:txBody>
          <a:bodyPr wrap="square" rtlCol="0" anchor="t"/>
          <a:lstStyle/>
          <a:p>
            <a:pPr marL="0" indent="0">
              <a:lnSpc>
                <a:spcPts val="3110"/>
              </a:lnSpc>
              <a:buNone/>
              <a:defRPr/>
            </a:pPr>
            <a:r>
              <a:rPr lang="es-VE" sz="1950">
                <a:solidFill>
                  <a:srgbClr val="272525"/>
                </a:solidFill>
                <a:latin typeface="Lato"/>
                <a:ea typeface="Lato"/>
                <a:cs typeface="Lato"/>
              </a:rPr>
              <a:t>Ventas de TODOS los Sku’s con Precios de </a:t>
            </a:r>
            <a:r>
              <a:rPr lang="es-VE" sz="1950" b="1">
                <a:solidFill>
                  <a:srgbClr val="272525"/>
                </a:solidFill>
                <a:latin typeface="Lato"/>
                <a:ea typeface="Lato"/>
                <a:cs typeface="Lato"/>
              </a:rPr>
              <a:t>100 </a:t>
            </a:r>
            <a:r>
              <a:rPr lang="es-VE" sz="1950">
                <a:solidFill>
                  <a:srgbClr val="272525"/>
                </a:solidFill>
                <a:latin typeface="Lato"/>
                <a:ea typeface="Lato"/>
                <a:cs typeface="Lato"/>
              </a:rPr>
              <a:t>veces su precio Real</a:t>
            </a:r>
            <a:r>
              <a:rPr lang="en-US" sz="1950">
                <a:solidFill>
                  <a:srgbClr val="272525"/>
                </a:solidFill>
                <a:latin typeface="Lato"/>
                <a:ea typeface="Lato"/>
                <a:cs typeface="Lato"/>
              </a:rPr>
              <a:t>.</a:t>
            </a:r>
            <a:endParaRPr lang="en-US" sz="1950"/>
          </a:p>
        </p:txBody>
      </p:sp>
      <p:sp>
        <p:nvSpPr>
          <p:cNvPr id="9" name="Shape 6"/>
          <p:cNvSpPr/>
          <p:nvPr/>
        </p:nvSpPr>
        <p:spPr bwMode="auto">
          <a:xfrm>
            <a:off x="5247084" y="3438763"/>
            <a:ext cx="555427" cy="555427"/>
          </a:xfrm>
          <a:prstGeom prst="roundRect">
            <a:avLst>
              <a:gd name="adj" fmla="val 20003"/>
            </a:avLst>
          </a:prstGeom>
          <a:solidFill>
            <a:srgbClr val="E8E8E3"/>
          </a:solidFill>
          <a:ln w="15240">
            <a:solidFill>
              <a:srgbClr val="CECEC9"/>
            </a:solidFill>
            <a:prstDash val="solid"/>
          </a:ln>
        </p:spPr>
      </p:sp>
      <p:sp>
        <p:nvSpPr>
          <p:cNvPr id="10" name="Text 7"/>
          <p:cNvSpPr/>
          <p:nvPr/>
        </p:nvSpPr>
        <p:spPr bwMode="auto">
          <a:xfrm>
            <a:off x="5421273" y="3531275"/>
            <a:ext cx="206931" cy="370283"/>
          </a:xfrm>
          <a:prstGeom prst="rect">
            <a:avLst/>
          </a:prstGeom>
          <a:noFill/>
          <a:ln/>
        </p:spPr>
        <p:txBody>
          <a:bodyPr wrap="none" rtlCol="0" anchor="t"/>
          <a:lstStyle/>
          <a:p>
            <a:pPr marL="0" indent="0" algn="ctr">
              <a:lnSpc>
                <a:spcPts val="2916"/>
              </a:lnSpc>
              <a:buNone/>
              <a:defRPr/>
            </a:pPr>
            <a:r>
              <a:rPr lang="en-US" sz="2900">
                <a:solidFill>
                  <a:srgbClr val="272525"/>
                </a:solidFill>
                <a:latin typeface="Gelasio"/>
                <a:ea typeface="Gelasio"/>
                <a:cs typeface="Gelasio"/>
              </a:rPr>
              <a:t>2</a:t>
            </a:r>
            <a:endParaRPr lang="en-US" sz="2900"/>
          </a:p>
        </p:txBody>
      </p:sp>
      <p:sp>
        <p:nvSpPr>
          <p:cNvPr id="11" name="Text 8"/>
          <p:cNvSpPr/>
          <p:nvPr/>
        </p:nvSpPr>
        <p:spPr bwMode="auto">
          <a:xfrm>
            <a:off x="6049328" y="3438763"/>
            <a:ext cx="3333988" cy="771525"/>
          </a:xfrm>
          <a:prstGeom prst="rect">
            <a:avLst/>
          </a:prstGeom>
          <a:noFill/>
          <a:ln/>
        </p:spPr>
        <p:txBody>
          <a:bodyPr wrap="square" rtlCol="0" anchor="t"/>
          <a:lstStyle/>
          <a:p>
            <a:pPr marL="0" indent="0">
              <a:lnSpc>
                <a:spcPts val="3038"/>
              </a:lnSpc>
              <a:buNone/>
              <a:defRPr/>
            </a:pPr>
            <a:r>
              <a:rPr lang="en-US" sz="2450" b="1">
                <a:solidFill>
                  <a:srgbClr val="272525"/>
                </a:solidFill>
                <a:latin typeface="Gelasio"/>
                <a:ea typeface="Gelasio"/>
                <a:cs typeface="Gelasio"/>
              </a:rPr>
              <a:t>C</a:t>
            </a:r>
            <a:r>
              <a:rPr lang="es-VE" sz="2450" b="1">
                <a:solidFill>
                  <a:srgbClr val="272525"/>
                </a:solidFill>
                <a:latin typeface="Gelasio"/>
                <a:ea typeface="Gelasio"/>
                <a:cs typeface="Gelasio"/>
              </a:rPr>
              <a:t>onstrastando La Realidad</a:t>
            </a:r>
            <a:endParaRPr lang="en-US" sz="2450"/>
          </a:p>
        </p:txBody>
      </p:sp>
      <p:sp>
        <p:nvSpPr>
          <p:cNvPr id="12" name="Text 9"/>
          <p:cNvSpPr/>
          <p:nvPr/>
        </p:nvSpPr>
        <p:spPr bwMode="auto">
          <a:xfrm>
            <a:off x="6049328" y="4358402"/>
            <a:ext cx="3333988" cy="1580198"/>
          </a:xfrm>
          <a:prstGeom prst="rect">
            <a:avLst/>
          </a:prstGeom>
          <a:noFill/>
          <a:ln/>
        </p:spPr>
        <p:txBody>
          <a:bodyPr wrap="square" rtlCol="0" anchor="t"/>
          <a:lstStyle/>
          <a:p>
            <a:pPr marL="0" indent="0">
              <a:lnSpc>
                <a:spcPts val="3110"/>
              </a:lnSpc>
              <a:buNone/>
              <a:defRPr/>
            </a:pPr>
            <a:r>
              <a:rPr lang="es-VE" sz="1950">
                <a:solidFill>
                  <a:srgbClr val="272525"/>
                </a:solidFill>
                <a:latin typeface="Lato"/>
                <a:ea typeface="Lato"/>
                <a:cs typeface="Lato"/>
              </a:rPr>
              <a:t>En los errorres del punto 1, sólo entraron los números,, mas no el Dinero</a:t>
            </a:r>
            <a:endParaRPr lang="en-US" sz="1950"/>
          </a:p>
        </p:txBody>
      </p:sp>
      <p:sp>
        <p:nvSpPr>
          <p:cNvPr id="13" name="Shape 10"/>
          <p:cNvSpPr/>
          <p:nvPr/>
        </p:nvSpPr>
        <p:spPr bwMode="auto">
          <a:xfrm>
            <a:off x="9630132" y="3438763"/>
            <a:ext cx="555427" cy="555427"/>
          </a:xfrm>
          <a:prstGeom prst="roundRect">
            <a:avLst>
              <a:gd name="adj" fmla="val 20003"/>
            </a:avLst>
          </a:prstGeom>
          <a:solidFill>
            <a:srgbClr val="E8E8E3"/>
          </a:solidFill>
          <a:ln w="15240">
            <a:solidFill>
              <a:srgbClr val="CECEC9"/>
            </a:solidFill>
            <a:prstDash val="solid"/>
          </a:ln>
        </p:spPr>
      </p:sp>
      <p:sp>
        <p:nvSpPr>
          <p:cNvPr id="14" name="Text 11"/>
          <p:cNvSpPr/>
          <p:nvPr/>
        </p:nvSpPr>
        <p:spPr bwMode="auto">
          <a:xfrm>
            <a:off x="9805630" y="3531275"/>
            <a:ext cx="204311" cy="370283"/>
          </a:xfrm>
          <a:prstGeom prst="rect">
            <a:avLst/>
          </a:prstGeom>
          <a:noFill/>
          <a:ln/>
        </p:spPr>
        <p:txBody>
          <a:bodyPr wrap="none" rtlCol="0" anchor="t"/>
          <a:lstStyle/>
          <a:p>
            <a:pPr marL="0" indent="0" algn="ctr">
              <a:lnSpc>
                <a:spcPts val="2916"/>
              </a:lnSpc>
              <a:buNone/>
              <a:defRPr/>
            </a:pPr>
            <a:r>
              <a:rPr lang="en-US" sz="2900">
                <a:solidFill>
                  <a:srgbClr val="272525"/>
                </a:solidFill>
                <a:latin typeface="Gelasio"/>
                <a:ea typeface="Gelasio"/>
                <a:cs typeface="Gelasio"/>
              </a:rPr>
              <a:t>3</a:t>
            </a:r>
            <a:endParaRPr lang="en-US" sz="2900"/>
          </a:p>
        </p:txBody>
      </p:sp>
      <p:sp>
        <p:nvSpPr>
          <p:cNvPr id="15" name="Text 12"/>
          <p:cNvSpPr/>
          <p:nvPr/>
        </p:nvSpPr>
        <p:spPr bwMode="auto">
          <a:xfrm>
            <a:off x="10432374" y="3438762"/>
            <a:ext cx="2915717" cy="399082"/>
          </a:xfrm>
          <a:prstGeom prst="rect">
            <a:avLst/>
          </a:prstGeom>
          <a:noFill/>
          <a:ln/>
        </p:spPr>
        <p:txBody>
          <a:bodyPr wrap="none" rtlCol="0" anchor="t"/>
          <a:lstStyle/>
          <a:p>
            <a:pPr marL="0" indent="0">
              <a:lnSpc>
                <a:spcPts val="3038"/>
              </a:lnSpc>
              <a:buNone/>
              <a:defRPr/>
            </a:pPr>
            <a:r>
              <a:rPr lang="es-VE" sz="2450" b="1">
                <a:solidFill>
                  <a:srgbClr val="272525"/>
                </a:solidFill>
                <a:latin typeface="Gelasio"/>
                <a:ea typeface="Gelasio"/>
                <a:cs typeface="Gelasio"/>
              </a:rPr>
              <a:t>Sincerar Situación</a:t>
            </a:r>
            <a:endParaRPr lang="en-US" sz="2450"/>
          </a:p>
        </p:txBody>
      </p:sp>
      <p:sp>
        <p:nvSpPr>
          <p:cNvPr id="16" name="Text 13"/>
          <p:cNvSpPr/>
          <p:nvPr/>
        </p:nvSpPr>
        <p:spPr bwMode="auto">
          <a:xfrm>
            <a:off x="10432375" y="3972639"/>
            <a:ext cx="3333988" cy="1580198"/>
          </a:xfrm>
          <a:prstGeom prst="rect">
            <a:avLst/>
          </a:prstGeom>
          <a:noFill/>
          <a:ln/>
        </p:spPr>
        <p:txBody>
          <a:bodyPr wrap="square" rtlCol="0" anchor="t"/>
          <a:lstStyle/>
          <a:p>
            <a:pPr marL="0" indent="0">
              <a:lnSpc>
                <a:spcPts val="3110"/>
              </a:lnSpc>
              <a:buNone/>
              <a:defRPr/>
            </a:pPr>
            <a:r>
              <a:rPr lang="es-VE" sz="1950">
                <a:solidFill>
                  <a:srgbClr val="272525"/>
                </a:solidFill>
                <a:latin typeface="Lato"/>
                <a:ea typeface="Lato"/>
                <a:cs typeface="Lato"/>
              </a:rPr>
              <a:t>Se Ajustaron los Números, lo que permite obtener una Visión real de la Salud Financiera de la Empresa</a:t>
            </a:r>
            <a:endParaRPr lang="en-US" sz="195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Slide 3">
    <p:spTree>
      <p:nvGrpSpPr>
        <p:cNvPr id="1" name=""/>
        <p:cNvGrpSpPr/>
        <p:nvPr/>
      </p:nvGrpSpPr>
      <p:grpSpPr bwMode="auto">
        <a:xfrm>
          <a:off x="0" y="0"/>
          <a:ext cx="0" cy="0"/>
          <a:chOff x="0" y="0"/>
          <a:chExt cx="0" cy="0"/>
        </a:xfrm>
      </p:grpSpPr>
      <p:pic>
        <p:nvPicPr>
          <p:cNvPr id="2" name="Image 0" descr="preencoded.png"/>
          <p:cNvPicPr>
            <a:picLocks noChangeAspect="1"/>
          </p:cNvPicPr>
          <p:nvPr/>
        </p:nvPicPr>
        <p:blipFill>
          <a:blip r:embed="rId3"/>
          <a:stretch/>
        </p:blipFill>
        <p:spPr bwMode="auto">
          <a:xfrm>
            <a:off x="0" y="0"/>
            <a:ext cx="14630400" cy="8229600"/>
          </a:xfrm>
          <a:prstGeom prst="rect">
            <a:avLst/>
          </a:prstGeom>
        </p:spPr>
      </p:pic>
      <p:sp>
        <p:nvSpPr>
          <p:cNvPr id="3" name="Shape 0"/>
          <p:cNvSpPr/>
          <p:nvPr/>
        </p:nvSpPr>
        <p:spPr bwMode="auto">
          <a:xfrm>
            <a:off x="0" y="0"/>
            <a:ext cx="14630400" cy="8229600"/>
          </a:xfrm>
          <a:prstGeom prst="rect">
            <a:avLst/>
          </a:prstGeom>
          <a:solidFill>
            <a:srgbClr val="FFFFFF">
              <a:alpha val="75000"/>
            </a:srgbClr>
          </a:solidFill>
          <a:ln/>
        </p:spPr>
      </p:sp>
      <p:sp>
        <p:nvSpPr>
          <p:cNvPr id="4" name="Text 1"/>
          <p:cNvSpPr/>
          <p:nvPr/>
        </p:nvSpPr>
        <p:spPr bwMode="auto">
          <a:xfrm>
            <a:off x="864037" y="2203013"/>
            <a:ext cx="8060054" cy="771525"/>
          </a:xfrm>
          <a:prstGeom prst="rect">
            <a:avLst/>
          </a:prstGeom>
          <a:noFill/>
          <a:ln/>
        </p:spPr>
        <p:txBody>
          <a:bodyPr wrap="none" rtlCol="0" anchor="t"/>
          <a:lstStyle/>
          <a:p>
            <a:pPr marL="0" indent="0">
              <a:lnSpc>
                <a:spcPts val="6075"/>
              </a:lnSpc>
              <a:buNone/>
              <a:defRPr/>
            </a:pPr>
            <a:r>
              <a:rPr lang="en-US" sz="4850">
                <a:solidFill>
                  <a:srgbClr val="312F2B"/>
                </a:solidFill>
                <a:latin typeface="Gelasio"/>
                <a:ea typeface="Gelasio"/>
                <a:cs typeface="Gelasio"/>
              </a:rPr>
              <a:t>Análisis de Costo de Compras</a:t>
            </a:r>
            <a:endParaRPr lang="en-US" sz="4850"/>
          </a:p>
        </p:txBody>
      </p:sp>
      <p:sp>
        <p:nvSpPr>
          <p:cNvPr id="5" name="Text 2"/>
          <p:cNvSpPr/>
          <p:nvPr/>
        </p:nvSpPr>
        <p:spPr bwMode="auto">
          <a:xfrm>
            <a:off x="864036" y="3591639"/>
            <a:ext cx="3295839" cy="402322"/>
          </a:xfrm>
          <a:prstGeom prst="rect">
            <a:avLst/>
          </a:prstGeom>
          <a:noFill/>
          <a:ln/>
        </p:spPr>
        <p:txBody>
          <a:bodyPr wrap="none" rtlCol="0" anchor="t"/>
          <a:lstStyle/>
          <a:p>
            <a:pPr marL="0" indent="0">
              <a:lnSpc>
                <a:spcPts val="3038"/>
              </a:lnSpc>
              <a:buNone/>
              <a:defRPr/>
            </a:pPr>
            <a:r>
              <a:rPr lang="es-VE" sz="2450" b="1">
                <a:solidFill>
                  <a:srgbClr val="312F2B"/>
                </a:solidFill>
                <a:latin typeface="Gelasio"/>
                <a:ea typeface="Gelasio"/>
                <a:cs typeface="Gelasio"/>
              </a:rPr>
              <a:t>Análisis Exploratorio</a:t>
            </a:r>
            <a:endParaRPr lang="en-US" sz="2450"/>
          </a:p>
        </p:txBody>
      </p:sp>
      <p:sp>
        <p:nvSpPr>
          <p:cNvPr id="6" name="Text 3"/>
          <p:cNvSpPr/>
          <p:nvPr/>
        </p:nvSpPr>
        <p:spPr bwMode="auto">
          <a:xfrm>
            <a:off x="864037" y="4224218"/>
            <a:ext cx="3898821" cy="1185148"/>
          </a:xfrm>
          <a:prstGeom prst="rect">
            <a:avLst/>
          </a:prstGeom>
          <a:noFill/>
          <a:ln/>
        </p:spPr>
        <p:txBody>
          <a:bodyPr wrap="square" rtlCol="0" anchor="t"/>
          <a:lstStyle/>
          <a:p>
            <a:pPr marL="0" indent="0">
              <a:lnSpc>
                <a:spcPts val="3110"/>
              </a:lnSpc>
              <a:buNone/>
              <a:defRPr/>
            </a:pPr>
            <a:r>
              <a:rPr lang="es-VE" sz="1950">
                <a:solidFill>
                  <a:srgbClr val="272525"/>
                </a:solidFill>
                <a:latin typeface="Lato"/>
                <a:ea typeface="Lato"/>
                <a:cs typeface="Lato"/>
              </a:rPr>
              <a:t>No se Observaron irregularidades en los costos de Compras de ningún Sku</a:t>
            </a:r>
            <a:endParaRPr lang="en-US" sz="1950"/>
          </a:p>
        </p:txBody>
      </p:sp>
      <p:sp>
        <p:nvSpPr>
          <p:cNvPr id="7" name="Text 4"/>
          <p:cNvSpPr/>
          <p:nvPr/>
        </p:nvSpPr>
        <p:spPr bwMode="auto">
          <a:xfrm>
            <a:off x="7547568" y="3585159"/>
            <a:ext cx="4039374" cy="408802"/>
          </a:xfrm>
          <a:prstGeom prst="rect">
            <a:avLst/>
          </a:prstGeom>
          <a:noFill/>
          <a:ln/>
        </p:spPr>
        <p:txBody>
          <a:bodyPr wrap="none" rtlCol="0" anchor="t"/>
          <a:lstStyle/>
          <a:p>
            <a:pPr marL="0" indent="0">
              <a:lnSpc>
                <a:spcPts val="3038"/>
              </a:lnSpc>
              <a:buNone/>
              <a:defRPr/>
            </a:pPr>
            <a:r>
              <a:rPr lang="es-VE" sz="2450" b="1">
                <a:solidFill>
                  <a:srgbClr val="312F2B"/>
                </a:solidFill>
                <a:latin typeface="Gelasio"/>
                <a:ea typeface="Gelasio"/>
                <a:cs typeface="Gelasio"/>
              </a:rPr>
              <a:t>Equilibrio en Proveedores</a:t>
            </a:r>
            <a:endParaRPr lang="en-US" sz="2450"/>
          </a:p>
        </p:txBody>
      </p:sp>
      <p:sp>
        <p:nvSpPr>
          <p:cNvPr id="8" name="Text 5"/>
          <p:cNvSpPr/>
          <p:nvPr/>
        </p:nvSpPr>
        <p:spPr bwMode="auto">
          <a:xfrm>
            <a:off x="7633476" y="4224217"/>
            <a:ext cx="3898821" cy="1580198"/>
          </a:xfrm>
          <a:prstGeom prst="rect">
            <a:avLst/>
          </a:prstGeom>
          <a:noFill/>
          <a:ln/>
        </p:spPr>
        <p:txBody>
          <a:bodyPr wrap="square" rtlCol="0" anchor="t"/>
          <a:lstStyle/>
          <a:p>
            <a:pPr marL="0" indent="0">
              <a:lnSpc>
                <a:spcPts val="3110"/>
              </a:lnSpc>
              <a:buNone/>
              <a:defRPr/>
            </a:pPr>
            <a:r>
              <a:rPr lang="es-VE" sz="1950">
                <a:solidFill>
                  <a:srgbClr val="272525"/>
                </a:solidFill>
                <a:latin typeface="Lato"/>
                <a:ea typeface="Lato"/>
                <a:cs typeface="Lato"/>
              </a:rPr>
              <a:t>Volumen de Compra Bastante Distribuido entre los Distintos Proveedores. No se observa Dependencia de algun Proveedor en particular</a:t>
            </a:r>
            <a:r>
              <a:rPr lang="en-US" sz="1950">
                <a:solidFill>
                  <a:srgbClr val="272525"/>
                </a:solidFill>
                <a:latin typeface="Lato"/>
                <a:ea typeface="Lato"/>
                <a:cs typeface="Lato"/>
              </a:rPr>
              <a:t>.</a:t>
            </a:r>
            <a:endParaRPr lang="en-US" sz="1950"/>
          </a:p>
        </p:txBody>
      </p:sp>
      <p:sp>
        <p:nvSpPr>
          <p:cNvPr id="9" name="Text 6"/>
          <p:cNvSpPr/>
          <p:nvPr/>
        </p:nvSpPr>
        <p:spPr bwMode="auto">
          <a:xfrm>
            <a:off x="9881353" y="3591639"/>
            <a:ext cx="183636" cy="402322"/>
          </a:xfrm>
          <a:prstGeom prst="rect">
            <a:avLst/>
          </a:prstGeom>
          <a:noFill/>
          <a:ln/>
        </p:spPr>
        <p:txBody>
          <a:bodyPr wrap="none" rtlCol="0" anchor="t"/>
          <a:lstStyle/>
          <a:p>
            <a:pPr marL="0" indent="0">
              <a:lnSpc>
                <a:spcPts val="3038"/>
              </a:lnSpc>
              <a:buNone/>
              <a:defRPr/>
            </a:pPr>
            <a:endParaRPr lang="en-US" sz="245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Slide 4">
    <p:spTree>
      <p:nvGrpSpPr>
        <p:cNvPr id="1" name=""/>
        <p:cNvGrpSpPr/>
        <p:nvPr/>
      </p:nvGrpSpPr>
      <p:grpSpPr bwMode="auto">
        <a:xfrm>
          <a:off x="0" y="0"/>
          <a:ext cx="0" cy="0"/>
          <a:chOff x="0" y="0"/>
          <a:chExt cx="0" cy="0"/>
        </a:xfrm>
      </p:grpSpPr>
      <p:pic>
        <p:nvPicPr>
          <p:cNvPr id="2" name="Image 0" descr="preencoded.png"/>
          <p:cNvPicPr>
            <a:picLocks noChangeAspect="1"/>
          </p:cNvPicPr>
          <p:nvPr/>
        </p:nvPicPr>
        <p:blipFill>
          <a:blip r:embed="rId3"/>
          <a:stretch/>
        </p:blipFill>
        <p:spPr bwMode="auto">
          <a:xfrm>
            <a:off x="0" y="0"/>
            <a:ext cx="14630400" cy="8229600"/>
          </a:xfrm>
          <a:prstGeom prst="rect">
            <a:avLst/>
          </a:prstGeom>
        </p:spPr>
      </p:pic>
      <p:sp>
        <p:nvSpPr>
          <p:cNvPr id="3" name="Shape 0"/>
          <p:cNvSpPr/>
          <p:nvPr/>
        </p:nvSpPr>
        <p:spPr bwMode="auto">
          <a:xfrm>
            <a:off x="0" y="0"/>
            <a:ext cx="14630400" cy="8229600"/>
          </a:xfrm>
          <a:prstGeom prst="rect">
            <a:avLst/>
          </a:prstGeom>
          <a:solidFill>
            <a:srgbClr val="FFFFFF">
              <a:alpha val="75000"/>
            </a:srgbClr>
          </a:solidFill>
          <a:ln/>
        </p:spPr>
        <p:txBody>
          <a:bodyPr/>
          <a:p>
            <a:pPr>
              <a:defRPr/>
            </a:pPr>
            <a:endParaRPr/>
          </a:p>
        </p:txBody>
      </p:sp>
      <p:sp>
        <p:nvSpPr>
          <p:cNvPr id="4" name="Text 1"/>
          <p:cNvSpPr/>
          <p:nvPr/>
        </p:nvSpPr>
        <p:spPr bwMode="auto">
          <a:xfrm>
            <a:off x="864037" y="1047155"/>
            <a:ext cx="6172200" cy="771525"/>
          </a:xfrm>
          <a:prstGeom prst="rect">
            <a:avLst/>
          </a:prstGeom>
          <a:noFill/>
          <a:ln/>
        </p:spPr>
        <p:txBody>
          <a:bodyPr wrap="none" rtlCol="0" anchor="t"/>
          <a:lstStyle/>
          <a:p>
            <a:pPr marL="0" indent="0">
              <a:lnSpc>
                <a:spcPts val="6075"/>
              </a:lnSpc>
              <a:buNone/>
              <a:defRPr/>
            </a:pPr>
            <a:r>
              <a:rPr lang="en-US" sz="4850">
                <a:solidFill>
                  <a:srgbClr val="312F2B"/>
                </a:solidFill>
                <a:latin typeface="Gelasio"/>
                <a:ea typeface="Gelasio"/>
                <a:cs typeface="Gelasio"/>
              </a:rPr>
              <a:t>Análisis de Márgenes</a:t>
            </a:r>
            <a:endParaRPr lang="en-US" sz="4850"/>
          </a:p>
        </p:txBody>
      </p:sp>
      <p:sp>
        <p:nvSpPr>
          <p:cNvPr id="5" name="Shape 2"/>
          <p:cNvSpPr/>
          <p:nvPr/>
        </p:nvSpPr>
        <p:spPr bwMode="auto">
          <a:xfrm>
            <a:off x="864037" y="4747379"/>
            <a:ext cx="12902327" cy="49291"/>
          </a:xfrm>
          <a:prstGeom prst="roundRect">
            <a:avLst>
              <a:gd name="adj" fmla="val 225391"/>
            </a:avLst>
          </a:prstGeom>
          <a:solidFill>
            <a:srgbClr val="CECEC9"/>
          </a:solidFill>
          <a:ln/>
        </p:spPr>
      </p:sp>
      <p:sp>
        <p:nvSpPr>
          <p:cNvPr id="6" name="Shape 3"/>
          <p:cNvSpPr/>
          <p:nvPr/>
        </p:nvSpPr>
        <p:spPr bwMode="auto">
          <a:xfrm>
            <a:off x="4003238" y="3883402"/>
            <a:ext cx="49291" cy="864037"/>
          </a:xfrm>
          <a:prstGeom prst="roundRect">
            <a:avLst>
              <a:gd name="adj" fmla="val 225391"/>
            </a:avLst>
          </a:prstGeom>
          <a:solidFill>
            <a:srgbClr val="CECEC9"/>
          </a:solidFill>
          <a:ln/>
        </p:spPr>
      </p:sp>
      <p:sp>
        <p:nvSpPr>
          <p:cNvPr id="7" name="Shape 4"/>
          <p:cNvSpPr/>
          <p:nvPr/>
        </p:nvSpPr>
        <p:spPr bwMode="auto">
          <a:xfrm>
            <a:off x="3750231" y="4469666"/>
            <a:ext cx="555427" cy="555427"/>
          </a:xfrm>
          <a:prstGeom prst="roundRect">
            <a:avLst>
              <a:gd name="adj" fmla="val 20003"/>
            </a:avLst>
          </a:prstGeom>
          <a:solidFill>
            <a:srgbClr val="E8E8E3"/>
          </a:solidFill>
          <a:ln w="15240">
            <a:solidFill>
              <a:srgbClr val="CECEC9"/>
            </a:solidFill>
            <a:prstDash val="solid"/>
          </a:ln>
        </p:spPr>
      </p:sp>
      <p:sp>
        <p:nvSpPr>
          <p:cNvPr id="8" name="Text 5"/>
          <p:cNvSpPr/>
          <p:nvPr/>
        </p:nvSpPr>
        <p:spPr bwMode="auto">
          <a:xfrm>
            <a:off x="3948351" y="4562177"/>
            <a:ext cx="159187" cy="370283"/>
          </a:xfrm>
          <a:prstGeom prst="rect">
            <a:avLst/>
          </a:prstGeom>
          <a:noFill/>
          <a:ln/>
        </p:spPr>
        <p:txBody>
          <a:bodyPr wrap="none" rtlCol="0" anchor="t"/>
          <a:lstStyle/>
          <a:p>
            <a:pPr marL="0" indent="0" algn="ctr">
              <a:lnSpc>
                <a:spcPts val="2916"/>
              </a:lnSpc>
              <a:buNone/>
              <a:defRPr/>
            </a:pPr>
            <a:r>
              <a:rPr lang="en-US" sz="2900">
                <a:solidFill>
                  <a:srgbClr val="272525"/>
                </a:solidFill>
                <a:latin typeface="Gelasio"/>
                <a:ea typeface="Gelasio"/>
                <a:cs typeface="Gelasio"/>
              </a:rPr>
              <a:t>1</a:t>
            </a:r>
            <a:endParaRPr lang="en-US" sz="2900"/>
          </a:p>
        </p:txBody>
      </p:sp>
      <p:sp>
        <p:nvSpPr>
          <p:cNvPr id="9" name="Text 6"/>
          <p:cNvSpPr/>
          <p:nvPr/>
        </p:nvSpPr>
        <p:spPr bwMode="auto">
          <a:xfrm>
            <a:off x="2484834" y="2312432"/>
            <a:ext cx="3086100" cy="385762"/>
          </a:xfrm>
          <a:prstGeom prst="rect">
            <a:avLst/>
          </a:prstGeom>
          <a:noFill/>
          <a:ln/>
        </p:spPr>
        <p:txBody>
          <a:bodyPr wrap="none" rtlCol="0" anchor="t"/>
          <a:lstStyle/>
          <a:p>
            <a:pPr marL="0" indent="0" algn="ctr">
              <a:lnSpc>
                <a:spcPts val="3038"/>
              </a:lnSpc>
              <a:buNone/>
              <a:defRPr/>
            </a:pPr>
            <a:r>
              <a:rPr lang="en-US" sz="2450">
                <a:solidFill>
                  <a:srgbClr val="272525"/>
                </a:solidFill>
                <a:latin typeface="Gelasio"/>
                <a:ea typeface="Gelasio"/>
                <a:cs typeface="Gelasio"/>
              </a:rPr>
              <a:t>Análisis de Márgenes</a:t>
            </a:r>
            <a:endParaRPr lang="en-US" sz="2450"/>
          </a:p>
        </p:txBody>
      </p:sp>
      <p:sp>
        <p:nvSpPr>
          <p:cNvPr id="10" name="Text 7"/>
          <p:cNvSpPr/>
          <p:nvPr/>
        </p:nvSpPr>
        <p:spPr bwMode="auto">
          <a:xfrm>
            <a:off x="1110853" y="2846308"/>
            <a:ext cx="5834063" cy="790099"/>
          </a:xfrm>
          <a:prstGeom prst="rect">
            <a:avLst/>
          </a:prstGeom>
          <a:noFill/>
          <a:ln/>
        </p:spPr>
        <p:txBody>
          <a:bodyPr wrap="square" rtlCol="0" anchor="t"/>
          <a:lstStyle/>
          <a:p>
            <a:pPr marL="0" indent="0" algn="ctr">
              <a:lnSpc>
                <a:spcPts val="3110"/>
              </a:lnSpc>
              <a:buNone/>
              <a:defRPr/>
            </a:pPr>
            <a:r>
              <a:rPr lang="es-VE" sz="1950" b="1">
                <a:solidFill>
                  <a:srgbClr val="272525"/>
                </a:solidFill>
                <a:latin typeface="Lato"/>
                <a:ea typeface="Lato"/>
                <a:cs typeface="Lato"/>
              </a:rPr>
              <a:t>30%</a:t>
            </a:r>
            <a:r>
              <a:rPr lang="es-VE" sz="1950">
                <a:solidFill>
                  <a:srgbClr val="272525"/>
                </a:solidFill>
                <a:latin typeface="Lato"/>
                <a:ea typeface="Lato"/>
                <a:cs typeface="Lato"/>
              </a:rPr>
              <a:t> de Margen Promedio  en todos los Sku’s Menos en uno</a:t>
            </a:r>
            <a:endParaRPr lang="en-US" sz="1950"/>
          </a:p>
        </p:txBody>
      </p:sp>
      <p:sp>
        <p:nvSpPr>
          <p:cNvPr id="11" name="Shape 8"/>
          <p:cNvSpPr/>
          <p:nvPr/>
        </p:nvSpPr>
        <p:spPr bwMode="auto">
          <a:xfrm>
            <a:off x="7290435" y="4747320"/>
            <a:ext cx="49291" cy="864037"/>
          </a:xfrm>
          <a:prstGeom prst="roundRect">
            <a:avLst>
              <a:gd name="adj" fmla="val 225391"/>
            </a:avLst>
          </a:prstGeom>
          <a:solidFill>
            <a:srgbClr val="CECEC9"/>
          </a:solidFill>
          <a:ln/>
        </p:spPr>
      </p:sp>
      <p:sp>
        <p:nvSpPr>
          <p:cNvPr id="12" name="Shape 9"/>
          <p:cNvSpPr/>
          <p:nvPr/>
        </p:nvSpPr>
        <p:spPr bwMode="auto">
          <a:xfrm>
            <a:off x="7037427" y="4469666"/>
            <a:ext cx="555427" cy="555427"/>
          </a:xfrm>
          <a:prstGeom prst="roundRect">
            <a:avLst>
              <a:gd name="adj" fmla="val 20003"/>
            </a:avLst>
          </a:prstGeom>
          <a:solidFill>
            <a:srgbClr val="E8E8E3"/>
          </a:solidFill>
          <a:ln w="15240">
            <a:solidFill>
              <a:srgbClr val="CECEC9"/>
            </a:solidFill>
            <a:prstDash val="solid"/>
          </a:ln>
        </p:spPr>
      </p:sp>
      <p:sp>
        <p:nvSpPr>
          <p:cNvPr id="13" name="Text 10"/>
          <p:cNvSpPr/>
          <p:nvPr/>
        </p:nvSpPr>
        <p:spPr bwMode="auto">
          <a:xfrm>
            <a:off x="7211616" y="4562177"/>
            <a:ext cx="206931" cy="370283"/>
          </a:xfrm>
          <a:prstGeom prst="rect">
            <a:avLst/>
          </a:prstGeom>
          <a:noFill/>
          <a:ln/>
        </p:spPr>
        <p:txBody>
          <a:bodyPr wrap="none" rtlCol="0" anchor="t"/>
          <a:lstStyle/>
          <a:p>
            <a:pPr marL="0" indent="0" algn="ctr">
              <a:lnSpc>
                <a:spcPts val="2916"/>
              </a:lnSpc>
              <a:buNone/>
              <a:defRPr/>
            </a:pPr>
            <a:r>
              <a:rPr lang="en-US" sz="2900">
                <a:solidFill>
                  <a:srgbClr val="272525"/>
                </a:solidFill>
                <a:latin typeface="Gelasio"/>
                <a:ea typeface="Gelasio"/>
                <a:cs typeface="Gelasio"/>
              </a:rPr>
              <a:t>2</a:t>
            </a:r>
            <a:endParaRPr lang="en-US" sz="2900"/>
          </a:p>
        </p:txBody>
      </p:sp>
      <p:sp>
        <p:nvSpPr>
          <p:cNvPr id="14" name="Text 11"/>
          <p:cNvSpPr/>
          <p:nvPr/>
        </p:nvSpPr>
        <p:spPr bwMode="auto">
          <a:xfrm>
            <a:off x="4808850" y="5858350"/>
            <a:ext cx="5026140" cy="399442"/>
          </a:xfrm>
          <a:prstGeom prst="rect">
            <a:avLst/>
          </a:prstGeom>
          <a:noFill/>
          <a:ln/>
        </p:spPr>
        <p:txBody>
          <a:bodyPr wrap="none" rtlCol="0" anchor="t"/>
          <a:lstStyle/>
          <a:p>
            <a:pPr marL="0" indent="0" algn="ctr">
              <a:lnSpc>
                <a:spcPts val="3038"/>
              </a:lnSpc>
              <a:buNone/>
              <a:defRPr/>
            </a:pPr>
            <a:r>
              <a:rPr lang="en-US" sz="2450">
                <a:solidFill>
                  <a:srgbClr val="272525"/>
                </a:solidFill>
                <a:latin typeface="Gelasio"/>
                <a:ea typeface="Gelasio"/>
                <a:cs typeface="Gelasio"/>
              </a:rPr>
              <a:t>Detectar </a:t>
            </a:r>
            <a:r>
              <a:rPr lang="es-VE" sz="2450">
                <a:solidFill>
                  <a:srgbClr val="272525"/>
                </a:solidFill>
                <a:latin typeface="Gelasio"/>
                <a:ea typeface="Gelasio"/>
                <a:cs typeface="Gelasio"/>
              </a:rPr>
              <a:t>Sku con Margen Negativo</a:t>
            </a:r>
            <a:endParaRPr lang="en-US" sz="2450"/>
          </a:p>
        </p:txBody>
      </p:sp>
      <p:sp>
        <p:nvSpPr>
          <p:cNvPr id="15" name="Text 12"/>
          <p:cNvSpPr/>
          <p:nvPr/>
        </p:nvSpPr>
        <p:spPr bwMode="auto">
          <a:xfrm>
            <a:off x="4398050" y="6392228"/>
            <a:ext cx="5834182" cy="790099"/>
          </a:xfrm>
          <a:prstGeom prst="rect">
            <a:avLst/>
          </a:prstGeom>
          <a:noFill/>
          <a:ln/>
        </p:spPr>
        <p:txBody>
          <a:bodyPr wrap="square" rtlCol="0" anchor="t"/>
          <a:lstStyle/>
          <a:p>
            <a:pPr marL="0" indent="0" algn="ctr">
              <a:lnSpc>
                <a:spcPts val="3110"/>
              </a:lnSpc>
              <a:buNone/>
              <a:defRPr/>
            </a:pPr>
            <a:r>
              <a:rPr lang="es-VE" sz="1950">
                <a:solidFill>
                  <a:srgbClr val="272525"/>
                </a:solidFill>
                <a:latin typeface="Lato"/>
                <a:ea typeface="Lato"/>
                <a:cs typeface="Lato"/>
              </a:rPr>
              <a:t>Sku con Id </a:t>
            </a:r>
            <a:r>
              <a:rPr lang="es-VE" sz="1950" b="1">
                <a:solidFill>
                  <a:srgbClr val="272525"/>
                </a:solidFill>
                <a:latin typeface="Lato"/>
                <a:ea typeface="Lato"/>
                <a:cs typeface="Lato"/>
              </a:rPr>
              <a:t>42917</a:t>
            </a:r>
            <a:r>
              <a:rPr lang="es-VE" sz="1950">
                <a:solidFill>
                  <a:srgbClr val="272525"/>
                </a:solidFill>
                <a:latin typeface="Lato"/>
                <a:ea typeface="Lato"/>
                <a:cs typeface="Lato"/>
              </a:rPr>
              <a:t> Tiene Margen Negativo</a:t>
            </a:r>
            <a:r>
              <a:rPr lang="en-US" sz="1950">
                <a:solidFill>
                  <a:srgbClr val="272525"/>
                </a:solidFill>
                <a:latin typeface="Lato"/>
                <a:ea typeface="Lato"/>
                <a:cs typeface="Lato"/>
              </a:rPr>
              <a:t>.</a:t>
            </a:r>
            <a:endParaRPr lang="en-US" sz="1950"/>
          </a:p>
        </p:txBody>
      </p:sp>
      <p:sp>
        <p:nvSpPr>
          <p:cNvPr id="16" name="Shape 13"/>
          <p:cNvSpPr/>
          <p:nvPr/>
        </p:nvSpPr>
        <p:spPr bwMode="auto">
          <a:xfrm>
            <a:off x="10577751" y="3883402"/>
            <a:ext cx="49291" cy="864037"/>
          </a:xfrm>
          <a:prstGeom prst="roundRect">
            <a:avLst>
              <a:gd name="adj" fmla="val 225391"/>
            </a:avLst>
          </a:prstGeom>
          <a:solidFill>
            <a:srgbClr val="CECEC9"/>
          </a:solidFill>
          <a:ln/>
        </p:spPr>
      </p:sp>
      <p:sp>
        <p:nvSpPr>
          <p:cNvPr id="17" name="Shape 14"/>
          <p:cNvSpPr/>
          <p:nvPr/>
        </p:nvSpPr>
        <p:spPr bwMode="auto">
          <a:xfrm>
            <a:off x="10324742" y="4469666"/>
            <a:ext cx="555427" cy="555427"/>
          </a:xfrm>
          <a:prstGeom prst="roundRect">
            <a:avLst>
              <a:gd name="adj" fmla="val 20003"/>
            </a:avLst>
          </a:prstGeom>
          <a:solidFill>
            <a:srgbClr val="E8E8E3"/>
          </a:solidFill>
          <a:ln w="15240">
            <a:solidFill>
              <a:srgbClr val="CECEC9"/>
            </a:solidFill>
            <a:prstDash val="solid"/>
          </a:ln>
        </p:spPr>
      </p:sp>
      <p:sp>
        <p:nvSpPr>
          <p:cNvPr id="18" name="Text 15"/>
          <p:cNvSpPr/>
          <p:nvPr/>
        </p:nvSpPr>
        <p:spPr bwMode="auto">
          <a:xfrm>
            <a:off x="10500241" y="4562177"/>
            <a:ext cx="204311" cy="370283"/>
          </a:xfrm>
          <a:prstGeom prst="rect">
            <a:avLst/>
          </a:prstGeom>
          <a:noFill/>
          <a:ln/>
        </p:spPr>
        <p:txBody>
          <a:bodyPr wrap="none" rtlCol="0" anchor="t"/>
          <a:lstStyle/>
          <a:p>
            <a:pPr marL="0" indent="0" algn="ctr">
              <a:lnSpc>
                <a:spcPts val="2916"/>
              </a:lnSpc>
              <a:buNone/>
              <a:defRPr/>
            </a:pPr>
            <a:r>
              <a:rPr lang="en-US" sz="2900">
                <a:solidFill>
                  <a:srgbClr val="272525"/>
                </a:solidFill>
                <a:latin typeface="Gelasio"/>
                <a:ea typeface="Gelasio"/>
                <a:cs typeface="Gelasio"/>
              </a:rPr>
              <a:t>3</a:t>
            </a:r>
            <a:endParaRPr lang="en-US" sz="2900"/>
          </a:p>
        </p:txBody>
      </p:sp>
      <p:sp>
        <p:nvSpPr>
          <p:cNvPr id="19" name="Text 16"/>
          <p:cNvSpPr/>
          <p:nvPr/>
        </p:nvSpPr>
        <p:spPr bwMode="auto">
          <a:xfrm>
            <a:off x="9326878" y="2312431"/>
            <a:ext cx="2570836" cy="405562"/>
          </a:xfrm>
          <a:prstGeom prst="rect">
            <a:avLst/>
          </a:prstGeom>
          <a:noFill/>
          <a:ln/>
        </p:spPr>
        <p:txBody>
          <a:bodyPr wrap="none" rtlCol="0" anchor="t"/>
          <a:lstStyle/>
          <a:p>
            <a:pPr marL="0" indent="0" algn="ctr">
              <a:lnSpc>
                <a:spcPts val="3038"/>
              </a:lnSpc>
              <a:buNone/>
              <a:defRPr/>
            </a:pPr>
            <a:r>
              <a:rPr lang="es-VE" sz="2450">
                <a:solidFill>
                  <a:srgbClr val="272525"/>
                </a:solidFill>
                <a:latin typeface="Gelasio"/>
                <a:ea typeface="Gelasio"/>
                <a:cs typeface="Gelasio"/>
              </a:rPr>
              <a:t>Siguiente estudio</a:t>
            </a:r>
            <a:endParaRPr lang="en-US" sz="2450"/>
          </a:p>
        </p:txBody>
      </p:sp>
      <p:sp>
        <p:nvSpPr>
          <p:cNvPr id="20" name="Text 17"/>
          <p:cNvSpPr/>
          <p:nvPr/>
        </p:nvSpPr>
        <p:spPr bwMode="auto">
          <a:xfrm>
            <a:off x="7685365" y="2846308"/>
            <a:ext cx="5834182" cy="790099"/>
          </a:xfrm>
          <a:prstGeom prst="rect">
            <a:avLst/>
          </a:prstGeom>
          <a:noFill/>
          <a:ln/>
        </p:spPr>
        <p:txBody>
          <a:bodyPr wrap="square" rtlCol="0" anchor="t"/>
          <a:lstStyle/>
          <a:p>
            <a:pPr marL="0" indent="0" algn="ctr">
              <a:lnSpc>
                <a:spcPts val="3110"/>
              </a:lnSpc>
              <a:buNone/>
              <a:defRPr/>
            </a:pPr>
            <a:r>
              <a:rPr lang="es-VE" sz="1950">
                <a:solidFill>
                  <a:srgbClr val="272525"/>
                </a:solidFill>
                <a:latin typeface="Lato"/>
                <a:ea typeface="Lato"/>
                <a:cs typeface="Lato"/>
              </a:rPr>
              <a:t>Estudiar </a:t>
            </a:r>
            <a:r>
              <a:rPr lang="es-VE" sz="1950">
                <a:solidFill>
                  <a:srgbClr val="272525"/>
                </a:solidFill>
                <a:latin typeface="Lato"/>
                <a:ea typeface="Lato"/>
                <a:cs typeface="Lato"/>
              </a:rPr>
              <a:t>el </a:t>
            </a:r>
            <a:r>
              <a:rPr lang="es-VE" sz="1950" b="1">
                <a:solidFill>
                  <a:srgbClr val="272525"/>
                </a:solidFill>
                <a:latin typeface="Lato"/>
                <a:ea typeface="Lato"/>
                <a:cs typeface="Lato"/>
              </a:rPr>
              <a:t>Profit, </a:t>
            </a:r>
            <a:r>
              <a:rPr lang="es-VE" sz="1950" b="0">
                <a:solidFill>
                  <a:srgbClr val="272525"/>
                </a:solidFill>
                <a:latin typeface="Lato"/>
                <a:ea typeface="Lato"/>
                <a:cs typeface="Lato"/>
              </a:rPr>
              <a:t>por Sku, ==&gt; Diagnosticar peso del caso Id 42917 </a:t>
            </a:r>
            <a:r>
              <a:rPr lang="en-US" sz="1950">
                <a:solidFill>
                  <a:srgbClr val="272525"/>
                </a:solidFill>
                <a:latin typeface="Lato"/>
                <a:ea typeface="Lato"/>
                <a:cs typeface="Lato"/>
              </a:rPr>
              <a:t>.</a:t>
            </a:r>
            <a:endParaRPr lang="en-US" sz="195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Slide 5">
    <p:spTree>
      <p:nvGrpSpPr>
        <p:cNvPr id="1" name=""/>
        <p:cNvGrpSpPr/>
        <p:nvPr/>
      </p:nvGrpSpPr>
      <p:grpSpPr bwMode="auto">
        <a:xfrm>
          <a:off x="0" y="0"/>
          <a:ext cx="0" cy="0"/>
          <a:chOff x="0" y="0"/>
          <a:chExt cx="0" cy="0"/>
        </a:xfrm>
      </p:grpSpPr>
      <p:pic>
        <p:nvPicPr>
          <p:cNvPr id="2" name="Image 0" descr="preencoded.png"/>
          <p:cNvPicPr>
            <a:picLocks noChangeAspect="1"/>
          </p:cNvPicPr>
          <p:nvPr/>
        </p:nvPicPr>
        <p:blipFill>
          <a:blip r:embed="rId3"/>
          <a:stretch/>
        </p:blipFill>
        <p:spPr bwMode="auto">
          <a:xfrm>
            <a:off x="0" y="0"/>
            <a:ext cx="14630400" cy="8229600"/>
          </a:xfrm>
          <a:prstGeom prst="rect">
            <a:avLst/>
          </a:prstGeom>
        </p:spPr>
      </p:pic>
      <p:sp>
        <p:nvSpPr>
          <p:cNvPr id="3" name="Shape 0"/>
          <p:cNvSpPr/>
          <p:nvPr/>
        </p:nvSpPr>
        <p:spPr bwMode="auto">
          <a:xfrm>
            <a:off x="0" y="0"/>
            <a:ext cx="14630400" cy="8229600"/>
          </a:xfrm>
          <a:prstGeom prst="rect">
            <a:avLst/>
          </a:prstGeom>
          <a:solidFill>
            <a:srgbClr val="FFFFFF">
              <a:alpha val="75000"/>
            </a:srgbClr>
          </a:solidFill>
          <a:ln/>
        </p:spPr>
      </p:sp>
      <p:sp>
        <p:nvSpPr>
          <p:cNvPr id="4" name="Text 1"/>
          <p:cNvSpPr/>
          <p:nvPr/>
        </p:nvSpPr>
        <p:spPr bwMode="auto">
          <a:xfrm>
            <a:off x="864036" y="1313139"/>
            <a:ext cx="6757812" cy="777645"/>
          </a:xfrm>
          <a:prstGeom prst="rect">
            <a:avLst/>
          </a:prstGeom>
          <a:noFill/>
          <a:ln/>
        </p:spPr>
        <p:txBody>
          <a:bodyPr wrap="none" rtlCol="0" anchor="t"/>
          <a:lstStyle/>
          <a:p>
            <a:pPr marL="0" indent="0">
              <a:lnSpc>
                <a:spcPts val="6075"/>
              </a:lnSpc>
              <a:buNone/>
              <a:defRPr/>
            </a:pPr>
            <a:r>
              <a:rPr lang="en-US" sz="4850">
                <a:solidFill>
                  <a:srgbClr val="312F2B"/>
                </a:solidFill>
                <a:latin typeface="Gelasio"/>
                <a:ea typeface="Gelasio"/>
                <a:cs typeface="Gelasio"/>
              </a:rPr>
              <a:t>Análisis de Rentabilidad</a:t>
            </a:r>
            <a:r>
              <a:rPr lang="es-VE" sz="4850">
                <a:solidFill>
                  <a:srgbClr val="312F2B"/>
                </a:solidFill>
                <a:latin typeface="Gelasio"/>
                <a:ea typeface="Gelasio"/>
                <a:cs typeface="Gelasio"/>
              </a:rPr>
              <a:t> </a:t>
            </a:r>
            <a:endParaRPr lang="en-US" sz="4850"/>
          </a:p>
        </p:txBody>
      </p:sp>
      <p:sp>
        <p:nvSpPr>
          <p:cNvPr id="5" name="Shape 2"/>
          <p:cNvSpPr/>
          <p:nvPr/>
        </p:nvSpPr>
        <p:spPr bwMode="auto">
          <a:xfrm>
            <a:off x="864037" y="2578418"/>
            <a:ext cx="6327815" cy="1848088"/>
          </a:xfrm>
          <a:prstGeom prst="roundRect">
            <a:avLst>
              <a:gd name="adj" fmla="val 6012"/>
            </a:avLst>
          </a:prstGeom>
          <a:solidFill>
            <a:srgbClr val="E8E8E3"/>
          </a:solidFill>
          <a:ln w="15240">
            <a:solidFill>
              <a:srgbClr val="CECEC9"/>
            </a:solidFill>
            <a:prstDash val="solid"/>
          </a:ln>
        </p:spPr>
      </p:sp>
      <p:sp>
        <p:nvSpPr>
          <p:cNvPr id="6" name="Text 3"/>
          <p:cNvSpPr/>
          <p:nvPr/>
        </p:nvSpPr>
        <p:spPr bwMode="auto">
          <a:xfrm>
            <a:off x="1126092" y="2840473"/>
            <a:ext cx="3071595" cy="386122"/>
          </a:xfrm>
          <a:prstGeom prst="rect">
            <a:avLst/>
          </a:prstGeom>
          <a:noFill/>
          <a:ln/>
        </p:spPr>
        <p:txBody>
          <a:bodyPr wrap="none" rtlCol="0" anchor="t"/>
          <a:lstStyle/>
          <a:p>
            <a:pPr marL="0" indent="0">
              <a:lnSpc>
                <a:spcPts val="3038"/>
              </a:lnSpc>
              <a:buNone/>
              <a:defRPr/>
            </a:pPr>
            <a:r>
              <a:rPr lang="en-US" sz="2450" b="1">
                <a:solidFill>
                  <a:srgbClr val="272525"/>
                </a:solidFill>
                <a:latin typeface="Gelasio"/>
                <a:ea typeface="Gelasio"/>
                <a:cs typeface="Gelasio"/>
              </a:rPr>
              <a:t>Evaluación General</a:t>
            </a:r>
            <a:endParaRPr lang="en-US" sz="2450"/>
          </a:p>
        </p:txBody>
      </p:sp>
      <p:sp>
        <p:nvSpPr>
          <p:cNvPr id="7" name="Text 4"/>
          <p:cNvSpPr/>
          <p:nvPr/>
        </p:nvSpPr>
        <p:spPr bwMode="auto">
          <a:xfrm>
            <a:off x="1126093" y="3374350"/>
            <a:ext cx="5803702" cy="790099"/>
          </a:xfrm>
          <a:prstGeom prst="rect">
            <a:avLst/>
          </a:prstGeom>
          <a:noFill/>
          <a:ln/>
        </p:spPr>
        <p:txBody>
          <a:bodyPr wrap="square" rtlCol="0" anchor="t"/>
          <a:lstStyle/>
          <a:p>
            <a:pPr marL="0" indent="0">
              <a:lnSpc>
                <a:spcPts val="3110"/>
              </a:lnSpc>
              <a:buNone/>
              <a:defRPr/>
            </a:pPr>
            <a:r>
              <a:rPr lang="es-VE" sz="1950">
                <a:solidFill>
                  <a:srgbClr val="272525"/>
                </a:solidFill>
                <a:latin typeface="Lato"/>
                <a:ea typeface="Lato"/>
                <a:cs typeface="Lato"/>
              </a:rPr>
              <a:t>Equilibrado el</a:t>
            </a:r>
            <a:r>
              <a:rPr lang="es-VE" sz="1950" b="1">
                <a:solidFill>
                  <a:srgbClr val="272525"/>
                </a:solidFill>
                <a:latin typeface="Lato"/>
                <a:ea typeface="Lato"/>
                <a:cs typeface="Lato"/>
              </a:rPr>
              <a:t> 80%</a:t>
            </a:r>
            <a:r>
              <a:rPr lang="es-VE" sz="1950">
                <a:solidFill>
                  <a:srgbClr val="272525"/>
                </a:solidFill>
                <a:latin typeface="Lato"/>
                <a:ea typeface="Lato"/>
                <a:cs typeface="Lato"/>
              </a:rPr>
              <a:t> de Los ingresos provienen del </a:t>
            </a:r>
            <a:r>
              <a:rPr lang="es-VE" sz="1950" b="1">
                <a:solidFill>
                  <a:srgbClr val="272525"/>
                </a:solidFill>
                <a:latin typeface="Lato"/>
                <a:ea typeface="Lato"/>
                <a:cs typeface="Lato"/>
              </a:rPr>
              <a:t>43% </a:t>
            </a:r>
            <a:r>
              <a:rPr lang="es-VE" sz="1950">
                <a:solidFill>
                  <a:srgbClr val="272525"/>
                </a:solidFill>
                <a:latin typeface="Lato"/>
                <a:ea typeface="Lato"/>
                <a:cs typeface="Lato"/>
              </a:rPr>
              <a:t>de los Skus</a:t>
            </a:r>
            <a:r>
              <a:rPr lang="en-US" sz="1950">
                <a:solidFill>
                  <a:srgbClr val="272525"/>
                </a:solidFill>
                <a:latin typeface="Lato"/>
                <a:ea typeface="Lato"/>
                <a:cs typeface="Lato"/>
              </a:rPr>
              <a:t>.</a:t>
            </a:r>
            <a:endParaRPr lang="en-US" sz="1950"/>
          </a:p>
        </p:txBody>
      </p:sp>
      <p:sp>
        <p:nvSpPr>
          <p:cNvPr id="8" name="Shape 5"/>
          <p:cNvSpPr/>
          <p:nvPr/>
        </p:nvSpPr>
        <p:spPr bwMode="auto">
          <a:xfrm>
            <a:off x="7438668" y="2578418"/>
            <a:ext cx="6327815" cy="1848088"/>
          </a:xfrm>
          <a:prstGeom prst="roundRect">
            <a:avLst>
              <a:gd name="adj" fmla="val 6012"/>
            </a:avLst>
          </a:prstGeom>
          <a:solidFill>
            <a:srgbClr val="E8E8E3"/>
          </a:solidFill>
          <a:ln w="15240">
            <a:solidFill>
              <a:srgbClr val="CECEC9"/>
            </a:solidFill>
            <a:prstDash val="solid"/>
          </a:ln>
        </p:spPr>
        <p:txBody>
          <a:bodyPr/>
          <a:p>
            <a:pPr>
              <a:defRPr/>
            </a:pPr>
            <a:endParaRPr/>
          </a:p>
        </p:txBody>
      </p:sp>
      <p:sp>
        <p:nvSpPr>
          <p:cNvPr id="9" name="Text 6"/>
          <p:cNvSpPr/>
          <p:nvPr/>
        </p:nvSpPr>
        <p:spPr bwMode="auto">
          <a:xfrm flipH="0" flipV="0">
            <a:off x="7700724" y="2840473"/>
            <a:ext cx="3857900" cy="385762"/>
          </a:xfrm>
          <a:prstGeom prst="rect">
            <a:avLst/>
          </a:prstGeom>
          <a:noFill/>
          <a:ln/>
        </p:spPr>
        <p:txBody>
          <a:bodyPr wrap="square" rtlCol="0" anchor="t"/>
          <a:lstStyle/>
          <a:p>
            <a:pPr marL="0" indent="0">
              <a:lnSpc>
                <a:spcPts val="3038"/>
              </a:lnSpc>
              <a:buNone/>
              <a:defRPr/>
            </a:pPr>
            <a:r>
              <a:rPr lang="en-US" sz="2450" b="1">
                <a:solidFill>
                  <a:srgbClr val="272525"/>
                </a:solidFill>
                <a:latin typeface="Gelasio"/>
                <a:ea typeface="Gelasio"/>
                <a:cs typeface="Gelasio"/>
              </a:rPr>
              <a:t>Áreas de Oportunidad</a:t>
            </a:r>
            <a:endParaRPr lang="en-US" sz="2450"/>
          </a:p>
        </p:txBody>
      </p:sp>
      <p:sp>
        <p:nvSpPr>
          <p:cNvPr id="10" name="Text 7"/>
          <p:cNvSpPr/>
          <p:nvPr/>
        </p:nvSpPr>
        <p:spPr bwMode="auto">
          <a:xfrm>
            <a:off x="7700724" y="3374350"/>
            <a:ext cx="5803702" cy="790099"/>
          </a:xfrm>
          <a:prstGeom prst="rect">
            <a:avLst/>
          </a:prstGeom>
          <a:noFill/>
          <a:ln/>
        </p:spPr>
        <p:txBody>
          <a:bodyPr wrap="square" rtlCol="0" anchor="t"/>
          <a:lstStyle/>
          <a:p>
            <a:pPr marL="0" indent="0">
              <a:lnSpc>
                <a:spcPts val="3110"/>
              </a:lnSpc>
              <a:buNone/>
              <a:defRPr/>
            </a:pPr>
            <a:r>
              <a:rPr lang="es-VE" sz="1950">
                <a:solidFill>
                  <a:srgbClr val="272525"/>
                </a:solidFill>
                <a:latin typeface="Lato"/>
                <a:ea typeface="Lato"/>
                <a:cs typeface="Lato"/>
              </a:rPr>
              <a:t>Un sólo SKU el </a:t>
            </a:r>
            <a:r>
              <a:rPr lang="es-VE" sz="1950" b="1">
                <a:solidFill>
                  <a:srgbClr val="272525"/>
                </a:solidFill>
                <a:latin typeface="Lato"/>
                <a:ea typeface="Lato"/>
                <a:cs typeface="Lato"/>
              </a:rPr>
              <a:t>Id 42917 sustrae el </a:t>
            </a:r>
            <a:r>
              <a:rPr lang="es-VE" sz="1950" b="1">
                <a:solidFill>
                  <a:srgbClr val="272525"/>
                </a:solidFill>
                <a:latin typeface="Lato"/>
                <a:ea typeface="Lato"/>
                <a:cs typeface="Lato"/>
              </a:rPr>
              <a:t>63% </a:t>
            </a:r>
            <a:r>
              <a:rPr lang="es-VE" sz="1950" b="1">
                <a:solidFill>
                  <a:srgbClr val="272525"/>
                </a:solidFill>
                <a:latin typeface="Lato"/>
                <a:ea typeface="Lato"/>
                <a:cs typeface="Lato"/>
              </a:rPr>
              <a:t>del Profit</a:t>
            </a:r>
            <a:r>
              <a:rPr lang="es-VE" sz="1950">
                <a:solidFill>
                  <a:srgbClr val="272525"/>
                </a:solidFill>
                <a:latin typeface="Lato"/>
                <a:ea typeface="Lato"/>
                <a:cs typeface="Lato"/>
              </a:rPr>
              <a:t> obtenido por todos los demás</a:t>
            </a:r>
            <a:endParaRPr lang="en-US" sz="1950"/>
          </a:p>
        </p:txBody>
      </p:sp>
      <p:sp>
        <p:nvSpPr>
          <p:cNvPr id="11" name="Shape 8"/>
          <p:cNvSpPr/>
          <p:nvPr/>
        </p:nvSpPr>
        <p:spPr bwMode="auto">
          <a:xfrm>
            <a:off x="864037" y="4673322"/>
            <a:ext cx="6327815" cy="2243138"/>
          </a:xfrm>
          <a:prstGeom prst="roundRect">
            <a:avLst>
              <a:gd name="adj" fmla="val 4953"/>
            </a:avLst>
          </a:prstGeom>
          <a:solidFill>
            <a:srgbClr val="E8E8E3"/>
          </a:solidFill>
          <a:ln w="15240">
            <a:solidFill>
              <a:srgbClr val="CECEC9"/>
            </a:solidFill>
            <a:prstDash val="solid"/>
          </a:ln>
        </p:spPr>
        <p:txBody>
          <a:bodyPr/>
          <a:p>
            <a:pPr>
              <a:defRPr/>
            </a:pPr>
            <a:endParaRPr/>
          </a:p>
        </p:txBody>
      </p:sp>
      <p:sp>
        <p:nvSpPr>
          <p:cNvPr id="12" name="Text 9"/>
          <p:cNvSpPr/>
          <p:nvPr/>
        </p:nvSpPr>
        <p:spPr bwMode="auto">
          <a:xfrm>
            <a:off x="1126092" y="4935378"/>
            <a:ext cx="3763018" cy="397642"/>
          </a:xfrm>
          <a:prstGeom prst="rect">
            <a:avLst/>
          </a:prstGeom>
          <a:noFill/>
          <a:ln/>
        </p:spPr>
        <p:txBody>
          <a:bodyPr wrap="none" rtlCol="0" anchor="t"/>
          <a:lstStyle/>
          <a:p>
            <a:pPr marL="0" indent="0">
              <a:lnSpc>
                <a:spcPts val="3038"/>
              </a:lnSpc>
              <a:buNone/>
              <a:defRPr/>
            </a:pPr>
            <a:r>
              <a:rPr lang="es-VE" sz="2450" b="1">
                <a:solidFill>
                  <a:srgbClr val="272525"/>
                </a:solidFill>
                <a:latin typeface="Gelasio"/>
                <a:ea typeface="Gelasio"/>
                <a:cs typeface="Gelasio"/>
              </a:rPr>
              <a:t>Bases de la Información</a:t>
            </a:r>
            <a:endParaRPr lang="en-US" sz="2450"/>
          </a:p>
        </p:txBody>
      </p:sp>
      <p:sp>
        <p:nvSpPr>
          <p:cNvPr id="13" name="Text 10"/>
          <p:cNvSpPr/>
          <p:nvPr/>
        </p:nvSpPr>
        <p:spPr bwMode="auto">
          <a:xfrm>
            <a:off x="1126093" y="5469255"/>
            <a:ext cx="5803702" cy="790099"/>
          </a:xfrm>
          <a:prstGeom prst="rect">
            <a:avLst/>
          </a:prstGeom>
          <a:noFill/>
          <a:ln/>
        </p:spPr>
        <p:txBody>
          <a:bodyPr wrap="square" rtlCol="0" anchor="t"/>
          <a:lstStyle/>
          <a:p>
            <a:pPr marL="0" indent="0">
              <a:lnSpc>
                <a:spcPts val="3110"/>
              </a:lnSpc>
              <a:buNone/>
              <a:defRPr/>
            </a:pPr>
            <a:r>
              <a:rPr lang="es-VE" sz="1950">
                <a:solidFill>
                  <a:srgbClr val="272525"/>
                </a:solidFill>
                <a:latin typeface="Lato"/>
                <a:ea typeface="Lato"/>
                <a:cs typeface="Lato"/>
              </a:rPr>
              <a:t>El Sku</a:t>
            </a:r>
            <a:r>
              <a:rPr lang="es-VE" sz="1950">
                <a:solidFill>
                  <a:srgbClr val="272525"/>
                </a:solidFill>
                <a:latin typeface="Lato"/>
                <a:ea typeface="Lato"/>
                <a:cs typeface="Lato"/>
              </a:rPr>
              <a:t> 42917 se le compra a </a:t>
            </a:r>
            <a:r>
              <a:rPr lang="es-VE" sz="1950" b="1">
                <a:solidFill>
                  <a:srgbClr val="272525"/>
                </a:solidFill>
                <a:latin typeface="Lato"/>
                <a:ea typeface="Lato"/>
                <a:cs typeface="Lato"/>
              </a:rPr>
              <a:t>13 de los 14 Proveedores </a:t>
            </a:r>
            <a:r>
              <a:rPr lang="es-VE" sz="1950">
                <a:solidFill>
                  <a:srgbClr val="272525"/>
                </a:solidFill>
                <a:latin typeface="Lato"/>
                <a:ea typeface="Lato"/>
                <a:cs typeface="Lato"/>
              </a:rPr>
              <a:t>por el costo de Mercado.</a:t>
            </a:r>
            <a:endParaRPr lang="es-VE" sz="1950">
              <a:solidFill>
                <a:srgbClr val="272525"/>
              </a:solidFill>
              <a:latin typeface="Lato"/>
              <a:ea typeface="Lato"/>
              <a:cs typeface="Lato"/>
            </a:endParaRPr>
          </a:p>
          <a:p>
            <a:pPr marL="0" indent="0">
              <a:lnSpc>
                <a:spcPts val="3109"/>
              </a:lnSpc>
              <a:buNone/>
              <a:defRPr/>
            </a:pPr>
            <a:endParaRPr lang="en-US" sz="1950"/>
          </a:p>
        </p:txBody>
      </p:sp>
      <p:sp>
        <p:nvSpPr>
          <p:cNvPr id="14" name="Shape 11"/>
          <p:cNvSpPr/>
          <p:nvPr/>
        </p:nvSpPr>
        <p:spPr bwMode="auto">
          <a:xfrm>
            <a:off x="7438668" y="4673322"/>
            <a:ext cx="6327815" cy="2243138"/>
          </a:xfrm>
          <a:prstGeom prst="roundRect">
            <a:avLst>
              <a:gd name="adj" fmla="val 4953"/>
            </a:avLst>
          </a:prstGeom>
          <a:solidFill>
            <a:srgbClr val="E8E8E3"/>
          </a:solidFill>
          <a:ln w="15240">
            <a:solidFill>
              <a:srgbClr val="CECEC9"/>
            </a:solidFill>
            <a:prstDash val="solid"/>
          </a:ln>
        </p:spPr>
        <p:txBody>
          <a:bodyPr/>
          <a:p>
            <a:pPr>
              <a:defRPr/>
            </a:pPr>
            <a:endParaRPr/>
          </a:p>
        </p:txBody>
      </p:sp>
      <p:sp>
        <p:nvSpPr>
          <p:cNvPr id="15" name="Text 12"/>
          <p:cNvSpPr/>
          <p:nvPr/>
        </p:nvSpPr>
        <p:spPr bwMode="auto">
          <a:xfrm>
            <a:off x="7700724" y="4935378"/>
            <a:ext cx="2708183" cy="396922"/>
          </a:xfrm>
          <a:prstGeom prst="rect">
            <a:avLst/>
          </a:prstGeom>
          <a:noFill/>
          <a:ln/>
        </p:spPr>
        <p:txBody>
          <a:bodyPr wrap="none" rtlCol="0" anchor="t"/>
          <a:lstStyle/>
          <a:p>
            <a:pPr marL="0" indent="0">
              <a:lnSpc>
                <a:spcPts val="3038"/>
              </a:lnSpc>
              <a:buNone/>
              <a:defRPr/>
            </a:pPr>
            <a:r>
              <a:rPr lang="es-VE" sz="2450" b="1">
                <a:solidFill>
                  <a:srgbClr val="272525"/>
                </a:solidFill>
                <a:latin typeface="Gelasio"/>
                <a:ea typeface="Gelasio"/>
                <a:cs typeface="Gelasio"/>
              </a:rPr>
              <a:t>Pasos Sugeridos</a:t>
            </a:r>
            <a:endParaRPr lang="en-US" sz="2450"/>
          </a:p>
        </p:txBody>
      </p:sp>
      <p:sp>
        <p:nvSpPr>
          <p:cNvPr id="16" name="Text 13"/>
          <p:cNvSpPr/>
          <p:nvPr/>
        </p:nvSpPr>
        <p:spPr bwMode="auto">
          <a:xfrm>
            <a:off x="7700724" y="5469255"/>
            <a:ext cx="5803702" cy="1185148"/>
          </a:xfrm>
          <a:prstGeom prst="rect">
            <a:avLst/>
          </a:prstGeom>
          <a:noFill/>
          <a:ln/>
        </p:spPr>
        <p:txBody>
          <a:bodyPr wrap="square" rtlCol="0" anchor="t"/>
          <a:lstStyle/>
          <a:p>
            <a:pPr marL="0" indent="0">
              <a:lnSpc>
                <a:spcPts val="3110"/>
              </a:lnSpc>
              <a:buNone/>
              <a:defRPr/>
            </a:pPr>
            <a:r>
              <a:rPr lang="en-US" sz="1950">
                <a:solidFill>
                  <a:srgbClr val="272525"/>
                </a:solidFill>
                <a:latin typeface="Lato"/>
                <a:ea typeface="Lato"/>
                <a:cs typeface="Lato"/>
              </a:rPr>
              <a:t>E</a:t>
            </a:r>
            <a:r>
              <a:rPr lang="es-VE" sz="1950">
                <a:solidFill>
                  <a:srgbClr val="272525"/>
                </a:solidFill>
                <a:latin typeface="Lato"/>
                <a:ea typeface="Lato"/>
                <a:cs typeface="Lato"/>
              </a:rPr>
              <a:t>liminar la comercialización del artículo </a:t>
            </a:r>
            <a:r>
              <a:rPr lang="es-VE" sz="1950" b="1">
                <a:solidFill>
                  <a:srgbClr val="272525"/>
                </a:solidFill>
                <a:latin typeface="Lato"/>
                <a:ea typeface="Lato"/>
                <a:cs typeface="Lato"/>
              </a:rPr>
              <a:t>42917 </a:t>
            </a:r>
            <a:r>
              <a:rPr lang="es-VE" sz="1950">
                <a:solidFill>
                  <a:srgbClr val="272525"/>
                </a:solidFill>
                <a:latin typeface="Lato"/>
                <a:ea typeface="Lato"/>
                <a:cs typeface="Lato"/>
              </a:rPr>
              <a:t>ó Ajustarlo a un Precio de Venta Real, ya que hoy </a:t>
            </a:r>
            <a:r>
              <a:rPr lang="es-VE" sz="1950" b="1">
                <a:solidFill>
                  <a:srgbClr val="272525"/>
                </a:solidFill>
                <a:latin typeface="Lato"/>
                <a:ea typeface="Lato"/>
                <a:cs typeface="Lato"/>
              </a:rPr>
              <a:t>se compra a 96.000 y se vende a 11.350</a:t>
            </a:r>
            <a:endParaRPr lang="en-US" sz="1950"/>
          </a:p>
        </p:txBody>
      </p:sp>
      <p:sp>
        <p:nvSpPr>
          <p:cNvPr id="979432131" name=""/>
          <p:cNvSpPr txBox="1"/>
          <p:nvPr/>
        </p:nvSpPr>
        <p:spPr bwMode="auto">
          <a:xfrm flipH="0" flipV="0">
            <a:off x="858874" y="2524124"/>
            <a:ext cx="413469" cy="48803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lang="es-VE" sz="2600" b="1"/>
              <a:t>1</a:t>
            </a:r>
            <a:endParaRPr/>
          </a:p>
        </p:txBody>
      </p:sp>
      <p:sp>
        <p:nvSpPr>
          <p:cNvPr id="1899855422" name=""/>
          <p:cNvSpPr txBox="1"/>
          <p:nvPr/>
        </p:nvSpPr>
        <p:spPr bwMode="auto">
          <a:xfrm flipH="0" flipV="0">
            <a:off x="868399" y="4575628"/>
            <a:ext cx="414189" cy="48803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lang="es-VE" sz="2600" b="1"/>
              <a:t>2</a:t>
            </a:r>
            <a:endParaRPr/>
          </a:p>
        </p:txBody>
      </p:sp>
      <p:sp>
        <p:nvSpPr>
          <p:cNvPr id="1963787986" name=""/>
          <p:cNvSpPr txBox="1"/>
          <p:nvPr/>
        </p:nvSpPr>
        <p:spPr bwMode="auto">
          <a:xfrm flipH="0" flipV="0">
            <a:off x="7386673" y="2517773"/>
            <a:ext cx="414549" cy="48803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lang="es-VE" sz="2600" b="1"/>
              <a:t>3</a:t>
            </a:r>
            <a:endParaRPr/>
          </a:p>
        </p:txBody>
      </p:sp>
      <p:sp>
        <p:nvSpPr>
          <p:cNvPr id="1515285316" name=""/>
          <p:cNvSpPr txBox="1"/>
          <p:nvPr/>
        </p:nvSpPr>
        <p:spPr bwMode="auto">
          <a:xfrm flipH="0" flipV="0">
            <a:off x="7427948" y="4581523"/>
            <a:ext cx="414909" cy="48803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lang="es-VE" sz="2600" b="1"/>
              <a:t>4</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Slide 6">
    <p:spTree>
      <p:nvGrpSpPr>
        <p:cNvPr id="1" name=""/>
        <p:cNvGrpSpPr/>
        <p:nvPr/>
      </p:nvGrpSpPr>
      <p:grpSpPr bwMode="auto">
        <a:xfrm>
          <a:off x="0" y="0"/>
          <a:ext cx="0" cy="0"/>
          <a:chOff x="0" y="0"/>
          <a:chExt cx="0" cy="0"/>
        </a:xfrm>
      </p:grpSpPr>
      <p:pic>
        <p:nvPicPr>
          <p:cNvPr id="2" name="Image 0" descr="preencoded.png"/>
          <p:cNvPicPr>
            <a:picLocks noChangeAspect="1"/>
          </p:cNvPicPr>
          <p:nvPr/>
        </p:nvPicPr>
        <p:blipFill>
          <a:blip r:embed="rId3"/>
          <a:stretch/>
        </p:blipFill>
        <p:spPr bwMode="auto">
          <a:xfrm>
            <a:off x="0" y="0"/>
            <a:ext cx="14630400" cy="8229600"/>
          </a:xfrm>
          <a:prstGeom prst="rect">
            <a:avLst/>
          </a:prstGeom>
        </p:spPr>
      </p:pic>
      <p:sp>
        <p:nvSpPr>
          <p:cNvPr id="3" name="Shape 0"/>
          <p:cNvSpPr/>
          <p:nvPr/>
        </p:nvSpPr>
        <p:spPr bwMode="auto">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p:blipFill>
        <p:spPr bwMode="auto">
          <a:xfrm>
            <a:off x="0" y="0"/>
            <a:ext cx="3657600" cy="8229600"/>
          </a:xfrm>
          <a:prstGeom prst="rect">
            <a:avLst/>
          </a:prstGeom>
        </p:spPr>
      </p:pic>
      <p:sp>
        <p:nvSpPr>
          <p:cNvPr id="5" name="Text 1"/>
          <p:cNvSpPr/>
          <p:nvPr/>
        </p:nvSpPr>
        <p:spPr bwMode="auto">
          <a:xfrm>
            <a:off x="4501277" y="664488"/>
            <a:ext cx="8373427" cy="753308"/>
          </a:xfrm>
          <a:prstGeom prst="rect">
            <a:avLst/>
          </a:prstGeom>
          <a:noFill/>
          <a:ln/>
        </p:spPr>
        <p:txBody>
          <a:bodyPr wrap="none" rtlCol="0" anchor="t"/>
          <a:lstStyle/>
          <a:p>
            <a:pPr marL="0" indent="0">
              <a:lnSpc>
                <a:spcPts val="5932"/>
              </a:lnSpc>
              <a:buNone/>
              <a:defRPr/>
            </a:pPr>
            <a:r>
              <a:rPr lang="en-US" sz="4750">
                <a:solidFill>
                  <a:srgbClr val="312F2B"/>
                </a:solidFill>
                <a:latin typeface="Gelasio"/>
                <a:ea typeface="Gelasio"/>
                <a:cs typeface="Gelasio"/>
              </a:rPr>
              <a:t>Análisis de Tiempos de Entrega</a:t>
            </a:r>
            <a:endParaRPr lang="en-US" sz="4750"/>
          </a:p>
        </p:txBody>
      </p:sp>
      <p:pic>
        <p:nvPicPr>
          <p:cNvPr id="6" name="Image 2" descr="preencoded.png"/>
          <p:cNvPicPr>
            <a:picLocks noChangeAspect="1"/>
          </p:cNvPicPr>
          <p:nvPr/>
        </p:nvPicPr>
        <p:blipFill>
          <a:blip r:embed="rId5"/>
          <a:stretch/>
        </p:blipFill>
        <p:spPr bwMode="auto">
          <a:xfrm>
            <a:off x="4501277" y="1779389"/>
            <a:ext cx="1205389" cy="1928574"/>
          </a:xfrm>
          <a:prstGeom prst="rect">
            <a:avLst/>
          </a:prstGeom>
        </p:spPr>
      </p:pic>
      <p:sp>
        <p:nvSpPr>
          <p:cNvPr id="7" name="Text 2"/>
          <p:cNvSpPr/>
          <p:nvPr/>
        </p:nvSpPr>
        <p:spPr bwMode="auto">
          <a:xfrm>
            <a:off x="6068257" y="2020371"/>
            <a:ext cx="3367152" cy="376954"/>
          </a:xfrm>
          <a:prstGeom prst="rect">
            <a:avLst/>
          </a:prstGeom>
          <a:noFill/>
          <a:ln/>
        </p:spPr>
        <p:txBody>
          <a:bodyPr wrap="none" rtlCol="0" anchor="t"/>
          <a:lstStyle/>
          <a:p>
            <a:pPr marL="0" indent="0" algn="l">
              <a:lnSpc>
                <a:spcPts val="2966"/>
              </a:lnSpc>
              <a:buNone/>
              <a:defRPr/>
            </a:pPr>
            <a:r>
              <a:rPr lang="en-US" sz="2350" b="1">
                <a:solidFill>
                  <a:srgbClr val="272525"/>
                </a:solidFill>
                <a:latin typeface="Gelasio"/>
                <a:ea typeface="Gelasio"/>
                <a:cs typeface="Gelasio"/>
              </a:rPr>
              <a:t>Monitoreo de Tiempos</a:t>
            </a:r>
            <a:endParaRPr lang="en-US" sz="2350"/>
          </a:p>
        </p:txBody>
      </p:sp>
      <p:sp>
        <p:nvSpPr>
          <p:cNvPr id="8" name="Text 3"/>
          <p:cNvSpPr/>
          <p:nvPr/>
        </p:nvSpPr>
        <p:spPr bwMode="auto">
          <a:xfrm>
            <a:off x="6068257" y="2541507"/>
            <a:ext cx="7226009" cy="467842"/>
          </a:xfrm>
          <a:prstGeom prst="rect">
            <a:avLst/>
          </a:prstGeom>
          <a:noFill/>
          <a:ln/>
        </p:spPr>
        <p:txBody>
          <a:bodyPr wrap="none" rtlCol="0" anchor="t"/>
          <a:lstStyle/>
          <a:p>
            <a:pPr marL="0" indent="0" algn="l">
              <a:lnSpc>
                <a:spcPts val="3037"/>
              </a:lnSpc>
              <a:buNone/>
              <a:defRPr/>
            </a:pPr>
            <a:r>
              <a:rPr lang="es-VE" sz="1900">
                <a:solidFill>
                  <a:srgbClr val="272525"/>
                </a:solidFill>
                <a:latin typeface="Lato"/>
                <a:ea typeface="Lato"/>
                <a:cs typeface="Lato"/>
              </a:rPr>
              <a:t>Actualmente la Cadena presenta un promedio en sus entregas de</a:t>
            </a:r>
            <a:endParaRPr lang="es-VE" sz="1900">
              <a:solidFill>
                <a:srgbClr val="272525"/>
              </a:solidFill>
              <a:latin typeface="Lato"/>
              <a:ea typeface="Lato"/>
              <a:cs typeface="Lato"/>
            </a:endParaRPr>
          </a:p>
          <a:p>
            <a:pPr marL="0" indent="0" algn="l">
              <a:lnSpc>
                <a:spcPts val="3036"/>
              </a:lnSpc>
              <a:buNone/>
              <a:defRPr/>
            </a:pPr>
            <a:r>
              <a:rPr lang="es-VE" sz="1900" b="1">
                <a:solidFill>
                  <a:srgbClr val="272525"/>
                </a:solidFill>
                <a:latin typeface="Lato"/>
                <a:ea typeface="Lato"/>
                <a:cs typeface="Lato"/>
              </a:rPr>
              <a:t>4,9 dias / Despaho</a:t>
            </a:r>
            <a:r>
              <a:rPr lang="en-US" sz="1900">
                <a:solidFill>
                  <a:srgbClr val="272525"/>
                </a:solidFill>
                <a:latin typeface="Lato"/>
                <a:ea typeface="Lato"/>
                <a:cs typeface="Lato"/>
              </a:rPr>
              <a:t>.</a:t>
            </a:r>
            <a:endParaRPr lang="en-US" sz="1900"/>
          </a:p>
        </p:txBody>
      </p:sp>
      <p:pic>
        <p:nvPicPr>
          <p:cNvPr id="9" name="Image 3" descr="preencoded.png"/>
          <p:cNvPicPr>
            <a:picLocks noChangeAspect="1"/>
          </p:cNvPicPr>
          <p:nvPr/>
        </p:nvPicPr>
        <p:blipFill>
          <a:blip r:embed="rId6"/>
          <a:stretch/>
        </p:blipFill>
        <p:spPr bwMode="auto">
          <a:xfrm>
            <a:off x="4501277" y="3707963"/>
            <a:ext cx="1205389" cy="1928574"/>
          </a:xfrm>
          <a:prstGeom prst="rect">
            <a:avLst/>
          </a:prstGeom>
        </p:spPr>
      </p:pic>
      <p:sp>
        <p:nvSpPr>
          <p:cNvPr id="10" name="Text 4"/>
          <p:cNvSpPr/>
          <p:nvPr/>
        </p:nvSpPr>
        <p:spPr bwMode="auto">
          <a:xfrm>
            <a:off x="6068257" y="3948945"/>
            <a:ext cx="5589488" cy="394594"/>
          </a:xfrm>
          <a:prstGeom prst="rect">
            <a:avLst/>
          </a:prstGeom>
          <a:noFill/>
          <a:ln/>
        </p:spPr>
        <p:txBody>
          <a:bodyPr wrap="none" rtlCol="0" anchor="t"/>
          <a:lstStyle/>
          <a:p>
            <a:pPr marL="0" indent="0" algn="l">
              <a:lnSpc>
                <a:spcPts val="2966"/>
              </a:lnSpc>
              <a:buNone/>
              <a:defRPr/>
            </a:pPr>
            <a:r>
              <a:rPr lang="en-US" sz="2350" b="1">
                <a:solidFill>
                  <a:srgbClr val="272525"/>
                </a:solidFill>
                <a:latin typeface="Gelasio"/>
                <a:ea typeface="Gelasio"/>
                <a:cs typeface="Gelasio"/>
              </a:rPr>
              <a:t>Identifica</a:t>
            </a:r>
            <a:r>
              <a:rPr lang="es-VE" sz="2350" b="1">
                <a:solidFill>
                  <a:srgbClr val="272525"/>
                </a:solidFill>
                <a:latin typeface="Gelasio"/>
                <a:ea typeface="Gelasio"/>
                <a:cs typeface="Gelasio"/>
              </a:rPr>
              <a:t>ción de Area de Oportunidad</a:t>
            </a:r>
            <a:endParaRPr lang="en-US" sz="2350"/>
          </a:p>
        </p:txBody>
      </p:sp>
      <p:sp>
        <p:nvSpPr>
          <p:cNvPr id="11" name="Text 5"/>
          <p:cNvSpPr/>
          <p:nvPr/>
        </p:nvSpPr>
        <p:spPr bwMode="auto">
          <a:xfrm>
            <a:off x="6068258" y="4470082"/>
            <a:ext cx="7718465" cy="771525"/>
          </a:xfrm>
          <a:prstGeom prst="rect">
            <a:avLst/>
          </a:prstGeom>
          <a:noFill/>
          <a:ln/>
        </p:spPr>
        <p:txBody>
          <a:bodyPr wrap="square" rtlCol="0" anchor="t"/>
          <a:lstStyle/>
          <a:p>
            <a:pPr marL="0" indent="0" algn="l">
              <a:lnSpc>
                <a:spcPts val="3037"/>
              </a:lnSpc>
              <a:buNone/>
              <a:defRPr/>
            </a:pPr>
            <a:r>
              <a:rPr lang="es-VE" sz="1900" b="1">
                <a:solidFill>
                  <a:srgbClr val="272525"/>
                </a:solidFill>
                <a:latin typeface="Lato"/>
                <a:ea typeface="Lato"/>
                <a:cs typeface="Lato"/>
              </a:rPr>
              <a:t>80%</a:t>
            </a:r>
            <a:r>
              <a:rPr lang="es-VE" sz="1900">
                <a:solidFill>
                  <a:srgbClr val="272525"/>
                </a:solidFill>
                <a:latin typeface="Lato"/>
                <a:ea typeface="Lato"/>
                <a:cs typeface="Lato"/>
              </a:rPr>
              <a:t> de los Despachos son a clientes a menos de </a:t>
            </a:r>
            <a:r>
              <a:rPr lang="es-VE" sz="1900" b="1">
                <a:solidFill>
                  <a:srgbClr val="272525"/>
                </a:solidFill>
                <a:latin typeface="Lato"/>
                <a:ea typeface="Lato"/>
                <a:cs typeface="Lato"/>
              </a:rPr>
              <a:t>2 Kilometros</a:t>
            </a:r>
            <a:r>
              <a:rPr lang="es-VE" sz="1900">
                <a:solidFill>
                  <a:srgbClr val="272525"/>
                </a:solidFill>
                <a:latin typeface="Lato"/>
                <a:ea typeface="Lato"/>
                <a:cs typeface="Lato"/>
              </a:rPr>
              <a:t> de Distancia de las Tiendas y con montos que no superan </a:t>
            </a:r>
            <a:r>
              <a:rPr lang="es-VE" sz="1900" b="1">
                <a:solidFill>
                  <a:srgbClr val="272525"/>
                </a:solidFill>
                <a:latin typeface="Lato"/>
                <a:ea typeface="Lato"/>
                <a:cs typeface="Lato"/>
              </a:rPr>
              <a:t>10.000 pesos</a:t>
            </a:r>
            <a:r>
              <a:rPr lang="es-VE" sz="1900">
                <a:solidFill>
                  <a:srgbClr val="272525"/>
                </a:solidFill>
                <a:latin typeface="Lato"/>
                <a:ea typeface="Lato"/>
                <a:cs typeface="Lato"/>
              </a:rPr>
              <a:t> </a:t>
            </a:r>
            <a:endParaRPr lang="en-US" sz="1900"/>
          </a:p>
        </p:txBody>
      </p:sp>
      <p:pic>
        <p:nvPicPr>
          <p:cNvPr id="12" name="Image 4" descr="preencoded.png"/>
          <p:cNvPicPr>
            <a:picLocks noChangeAspect="1"/>
          </p:cNvPicPr>
          <p:nvPr/>
        </p:nvPicPr>
        <p:blipFill>
          <a:blip r:embed="rId7"/>
          <a:stretch/>
        </p:blipFill>
        <p:spPr bwMode="auto">
          <a:xfrm>
            <a:off x="4501277" y="5636538"/>
            <a:ext cx="1205389" cy="1928574"/>
          </a:xfrm>
          <a:prstGeom prst="rect">
            <a:avLst/>
          </a:prstGeom>
        </p:spPr>
      </p:pic>
      <p:sp>
        <p:nvSpPr>
          <p:cNvPr id="13" name="Text 6"/>
          <p:cNvSpPr/>
          <p:nvPr/>
        </p:nvSpPr>
        <p:spPr bwMode="auto">
          <a:xfrm>
            <a:off x="6068257" y="5877519"/>
            <a:ext cx="3169105" cy="376954"/>
          </a:xfrm>
          <a:prstGeom prst="rect">
            <a:avLst/>
          </a:prstGeom>
          <a:noFill/>
          <a:ln/>
        </p:spPr>
        <p:txBody>
          <a:bodyPr wrap="none" rtlCol="0" anchor="t"/>
          <a:lstStyle/>
          <a:p>
            <a:pPr marL="0" indent="0" algn="l">
              <a:lnSpc>
                <a:spcPts val="2966"/>
              </a:lnSpc>
              <a:buNone/>
              <a:defRPr/>
            </a:pPr>
            <a:r>
              <a:rPr lang="en-US" sz="2350" b="1">
                <a:solidFill>
                  <a:srgbClr val="272525"/>
                </a:solidFill>
                <a:latin typeface="Gelasio"/>
                <a:ea typeface="Gelasio"/>
                <a:cs typeface="Gelasio"/>
              </a:rPr>
              <a:t>Implementar Mejoras</a:t>
            </a:r>
            <a:endParaRPr lang="en-US" sz="2350"/>
          </a:p>
        </p:txBody>
      </p:sp>
      <p:sp>
        <p:nvSpPr>
          <p:cNvPr id="14" name="Text 7"/>
          <p:cNvSpPr/>
          <p:nvPr/>
        </p:nvSpPr>
        <p:spPr bwMode="auto">
          <a:xfrm>
            <a:off x="6068258" y="6398657"/>
            <a:ext cx="7718465" cy="771525"/>
          </a:xfrm>
          <a:prstGeom prst="rect">
            <a:avLst/>
          </a:prstGeom>
          <a:noFill/>
          <a:ln/>
        </p:spPr>
        <p:txBody>
          <a:bodyPr wrap="square" rtlCol="0" anchor="t"/>
          <a:lstStyle/>
          <a:p>
            <a:pPr marL="0" indent="0" algn="l">
              <a:lnSpc>
                <a:spcPts val="3037"/>
              </a:lnSpc>
              <a:buNone/>
              <a:defRPr/>
            </a:pPr>
            <a:r>
              <a:rPr lang="es-VE" sz="1900">
                <a:solidFill>
                  <a:srgbClr val="272525"/>
                </a:solidFill>
                <a:latin typeface="Lato"/>
                <a:ea typeface="Lato"/>
                <a:cs typeface="Lato"/>
              </a:rPr>
              <a:t>Dado lo Cercano de los Clientes, se pudiera realizar entregas personales</a:t>
            </a:r>
            <a:r>
              <a:rPr lang="en-US" sz="1900">
                <a:solidFill>
                  <a:srgbClr val="272525"/>
                </a:solidFill>
                <a:latin typeface="Lato"/>
                <a:ea typeface="Lato"/>
                <a:cs typeface="Lato"/>
              </a:rPr>
              <a:t>.</a:t>
            </a:r>
            <a:endParaRPr lang="en-US" sz="19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Slide 7">
    <p:spTree>
      <p:nvGrpSpPr>
        <p:cNvPr id="1" name=""/>
        <p:cNvGrpSpPr/>
        <p:nvPr/>
      </p:nvGrpSpPr>
      <p:grpSpPr bwMode="auto">
        <a:xfrm>
          <a:off x="0" y="0"/>
          <a:ext cx="0" cy="0"/>
          <a:chOff x="0" y="0"/>
          <a:chExt cx="0" cy="0"/>
        </a:xfrm>
      </p:grpSpPr>
      <p:pic>
        <p:nvPicPr>
          <p:cNvPr id="2" name="Image 0" descr="preencoded.png"/>
          <p:cNvPicPr>
            <a:picLocks noChangeAspect="1"/>
          </p:cNvPicPr>
          <p:nvPr/>
        </p:nvPicPr>
        <p:blipFill>
          <a:blip r:embed="rId3"/>
          <a:stretch/>
        </p:blipFill>
        <p:spPr bwMode="auto">
          <a:xfrm>
            <a:off x="0" y="0"/>
            <a:ext cx="14630400" cy="8229600"/>
          </a:xfrm>
          <a:prstGeom prst="rect">
            <a:avLst/>
          </a:prstGeom>
        </p:spPr>
      </p:pic>
      <p:sp>
        <p:nvSpPr>
          <p:cNvPr id="3" name="Shape 0"/>
          <p:cNvSpPr/>
          <p:nvPr/>
        </p:nvSpPr>
        <p:spPr bwMode="auto">
          <a:xfrm>
            <a:off x="0" y="0"/>
            <a:ext cx="14630400" cy="8229600"/>
          </a:xfrm>
          <a:prstGeom prst="rect">
            <a:avLst/>
          </a:prstGeom>
          <a:solidFill>
            <a:srgbClr val="FFFFFF">
              <a:alpha val="75000"/>
            </a:srgbClr>
          </a:solidFill>
          <a:ln/>
        </p:spPr>
      </p:sp>
      <p:sp>
        <p:nvSpPr>
          <p:cNvPr id="4" name="Text 1"/>
          <p:cNvSpPr/>
          <p:nvPr/>
        </p:nvSpPr>
        <p:spPr bwMode="auto">
          <a:xfrm>
            <a:off x="864036" y="1795580"/>
            <a:ext cx="4633579" cy="800325"/>
          </a:xfrm>
          <a:prstGeom prst="rect">
            <a:avLst/>
          </a:prstGeom>
          <a:noFill/>
          <a:ln/>
        </p:spPr>
        <p:txBody>
          <a:bodyPr wrap="none" rtlCol="0" anchor="t"/>
          <a:lstStyle/>
          <a:p>
            <a:pPr marL="0" indent="0">
              <a:lnSpc>
                <a:spcPts val="6075"/>
              </a:lnSpc>
              <a:buNone/>
              <a:defRPr/>
            </a:pPr>
            <a:r>
              <a:rPr lang="es-VE" sz="4850">
                <a:solidFill>
                  <a:srgbClr val="312F2B"/>
                </a:solidFill>
                <a:latin typeface="Gelasio"/>
                <a:ea typeface="Gelasio"/>
                <a:cs typeface="Gelasio"/>
              </a:rPr>
              <a:t>Próximos Pasos</a:t>
            </a:r>
            <a:endParaRPr lang="en-US" sz="4850"/>
          </a:p>
        </p:txBody>
      </p:sp>
      <p:pic>
        <p:nvPicPr>
          <p:cNvPr id="5" name="Image 1" descr="preencoded.png"/>
          <p:cNvPicPr>
            <a:picLocks noChangeAspect="1"/>
          </p:cNvPicPr>
          <p:nvPr/>
        </p:nvPicPr>
        <p:blipFill>
          <a:blip r:embed="rId4"/>
          <a:stretch/>
        </p:blipFill>
        <p:spPr bwMode="auto">
          <a:xfrm>
            <a:off x="864037" y="3060859"/>
            <a:ext cx="617220" cy="617220"/>
          </a:xfrm>
          <a:prstGeom prst="rect">
            <a:avLst/>
          </a:prstGeom>
        </p:spPr>
      </p:pic>
      <p:sp>
        <p:nvSpPr>
          <p:cNvPr id="6" name="Text 2"/>
          <p:cNvSpPr/>
          <p:nvPr/>
        </p:nvSpPr>
        <p:spPr bwMode="auto">
          <a:xfrm>
            <a:off x="864036" y="3924894"/>
            <a:ext cx="2362851" cy="400522"/>
          </a:xfrm>
          <a:prstGeom prst="rect">
            <a:avLst/>
          </a:prstGeom>
          <a:noFill/>
          <a:ln/>
        </p:spPr>
        <p:txBody>
          <a:bodyPr wrap="none" rtlCol="0" anchor="t"/>
          <a:lstStyle/>
          <a:p>
            <a:pPr marL="0" indent="0" algn="l">
              <a:lnSpc>
                <a:spcPts val="3038"/>
              </a:lnSpc>
              <a:buNone/>
              <a:defRPr/>
            </a:pPr>
            <a:r>
              <a:rPr lang="es-VE" sz="2450" b="1">
                <a:solidFill>
                  <a:srgbClr val="272525"/>
                </a:solidFill>
                <a:latin typeface="Gelasio"/>
                <a:ea typeface="Gelasio"/>
                <a:cs typeface="Gelasio"/>
              </a:rPr>
              <a:t>Corregir 42917</a:t>
            </a:r>
            <a:endParaRPr lang="en-US" sz="2450"/>
          </a:p>
        </p:txBody>
      </p:sp>
      <p:sp>
        <p:nvSpPr>
          <p:cNvPr id="7" name="Text 3"/>
          <p:cNvSpPr/>
          <p:nvPr/>
        </p:nvSpPr>
        <p:spPr bwMode="auto">
          <a:xfrm>
            <a:off x="864037" y="4458772"/>
            <a:ext cx="2947868" cy="1580198"/>
          </a:xfrm>
          <a:prstGeom prst="rect">
            <a:avLst/>
          </a:prstGeom>
          <a:noFill/>
          <a:ln/>
        </p:spPr>
        <p:txBody>
          <a:bodyPr wrap="square" rtlCol="0" anchor="t"/>
          <a:lstStyle/>
          <a:p>
            <a:pPr marL="0" indent="0" algn="l">
              <a:lnSpc>
                <a:spcPts val="3110"/>
              </a:lnSpc>
              <a:buNone/>
              <a:defRPr/>
            </a:pPr>
            <a:r>
              <a:rPr lang="es-VE" sz="1950">
                <a:solidFill>
                  <a:srgbClr val="272525"/>
                </a:solidFill>
                <a:latin typeface="Lato"/>
                <a:ea typeface="Lato"/>
                <a:cs typeface="Lato"/>
              </a:rPr>
              <a:t>Priorizar caso, se cuenta con listado de Clientes que compraron dicho articulo donde se observan irregularidades</a:t>
            </a:r>
            <a:r>
              <a:rPr lang="en-US" sz="1950">
                <a:solidFill>
                  <a:srgbClr val="272525"/>
                </a:solidFill>
                <a:latin typeface="Lato"/>
                <a:ea typeface="Lato"/>
                <a:cs typeface="Lato"/>
              </a:rPr>
              <a:t>.</a:t>
            </a:r>
            <a:endParaRPr lang="en-US" sz="1950"/>
          </a:p>
        </p:txBody>
      </p:sp>
      <p:pic>
        <p:nvPicPr>
          <p:cNvPr id="8" name="Image 2" descr="preencoded.png"/>
          <p:cNvPicPr>
            <a:picLocks noChangeAspect="1"/>
          </p:cNvPicPr>
          <p:nvPr/>
        </p:nvPicPr>
        <p:blipFill>
          <a:blip r:embed="rId5"/>
          <a:stretch/>
        </p:blipFill>
        <p:spPr bwMode="auto">
          <a:xfrm>
            <a:off x="4182189" y="3060859"/>
            <a:ext cx="617220" cy="617220"/>
          </a:xfrm>
          <a:prstGeom prst="rect">
            <a:avLst/>
          </a:prstGeom>
        </p:spPr>
      </p:pic>
      <p:sp>
        <p:nvSpPr>
          <p:cNvPr id="9" name="Text 4"/>
          <p:cNvSpPr/>
          <p:nvPr/>
        </p:nvSpPr>
        <p:spPr bwMode="auto">
          <a:xfrm>
            <a:off x="4182189" y="3924895"/>
            <a:ext cx="2947868" cy="771525"/>
          </a:xfrm>
          <a:prstGeom prst="rect">
            <a:avLst/>
          </a:prstGeom>
          <a:noFill/>
          <a:ln/>
        </p:spPr>
        <p:txBody>
          <a:bodyPr wrap="square" rtlCol="0" anchor="t"/>
          <a:lstStyle/>
          <a:p>
            <a:pPr marL="0" indent="0" algn="l">
              <a:lnSpc>
                <a:spcPts val="3038"/>
              </a:lnSpc>
              <a:buNone/>
              <a:defRPr/>
            </a:pPr>
            <a:r>
              <a:rPr lang="es-VE" sz="2450" b="1">
                <a:solidFill>
                  <a:srgbClr val="272525"/>
                </a:solidFill>
                <a:latin typeface="Gelasio"/>
                <a:ea typeface="Gelasio"/>
                <a:cs typeface="Gelasio"/>
              </a:rPr>
              <a:t>Mejorar los Dias de Entrega</a:t>
            </a:r>
            <a:endParaRPr lang="en-US" sz="2450"/>
          </a:p>
        </p:txBody>
      </p:sp>
      <p:sp>
        <p:nvSpPr>
          <p:cNvPr id="10" name="Text 5"/>
          <p:cNvSpPr/>
          <p:nvPr/>
        </p:nvSpPr>
        <p:spPr bwMode="auto">
          <a:xfrm>
            <a:off x="4182189" y="4844534"/>
            <a:ext cx="2947868" cy="1580198"/>
          </a:xfrm>
          <a:prstGeom prst="rect">
            <a:avLst/>
          </a:prstGeom>
          <a:noFill/>
          <a:ln/>
        </p:spPr>
        <p:txBody>
          <a:bodyPr wrap="square" rtlCol="0" anchor="t"/>
          <a:lstStyle/>
          <a:p>
            <a:pPr marL="0" indent="0" algn="l">
              <a:lnSpc>
                <a:spcPts val="3110"/>
              </a:lnSpc>
              <a:buNone/>
              <a:defRPr/>
            </a:pPr>
            <a:r>
              <a:rPr lang="es-VE" sz="1950">
                <a:solidFill>
                  <a:srgbClr val="272525"/>
                </a:solidFill>
                <a:latin typeface="Lato"/>
                <a:ea typeface="Lato"/>
                <a:cs typeface="Lato"/>
              </a:rPr>
              <a:t>Aprovechar la cercania de los clientes para mejorar esta métrica</a:t>
            </a:r>
            <a:endParaRPr lang="en-US" sz="1950"/>
          </a:p>
        </p:txBody>
      </p:sp>
      <p:pic>
        <p:nvPicPr>
          <p:cNvPr id="11" name="Image 3" descr="preencoded.png"/>
          <p:cNvPicPr>
            <a:picLocks noChangeAspect="1"/>
          </p:cNvPicPr>
          <p:nvPr/>
        </p:nvPicPr>
        <p:blipFill>
          <a:blip r:embed="rId6"/>
          <a:stretch/>
        </p:blipFill>
        <p:spPr bwMode="auto">
          <a:xfrm>
            <a:off x="7500342" y="3060859"/>
            <a:ext cx="617220" cy="617220"/>
          </a:xfrm>
          <a:prstGeom prst="rect">
            <a:avLst/>
          </a:prstGeom>
        </p:spPr>
      </p:pic>
      <p:sp>
        <p:nvSpPr>
          <p:cNvPr id="12" name="Text 6"/>
          <p:cNvSpPr/>
          <p:nvPr/>
        </p:nvSpPr>
        <p:spPr bwMode="auto">
          <a:xfrm>
            <a:off x="7500341" y="3924894"/>
            <a:ext cx="2292963" cy="391162"/>
          </a:xfrm>
          <a:prstGeom prst="rect">
            <a:avLst/>
          </a:prstGeom>
          <a:noFill/>
          <a:ln/>
        </p:spPr>
        <p:txBody>
          <a:bodyPr wrap="none" rtlCol="0" anchor="t"/>
          <a:lstStyle/>
          <a:p>
            <a:pPr marL="0" indent="0" algn="l">
              <a:lnSpc>
                <a:spcPts val="3038"/>
              </a:lnSpc>
              <a:buNone/>
              <a:defRPr/>
            </a:pPr>
            <a:r>
              <a:rPr lang="es-VE" sz="2450" b="1">
                <a:solidFill>
                  <a:srgbClr val="272525"/>
                </a:solidFill>
                <a:latin typeface="Gelasio"/>
                <a:ea typeface="Gelasio"/>
                <a:cs typeface="Gelasio"/>
              </a:rPr>
              <a:t>Plan Incentivo</a:t>
            </a:r>
            <a:endParaRPr lang="en-US" sz="2450"/>
          </a:p>
        </p:txBody>
      </p:sp>
      <p:sp>
        <p:nvSpPr>
          <p:cNvPr id="13" name="Text 7"/>
          <p:cNvSpPr/>
          <p:nvPr/>
        </p:nvSpPr>
        <p:spPr bwMode="auto">
          <a:xfrm flipH="0" flipV="0">
            <a:off x="7383499" y="4458771"/>
            <a:ext cx="3064709" cy="2970727"/>
          </a:xfrm>
          <a:prstGeom prst="rect">
            <a:avLst/>
          </a:prstGeom>
          <a:noFill/>
          <a:ln/>
        </p:spPr>
        <p:txBody>
          <a:bodyPr wrap="square" rtlCol="0" anchor="t"/>
          <a:lstStyle/>
          <a:p>
            <a:pPr marL="0" indent="0" algn="l">
              <a:lnSpc>
                <a:spcPts val="3110"/>
              </a:lnSpc>
              <a:buNone/>
              <a:defRPr/>
            </a:pPr>
            <a:r>
              <a:rPr lang="es-VE" sz="1950">
                <a:solidFill>
                  <a:srgbClr val="272525"/>
                </a:solidFill>
                <a:latin typeface="Lato"/>
                <a:ea typeface="Lato"/>
                <a:cs typeface="Lato"/>
              </a:rPr>
              <a:t>Estimular Sucursales y Vendedores Destacados. Estudiar Ventas por Sucursal, Canales, Edades a fin de hacer campañas de Marketing bien enfocadas</a:t>
            </a:r>
            <a:r>
              <a:rPr lang="en-US" sz="1950">
                <a:solidFill>
                  <a:srgbClr val="272525"/>
                </a:solidFill>
                <a:latin typeface="Lato"/>
                <a:ea typeface="Lato"/>
                <a:cs typeface="Lato"/>
              </a:rPr>
              <a:t>.</a:t>
            </a:r>
            <a:endParaRPr lang="en-US" sz="1950"/>
          </a:p>
        </p:txBody>
      </p:sp>
      <p:pic>
        <p:nvPicPr>
          <p:cNvPr id="14" name="Image 4" descr="preencoded.png"/>
          <p:cNvPicPr>
            <a:picLocks noChangeAspect="1"/>
          </p:cNvPicPr>
          <p:nvPr/>
        </p:nvPicPr>
        <p:blipFill>
          <a:blip r:embed="rId7"/>
          <a:stretch/>
        </p:blipFill>
        <p:spPr bwMode="auto">
          <a:xfrm>
            <a:off x="10818495" y="3060859"/>
            <a:ext cx="617220" cy="617220"/>
          </a:xfrm>
          <a:prstGeom prst="rect">
            <a:avLst/>
          </a:prstGeom>
        </p:spPr>
      </p:pic>
      <p:sp>
        <p:nvSpPr>
          <p:cNvPr id="15" name="Text 8"/>
          <p:cNvSpPr/>
          <p:nvPr/>
        </p:nvSpPr>
        <p:spPr bwMode="auto">
          <a:xfrm>
            <a:off x="10818495" y="3924894"/>
            <a:ext cx="2448996" cy="403042"/>
          </a:xfrm>
          <a:prstGeom prst="rect">
            <a:avLst/>
          </a:prstGeom>
          <a:noFill/>
          <a:ln/>
        </p:spPr>
        <p:txBody>
          <a:bodyPr wrap="none" rtlCol="0" anchor="t"/>
          <a:lstStyle/>
          <a:p>
            <a:pPr marL="0" indent="0" algn="l">
              <a:lnSpc>
                <a:spcPts val="3038"/>
              </a:lnSpc>
              <a:buNone/>
              <a:defRPr/>
            </a:pPr>
            <a:r>
              <a:rPr lang="es-VE" sz="2450" b="1">
                <a:solidFill>
                  <a:srgbClr val="272525"/>
                </a:solidFill>
                <a:latin typeface="Gelasio"/>
                <a:ea typeface="Gelasio"/>
                <a:cs typeface="Gelasio"/>
              </a:rPr>
              <a:t>Herramienta de </a:t>
            </a:r>
            <a:endParaRPr sz="2450" b="1">
              <a:solidFill>
                <a:srgbClr val="272525"/>
              </a:solidFill>
              <a:latin typeface="Gelasio"/>
              <a:ea typeface="Gelasio"/>
              <a:cs typeface="Gelasio"/>
            </a:endParaRPr>
          </a:p>
          <a:p>
            <a:pPr marL="0" indent="0" algn="l">
              <a:lnSpc>
                <a:spcPts val="3037"/>
              </a:lnSpc>
              <a:buNone/>
              <a:defRPr/>
            </a:pPr>
            <a:r>
              <a:rPr lang="es-VE" sz="2450" b="1">
                <a:solidFill>
                  <a:srgbClr val="272525"/>
                </a:solidFill>
                <a:latin typeface="Gelasio"/>
                <a:ea typeface="Gelasio"/>
                <a:cs typeface="Gelasio"/>
              </a:rPr>
              <a:t>Seguimiento</a:t>
            </a:r>
            <a:endParaRPr lang="en-US" sz="2450"/>
          </a:p>
        </p:txBody>
      </p:sp>
      <p:sp>
        <p:nvSpPr>
          <p:cNvPr id="16" name="Text 9"/>
          <p:cNvSpPr/>
          <p:nvPr/>
        </p:nvSpPr>
        <p:spPr bwMode="auto">
          <a:xfrm flipH="0" flipV="0">
            <a:off x="10881994" y="4844533"/>
            <a:ext cx="3105504" cy="1580197"/>
          </a:xfrm>
          <a:prstGeom prst="rect">
            <a:avLst/>
          </a:prstGeom>
          <a:noFill/>
          <a:ln/>
        </p:spPr>
        <p:txBody>
          <a:bodyPr wrap="square" rtlCol="0" anchor="t"/>
          <a:lstStyle/>
          <a:p>
            <a:pPr marL="0" indent="0" algn="l">
              <a:lnSpc>
                <a:spcPts val="3110"/>
              </a:lnSpc>
              <a:buNone/>
              <a:defRPr/>
            </a:pPr>
            <a:r>
              <a:rPr lang="es-VE" sz="1950">
                <a:solidFill>
                  <a:srgbClr val="272525"/>
                </a:solidFill>
                <a:latin typeface="Lato"/>
                <a:ea typeface="Lato"/>
                <a:cs typeface="Lato"/>
              </a:rPr>
              <a:t>Implementar un Dashboard que permita a la Gerencia Monitorear Directamente La gestion de su Cadena de Tiendas</a:t>
            </a:r>
            <a:r>
              <a:rPr lang="en-US" sz="1950">
                <a:solidFill>
                  <a:srgbClr val="272525"/>
                </a:solidFill>
                <a:latin typeface="Lato"/>
                <a:ea typeface="Lato"/>
                <a:cs typeface="Lato"/>
              </a:rPr>
              <a:t>.</a:t>
            </a:r>
            <a:endParaRPr lang="en-US" sz="195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ONLYOFFICE/8.1.0.169</Application>
  <DocSecurity>0</DocSecurity>
  <PresentationFormat>On-screen Show (16:9)</PresentationFormat>
  <Paragraphs>0</Paragraphs>
  <Slides>7</Slides>
  <Notes>7</Notes>
  <HiddenSlides>0</HiddenSlides>
  <MMClips>2</MMClips>
  <ScaleCrop>0</ScaleCrop>
  <HeadingPairs>
    <vt:vector size="4" baseType="variant">
      <vt:variant>
        <vt:lpstr>Theme</vt:lpstr>
      </vt:variant>
      <vt:variant>
        <vt:i4>1</vt:i4>
      </vt:variant>
      <vt:variant>
        <vt:lpstr>Slide Titles</vt:lpstr>
      </vt:variant>
      <vt:variant>
        <vt:i4>7</vt:i4>
      </vt:variant>
    </vt:vector>
  </HeadingPairs>
  <TitlesOfParts>
    <vt:vector size="8" baseType="lpstr">
      <vt:lpstr>Theme 1</vt:lpstr>
      <vt:lpstr>Slide 1</vt:lpstr>
      <vt:lpstr>Slide 2</vt:lpstr>
      <vt:lpstr>Slide 3</vt:lpstr>
      <vt:lpstr>Slide 4</vt:lpstr>
      <vt:lpstr>Slide 5</vt:lpstr>
      <vt:lpstr>Slide 6</vt:lpstr>
      <vt:lpstr>Slide 7</vt:lpstr>
    </vt:vector>
  </TitlesOfParts>
  <Manager/>
  <Company>PptxGenJS</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keywords/>
  <dc:description/>
  <dc:identifier/>
  <dc:language/>
  <cp:lastModifiedBy/>
  <cp:revision>4</cp:revision>
  <dcterms:created xsi:type="dcterms:W3CDTF">2024-06-23T01:36:32Z</dcterms:created>
  <dcterms:modified xsi:type="dcterms:W3CDTF">2024-07-04T19:18:50Z</dcterms:modified>
  <cp:category/>
  <cp:contentStatus/>
  <cp:version/>
</cp:coreProperties>
</file>