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2" r:id="rId3"/>
    <p:sldMasterId id="2147483683" r:id="rId4"/>
  </p:sldMasterIdLst>
  <p:notesMasterIdLst>
    <p:notesMasterId r:id="rId84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31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">
          <p15:clr>
            <a:srgbClr val="A4A3A4"/>
          </p15:clr>
        </p15:guide>
        <p15:guide id="2" pos="23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3" autoAdjust="0"/>
  </p:normalViewPr>
  <p:slideViewPr>
    <p:cSldViewPr showGuides="1">
      <p:cViewPr varScale="1">
        <p:scale>
          <a:sx n="68" d="100"/>
          <a:sy n="68" d="100"/>
        </p:scale>
        <p:origin x="1577" y="53"/>
      </p:cViewPr>
      <p:guideLst>
        <p:guide orient="horz" pos="28"/>
        <p:guide pos="23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B5EF8-19D2-4D1A-BCC1-C84CB8176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BBE14-2FDC-42EC-9D0D-094648B7677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lnSpc>
              <a:spcPct val="90000"/>
            </a:lnSpc>
          </a:pPr>
          <a:r>
            <a:rPr lang="en-US" dirty="0" smtClean="0">
              <a:latin typeface="Arial Narrow" pitchFamily="34" charset="0"/>
            </a:rPr>
            <a:t>1</a:t>
          </a:r>
          <a:r>
            <a:rPr lang="en-US" smtClean="0">
              <a:latin typeface="Arial Narrow" pitchFamily="34" charset="0"/>
            </a:rPr>
            <a:t>. Softwarearchitecture</a:t>
          </a:r>
          <a:endParaRPr lang="en-US" dirty="0">
            <a:latin typeface="Arial Narrow" pitchFamily="34" charset="0"/>
          </a:endParaRPr>
        </a:p>
      </dgm:t>
    </dgm:pt>
    <dgm:pt modelId="{E529868E-A1E8-4126-9A02-C0BBDE8959C3}" type="parTrans" cxnId="{917DFFA0-40E8-4C84-94D2-FE4141545E97}">
      <dgm:prSet/>
      <dgm:spPr/>
      <dgm:t>
        <a:bodyPr/>
        <a:lstStyle/>
        <a:p>
          <a:pPr algn="l"/>
          <a:endParaRPr lang="en-US"/>
        </a:p>
      </dgm:t>
    </dgm:pt>
    <dgm:pt modelId="{8C45CFDA-5560-4D1F-A5DF-F0E004CAE32A}" type="sibTrans" cxnId="{917DFFA0-40E8-4C84-94D2-FE4141545E97}">
      <dgm:prSet/>
      <dgm:spPr/>
      <dgm:t>
        <a:bodyPr/>
        <a:lstStyle/>
        <a:p>
          <a:pPr algn="l"/>
          <a:endParaRPr lang="en-US"/>
        </a:p>
      </dgm:t>
    </dgm:pt>
    <dgm:pt modelId="{65FBC3D3-0175-489F-9E4D-BC8715C6E1D0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lnSpc>
              <a:spcPct val="90000"/>
            </a:lnSpc>
          </a:pPr>
          <a:r>
            <a:rPr lang="en-US" dirty="0" smtClean="0">
              <a:latin typeface="Arial Narrow" pitchFamily="34" charset="0"/>
            </a:rPr>
            <a:t>2. COMBIVIS connect Domain / Control Center</a:t>
          </a:r>
          <a:endParaRPr lang="en-US" dirty="0">
            <a:latin typeface="Arial Narrow" pitchFamily="34" charset="0"/>
          </a:endParaRPr>
        </a:p>
      </dgm:t>
    </dgm:pt>
    <dgm:pt modelId="{ED664C4C-085E-4726-A914-449411D315D5}" type="parTrans" cxnId="{D20C2C91-5B15-4854-B420-C77B22C8E195}">
      <dgm:prSet/>
      <dgm:spPr/>
      <dgm:t>
        <a:bodyPr/>
        <a:lstStyle/>
        <a:p>
          <a:pPr algn="l"/>
          <a:endParaRPr lang="en-US"/>
        </a:p>
      </dgm:t>
    </dgm:pt>
    <dgm:pt modelId="{EC7822E2-8B51-493E-834A-F8F8BA7E9703}" type="sibTrans" cxnId="{D20C2C91-5B15-4854-B420-C77B22C8E195}">
      <dgm:prSet/>
      <dgm:spPr/>
      <dgm:t>
        <a:bodyPr/>
        <a:lstStyle/>
        <a:p>
          <a:pPr algn="l"/>
          <a:endParaRPr lang="en-US"/>
        </a:p>
      </dgm:t>
    </dgm:pt>
    <dgm:pt modelId="{F042D566-8254-499C-A9DE-69A63E02722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lnSpc>
              <a:spcPct val="90000"/>
            </a:lnSpc>
          </a:pPr>
          <a:r>
            <a:rPr lang="en-US" dirty="0" smtClean="0">
              <a:latin typeface="Arial Narrow" pitchFamily="34" charset="0"/>
            </a:rPr>
            <a:t>3. COMBIVIS connect Runtime</a:t>
          </a:r>
          <a:endParaRPr lang="en-US" dirty="0">
            <a:latin typeface="Arial Narrow" pitchFamily="34" charset="0"/>
          </a:endParaRPr>
        </a:p>
      </dgm:t>
    </dgm:pt>
    <dgm:pt modelId="{A1D4418C-C38A-4B48-AC91-55907DCFCDFB}" type="parTrans" cxnId="{F4D37631-A2B4-4147-8C7E-87F5CB4E4CD4}">
      <dgm:prSet/>
      <dgm:spPr/>
      <dgm:t>
        <a:bodyPr/>
        <a:lstStyle/>
        <a:p>
          <a:pPr algn="l"/>
          <a:endParaRPr lang="en-US"/>
        </a:p>
      </dgm:t>
    </dgm:pt>
    <dgm:pt modelId="{DAD04A8E-A14D-496B-8D0D-0CB928401BAC}" type="sibTrans" cxnId="{F4D37631-A2B4-4147-8C7E-87F5CB4E4CD4}">
      <dgm:prSet/>
      <dgm:spPr/>
      <dgm:t>
        <a:bodyPr/>
        <a:lstStyle/>
        <a:p>
          <a:pPr algn="l"/>
          <a:endParaRPr lang="en-US"/>
        </a:p>
      </dgm:t>
    </dgm:pt>
    <dgm:pt modelId="{7CBBE05C-ACE2-4BA2-98E3-E678B7C8044A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lnSpc>
              <a:spcPct val="90000"/>
            </a:lnSpc>
          </a:pPr>
          <a:r>
            <a:rPr lang="en-US" dirty="0" smtClean="0">
              <a:latin typeface="Arial Narrow" pitchFamily="34" charset="0"/>
            </a:rPr>
            <a:t>4</a:t>
          </a:r>
          <a:r>
            <a:rPr lang="en-US" smtClean="0">
              <a:latin typeface="Arial Narrow" pitchFamily="34" charset="0"/>
            </a:rPr>
            <a:t>. General functions of COMBIVIS </a:t>
          </a:r>
          <a:r>
            <a:rPr lang="en-US" dirty="0" smtClean="0">
              <a:latin typeface="Arial Narrow" pitchFamily="34" charset="0"/>
            </a:rPr>
            <a:t>connect</a:t>
          </a:r>
          <a:endParaRPr lang="en-US" dirty="0">
            <a:latin typeface="Arial Narrow" pitchFamily="34" charset="0"/>
          </a:endParaRPr>
        </a:p>
      </dgm:t>
    </dgm:pt>
    <dgm:pt modelId="{5400FF38-8542-402D-87B9-AF5D4921A541}" type="parTrans" cxnId="{EB606E21-62A8-4F95-B4AA-B9B5D0AE8117}">
      <dgm:prSet/>
      <dgm:spPr/>
      <dgm:t>
        <a:bodyPr/>
        <a:lstStyle/>
        <a:p>
          <a:endParaRPr lang="en-US"/>
        </a:p>
      </dgm:t>
    </dgm:pt>
    <dgm:pt modelId="{B6E40066-F4E1-4F06-9AA3-C0DAF1B72AF7}" type="sibTrans" cxnId="{EB606E21-62A8-4F95-B4AA-B9B5D0AE8117}">
      <dgm:prSet/>
      <dgm:spPr/>
      <dgm:t>
        <a:bodyPr/>
        <a:lstStyle/>
        <a:p>
          <a:endParaRPr lang="en-US"/>
        </a:p>
      </dgm:t>
    </dgm:pt>
    <dgm:pt modelId="{E118554B-FF1A-4C88-9169-1C2559566710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lnSpc>
              <a:spcPct val="90000"/>
            </a:lnSpc>
          </a:pPr>
          <a:r>
            <a:rPr lang="en-US" dirty="0" smtClean="0">
              <a:latin typeface="Arial Narrow" pitchFamily="34" charset="0"/>
            </a:rPr>
            <a:t>7</a:t>
          </a:r>
          <a:r>
            <a:rPr lang="en-US" smtClean="0">
              <a:latin typeface="Arial Narrow" pitchFamily="34" charset="0"/>
            </a:rPr>
            <a:t>. Network security (Firewall</a:t>
          </a:r>
          <a:r>
            <a:rPr lang="en-US" dirty="0" smtClean="0">
              <a:latin typeface="Arial Narrow" pitchFamily="34" charset="0"/>
            </a:rPr>
            <a:t>)</a:t>
          </a:r>
        </a:p>
      </dgm:t>
    </dgm:pt>
    <dgm:pt modelId="{FB10D9F8-2908-48B2-9920-558C8AB04F35}" type="parTrans" cxnId="{47264B6B-6208-4C2C-8DFF-5A2AA450B59A}">
      <dgm:prSet/>
      <dgm:spPr/>
      <dgm:t>
        <a:bodyPr/>
        <a:lstStyle/>
        <a:p>
          <a:endParaRPr lang="en-US"/>
        </a:p>
      </dgm:t>
    </dgm:pt>
    <dgm:pt modelId="{A1418CEE-E209-45A8-9E54-C4B2C3ACD320}" type="sibTrans" cxnId="{47264B6B-6208-4C2C-8DFF-5A2AA450B59A}">
      <dgm:prSet/>
      <dgm:spPr/>
      <dgm:t>
        <a:bodyPr/>
        <a:lstStyle/>
        <a:p>
          <a:endParaRPr lang="en-US"/>
        </a:p>
      </dgm:t>
    </dgm:pt>
    <dgm:pt modelId="{14727DC6-7344-4BE9-9158-5FBB674AAFC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lnSpc>
              <a:spcPct val="90000"/>
            </a:lnSpc>
          </a:pPr>
          <a:r>
            <a:rPr lang="en-US" dirty="0" smtClean="0">
              <a:latin typeface="Arial Narrow" pitchFamily="34" charset="0"/>
            </a:rPr>
            <a:t>5</a:t>
          </a:r>
          <a:r>
            <a:rPr lang="en-US" smtClean="0">
              <a:latin typeface="Arial Narrow" pitchFamily="34" charset="0"/>
            </a:rPr>
            <a:t>. User- and device management</a:t>
          </a:r>
          <a:endParaRPr lang="en-US" dirty="0">
            <a:latin typeface="Arial Narrow" pitchFamily="34" charset="0"/>
          </a:endParaRPr>
        </a:p>
      </dgm:t>
    </dgm:pt>
    <dgm:pt modelId="{78A4CA8A-0AC9-4F51-8F9A-6D4E99B2E9B2}" type="parTrans" cxnId="{DBBC63F0-3FCE-4EFD-B1E7-AA87B939B02C}">
      <dgm:prSet/>
      <dgm:spPr/>
      <dgm:t>
        <a:bodyPr/>
        <a:lstStyle/>
        <a:p>
          <a:endParaRPr lang="de-DE"/>
        </a:p>
      </dgm:t>
    </dgm:pt>
    <dgm:pt modelId="{923BA987-4904-4153-88FC-9696D46DE4D4}" type="sibTrans" cxnId="{DBBC63F0-3FCE-4EFD-B1E7-AA87B939B02C}">
      <dgm:prSet/>
      <dgm:spPr/>
      <dgm:t>
        <a:bodyPr/>
        <a:lstStyle/>
        <a:p>
          <a:endParaRPr lang="de-DE"/>
        </a:p>
      </dgm:t>
    </dgm:pt>
    <dgm:pt modelId="{2EB6862B-BA97-4F4A-BAC8-7E1018D875C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lnSpc>
              <a:spcPct val="90000"/>
            </a:lnSpc>
          </a:pPr>
          <a:r>
            <a:rPr lang="en-US" dirty="0" smtClean="0">
              <a:latin typeface="Arial Narrow" pitchFamily="34" charset="0"/>
            </a:rPr>
            <a:t>6</a:t>
          </a:r>
          <a:r>
            <a:rPr lang="en-US" smtClean="0">
              <a:latin typeface="Arial Narrow" pitchFamily="34" charset="0"/>
            </a:rPr>
            <a:t>. VPN connection / serial connection</a:t>
          </a:r>
          <a:endParaRPr lang="en-US" dirty="0">
            <a:latin typeface="Arial Narrow" pitchFamily="34" charset="0"/>
          </a:endParaRPr>
        </a:p>
      </dgm:t>
    </dgm:pt>
    <dgm:pt modelId="{FECD9007-B8C0-4D3F-9BBF-1670E6F3D31A}" type="parTrans" cxnId="{BD914A31-3E34-4D9F-929A-326FF879436D}">
      <dgm:prSet/>
      <dgm:spPr/>
      <dgm:t>
        <a:bodyPr/>
        <a:lstStyle/>
        <a:p>
          <a:endParaRPr lang="de-DE"/>
        </a:p>
      </dgm:t>
    </dgm:pt>
    <dgm:pt modelId="{5B9E0DAF-2D7C-448C-9C74-28A639374540}" type="sibTrans" cxnId="{BD914A31-3E34-4D9F-929A-326FF879436D}">
      <dgm:prSet/>
      <dgm:spPr/>
      <dgm:t>
        <a:bodyPr/>
        <a:lstStyle/>
        <a:p>
          <a:endParaRPr lang="de-DE"/>
        </a:p>
      </dgm:t>
    </dgm:pt>
    <dgm:pt modelId="{6AA52DEE-ABA6-4AA9-9FA0-C83AE9C3EFB2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lnSpc>
              <a:spcPct val="90000"/>
            </a:lnSpc>
          </a:pPr>
          <a:r>
            <a:rPr lang="en-US" dirty="0" smtClean="0">
              <a:latin typeface="Arial Narrow" pitchFamily="34" charset="0"/>
            </a:rPr>
            <a:t>8</a:t>
          </a:r>
          <a:r>
            <a:rPr lang="en-US" smtClean="0">
              <a:latin typeface="Arial Narrow" pitchFamily="34" charset="0"/>
            </a:rPr>
            <a:t>. Network bridge / subnetwork</a:t>
          </a:r>
          <a:endParaRPr lang="en-US" dirty="0" smtClean="0">
            <a:latin typeface="Arial Narrow" pitchFamily="34" charset="0"/>
          </a:endParaRPr>
        </a:p>
      </dgm:t>
    </dgm:pt>
    <dgm:pt modelId="{F8829DBA-EB14-4213-9407-D46A4C588449}" type="parTrans" cxnId="{04764849-FD52-43E1-978E-BA99E5EBA496}">
      <dgm:prSet/>
      <dgm:spPr/>
      <dgm:t>
        <a:bodyPr/>
        <a:lstStyle/>
        <a:p>
          <a:endParaRPr lang="de-DE"/>
        </a:p>
      </dgm:t>
    </dgm:pt>
    <dgm:pt modelId="{B100FB91-A3C3-448B-A96F-6EACE5A8BCC6}" type="sibTrans" cxnId="{04764849-FD52-43E1-978E-BA99E5EBA496}">
      <dgm:prSet/>
      <dgm:spPr/>
      <dgm:t>
        <a:bodyPr/>
        <a:lstStyle/>
        <a:p>
          <a:endParaRPr lang="de-DE"/>
        </a:p>
      </dgm:t>
    </dgm:pt>
    <dgm:pt modelId="{888A6171-3768-4969-83B0-1AD1F106FEAB}" type="pres">
      <dgm:prSet presAssocID="{571B5EF8-19D2-4D1A-BCC1-C84CB8176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005D85-C0B8-4353-AC85-BED002573033}" type="pres">
      <dgm:prSet presAssocID="{7C9BBE14-2FDC-42EC-9D0D-094648B76774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211AB-C31D-4119-9CA3-850DF32834BD}" type="pres">
      <dgm:prSet presAssocID="{8C45CFDA-5560-4D1F-A5DF-F0E004CAE32A}" presName="spacer" presStyleCnt="0"/>
      <dgm:spPr/>
    </dgm:pt>
    <dgm:pt modelId="{FA81355E-E5A7-4292-BBCD-53E9EC47C273}" type="pres">
      <dgm:prSet presAssocID="{65FBC3D3-0175-489F-9E4D-BC8715C6E1D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F92C2D-DFBD-4F36-B9AB-0A8DC8EE73C7}" type="pres">
      <dgm:prSet presAssocID="{EC7822E2-8B51-493E-834A-F8F8BA7E9703}" presName="spacer" presStyleCnt="0"/>
      <dgm:spPr/>
    </dgm:pt>
    <dgm:pt modelId="{E82AD074-A0FA-42EC-BA54-D1182F1D7223}" type="pres">
      <dgm:prSet presAssocID="{F042D566-8254-499C-A9DE-69A63E02722E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53280B-1525-402B-903D-902AC056A0B0}" type="pres">
      <dgm:prSet presAssocID="{DAD04A8E-A14D-496B-8D0D-0CB928401BAC}" presName="spacer" presStyleCnt="0"/>
      <dgm:spPr/>
    </dgm:pt>
    <dgm:pt modelId="{DFC40DD1-7E4B-491F-B850-5E05EE6E5643}" type="pres">
      <dgm:prSet presAssocID="{7CBBE05C-ACE2-4BA2-98E3-E678B7C8044A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DAC29-88AF-4941-9628-B4927FFFEBB4}" type="pres">
      <dgm:prSet presAssocID="{B6E40066-F4E1-4F06-9AA3-C0DAF1B72AF7}" presName="spacer" presStyleCnt="0"/>
      <dgm:spPr/>
    </dgm:pt>
    <dgm:pt modelId="{F60947BA-437F-4EF0-BB8C-A8DE98CD4C29}" type="pres">
      <dgm:prSet presAssocID="{14727DC6-7344-4BE9-9158-5FBB674AAFC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A102B9-B770-453C-90FC-BA843E031F39}" type="pres">
      <dgm:prSet presAssocID="{923BA987-4904-4153-88FC-9696D46DE4D4}" presName="spacer" presStyleCnt="0"/>
      <dgm:spPr/>
    </dgm:pt>
    <dgm:pt modelId="{DE01E766-234C-4AAF-8157-7A8808319198}" type="pres">
      <dgm:prSet presAssocID="{2EB6862B-BA97-4F4A-BAC8-7E1018D875CB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5F6C4D-0537-4C39-AAC8-78CAF14CACA4}" type="pres">
      <dgm:prSet presAssocID="{5B9E0DAF-2D7C-448C-9C74-28A639374540}" presName="spacer" presStyleCnt="0"/>
      <dgm:spPr/>
    </dgm:pt>
    <dgm:pt modelId="{04948BA7-0889-407F-9272-98E3213B4D22}" type="pres">
      <dgm:prSet presAssocID="{E118554B-FF1A-4C88-9169-1C2559566710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D0D22-9676-4004-9688-81885E0A1BA7}" type="pres">
      <dgm:prSet presAssocID="{A1418CEE-E209-45A8-9E54-C4B2C3ACD320}" presName="spacer" presStyleCnt="0"/>
      <dgm:spPr/>
    </dgm:pt>
    <dgm:pt modelId="{3CB28B7C-24E7-4A88-9615-EA00AD9AA828}" type="pres">
      <dgm:prSet presAssocID="{6AA52DEE-ABA6-4AA9-9FA0-C83AE9C3EFB2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D914A31-3E34-4D9F-929A-326FF879436D}" srcId="{571B5EF8-19D2-4D1A-BCC1-C84CB8176C45}" destId="{2EB6862B-BA97-4F4A-BAC8-7E1018D875CB}" srcOrd="5" destOrd="0" parTransId="{FECD9007-B8C0-4D3F-9BBF-1670E6F3D31A}" sibTransId="{5B9E0DAF-2D7C-448C-9C74-28A639374540}"/>
    <dgm:cxn modelId="{C53AD635-8BF7-47AD-AC5E-C4EED9313A46}" type="presOf" srcId="{571B5EF8-19D2-4D1A-BCC1-C84CB8176C45}" destId="{888A6171-3768-4969-83B0-1AD1F106FEAB}" srcOrd="0" destOrd="0" presId="urn:microsoft.com/office/officeart/2005/8/layout/vList2"/>
    <dgm:cxn modelId="{825BBC16-2D23-4F52-8AAF-7AFBC473358E}" type="presOf" srcId="{7C9BBE14-2FDC-42EC-9D0D-094648B76774}" destId="{3B005D85-C0B8-4353-AC85-BED002573033}" srcOrd="0" destOrd="0" presId="urn:microsoft.com/office/officeart/2005/8/layout/vList2"/>
    <dgm:cxn modelId="{AA770D10-A67A-42FA-818A-591C065A7C7B}" type="presOf" srcId="{65FBC3D3-0175-489F-9E4D-BC8715C6E1D0}" destId="{FA81355E-E5A7-4292-BBCD-53E9EC47C273}" srcOrd="0" destOrd="0" presId="urn:microsoft.com/office/officeart/2005/8/layout/vList2"/>
    <dgm:cxn modelId="{47264B6B-6208-4C2C-8DFF-5A2AA450B59A}" srcId="{571B5EF8-19D2-4D1A-BCC1-C84CB8176C45}" destId="{E118554B-FF1A-4C88-9169-1C2559566710}" srcOrd="6" destOrd="0" parTransId="{FB10D9F8-2908-48B2-9920-558C8AB04F35}" sibTransId="{A1418CEE-E209-45A8-9E54-C4B2C3ACD320}"/>
    <dgm:cxn modelId="{D20C2C91-5B15-4854-B420-C77B22C8E195}" srcId="{571B5EF8-19D2-4D1A-BCC1-C84CB8176C45}" destId="{65FBC3D3-0175-489F-9E4D-BC8715C6E1D0}" srcOrd="1" destOrd="0" parTransId="{ED664C4C-085E-4726-A914-449411D315D5}" sibTransId="{EC7822E2-8B51-493E-834A-F8F8BA7E9703}"/>
    <dgm:cxn modelId="{917DFFA0-40E8-4C84-94D2-FE4141545E97}" srcId="{571B5EF8-19D2-4D1A-BCC1-C84CB8176C45}" destId="{7C9BBE14-2FDC-42EC-9D0D-094648B76774}" srcOrd="0" destOrd="0" parTransId="{E529868E-A1E8-4126-9A02-C0BBDE8959C3}" sibTransId="{8C45CFDA-5560-4D1F-A5DF-F0E004CAE32A}"/>
    <dgm:cxn modelId="{04764849-FD52-43E1-978E-BA99E5EBA496}" srcId="{571B5EF8-19D2-4D1A-BCC1-C84CB8176C45}" destId="{6AA52DEE-ABA6-4AA9-9FA0-C83AE9C3EFB2}" srcOrd="7" destOrd="0" parTransId="{F8829DBA-EB14-4213-9407-D46A4C588449}" sibTransId="{B100FB91-A3C3-448B-A96F-6EACE5A8BCC6}"/>
    <dgm:cxn modelId="{149AAD02-88E4-4AD0-88C0-FAC027358F3A}" type="presOf" srcId="{6AA52DEE-ABA6-4AA9-9FA0-C83AE9C3EFB2}" destId="{3CB28B7C-24E7-4A88-9615-EA00AD9AA828}" srcOrd="0" destOrd="0" presId="urn:microsoft.com/office/officeart/2005/8/layout/vList2"/>
    <dgm:cxn modelId="{3A26F561-425D-46C8-9658-E1AA04AC76AC}" type="presOf" srcId="{F042D566-8254-499C-A9DE-69A63E02722E}" destId="{E82AD074-A0FA-42EC-BA54-D1182F1D7223}" srcOrd="0" destOrd="0" presId="urn:microsoft.com/office/officeart/2005/8/layout/vList2"/>
    <dgm:cxn modelId="{DBBC63F0-3FCE-4EFD-B1E7-AA87B939B02C}" srcId="{571B5EF8-19D2-4D1A-BCC1-C84CB8176C45}" destId="{14727DC6-7344-4BE9-9158-5FBB674AAFCB}" srcOrd="4" destOrd="0" parTransId="{78A4CA8A-0AC9-4F51-8F9A-6D4E99B2E9B2}" sibTransId="{923BA987-4904-4153-88FC-9696D46DE4D4}"/>
    <dgm:cxn modelId="{2E9738FB-ADAC-4B74-8541-38AE6CF076E6}" type="presOf" srcId="{14727DC6-7344-4BE9-9158-5FBB674AAFCB}" destId="{F60947BA-437F-4EF0-BB8C-A8DE98CD4C29}" srcOrd="0" destOrd="0" presId="urn:microsoft.com/office/officeart/2005/8/layout/vList2"/>
    <dgm:cxn modelId="{EA6CAFE7-C27A-46FE-A2A1-F82079D21B00}" type="presOf" srcId="{2EB6862B-BA97-4F4A-BAC8-7E1018D875CB}" destId="{DE01E766-234C-4AAF-8157-7A8808319198}" srcOrd="0" destOrd="0" presId="urn:microsoft.com/office/officeart/2005/8/layout/vList2"/>
    <dgm:cxn modelId="{EB606E21-62A8-4F95-B4AA-B9B5D0AE8117}" srcId="{571B5EF8-19D2-4D1A-BCC1-C84CB8176C45}" destId="{7CBBE05C-ACE2-4BA2-98E3-E678B7C8044A}" srcOrd="3" destOrd="0" parTransId="{5400FF38-8542-402D-87B9-AF5D4921A541}" sibTransId="{B6E40066-F4E1-4F06-9AA3-C0DAF1B72AF7}"/>
    <dgm:cxn modelId="{F4D37631-A2B4-4147-8C7E-87F5CB4E4CD4}" srcId="{571B5EF8-19D2-4D1A-BCC1-C84CB8176C45}" destId="{F042D566-8254-499C-A9DE-69A63E02722E}" srcOrd="2" destOrd="0" parTransId="{A1D4418C-C38A-4B48-AC91-55907DCFCDFB}" sibTransId="{DAD04A8E-A14D-496B-8D0D-0CB928401BAC}"/>
    <dgm:cxn modelId="{84A96D7A-10B1-4CE3-A731-878F71A6C9B5}" type="presOf" srcId="{E118554B-FF1A-4C88-9169-1C2559566710}" destId="{04948BA7-0889-407F-9272-98E3213B4D22}" srcOrd="0" destOrd="0" presId="urn:microsoft.com/office/officeart/2005/8/layout/vList2"/>
    <dgm:cxn modelId="{5881BE06-EEF4-428B-BEE6-CD288A51673F}" type="presOf" srcId="{7CBBE05C-ACE2-4BA2-98E3-E678B7C8044A}" destId="{DFC40DD1-7E4B-491F-B850-5E05EE6E5643}" srcOrd="0" destOrd="0" presId="urn:microsoft.com/office/officeart/2005/8/layout/vList2"/>
    <dgm:cxn modelId="{08F0AB22-01D4-4933-BF5D-4FA91C7CA5C6}" type="presParOf" srcId="{888A6171-3768-4969-83B0-1AD1F106FEAB}" destId="{3B005D85-C0B8-4353-AC85-BED002573033}" srcOrd="0" destOrd="0" presId="urn:microsoft.com/office/officeart/2005/8/layout/vList2"/>
    <dgm:cxn modelId="{18E150ED-4EDF-43A2-B180-2D188F0FBC13}" type="presParOf" srcId="{888A6171-3768-4969-83B0-1AD1F106FEAB}" destId="{B57211AB-C31D-4119-9CA3-850DF32834BD}" srcOrd="1" destOrd="0" presId="urn:microsoft.com/office/officeart/2005/8/layout/vList2"/>
    <dgm:cxn modelId="{768D8E96-D497-4AE1-A9FA-816065C59436}" type="presParOf" srcId="{888A6171-3768-4969-83B0-1AD1F106FEAB}" destId="{FA81355E-E5A7-4292-BBCD-53E9EC47C273}" srcOrd="2" destOrd="0" presId="urn:microsoft.com/office/officeart/2005/8/layout/vList2"/>
    <dgm:cxn modelId="{4AC872AF-8A12-4C3F-B53B-570DDBA781A7}" type="presParOf" srcId="{888A6171-3768-4969-83B0-1AD1F106FEAB}" destId="{1DF92C2D-DFBD-4F36-B9AB-0A8DC8EE73C7}" srcOrd="3" destOrd="0" presId="urn:microsoft.com/office/officeart/2005/8/layout/vList2"/>
    <dgm:cxn modelId="{91F8DEBF-D88B-4702-9D75-D7D4FCA026BC}" type="presParOf" srcId="{888A6171-3768-4969-83B0-1AD1F106FEAB}" destId="{E82AD074-A0FA-42EC-BA54-D1182F1D7223}" srcOrd="4" destOrd="0" presId="urn:microsoft.com/office/officeart/2005/8/layout/vList2"/>
    <dgm:cxn modelId="{042D451B-81A7-49DB-9862-133231CD075B}" type="presParOf" srcId="{888A6171-3768-4969-83B0-1AD1F106FEAB}" destId="{2253280B-1525-402B-903D-902AC056A0B0}" srcOrd="5" destOrd="0" presId="urn:microsoft.com/office/officeart/2005/8/layout/vList2"/>
    <dgm:cxn modelId="{976DB136-2D60-4242-81B7-B414198D6514}" type="presParOf" srcId="{888A6171-3768-4969-83B0-1AD1F106FEAB}" destId="{DFC40DD1-7E4B-491F-B850-5E05EE6E5643}" srcOrd="6" destOrd="0" presId="urn:microsoft.com/office/officeart/2005/8/layout/vList2"/>
    <dgm:cxn modelId="{30443CCC-C553-4800-8377-5B2C933FDC7C}" type="presParOf" srcId="{888A6171-3768-4969-83B0-1AD1F106FEAB}" destId="{4D3DAC29-88AF-4941-9628-B4927FFFEBB4}" srcOrd="7" destOrd="0" presId="urn:microsoft.com/office/officeart/2005/8/layout/vList2"/>
    <dgm:cxn modelId="{E54BA915-98DB-493A-BAAC-D633533D1406}" type="presParOf" srcId="{888A6171-3768-4969-83B0-1AD1F106FEAB}" destId="{F60947BA-437F-4EF0-BB8C-A8DE98CD4C29}" srcOrd="8" destOrd="0" presId="urn:microsoft.com/office/officeart/2005/8/layout/vList2"/>
    <dgm:cxn modelId="{34DE309A-5CB2-4B26-98D5-8352BA8BD1FF}" type="presParOf" srcId="{888A6171-3768-4969-83B0-1AD1F106FEAB}" destId="{91A102B9-B770-453C-90FC-BA843E031F39}" srcOrd="9" destOrd="0" presId="urn:microsoft.com/office/officeart/2005/8/layout/vList2"/>
    <dgm:cxn modelId="{F2971E74-FE5F-49EC-A3D9-EFAC71C90120}" type="presParOf" srcId="{888A6171-3768-4969-83B0-1AD1F106FEAB}" destId="{DE01E766-234C-4AAF-8157-7A8808319198}" srcOrd="10" destOrd="0" presId="urn:microsoft.com/office/officeart/2005/8/layout/vList2"/>
    <dgm:cxn modelId="{48F7022C-8456-4456-BADA-EC082DB2941A}" type="presParOf" srcId="{888A6171-3768-4969-83B0-1AD1F106FEAB}" destId="{825F6C4D-0537-4C39-AAC8-78CAF14CACA4}" srcOrd="11" destOrd="0" presId="urn:microsoft.com/office/officeart/2005/8/layout/vList2"/>
    <dgm:cxn modelId="{5F213472-632B-4007-9619-8D2591A852E6}" type="presParOf" srcId="{888A6171-3768-4969-83B0-1AD1F106FEAB}" destId="{04948BA7-0889-407F-9272-98E3213B4D22}" srcOrd="12" destOrd="0" presId="urn:microsoft.com/office/officeart/2005/8/layout/vList2"/>
    <dgm:cxn modelId="{BF6CE675-8B25-42DA-9C65-B175F70EEF0B}" type="presParOf" srcId="{888A6171-3768-4969-83B0-1AD1F106FEAB}" destId="{E42D0D22-9676-4004-9688-81885E0A1BA7}" srcOrd="13" destOrd="0" presId="urn:microsoft.com/office/officeart/2005/8/layout/vList2"/>
    <dgm:cxn modelId="{B40EF226-5060-4B5E-ADEF-C9834729EECF}" type="presParOf" srcId="{888A6171-3768-4969-83B0-1AD1F106FEAB}" destId="{3CB28B7C-24E7-4A88-9615-EA00AD9AA82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05D85-C0B8-4353-AC85-BED002573033}">
      <dsp:nvSpPr>
        <dsp:cNvPr id="0" name=""/>
        <dsp:cNvSpPr/>
      </dsp:nvSpPr>
      <dsp:spPr>
        <a:xfrm>
          <a:off x="0" y="67964"/>
          <a:ext cx="8208912" cy="561599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 Narrow" pitchFamily="34" charset="0"/>
            </a:rPr>
            <a:t>1</a:t>
          </a:r>
          <a:r>
            <a:rPr lang="en-US" sz="2400" kern="1200" smtClean="0">
              <a:latin typeface="Arial Narrow" pitchFamily="34" charset="0"/>
            </a:rPr>
            <a:t>. Softwarearchitecture</a:t>
          </a:r>
          <a:endParaRPr lang="en-US" sz="2400" kern="1200" dirty="0">
            <a:latin typeface="Arial Narrow" pitchFamily="34" charset="0"/>
          </a:endParaRPr>
        </a:p>
      </dsp:txBody>
      <dsp:txXfrm>
        <a:off x="27415" y="95379"/>
        <a:ext cx="8154082" cy="506769"/>
      </dsp:txXfrm>
    </dsp:sp>
    <dsp:sp modelId="{FA81355E-E5A7-4292-BBCD-53E9EC47C273}">
      <dsp:nvSpPr>
        <dsp:cNvPr id="0" name=""/>
        <dsp:cNvSpPr/>
      </dsp:nvSpPr>
      <dsp:spPr>
        <a:xfrm>
          <a:off x="0" y="698684"/>
          <a:ext cx="8208912" cy="561599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 Narrow" pitchFamily="34" charset="0"/>
            </a:rPr>
            <a:t>2. COMBIVIS connect Domain / Control Center</a:t>
          </a:r>
          <a:endParaRPr lang="en-US" sz="2400" kern="1200" dirty="0">
            <a:latin typeface="Arial Narrow" pitchFamily="34" charset="0"/>
          </a:endParaRPr>
        </a:p>
      </dsp:txBody>
      <dsp:txXfrm>
        <a:off x="27415" y="726099"/>
        <a:ext cx="8154082" cy="506769"/>
      </dsp:txXfrm>
    </dsp:sp>
    <dsp:sp modelId="{E82AD074-A0FA-42EC-BA54-D1182F1D7223}">
      <dsp:nvSpPr>
        <dsp:cNvPr id="0" name=""/>
        <dsp:cNvSpPr/>
      </dsp:nvSpPr>
      <dsp:spPr>
        <a:xfrm>
          <a:off x="0" y="1329404"/>
          <a:ext cx="8208912" cy="561599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 Narrow" pitchFamily="34" charset="0"/>
            </a:rPr>
            <a:t>3. COMBIVIS connect Runtime</a:t>
          </a:r>
          <a:endParaRPr lang="en-US" sz="2400" kern="1200" dirty="0">
            <a:latin typeface="Arial Narrow" pitchFamily="34" charset="0"/>
          </a:endParaRPr>
        </a:p>
      </dsp:txBody>
      <dsp:txXfrm>
        <a:off x="27415" y="1356819"/>
        <a:ext cx="8154082" cy="506769"/>
      </dsp:txXfrm>
    </dsp:sp>
    <dsp:sp modelId="{DFC40DD1-7E4B-491F-B850-5E05EE6E5643}">
      <dsp:nvSpPr>
        <dsp:cNvPr id="0" name=""/>
        <dsp:cNvSpPr/>
      </dsp:nvSpPr>
      <dsp:spPr>
        <a:xfrm>
          <a:off x="0" y="1960124"/>
          <a:ext cx="8208912" cy="561599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 Narrow" pitchFamily="34" charset="0"/>
            </a:rPr>
            <a:t>4</a:t>
          </a:r>
          <a:r>
            <a:rPr lang="en-US" sz="2400" kern="1200" smtClean="0">
              <a:latin typeface="Arial Narrow" pitchFamily="34" charset="0"/>
            </a:rPr>
            <a:t>. General functions of COMBIVIS </a:t>
          </a:r>
          <a:r>
            <a:rPr lang="en-US" sz="2400" kern="1200" dirty="0" smtClean="0">
              <a:latin typeface="Arial Narrow" pitchFamily="34" charset="0"/>
            </a:rPr>
            <a:t>connect</a:t>
          </a:r>
          <a:endParaRPr lang="en-US" sz="2400" kern="1200" dirty="0">
            <a:latin typeface="Arial Narrow" pitchFamily="34" charset="0"/>
          </a:endParaRPr>
        </a:p>
      </dsp:txBody>
      <dsp:txXfrm>
        <a:off x="27415" y="1987539"/>
        <a:ext cx="8154082" cy="506769"/>
      </dsp:txXfrm>
    </dsp:sp>
    <dsp:sp modelId="{F60947BA-437F-4EF0-BB8C-A8DE98CD4C29}">
      <dsp:nvSpPr>
        <dsp:cNvPr id="0" name=""/>
        <dsp:cNvSpPr/>
      </dsp:nvSpPr>
      <dsp:spPr>
        <a:xfrm>
          <a:off x="0" y="2590844"/>
          <a:ext cx="8208912" cy="561599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 Narrow" pitchFamily="34" charset="0"/>
            </a:rPr>
            <a:t>5</a:t>
          </a:r>
          <a:r>
            <a:rPr lang="en-US" sz="2400" kern="1200" smtClean="0">
              <a:latin typeface="Arial Narrow" pitchFamily="34" charset="0"/>
            </a:rPr>
            <a:t>. User- and device management</a:t>
          </a:r>
          <a:endParaRPr lang="en-US" sz="2400" kern="1200" dirty="0">
            <a:latin typeface="Arial Narrow" pitchFamily="34" charset="0"/>
          </a:endParaRPr>
        </a:p>
      </dsp:txBody>
      <dsp:txXfrm>
        <a:off x="27415" y="2618259"/>
        <a:ext cx="8154082" cy="506769"/>
      </dsp:txXfrm>
    </dsp:sp>
    <dsp:sp modelId="{DE01E766-234C-4AAF-8157-7A8808319198}">
      <dsp:nvSpPr>
        <dsp:cNvPr id="0" name=""/>
        <dsp:cNvSpPr/>
      </dsp:nvSpPr>
      <dsp:spPr>
        <a:xfrm>
          <a:off x="0" y="3221564"/>
          <a:ext cx="8208912" cy="561599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 Narrow" pitchFamily="34" charset="0"/>
            </a:rPr>
            <a:t>6</a:t>
          </a:r>
          <a:r>
            <a:rPr lang="en-US" sz="2400" kern="1200" smtClean="0">
              <a:latin typeface="Arial Narrow" pitchFamily="34" charset="0"/>
            </a:rPr>
            <a:t>. VPN connection / serial connection</a:t>
          </a:r>
          <a:endParaRPr lang="en-US" sz="2400" kern="1200" dirty="0">
            <a:latin typeface="Arial Narrow" pitchFamily="34" charset="0"/>
          </a:endParaRPr>
        </a:p>
      </dsp:txBody>
      <dsp:txXfrm>
        <a:off x="27415" y="3248979"/>
        <a:ext cx="8154082" cy="506769"/>
      </dsp:txXfrm>
    </dsp:sp>
    <dsp:sp modelId="{04948BA7-0889-407F-9272-98E3213B4D22}">
      <dsp:nvSpPr>
        <dsp:cNvPr id="0" name=""/>
        <dsp:cNvSpPr/>
      </dsp:nvSpPr>
      <dsp:spPr>
        <a:xfrm>
          <a:off x="0" y="3852284"/>
          <a:ext cx="8208912" cy="561599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 Narrow" pitchFamily="34" charset="0"/>
            </a:rPr>
            <a:t>7</a:t>
          </a:r>
          <a:r>
            <a:rPr lang="en-US" sz="2400" kern="1200" smtClean="0">
              <a:latin typeface="Arial Narrow" pitchFamily="34" charset="0"/>
            </a:rPr>
            <a:t>. Network security (Firewall</a:t>
          </a:r>
          <a:r>
            <a:rPr lang="en-US" sz="2400" kern="1200" dirty="0" smtClean="0">
              <a:latin typeface="Arial Narrow" pitchFamily="34" charset="0"/>
            </a:rPr>
            <a:t>)</a:t>
          </a:r>
        </a:p>
      </dsp:txBody>
      <dsp:txXfrm>
        <a:off x="27415" y="3879699"/>
        <a:ext cx="8154082" cy="506769"/>
      </dsp:txXfrm>
    </dsp:sp>
    <dsp:sp modelId="{3CB28B7C-24E7-4A88-9615-EA00AD9AA828}">
      <dsp:nvSpPr>
        <dsp:cNvPr id="0" name=""/>
        <dsp:cNvSpPr/>
      </dsp:nvSpPr>
      <dsp:spPr>
        <a:xfrm>
          <a:off x="0" y="4483004"/>
          <a:ext cx="8208912" cy="561599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 Narrow" pitchFamily="34" charset="0"/>
            </a:rPr>
            <a:t>8</a:t>
          </a:r>
          <a:r>
            <a:rPr lang="en-US" sz="2400" kern="1200" smtClean="0">
              <a:latin typeface="Arial Narrow" pitchFamily="34" charset="0"/>
            </a:rPr>
            <a:t>. Network bridge / subnetwork</a:t>
          </a:r>
          <a:endParaRPr lang="en-US" sz="2400" kern="1200" dirty="0" smtClean="0">
            <a:latin typeface="Arial Narrow" pitchFamily="34" charset="0"/>
          </a:endParaRPr>
        </a:p>
      </dsp:txBody>
      <dsp:txXfrm>
        <a:off x="27415" y="4510419"/>
        <a:ext cx="8154082" cy="50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2BA5F-CA9E-440A-AADF-A692729D6E29}" type="datetimeFigureOut">
              <a:rPr lang="de-DE" smtClean="0"/>
              <a:t>17.03.2020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BE289-6EDA-48CF-8AFD-9A087676CB6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35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Installations-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Datei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vom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COMBIVIS Control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Die COMBIVIS Control Center Software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kann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auf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mehrere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lokale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PCs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installiert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und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genutzt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werden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, um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eine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b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</a:b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Verbindung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zu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den Remote-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Geräten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herzustellen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</a:rPr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sym typeface="Wingdings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de-DE" i="0" dirty="0" smtClean="0">
                <a:solidFill>
                  <a:srgbClr val="00B050"/>
                </a:solidFill>
              </a:rPr>
              <a:t>Ein virtueller Netzwerkadapter und eine virtuelle serielle Schnittstelle werden</a:t>
            </a:r>
            <a:r>
              <a:rPr lang="de-DE" i="0" baseline="0" dirty="0" smtClean="0">
                <a:solidFill>
                  <a:srgbClr val="00B050"/>
                </a:solidFill>
              </a:rPr>
              <a:t> </a:t>
            </a:r>
            <a:r>
              <a:rPr lang="en-US" b="0" i="0" dirty="0" err="1" smtClean="0">
                <a:solidFill>
                  <a:srgbClr val="00B050"/>
                </a:solidFill>
              </a:rPr>
              <a:t>während</a:t>
            </a:r>
            <a:r>
              <a:rPr lang="en-US" b="0" i="0" dirty="0" smtClean="0">
                <a:solidFill>
                  <a:srgbClr val="00B050"/>
                </a:solidFill>
              </a:rPr>
              <a:t> </a:t>
            </a:r>
            <a:r>
              <a:rPr lang="en-US" b="0" i="0" dirty="0" err="1" smtClean="0">
                <a:solidFill>
                  <a:srgbClr val="00B050"/>
                </a:solidFill>
              </a:rPr>
              <a:t>der</a:t>
            </a:r>
            <a:r>
              <a:rPr lang="en-US" b="0" i="0" dirty="0" smtClean="0">
                <a:solidFill>
                  <a:srgbClr val="00B050"/>
                </a:solidFill>
              </a:rPr>
              <a:t> Installation den </a:t>
            </a:r>
            <a:r>
              <a:rPr lang="en-US" b="0" i="0" dirty="0" err="1" smtClean="0">
                <a:solidFill>
                  <a:srgbClr val="00B050"/>
                </a:solidFill>
              </a:rPr>
              <a:t>bereits</a:t>
            </a:r>
            <a:r>
              <a:rPr lang="en-US" b="0" i="0" dirty="0" smtClean="0">
                <a:solidFill>
                  <a:srgbClr val="00B050"/>
                </a:solidFill>
              </a:rPr>
              <a:t> </a:t>
            </a:r>
            <a:br>
              <a:rPr lang="en-US" b="0" i="0" dirty="0" smtClean="0">
                <a:solidFill>
                  <a:srgbClr val="00B050"/>
                </a:solidFill>
              </a:rPr>
            </a:br>
            <a:r>
              <a:rPr lang="en-US" b="0" i="0" dirty="0" err="1" smtClean="0">
                <a:solidFill>
                  <a:srgbClr val="00B050"/>
                </a:solidFill>
              </a:rPr>
              <a:t>vorhandenen</a:t>
            </a:r>
            <a:r>
              <a:rPr lang="en-US" b="0" i="0" dirty="0" smtClean="0">
                <a:solidFill>
                  <a:srgbClr val="00B050"/>
                </a:solidFill>
              </a:rPr>
              <a:t> </a:t>
            </a:r>
            <a:r>
              <a:rPr lang="en-US" b="0" i="0" dirty="0" err="1" smtClean="0">
                <a:solidFill>
                  <a:srgbClr val="00B050"/>
                </a:solidFill>
              </a:rPr>
              <a:t>Netzwerkadaptern</a:t>
            </a:r>
            <a:r>
              <a:rPr lang="en-US" b="0" i="0" dirty="0" smtClean="0">
                <a:solidFill>
                  <a:srgbClr val="00B050"/>
                </a:solidFill>
              </a:rPr>
              <a:t> des Remote-</a:t>
            </a:r>
            <a:r>
              <a:rPr lang="en-US" b="0" i="0" dirty="0" err="1" smtClean="0">
                <a:solidFill>
                  <a:srgbClr val="00B050"/>
                </a:solidFill>
              </a:rPr>
              <a:t>Gerätes</a:t>
            </a:r>
            <a:r>
              <a:rPr lang="en-US" b="0" i="0" baseline="0" dirty="0" smtClean="0">
                <a:solidFill>
                  <a:srgbClr val="00B050"/>
                </a:solidFill>
              </a:rPr>
              <a:t> </a:t>
            </a:r>
            <a:r>
              <a:rPr lang="en-US" b="0" i="0" baseline="0" dirty="0" err="1" smtClean="0">
                <a:solidFill>
                  <a:srgbClr val="00B050"/>
                </a:solidFill>
              </a:rPr>
              <a:t>hinzugefügt</a:t>
            </a:r>
            <a:r>
              <a:rPr lang="en-US" b="0" i="0" baseline="0" dirty="0" smtClean="0">
                <a:solidFill>
                  <a:srgbClr val="00B050"/>
                </a:solidFill>
              </a:rPr>
              <a:t>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Sobald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eine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VPN-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Verbindung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aufgebaut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wird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wird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dem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virtuellen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Adapter des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lokalen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PCs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automatisch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eine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freie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b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</a:b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IP-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Adresse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zugewiesen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. </a:t>
            </a:r>
            <a:b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</a:b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Diese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IP-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Adresse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befindet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sich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im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gleichen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Adressbereich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des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virtuellen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Adapters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oder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der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Netzwerkbrücke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</a:rPr>
              <a:t> des Remote-PCs.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7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9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50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51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52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60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08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61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08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62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0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63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08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64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08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34" indent="-171434" defTabSz="914310">
              <a:defRPr/>
            </a:pPr>
            <a:r>
              <a:rPr lang="en-US" b="1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Example</a:t>
            </a:r>
            <a:r>
              <a:rPr lang="en-US" b="1" i="0" u="none" strike="noStrike" baseline="0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 with connections via Ethernet and serial by using the C6 HMI</a:t>
            </a:r>
            <a:endParaRPr lang="en-US" b="0" i="0" u="none" strike="noStrike" dirty="0" smtClean="0"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b="0" i="0" u="none" strike="noStrike" dirty="0" smtClean="0"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In this example we use the C6 HMI as remote device which is connected with the</a:t>
            </a:r>
            <a:r>
              <a:rPr lang="en-US" b="0" i="0" u="none" strike="noStrike" baseline="0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 Internet over the</a:t>
            </a: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 Ethernet-Port (LAN2).</a:t>
            </a: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b="0" i="0" u="none" strike="noStrike" dirty="0" smtClean="0"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A network bridge is created with the Ethernet-Port (LAN1) and one gets a separate sub-network as automation </a:t>
            </a:r>
            <a:b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network </a:t>
            </a:r>
            <a:r>
              <a:rPr lang="en-US" dirty="0">
                <a:solidFill>
                  <a:prstClr val="black"/>
                </a:solidFill>
                <a:latin typeface="Arial Narrow" pitchFamily="34" charset="0"/>
              </a:rPr>
              <a:t>with the IP address range (e.g. 192.168.210.xxx). </a:t>
            </a: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dirty="0">
              <a:solidFill>
                <a:prstClr val="black"/>
              </a:solidFill>
              <a:latin typeface="Arial Narrow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r>
              <a:rPr lang="en-US" dirty="0" smtClean="0">
                <a:effectLst/>
                <a:latin typeface="Arial Narrow" panose="020B0606020202030204" pitchFamily="34" charset="0"/>
              </a:rPr>
              <a:t>Since two Ethernet ports are available, the Internet access and the sub-network use separated Ethernet ports.</a:t>
            </a: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dirty="0" smtClean="0">
              <a:effectLst/>
              <a:latin typeface="Arial Narrow" panose="020B0606020202030204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r>
              <a:rPr lang="en-US" dirty="0" smtClean="0">
                <a:latin typeface="Arial Narrow" panose="020B0606020202030204" pitchFamily="34" charset="0"/>
              </a:rPr>
              <a:t>Two F5 devices are connected to the separate sub-network via Ethernet. </a:t>
            </a:r>
            <a:endParaRPr lang="en-US" dirty="0" smtClean="0">
              <a:effectLst/>
              <a:latin typeface="Arial Narrow" panose="020B0606020202030204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b="0" i="0" u="none" strike="noStrike" dirty="0" smtClean="0"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In addition, we can see a serial communication between a further F5 inverter and the C6 HMI. </a:t>
            </a:r>
            <a:endParaRPr lang="de-DE" dirty="0" smtClean="0">
              <a:latin typeface="Arial Narrow" panose="020B0606020202030204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b="0" i="0" u="none" strike="noStrike" dirty="0" smtClean="0"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71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34" indent="-171434" defTabSz="914310">
              <a:defRPr/>
            </a:pPr>
            <a:r>
              <a:rPr lang="en-US" b="1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Example</a:t>
            </a:r>
            <a:r>
              <a:rPr lang="en-US" b="1" i="0" u="none" strike="noStrike" baseline="0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 with connections via Ethernet and serial by using the C6 HMI</a:t>
            </a:r>
            <a:endParaRPr lang="en-US" b="0" i="0" u="none" strike="noStrike" dirty="0" smtClean="0"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b="0" i="0" u="none" strike="noStrike" dirty="0" smtClean="0"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In this example we use the C6 HMI as remote device which is connected with the</a:t>
            </a:r>
            <a:r>
              <a:rPr lang="en-US" b="0" i="0" u="none" strike="noStrike" baseline="0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 Internet over the</a:t>
            </a: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 Ethernet-Port (LAN2).</a:t>
            </a: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b="0" i="0" u="none" strike="noStrike" dirty="0" smtClean="0"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A network bridge is created with the Ethernet-Port (LAN1) and one gets a separate sub-network as automation </a:t>
            </a:r>
            <a:b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network </a:t>
            </a:r>
            <a:r>
              <a:rPr lang="en-US" dirty="0">
                <a:solidFill>
                  <a:prstClr val="black"/>
                </a:solidFill>
                <a:latin typeface="Arial Narrow" pitchFamily="34" charset="0"/>
              </a:rPr>
              <a:t>with the IP address range (e.g. 192.168.210.xxx). </a:t>
            </a: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dirty="0">
              <a:solidFill>
                <a:prstClr val="black"/>
              </a:solidFill>
              <a:latin typeface="Arial Narrow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r>
              <a:rPr lang="en-US" dirty="0" smtClean="0">
                <a:effectLst/>
              </a:rPr>
              <a:t>Since two Ethernet ports are available, the Internet access and the sub-network use separated Ethernet ports.</a:t>
            </a: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dirty="0" smtClean="0">
              <a:effectLst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r>
              <a:rPr lang="en-US" dirty="0" smtClean="0"/>
              <a:t>Two F5 devices are connected to the separate sub-network via Ethernet. </a:t>
            </a:r>
            <a:endParaRPr lang="en-US" dirty="0" smtClean="0">
              <a:effectLst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b="0" i="0" u="none" strike="noStrike" dirty="0" smtClean="0"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171434" indent="-171434" defTabSz="914310">
              <a:buFont typeface="Wingdings" pitchFamily="2" charset="2"/>
              <a:buChar char="Ø"/>
              <a:defRPr/>
            </a:pPr>
            <a:r>
              <a:rPr lang="en-US" b="0" i="0" u="none" strike="noStrike" dirty="0" smtClean="0">
                <a:solidFill>
                  <a:schemeClr val="tx1"/>
                </a:solidFill>
                <a:effectLst/>
                <a:latin typeface="Arial Narrow" pitchFamily="34" charset="0"/>
              </a:rPr>
              <a:t>In addition, we can see a serial communication between a further F5 inverter and the C6 HMI. </a:t>
            </a:r>
            <a:endParaRPr lang="de-DE" dirty="0" smtClean="0"/>
          </a:p>
          <a:p>
            <a:pPr marL="171434" indent="-171434" defTabSz="914310">
              <a:buFont typeface="Wingdings" pitchFamily="2" charset="2"/>
              <a:buChar char="Ø"/>
              <a:defRPr/>
            </a:pPr>
            <a:endParaRPr lang="en-US" b="0" i="0" u="none" strike="noStrike" dirty="0" smtClean="0"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75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14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61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Creating a network bridge in the </a:t>
            </a:r>
            <a:r>
              <a:rPr lang="en-US" b="1" dirty="0" err="1" smtClean="0"/>
              <a:t>menue</a:t>
            </a:r>
            <a:r>
              <a:rPr lang="en-US" b="1" dirty="0" smtClean="0"/>
              <a:t> “VPN”</a:t>
            </a:r>
          </a:p>
          <a:p>
            <a:pPr>
              <a:buFont typeface="Wingdings" pitchFamily="2" charset="2"/>
              <a:buChar char="Ø"/>
            </a:pPr>
            <a:endParaRPr lang="de-DE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 First,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open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COMBIVIS </a:t>
            </a:r>
            <a:r>
              <a:rPr lang="de-DE" baseline="0" dirty="0" err="1" smtClean="0"/>
              <a:t>connect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77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r>
              <a:rPr lang="en-US" b="1" dirty="0" smtClean="0"/>
              <a:t>Configure the network bridge settings in the </a:t>
            </a:r>
            <a:r>
              <a:rPr lang="en-US" b="1" dirty="0" err="1" smtClean="0"/>
              <a:t>menue</a:t>
            </a:r>
            <a:r>
              <a:rPr lang="en-US" b="1" dirty="0" smtClean="0"/>
              <a:t> “VPN IPs”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78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4" indent="-171434"/>
            <a:r>
              <a:rPr lang="en-US" b="1" dirty="0" smtClean="0">
                <a:latin typeface="Arial Narrow" pitchFamily="34" charset="0"/>
              </a:rPr>
              <a:t>It gives different operation modes of  the COMBIVIS connect Runtime:</a:t>
            </a:r>
          </a:p>
          <a:p>
            <a:pPr marL="171434" indent="-171434">
              <a:buFont typeface="Wingdings" pitchFamily="2" charset="2"/>
              <a:buChar char="Ø"/>
            </a:pPr>
            <a:endParaRPr lang="en-US" b="1" dirty="0" smtClean="0">
              <a:latin typeface="Arial Narrow" pitchFamily="34" charset="0"/>
            </a:endParaRPr>
          </a:p>
          <a:p>
            <a:pPr marL="171434" indent="-171434">
              <a:buFont typeface="Wingdings" pitchFamily="2" charset="2"/>
              <a:buChar char="Ø"/>
            </a:pPr>
            <a:r>
              <a:rPr lang="en-US" b="1" dirty="0" smtClean="0">
                <a:latin typeface="Arial Narrow" pitchFamily="34" charset="0"/>
              </a:rPr>
              <a:t>Icon grey:</a:t>
            </a:r>
          </a:p>
          <a:p>
            <a:pPr marL="628589" lvl="1" indent="-171434">
              <a:buFontTx/>
              <a:buChar char="-"/>
            </a:pPr>
            <a:r>
              <a:rPr lang="en-US" dirty="0" smtClean="0">
                <a:latin typeface="Arial Narrow" pitchFamily="34" charset="0"/>
              </a:rPr>
              <a:t>The</a:t>
            </a:r>
            <a:r>
              <a:rPr lang="en-US" baseline="0" dirty="0" smtClean="0">
                <a:latin typeface="Arial Narrow" pitchFamily="34" charset="0"/>
              </a:rPr>
              <a:t> remote device is disconnected from the COMBIVIS connect network.</a:t>
            </a:r>
          </a:p>
          <a:p>
            <a:pPr marL="171434" indent="-171434">
              <a:buFontTx/>
              <a:buChar char="-"/>
            </a:pPr>
            <a:endParaRPr lang="en-US" baseline="0" dirty="0" smtClean="0">
              <a:latin typeface="Arial Narrow" pitchFamily="34" charset="0"/>
            </a:endParaRPr>
          </a:p>
          <a:p>
            <a:pPr marL="171434" indent="-171434">
              <a:buFont typeface="Wingdings" pitchFamily="2" charset="2"/>
              <a:buChar char="Ø"/>
            </a:pPr>
            <a:r>
              <a:rPr lang="en-US" b="1" baseline="0" dirty="0" smtClean="0">
                <a:latin typeface="Arial Narrow" pitchFamily="34" charset="0"/>
              </a:rPr>
              <a:t>Icon pink:</a:t>
            </a:r>
          </a:p>
          <a:p>
            <a:pPr marL="628589" lvl="1" indent="-171434" defTabSz="914310">
              <a:buFontTx/>
              <a:buChar char="-"/>
              <a:defRPr/>
            </a:pPr>
            <a:r>
              <a:rPr lang="en-US" dirty="0" smtClean="0">
                <a:latin typeface="Arial Narrow" pitchFamily="34" charset="0"/>
              </a:rPr>
              <a:t>The</a:t>
            </a:r>
            <a:r>
              <a:rPr lang="en-US" baseline="0" dirty="0" smtClean="0">
                <a:latin typeface="Arial Narrow" pitchFamily="34" charset="0"/>
              </a:rPr>
              <a:t> remote device is connected to the COMBIVIS connect network but no user has connected with this device.</a:t>
            </a:r>
          </a:p>
          <a:p>
            <a:pPr marL="171434" indent="-171434" defTabSz="914310">
              <a:buFontTx/>
              <a:buChar char="-"/>
              <a:defRPr/>
            </a:pPr>
            <a:endParaRPr lang="en-US" baseline="0" dirty="0" smtClean="0">
              <a:latin typeface="Arial Narrow" pitchFamily="34" charset="0"/>
            </a:endParaRPr>
          </a:p>
          <a:p>
            <a:pPr marL="171434" indent="-171434">
              <a:buFont typeface="Wingdings" pitchFamily="2" charset="2"/>
              <a:buChar char="Ø"/>
            </a:pPr>
            <a:r>
              <a:rPr lang="en-US" b="1" baseline="0" dirty="0" smtClean="0">
                <a:latin typeface="Arial Narrow" pitchFamily="34" charset="0"/>
              </a:rPr>
              <a:t>Icon green:</a:t>
            </a:r>
          </a:p>
          <a:p>
            <a:pPr marL="628589" lvl="1" indent="-171434" defTabSz="914310">
              <a:buFontTx/>
              <a:buChar char="-"/>
              <a:defRPr/>
            </a:pPr>
            <a:r>
              <a:rPr lang="en-US" dirty="0" smtClean="0">
                <a:latin typeface="Arial Narrow" pitchFamily="34" charset="0"/>
              </a:rPr>
              <a:t>The</a:t>
            </a:r>
            <a:r>
              <a:rPr lang="en-US" baseline="0" dirty="0" smtClean="0">
                <a:latin typeface="Arial Narrow" pitchFamily="34" charset="0"/>
              </a:rPr>
              <a:t> remote device is connected to the COMBIVIS connect network and one or more users have connected with this device.</a:t>
            </a:r>
          </a:p>
          <a:p>
            <a:pPr marL="171434" indent="-171434" defTabSz="914310">
              <a:buFontTx/>
              <a:buChar char="-"/>
              <a:defRPr/>
            </a:pPr>
            <a:endParaRPr lang="en-US" baseline="0" dirty="0" smtClean="0">
              <a:latin typeface="Arial Narrow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21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25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6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Protocols of connection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3425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Server-Infrastruktur keeps a minutes (protocol) about all connections which were made on a certain domain.</a:t>
            </a:r>
          </a:p>
          <a:p>
            <a:pPr marL="733425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de-DE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3425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information is available to the domain administrator for the check and supervision.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31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4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40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9524" marR="0" lvl="0" indent="-309524" algn="l" defTabSz="990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COMBIVIS Control Center authenticates based on domain name, user name and password.</a:t>
            </a:r>
          </a:p>
          <a:p>
            <a:pPr marL="309524" marR="0" lvl="0" indent="-309524" algn="l" defTabSz="990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9524" marR="0" lvl="0" indent="-309524" algn="l" defTabSz="990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COMBIVIS connect Server Infrastructure enables the Control Center user to connect to the remote Runtime system registered in the domain. </a:t>
            </a:r>
          </a:p>
          <a:p>
            <a:pPr marL="0" marR="0" lvl="0" indent="0" algn="l" defTabSz="990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9524" marR="0" lvl="0" indent="-3095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COMBIVIS connect Runtime authenticates with COMBIVIS connect Server Infrastructure using a unique certificate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09524" marR="0" lvl="0" indent="-3095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the Runtime component is connected and authenticated, the Control Center can initiate an end-to-end secure connection.</a:t>
            </a:r>
            <a:b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direct peer-to-peer connection is not possible, the connection can be forwarded by the server infrastructure.</a:t>
            </a:r>
          </a:p>
          <a:p>
            <a:pPr marL="309524" marR="0" lvl="0" indent="-3095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9524" marR="0" lvl="0" indent="-3095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Center and Runtime connect to the COMBIVIS connect Server Infrastructure using a secure connection (SSL/TLS)</a:t>
            </a:r>
          </a:p>
          <a:p>
            <a:pPr marL="794446" marR="0" lvl="1" indent="-3095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outgoing connection is recognized safe and approved by means of firewall rules</a:t>
            </a:r>
          </a:p>
          <a:p>
            <a:pPr marL="794446" marR="0" lvl="1" indent="-3095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Usable ports are: 80, 443, 5935</a:t>
            </a:r>
          </a:p>
          <a:p>
            <a:pPr marL="794446" marR="0" lvl="1" indent="-3095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UDP ports are available, these should be used to improve the performance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9524" marR="0" lvl="0" indent="-309524" algn="l" defTabSz="990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Messages are not decoded by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COMBIVIS Connect Cloud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 the SSL connection "end-to-end" is secured.</a:t>
            </a:r>
            <a:endParaRPr kumimoji="0" lang="de-DE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44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87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46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7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E289-6EDA-48CF-8AFD-9A087676CB6B}" type="slidenum">
              <a:rPr lang="de-DE" smtClean="0">
                <a:solidFill>
                  <a:prstClr val="black"/>
                </a:solidFill>
              </a:rPr>
              <a:pPr/>
              <a:t>47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jpeg"/><Relationship Id="rId4" Type="http://schemas.openxmlformats.org/officeDocument/2006/relationships/image" Target="../media/image10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jpeg"/><Relationship Id="rId4" Type="http://schemas.openxmlformats.org/officeDocument/2006/relationships/image" Target="../media/image10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English f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5" descr="WELT_BLACK_bearbeitet"/>
          <p:cNvPicPr>
            <a:picLocks noChangeAspect="1" noChangeArrowheads="1"/>
          </p:cNvPicPr>
          <p:nvPr userDrawn="1"/>
        </p:nvPicPr>
        <p:blipFill>
          <a:blip r:embed="rId2">
            <a:lum brigh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6" y="1459949"/>
            <a:ext cx="7795568" cy="505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2" name="Picture 24" descr="Neue_Flagge_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42596"/>
            <a:ext cx="457200" cy="2619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en 5"/>
          <p:cNvGrpSpPr/>
          <p:nvPr userDrawn="1"/>
        </p:nvGrpSpPr>
        <p:grpSpPr>
          <a:xfrm>
            <a:off x="0" y="17891"/>
            <a:ext cx="9144000" cy="1610777"/>
            <a:chOff x="0" y="17891"/>
            <a:chExt cx="9144000" cy="1610777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17891"/>
              <a:ext cx="9144000" cy="1134109"/>
              <a:chOff x="0" y="17891"/>
              <a:chExt cx="9144000" cy="113410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17891"/>
                <a:ext cx="976328" cy="1106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Grafik 19"/>
              <p:cNvPicPr>
                <a:picLocks noChangeAspect="1"/>
              </p:cNvPicPr>
              <p:nvPr userDrawn="1"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5" t="-25012" r="14966" b="675"/>
              <a:stretch/>
            </p:blipFill>
            <p:spPr>
              <a:xfrm rot="10800000">
                <a:off x="0" y="1105200"/>
                <a:ext cx="9144000" cy="46800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553426"/>
                <a:ext cx="2916323" cy="2644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992" y="440668"/>
              <a:ext cx="1182015" cy="11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62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0" y="5255093"/>
            <a:ext cx="5472000" cy="39600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9692" y="1152000"/>
            <a:ext cx="5472000" cy="406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00000" y="5652000"/>
            <a:ext cx="5472000" cy="79208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/>
              <a:pPr/>
              <a:t>17.03.2020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8675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deutsche Flag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5" descr="WELT_BLACK_bearbeitet"/>
          <p:cNvPicPr>
            <a:picLocks noChangeAspect="1" noChangeArrowheads="1"/>
          </p:cNvPicPr>
          <p:nvPr userDrawn="1"/>
        </p:nvPicPr>
        <p:blipFill>
          <a:blip r:embed="rId2" cstate="print">
            <a:lum brigh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6" y="1459949"/>
            <a:ext cx="7795568" cy="505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  <p:grpSp>
        <p:nvGrpSpPr>
          <p:cNvPr id="9" name="Group 14"/>
          <p:cNvGrpSpPr>
            <a:grpSpLocks/>
          </p:cNvGrpSpPr>
          <p:nvPr userDrawn="1"/>
        </p:nvGrpSpPr>
        <p:grpSpPr bwMode="auto">
          <a:xfrm>
            <a:off x="540457" y="224644"/>
            <a:ext cx="1655762" cy="823913"/>
            <a:chOff x="76" y="709"/>
            <a:chExt cx="1000" cy="499"/>
          </a:xfrm>
        </p:grpSpPr>
        <p:pic>
          <p:nvPicPr>
            <p:cNvPr id="10" name="Picture 15" descr="pim_25_04_linie_b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" y="928"/>
              <a:ext cx="10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6" descr="pim_25_04_schrift_b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709"/>
              <a:ext cx="8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23" descr="Neue_Flagge_D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1" y="6442596"/>
            <a:ext cx="457200" cy="266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3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englische Flag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5" descr="WELT_BLACK_bearbeitet"/>
          <p:cNvPicPr>
            <a:picLocks noChangeAspect="1" noChangeArrowheads="1"/>
          </p:cNvPicPr>
          <p:nvPr userDrawn="1"/>
        </p:nvPicPr>
        <p:blipFill>
          <a:blip r:embed="rId2" cstate="print">
            <a:lum brigh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6" y="1459949"/>
            <a:ext cx="7795568" cy="505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  <p:grpSp>
        <p:nvGrpSpPr>
          <p:cNvPr id="9" name="Group 14"/>
          <p:cNvGrpSpPr>
            <a:grpSpLocks/>
          </p:cNvGrpSpPr>
          <p:nvPr userDrawn="1"/>
        </p:nvGrpSpPr>
        <p:grpSpPr bwMode="auto">
          <a:xfrm>
            <a:off x="540457" y="224644"/>
            <a:ext cx="1655762" cy="823913"/>
            <a:chOff x="76" y="709"/>
            <a:chExt cx="1000" cy="499"/>
          </a:xfrm>
        </p:grpSpPr>
        <p:pic>
          <p:nvPicPr>
            <p:cNvPr id="10" name="Picture 15" descr="pim_25_04_linie_b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" y="928"/>
              <a:ext cx="10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6" descr="pim_25_04_schrift_b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709"/>
              <a:ext cx="8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4" descr="Neue_Flagge_GB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42596"/>
            <a:ext cx="457200" cy="2619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55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 noChangeAspect="1"/>
          </p:cNvSpPr>
          <p:nvPr>
            <p:ph idx="1"/>
          </p:nvPr>
        </p:nvSpPr>
        <p:spPr>
          <a:xfrm>
            <a:off x="432000" y="1152000"/>
            <a:ext cx="8280000" cy="53013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8" name="Datumsplatzhalter 3"/>
          <p:cNvSpPr>
            <a:spLocks noGrp="1" noChangeAspect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7505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4104000" cy="53013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8004" y="1152000"/>
            <a:ext cx="4104000" cy="53013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776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4104000" cy="342000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8460" y="1152000"/>
            <a:ext cx="4104000" cy="342000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9" name="Inhaltsplatzhalter 2"/>
          <p:cNvSpPr>
            <a:spLocks noGrp="1"/>
          </p:cNvSpPr>
          <p:nvPr>
            <p:ph idx="12"/>
          </p:nvPr>
        </p:nvSpPr>
        <p:spPr>
          <a:xfrm>
            <a:off x="432000" y="4644000"/>
            <a:ext cx="8280000" cy="18093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28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4104000" cy="396391"/>
          </a:xfrm>
        </p:spPr>
        <p:txBody>
          <a:bodyPr anchor="b">
            <a:normAutofit/>
          </a:bodyPr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000" y="1556792"/>
            <a:ext cx="4104000" cy="489639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 baseline="0"/>
            </a:lvl1pPr>
            <a:lvl2pPr>
              <a:lnSpc>
                <a:spcPct val="110000"/>
              </a:lnSpc>
              <a:defRPr sz="1800" baseline="0"/>
            </a:lvl2pPr>
            <a:lvl3pPr>
              <a:lnSpc>
                <a:spcPct val="110000"/>
              </a:lnSpc>
              <a:defRPr sz="1800" baseline="0"/>
            </a:lvl3pPr>
            <a:lvl4pPr>
              <a:lnSpc>
                <a:spcPct val="110000"/>
              </a:lnSpc>
              <a:defRPr sz="1800" baseline="0"/>
            </a:lvl4pPr>
            <a:lvl5pPr>
              <a:lnSpc>
                <a:spcPct val="110000"/>
              </a:lnSpc>
              <a:defRPr sz="18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08460" y="1152000"/>
            <a:ext cx="4104000" cy="396391"/>
          </a:xfrm>
        </p:spPr>
        <p:txBody>
          <a:bodyPr anchor="b">
            <a:normAutofit/>
          </a:bodyPr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08460" y="1556792"/>
            <a:ext cx="4104000" cy="489639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 baseline="0"/>
            </a:lvl1pPr>
            <a:lvl2pPr>
              <a:lnSpc>
                <a:spcPct val="110000"/>
              </a:lnSpc>
              <a:defRPr sz="1800" baseline="0"/>
            </a:lvl2pPr>
            <a:lvl3pPr>
              <a:lnSpc>
                <a:spcPct val="110000"/>
              </a:lnSpc>
              <a:defRPr sz="1800" baseline="0"/>
            </a:lvl3pPr>
            <a:lvl4pPr>
              <a:lnSpc>
                <a:spcPct val="110000"/>
              </a:lnSpc>
              <a:defRPr sz="1800" baseline="0"/>
            </a:lvl4pPr>
            <a:lvl5pPr>
              <a:lnSpc>
                <a:spcPct val="110000"/>
              </a:lnSpc>
              <a:defRPr sz="18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7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07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55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0" y="5255093"/>
            <a:ext cx="5472000" cy="39600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9692" y="1152000"/>
            <a:ext cx="5472000" cy="406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00000" y="5652000"/>
            <a:ext cx="5472000" cy="79208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02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German f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5" descr="WELT_BLACK_bearbeitet"/>
          <p:cNvPicPr>
            <a:picLocks noChangeAspect="1" noChangeArrowheads="1"/>
          </p:cNvPicPr>
          <p:nvPr userDrawn="1"/>
        </p:nvPicPr>
        <p:blipFill>
          <a:blip r:embed="rId2">
            <a:lum brigh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6" y="1459949"/>
            <a:ext cx="7795568" cy="505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Picture 23" descr="Neue_Flagge_D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1" y="6442596"/>
            <a:ext cx="457200" cy="266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 userDrawn="1"/>
        </p:nvGrpSpPr>
        <p:grpSpPr>
          <a:xfrm>
            <a:off x="0" y="17891"/>
            <a:ext cx="9144000" cy="1610777"/>
            <a:chOff x="0" y="17891"/>
            <a:chExt cx="9144000" cy="1610777"/>
          </a:xfrm>
        </p:grpSpPr>
        <p:grpSp>
          <p:nvGrpSpPr>
            <p:cNvPr id="17" name="Gruppieren 16"/>
            <p:cNvGrpSpPr/>
            <p:nvPr userDrawn="1"/>
          </p:nvGrpSpPr>
          <p:grpSpPr>
            <a:xfrm>
              <a:off x="0" y="17891"/>
              <a:ext cx="9144000" cy="1134109"/>
              <a:chOff x="0" y="17891"/>
              <a:chExt cx="9144000" cy="1134109"/>
            </a:xfrm>
          </p:grpSpPr>
          <p:pic>
            <p:nvPicPr>
              <p:cNvPr id="19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17891"/>
                <a:ext cx="976328" cy="1106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Grafik 19"/>
              <p:cNvPicPr>
                <a:picLocks noChangeAspect="1"/>
              </p:cNvPicPr>
              <p:nvPr userDrawn="1"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5" t="-25012" r="14966" b="675"/>
              <a:stretch/>
            </p:blipFill>
            <p:spPr>
              <a:xfrm rot="10800000">
                <a:off x="0" y="1105200"/>
                <a:ext cx="9144000" cy="46800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553426"/>
                <a:ext cx="2916323" cy="2644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992" y="440668"/>
              <a:ext cx="1182015" cy="11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027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376-8B73-4C9F-8F2D-569B8B0A8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03E-ABCB-4EA1-B485-23EF951A8D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60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English f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5" descr="WELT_BLACK_bearbeitet"/>
          <p:cNvPicPr>
            <a:picLocks noChangeAspect="1" noChangeArrowheads="1"/>
          </p:cNvPicPr>
          <p:nvPr userDrawn="1"/>
        </p:nvPicPr>
        <p:blipFill>
          <a:blip r:embed="rId2" cstate="print">
            <a:lum brigh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6" y="1459949"/>
            <a:ext cx="7795568" cy="505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" name="Picture 24" descr="Neue_Flagge_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42596"/>
            <a:ext cx="457200" cy="2619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en 5"/>
          <p:cNvGrpSpPr/>
          <p:nvPr userDrawn="1"/>
        </p:nvGrpSpPr>
        <p:grpSpPr>
          <a:xfrm>
            <a:off x="0" y="17891"/>
            <a:ext cx="9144000" cy="1610777"/>
            <a:chOff x="0" y="17891"/>
            <a:chExt cx="9144000" cy="1610777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17891"/>
              <a:ext cx="9144000" cy="1134109"/>
              <a:chOff x="0" y="17891"/>
              <a:chExt cx="9144000" cy="113410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17891"/>
                <a:ext cx="976328" cy="1106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Grafik 19"/>
              <p:cNvPicPr>
                <a:picLocks noChangeAspect="1"/>
              </p:cNvPicPr>
              <p:nvPr userDrawn="1"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5" t="-25012" r="14966" b="675"/>
              <a:stretch/>
            </p:blipFill>
            <p:spPr>
              <a:xfrm rot="10800000">
                <a:off x="0" y="1105200"/>
                <a:ext cx="9144000" cy="46800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553426"/>
                <a:ext cx="2916323" cy="2644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992" y="440668"/>
              <a:ext cx="1182015" cy="11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5458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German f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5" descr="WELT_BLACK_bearbeitet"/>
          <p:cNvPicPr>
            <a:picLocks noChangeAspect="1" noChangeArrowheads="1"/>
          </p:cNvPicPr>
          <p:nvPr userDrawn="1"/>
        </p:nvPicPr>
        <p:blipFill>
          <a:blip r:embed="rId2" cstate="print">
            <a:lum brigh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6" y="1459949"/>
            <a:ext cx="7795568" cy="505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3" descr="Neue_Flagge_D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1" y="6442596"/>
            <a:ext cx="457200" cy="266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 userDrawn="1"/>
        </p:nvGrpSpPr>
        <p:grpSpPr>
          <a:xfrm>
            <a:off x="0" y="17891"/>
            <a:ext cx="9144000" cy="1610777"/>
            <a:chOff x="0" y="17891"/>
            <a:chExt cx="9144000" cy="1610777"/>
          </a:xfrm>
        </p:grpSpPr>
        <p:grpSp>
          <p:nvGrpSpPr>
            <p:cNvPr id="17" name="Gruppieren 16"/>
            <p:cNvGrpSpPr/>
            <p:nvPr userDrawn="1"/>
          </p:nvGrpSpPr>
          <p:grpSpPr>
            <a:xfrm>
              <a:off x="0" y="17891"/>
              <a:ext cx="9144000" cy="1134109"/>
              <a:chOff x="0" y="17891"/>
              <a:chExt cx="9144000" cy="1134109"/>
            </a:xfrm>
          </p:grpSpPr>
          <p:pic>
            <p:nvPicPr>
              <p:cNvPr id="19" name="Picture 2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17891"/>
                <a:ext cx="976328" cy="1106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Grafik 19"/>
              <p:cNvPicPr>
                <a:picLocks noChangeAspect="1"/>
              </p:cNvPicPr>
              <p:nvPr userDrawn="1"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5" t="-25012" r="14966" b="675"/>
              <a:stretch/>
            </p:blipFill>
            <p:spPr>
              <a:xfrm rot="10800000">
                <a:off x="0" y="1105200"/>
                <a:ext cx="9144000" cy="46800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553426"/>
                <a:ext cx="2916323" cy="2644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992" y="440668"/>
              <a:ext cx="1182015" cy="11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4569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 noChangeAspect="1"/>
          </p:cNvSpPr>
          <p:nvPr>
            <p:ph idx="1"/>
          </p:nvPr>
        </p:nvSpPr>
        <p:spPr>
          <a:xfrm>
            <a:off x="432000" y="1152000"/>
            <a:ext cx="8280000" cy="53013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Datumsplatzhalter 3"/>
          <p:cNvSpPr>
            <a:spLocks noGrp="1" noChangeAspect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57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4104000" cy="53013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8004" y="1152000"/>
            <a:ext cx="4104000" cy="53013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4399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4104000" cy="342000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8460" y="1152000"/>
            <a:ext cx="4104000" cy="342000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2"/>
          </p:nvPr>
        </p:nvSpPr>
        <p:spPr>
          <a:xfrm>
            <a:off x="432000" y="4644000"/>
            <a:ext cx="8280000" cy="18093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34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4104000" cy="396391"/>
          </a:xfrm>
        </p:spPr>
        <p:txBody>
          <a:bodyPr anchor="b">
            <a:normAutofit/>
          </a:bodyPr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000" y="1556792"/>
            <a:ext cx="4104000" cy="489639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 baseline="0"/>
            </a:lvl1pPr>
            <a:lvl2pPr>
              <a:lnSpc>
                <a:spcPct val="110000"/>
              </a:lnSpc>
              <a:defRPr sz="1800" baseline="0"/>
            </a:lvl2pPr>
            <a:lvl3pPr>
              <a:lnSpc>
                <a:spcPct val="110000"/>
              </a:lnSpc>
              <a:defRPr sz="1800" baseline="0"/>
            </a:lvl3pPr>
            <a:lvl4pPr>
              <a:lnSpc>
                <a:spcPct val="110000"/>
              </a:lnSpc>
              <a:defRPr sz="1800" baseline="0"/>
            </a:lvl4pPr>
            <a:lvl5pPr>
              <a:lnSpc>
                <a:spcPct val="110000"/>
              </a:lnSpc>
              <a:defRPr sz="18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08460" y="1152000"/>
            <a:ext cx="4104000" cy="396391"/>
          </a:xfrm>
        </p:spPr>
        <p:txBody>
          <a:bodyPr anchor="b">
            <a:normAutofit/>
          </a:bodyPr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08460" y="1556792"/>
            <a:ext cx="4104000" cy="489639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 baseline="0"/>
            </a:lvl1pPr>
            <a:lvl2pPr>
              <a:lnSpc>
                <a:spcPct val="110000"/>
              </a:lnSpc>
              <a:defRPr sz="1800" baseline="0"/>
            </a:lvl2pPr>
            <a:lvl3pPr>
              <a:lnSpc>
                <a:spcPct val="110000"/>
              </a:lnSpc>
              <a:defRPr sz="1800" baseline="0"/>
            </a:lvl3pPr>
            <a:lvl4pPr>
              <a:lnSpc>
                <a:spcPct val="110000"/>
              </a:lnSpc>
              <a:defRPr sz="1800" baseline="0"/>
            </a:lvl4pPr>
            <a:lvl5pPr>
              <a:lnSpc>
                <a:spcPct val="110000"/>
              </a:lnSpc>
              <a:defRPr sz="18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9166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3304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7807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0" y="5255093"/>
            <a:ext cx="5472000" cy="39600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9692" y="1152000"/>
            <a:ext cx="5472000" cy="406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00000" y="5652000"/>
            <a:ext cx="5472000" cy="79208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419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BF86-861D-4AE8-A2A8-4D6D05337F64}" type="datetime1">
              <a:rPr lang="de-DE" noProof="0" smtClean="0"/>
              <a:pPr/>
              <a:t>17.03.2020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E460-7C24-4EFA-A482-7D1709FF5183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32000" y="4479255"/>
            <a:ext cx="8280200" cy="1470025"/>
          </a:xfrm>
        </p:spPr>
        <p:txBody>
          <a:bodyPr anchor="t" anchorCtr="0">
            <a:normAutofit/>
          </a:bodyPr>
          <a:lstStyle>
            <a:lvl1pPr algn="l">
              <a:defRPr sz="3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432000" y="3570734"/>
            <a:ext cx="8280200" cy="88850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475265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376-8B73-4C9F-8F2D-569B8B0A8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03E-ABCB-4EA1-B485-23EF951A8D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348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English f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5" descr="WELT_BLACK_bearbeitet"/>
          <p:cNvPicPr>
            <a:picLocks noChangeAspect="1" noChangeArrowheads="1"/>
          </p:cNvPicPr>
          <p:nvPr userDrawn="1"/>
        </p:nvPicPr>
        <p:blipFill>
          <a:blip r:embed="rId2" cstate="print">
            <a:lum brigh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6" y="1459949"/>
            <a:ext cx="7795568" cy="505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" name="Picture 24" descr="Neue_Flagge_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42596"/>
            <a:ext cx="457200" cy="2619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en 5"/>
          <p:cNvGrpSpPr/>
          <p:nvPr userDrawn="1"/>
        </p:nvGrpSpPr>
        <p:grpSpPr>
          <a:xfrm>
            <a:off x="0" y="17891"/>
            <a:ext cx="9144000" cy="1610777"/>
            <a:chOff x="0" y="17891"/>
            <a:chExt cx="9144000" cy="1610777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17891"/>
              <a:ext cx="9144000" cy="1134109"/>
              <a:chOff x="0" y="17891"/>
              <a:chExt cx="9144000" cy="113410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17891"/>
                <a:ext cx="976328" cy="1106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Grafik 19"/>
              <p:cNvPicPr>
                <a:picLocks noChangeAspect="1"/>
              </p:cNvPicPr>
              <p:nvPr userDrawn="1"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5" t="-25012" r="14966" b="675"/>
              <a:stretch/>
            </p:blipFill>
            <p:spPr>
              <a:xfrm rot="10800000">
                <a:off x="0" y="1105200"/>
                <a:ext cx="9144000" cy="46800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553426"/>
                <a:ext cx="2916323" cy="2644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992" y="440668"/>
              <a:ext cx="1182015" cy="11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3577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German f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5" descr="WELT_BLACK_bearbeitet"/>
          <p:cNvPicPr>
            <a:picLocks noChangeAspect="1" noChangeArrowheads="1"/>
          </p:cNvPicPr>
          <p:nvPr userDrawn="1"/>
        </p:nvPicPr>
        <p:blipFill>
          <a:blip r:embed="rId2" cstate="print">
            <a:lum brigh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6" y="1459949"/>
            <a:ext cx="7795568" cy="505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3" descr="Neue_Flagge_D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1" y="6442596"/>
            <a:ext cx="457200" cy="266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 userDrawn="1"/>
        </p:nvGrpSpPr>
        <p:grpSpPr>
          <a:xfrm>
            <a:off x="0" y="17891"/>
            <a:ext cx="9144000" cy="1610777"/>
            <a:chOff x="0" y="17891"/>
            <a:chExt cx="9144000" cy="1610777"/>
          </a:xfrm>
        </p:grpSpPr>
        <p:grpSp>
          <p:nvGrpSpPr>
            <p:cNvPr id="17" name="Gruppieren 16"/>
            <p:cNvGrpSpPr/>
            <p:nvPr userDrawn="1"/>
          </p:nvGrpSpPr>
          <p:grpSpPr>
            <a:xfrm>
              <a:off x="0" y="17891"/>
              <a:ext cx="9144000" cy="1134109"/>
              <a:chOff x="0" y="17891"/>
              <a:chExt cx="9144000" cy="1134109"/>
            </a:xfrm>
          </p:grpSpPr>
          <p:pic>
            <p:nvPicPr>
              <p:cNvPr id="19" name="Picture 2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17891"/>
                <a:ext cx="976328" cy="1106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Grafik 19"/>
              <p:cNvPicPr>
                <a:picLocks noChangeAspect="1"/>
              </p:cNvPicPr>
              <p:nvPr userDrawn="1"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5" t="-25012" r="14966" b="675"/>
              <a:stretch/>
            </p:blipFill>
            <p:spPr>
              <a:xfrm rot="10800000">
                <a:off x="0" y="1105200"/>
                <a:ext cx="9144000" cy="46800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553426"/>
                <a:ext cx="2916323" cy="2644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7" cstate="print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992" y="440668"/>
              <a:ext cx="1182015" cy="11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862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 noChangeAspect="1"/>
          </p:cNvSpPr>
          <p:nvPr>
            <p:ph idx="1"/>
          </p:nvPr>
        </p:nvSpPr>
        <p:spPr>
          <a:xfrm>
            <a:off x="432000" y="1152000"/>
            <a:ext cx="8280000" cy="53013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Datumsplatzhalter 3"/>
          <p:cNvSpPr>
            <a:spLocks noGrp="1" noChangeAspect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26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4104000" cy="53013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8004" y="1152000"/>
            <a:ext cx="4104000" cy="53013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595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4104000" cy="342000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8460" y="1152000"/>
            <a:ext cx="4104000" cy="342000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2"/>
          </p:nvPr>
        </p:nvSpPr>
        <p:spPr>
          <a:xfrm>
            <a:off x="432000" y="4644000"/>
            <a:ext cx="8280000" cy="18093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48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4104000" cy="396391"/>
          </a:xfrm>
        </p:spPr>
        <p:txBody>
          <a:bodyPr anchor="b">
            <a:normAutofit/>
          </a:bodyPr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000" y="1556792"/>
            <a:ext cx="4104000" cy="489639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 baseline="0"/>
            </a:lvl1pPr>
            <a:lvl2pPr>
              <a:lnSpc>
                <a:spcPct val="110000"/>
              </a:lnSpc>
              <a:defRPr sz="1800" baseline="0"/>
            </a:lvl2pPr>
            <a:lvl3pPr>
              <a:lnSpc>
                <a:spcPct val="110000"/>
              </a:lnSpc>
              <a:defRPr sz="1800" baseline="0"/>
            </a:lvl3pPr>
            <a:lvl4pPr>
              <a:lnSpc>
                <a:spcPct val="110000"/>
              </a:lnSpc>
              <a:defRPr sz="1800" baseline="0"/>
            </a:lvl4pPr>
            <a:lvl5pPr>
              <a:lnSpc>
                <a:spcPct val="110000"/>
              </a:lnSpc>
              <a:defRPr sz="18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08460" y="1152000"/>
            <a:ext cx="4104000" cy="396391"/>
          </a:xfrm>
        </p:spPr>
        <p:txBody>
          <a:bodyPr anchor="b">
            <a:normAutofit/>
          </a:bodyPr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08460" y="1556792"/>
            <a:ext cx="4104000" cy="489639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 baseline="0"/>
            </a:lvl1pPr>
            <a:lvl2pPr>
              <a:lnSpc>
                <a:spcPct val="110000"/>
              </a:lnSpc>
              <a:defRPr sz="1800" baseline="0"/>
            </a:lvl2pPr>
            <a:lvl3pPr>
              <a:lnSpc>
                <a:spcPct val="110000"/>
              </a:lnSpc>
              <a:defRPr sz="1800" baseline="0"/>
            </a:lvl3pPr>
            <a:lvl4pPr>
              <a:lnSpc>
                <a:spcPct val="110000"/>
              </a:lnSpc>
              <a:defRPr sz="1800" baseline="0"/>
            </a:lvl4pPr>
            <a:lvl5pPr>
              <a:lnSpc>
                <a:spcPct val="110000"/>
              </a:lnSpc>
              <a:defRPr sz="18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4155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36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875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0" y="5255093"/>
            <a:ext cx="5472000" cy="39600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9692" y="1152000"/>
            <a:ext cx="5472000" cy="406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00000" y="5652000"/>
            <a:ext cx="5472000" cy="79208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945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 noChangeAspect="1"/>
          </p:cNvSpPr>
          <p:nvPr>
            <p:ph idx="1"/>
          </p:nvPr>
        </p:nvSpPr>
        <p:spPr>
          <a:xfrm>
            <a:off x="432000" y="1152000"/>
            <a:ext cx="8280000" cy="53013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Datumsplatzhalter 3"/>
          <p:cNvSpPr>
            <a:spLocks noGrp="1" noChangeAspect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/>
              <a:pPr/>
              <a:t>17.03.2020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522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376-8B73-4C9F-8F2D-569B8B0A8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303E-ABCB-4EA1-B485-23EF951A8D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7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4104000" cy="53013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8004" y="1152000"/>
            <a:ext cx="4104000" cy="53013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/>
              <a:pPr/>
              <a:t>17.03.2020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5191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4104000" cy="342000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8460" y="1152000"/>
            <a:ext cx="4104000" cy="342000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2"/>
          </p:nvPr>
        </p:nvSpPr>
        <p:spPr>
          <a:xfrm>
            <a:off x="432000" y="4644000"/>
            <a:ext cx="8280000" cy="18093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/>
              <a:pPr/>
              <a:t>17.03.2020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724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4104000" cy="396391"/>
          </a:xfrm>
        </p:spPr>
        <p:txBody>
          <a:bodyPr anchor="b">
            <a:normAutofit/>
          </a:bodyPr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000" y="1556792"/>
            <a:ext cx="4104000" cy="489639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 baseline="0"/>
            </a:lvl1pPr>
            <a:lvl2pPr>
              <a:lnSpc>
                <a:spcPct val="110000"/>
              </a:lnSpc>
              <a:defRPr sz="1800" baseline="0"/>
            </a:lvl2pPr>
            <a:lvl3pPr>
              <a:lnSpc>
                <a:spcPct val="110000"/>
              </a:lnSpc>
              <a:defRPr sz="1800" baseline="0"/>
            </a:lvl3pPr>
            <a:lvl4pPr>
              <a:lnSpc>
                <a:spcPct val="110000"/>
              </a:lnSpc>
              <a:defRPr sz="1800" baseline="0"/>
            </a:lvl4pPr>
            <a:lvl5pPr>
              <a:lnSpc>
                <a:spcPct val="110000"/>
              </a:lnSpc>
              <a:defRPr sz="18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08460" y="1152000"/>
            <a:ext cx="4104000" cy="396391"/>
          </a:xfrm>
        </p:spPr>
        <p:txBody>
          <a:bodyPr anchor="b">
            <a:normAutofit/>
          </a:bodyPr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08460" y="1556792"/>
            <a:ext cx="4104000" cy="489639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1800" baseline="0"/>
            </a:lvl1pPr>
            <a:lvl2pPr>
              <a:lnSpc>
                <a:spcPct val="110000"/>
              </a:lnSpc>
              <a:defRPr sz="1800" baseline="0"/>
            </a:lvl2pPr>
            <a:lvl3pPr>
              <a:lnSpc>
                <a:spcPct val="110000"/>
              </a:lnSpc>
              <a:defRPr sz="1800" baseline="0"/>
            </a:lvl3pPr>
            <a:lvl4pPr>
              <a:lnSpc>
                <a:spcPct val="110000"/>
              </a:lnSpc>
              <a:defRPr sz="1800" baseline="0"/>
            </a:lvl4pPr>
            <a:lvl5pPr>
              <a:lnSpc>
                <a:spcPct val="110000"/>
              </a:lnSpc>
              <a:defRPr sz="18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/>
              <a:pPr/>
              <a:t>17.03.2020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5599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/>
              <a:pPr/>
              <a:t>17.03.2020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3086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/>
              <a:pPr/>
              <a:t>17.03.2020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4072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kern="6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noProof="0" smtClean="0"/>
              <a:pPr/>
              <a:t>17.03.2020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noProof="0"/>
          </a:p>
        </p:txBody>
      </p:sp>
      <p:pic>
        <p:nvPicPr>
          <p:cNvPr id="7" name="Picture 7" descr="KEB_Logo_4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2" y="332655"/>
            <a:ext cx="129698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-25014" b="-4"/>
          <a:stretch/>
        </p:blipFill>
        <p:spPr>
          <a:xfrm rot="10800000">
            <a:off x="0" y="1106547"/>
            <a:ext cx="9144000" cy="4571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3" name="AutoShape 1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917383" y="6489340"/>
            <a:ext cx="163512" cy="165100"/>
          </a:xfrm>
          <a:prstGeom prst="actionButtonHome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1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7904" y="6489340"/>
            <a:ext cx="163512" cy="165100"/>
          </a:xfrm>
          <a:prstGeom prst="actionButtonBackPrevious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8425" y="6489340"/>
            <a:ext cx="163512" cy="165100"/>
          </a:xfrm>
          <a:prstGeom prst="actionButtonForwardNext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AutoShape 118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48947" y="6489340"/>
            <a:ext cx="163513" cy="165100"/>
          </a:xfrm>
          <a:prstGeom prst="actionButtonBlank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464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6984000" cy="79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152268"/>
            <a:ext cx="8280000" cy="52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493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0" r:id="rId4"/>
    <p:sldLayoutId id="2147483652" r:id="rId5"/>
    <p:sldLayoutId id="2147483658" r:id="rId6"/>
    <p:sldLayoutId id="2147483653" r:id="rId7"/>
    <p:sldLayoutId id="2147483654" r:id="rId8"/>
    <p:sldLayoutId id="2147483655" r:id="rId9"/>
    <p:sldLayoutId id="2147483657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600" spc="100" baseline="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19138" indent="-261938" algn="l" defTabSz="914400" rtl="0" eaLnBrk="1" latinLnBrk="0" hangingPunct="1">
        <a:lnSpc>
          <a:spcPct val="110000"/>
        </a:lnSpc>
        <a:spcBef>
          <a:spcPts val="600"/>
        </a:spcBef>
        <a:buFont typeface="Symbol" pitchFamily="18" charset="2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65225" indent="-250825" algn="l" defTabSz="914400" rtl="0" eaLnBrk="1" latinLnBrk="0" hangingPunct="1">
        <a:lnSpc>
          <a:spcPct val="110000"/>
        </a:lnSpc>
        <a:spcBef>
          <a:spcPts val="600"/>
        </a:spcBef>
        <a:buSzPct val="120000"/>
        <a:buFont typeface="Arial" pitchFamily="34" charset="0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11313" indent="-239713" algn="l" defTabSz="914400" rtl="0" eaLnBrk="1" latinLnBrk="0" hangingPunct="1">
        <a:lnSpc>
          <a:spcPct val="110000"/>
        </a:lnSpc>
        <a:spcBef>
          <a:spcPts val="600"/>
        </a:spcBef>
        <a:buSzPct val="80000"/>
        <a:buFont typeface="Courier New" pitchFamily="49" charset="0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SzPct val="80000"/>
        <a:buFont typeface="Wingdings" pitchFamily="2" charset="2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6984000" cy="79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152268"/>
            <a:ext cx="8280000" cy="52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kern="6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KEB_Logo_4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2" y="332655"/>
            <a:ext cx="129698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-25014" b="-4"/>
          <a:stretch/>
        </p:blipFill>
        <p:spPr>
          <a:xfrm rot="10800000">
            <a:off x="0" y="1106547"/>
            <a:ext cx="9144000" cy="45719"/>
          </a:xfrm>
          <a:prstGeom prst="rect">
            <a:avLst/>
          </a:prstGeom>
        </p:spPr>
      </p:pic>
      <p:sp>
        <p:nvSpPr>
          <p:cNvPr id="13" name="AutoShape 1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917383" y="6489340"/>
            <a:ext cx="163512" cy="165100"/>
          </a:xfrm>
          <a:prstGeom prst="actionButtonHome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kern="0">
              <a:solidFill>
                <a:sysClr val="windowText" lastClr="000000"/>
              </a:solidFill>
            </a:endParaRPr>
          </a:p>
        </p:txBody>
      </p:sp>
      <p:sp>
        <p:nvSpPr>
          <p:cNvPr id="14" name="AutoShape 1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7904" y="6489340"/>
            <a:ext cx="163512" cy="165100"/>
          </a:xfrm>
          <a:prstGeom prst="actionButtonBackPrevious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kern="0">
              <a:solidFill>
                <a:sysClr val="windowText" lastClr="000000"/>
              </a:solidFill>
            </a:endParaRPr>
          </a:p>
        </p:txBody>
      </p:sp>
      <p:sp>
        <p:nvSpPr>
          <p:cNvPr id="15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8425" y="6489340"/>
            <a:ext cx="163512" cy="165100"/>
          </a:xfrm>
          <a:prstGeom prst="actionButtonForwardNext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kern="0">
              <a:solidFill>
                <a:sysClr val="windowText" lastClr="000000"/>
              </a:solidFill>
            </a:endParaRPr>
          </a:p>
        </p:txBody>
      </p:sp>
      <p:sp>
        <p:nvSpPr>
          <p:cNvPr id="16" name="AutoShape 118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48947" y="6489340"/>
            <a:ext cx="163513" cy="165100"/>
          </a:xfrm>
          <a:prstGeom prst="actionButtonBlank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</a:endParaRP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464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1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600" spc="100" baseline="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19138" indent="-261938" algn="l" defTabSz="914400" rtl="0" eaLnBrk="1" latinLnBrk="0" hangingPunct="1">
        <a:lnSpc>
          <a:spcPct val="110000"/>
        </a:lnSpc>
        <a:spcBef>
          <a:spcPts val="600"/>
        </a:spcBef>
        <a:buFont typeface="Symbol" pitchFamily="18" charset="2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65225" indent="-250825" algn="l" defTabSz="914400" rtl="0" eaLnBrk="1" latinLnBrk="0" hangingPunct="1">
        <a:lnSpc>
          <a:spcPct val="110000"/>
        </a:lnSpc>
        <a:spcBef>
          <a:spcPts val="600"/>
        </a:spcBef>
        <a:buSzPct val="120000"/>
        <a:buFont typeface="Arial" pitchFamily="34" charset="0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11313" indent="-239713" algn="l" defTabSz="914400" rtl="0" eaLnBrk="1" latinLnBrk="0" hangingPunct="1">
        <a:lnSpc>
          <a:spcPct val="110000"/>
        </a:lnSpc>
        <a:spcBef>
          <a:spcPts val="600"/>
        </a:spcBef>
        <a:buSzPct val="80000"/>
        <a:buFont typeface="Courier New" pitchFamily="49" charset="0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SzPct val="80000"/>
        <a:buFont typeface="Wingdings" pitchFamily="2" charset="2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kern="6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KEB_Logo_4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2" y="332655"/>
            <a:ext cx="129698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-25014" b="-4"/>
          <a:stretch/>
        </p:blipFill>
        <p:spPr>
          <a:xfrm rot="10800000">
            <a:off x="0" y="1106547"/>
            <a:ext cx="9144000" cy="4571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3" name="AutoShape 1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917383" y="6489340"/>
            <a:ext cx="163512" cy="165100"/>
          </a:xfrm>
          <a:prstGeom prst="actionButtonHome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kern="0">
              <a:solidFill>
                <a:sysClr val="windowText" lastClr="000000"/>
              </a:solidFill>
            </a:endParaRPr>
          </a:p>
        </p:txBody>
      </p:sp>
      <p:sp>
        <p:nvSpPr>
          <p:cNvPr id="14" name="AutoShape 1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7904" y="6489340"/>
            <a:ext cx="163512" cy="165100"/>
          </a:xfrm>
          <a:prstGeom prst="actionButtonBackPrevious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kern="0">
              <a:solidFill>
                <a:sysClr val="windowText" lastClr="000000"/>
              </a:solidFill>
            </a:endParaRPr>
          </a:p>
        </p:txBody>
      </p:sp>
      <p:sp>
        <p:nvSpPr>
          <p:cNvPr id="15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8425" y="6489340"/>
            <a:ext cx="163512" cy="165100"/>
          </a:xfrm>
          <a:prstGeom prst="actionButtonForwardNext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kern="0">
              <a:solidFill>
                <a:sysClr val="windowText" lastClr="000000"/>
              </a:solidFill>
            </a:endParaRPr>
          </a:p>
        </p:txBody>
      </p:sp>
      <p:sp>
        <p:nvSpPr>
          <p:cNvPr id="16" name="AutoShape 118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48947" y="6489340"/>
            <a:ext cx="163513" cy="165100"/>
          </a:xfrm>
          <a:prstGeom prst="actionButtonBlank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</a:endParaRP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464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6984000" cy="79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152268"/>
            <a:ext cx="8280000" cy="52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959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600" spc="100" baseline="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19138" indent="-261938" algn="l" defTabSz="914400" rtl="0" eaLnBrk="1" latinLnBrk="0" hangingPunct="1">
        <a:lnSpc>
          <a:spcPct val="110000"/>
        </a:lnSpc>
        <a:spcBef>
          <a:spcPts val="600"/>
        </a:spcBef>
        <a:buFont typeface="Symbol" pitchFamily="18" charset="2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65225" indent="-250825" algn="l" defTabSz="914400" rtl="0" eaLnBrk="1" latinLnBrk="0" hangingPunct="1">
        <a:lnSpc>
          <a:spcPct val="110000"/>
        </a:lnSpc>
        <a:spcBef>
          <a:spcPts val="600"/>
        </a:spcBef>
        <a:buSzPct val="120000"/>
        <a:buFont typeface="Arial" pitchFamily="34" charset="0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11313" indent="-239713" algn="l" defTabSz="914400" rtl="0" eaLnBrk="1" latinLnBrk="0" hangingPunct="1">
        <a:lnSpc>
          <a:spcPct val="110000"/>
        </a:lnSpc>
        <a:spcBef>
          <a:spcPts val="600"/>
        </a:spcBef>
        <a:buSzPct val="80000"/>
        <a:buFont typeface="Courier New" pitchFamily="49" charset="0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SzPct val="80000"/>
        <a:buFont typeface="Wingdings" pitchFamily="2" charset="2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00" y="6480000"/>
            <a:ext cx="10795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kern="6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A77BF86-861D-4AE8-A2A8-4D6D05337F6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17.03.2020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125" y="6480000"/>
            <a:ext cx="511215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KEB_Logo_4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2" y="332655"/>
            <a:ext cx="129698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-25014" b="-4"/>
          <a:stretch/>
        </p:blipFill>
        <p:spPr>
          <a:xfrm rot="10800000">
            <a:off x="0" y="1106547"/>
            <a:ext cx="9144000" cy="4571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3" name="AutoShape 1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917383" y="6489340"/>
            <a:ext cx="163512" cy="165100"/>
          </a:xfrm>
          <a:prstGeom prst="actionButtonHome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kern="0">
              <a:solidFill>
                <a:sysClr val="windowText" lastClr="000000"/>
              </a:solidFill>
            </a:endParaRPr>
          </a:p>
        </p:txBody>
      </p:sp>
      <p:sp>
        <p:nvSpPr>
          <p:cNvPr id="14" name="AutoShape 1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7904" y="6489340"/>
            <a:ext cx="163512" cy="165100"/>
          </a:xfrm>
          <a:prstGeom prst="actionButtonBackPrevious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kern="0">
              <a:solidFill>
                <a:sysClr val="windowText" lastClr="000000"/>
              </a:solidFill>
            </a:endParaRPr>
          </a:p>
        </p:txBody>
      </p:sp>
      <p:sp>
        <p:nvSpPr>
          <p:cNvPr id="15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8425" y="6489340"/>
            <a:ext cx="163512" cy="165100"/>
          </a:xfrm>
          <a:prstGeom prst="actionButtonForwardNext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kern="0">
              <a:solidFill>
                <a:sysClr val="windowText" lastClr="000000"/>
              </a:solidFill>
            </a:endParaRPr>
          </a:p>
        </p:txBody>
      </p:sp>
      <p:sp>
        <p:nvSpPr>
          <p:cNvPr id="16" name="AutoShape 118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48947" y="6489340"/>
            <a:ext cx="163513" cy="165100"/>
          </a:xfrm>
          <a:prstGeom prst="actionButtonBlank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85000"/>
              </a:srgbClr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</a:endParaRP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464" y="6480000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pc="100" baseline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6984000" cy="79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152268"/>
            <a:ext cx="8280000" cy="52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6947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600" spc="100" baseline="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19138" indent="-261938" algn="l" defTabSz="914400" rtl="0" eaLnBrk="1" latinLnBrk="0" hangingPunct="1">
        <a:lnSpc>
          <a:spcPct val="110000"/>
        </a:lnSpc>
        <a:spcBef>
          <a:spcPts val="600"/>
        </a:spcBef>
        <a:buFont typeface="Symbol" pitchFamily="18" charset="2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65225" indent="-250825" algn="l" defTabSz="914400" rtl="0" eaLnBrk="1" latinLnBrk="0" hangingPunct="1">
        <a:lnSpc>
          <a:spcPct val="110000"/>
        </a:lnSpc>
        <a:spcBef>
          <a:spcPts val="600"/>
        </a:spcBef>
        <a:buSzPct val="120000"/>
        <a:buFont typeface="Arial" pitchFamily="34" charset="0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11313" indent="-239713" algn="l" defTabSz="914400" rtl="0" eaLnBrk="1" latinLnBrk="0" hangingPunct="1">
        <a:lnSpc>
          <a:spcPct val="110000"/>
        </a:lnSpc>
        <a:spcBef>
          <a:spcPts val="600"/>
        </a:spcBef>
        <a:buSzPct val="80000"/>
        <a:buFont typeface="Courier New" pitchFamily="49" charset="0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SzPct val="80000"/>
        <a:buFont typeface="Wingdings" pitchFamily="2" charset="2"/>
        <a:buNone/>
        <a:defRPr sz="1800" kern="600" spc="1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jpe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jpeg"/><Relationship Id="rId4" Type="http://schemas.openxmlformats.org/officeDocument/2006/relationships/image" Target="../media/image99.jpeg"/><Relationship Id="rId9" Type="http://schemas.openxmlformats.org/officeDocument/2006/relationships/image" Target="../media/image10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11" Type="http://schemas.openxmlformats.org/officeDocument/2006/relationships/image" Target="../media/image104.png"/><Relationship Id="rId5" Type="http://schemas.openxmlformats.org/officeDocument/2006/relationships/slide" Target="slide38.xml"/><Relationship Id="rId10" Type="http://schemas.openxmlformats.org/officeDocument/2006/relationships/image" Target="../media/image103.jpeg"/><Relationship Id="rId4" Type="http://schemas.openxmlformats.org/officeDocument/2006/relationships/image" Target="../media/image99.jpeg"/><Relationship Id="rId9" Type="http://schemas.openxmlformats.org/officeDocument/2006/relationships/image" Target="../media/image10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COMBIVIS connect</a:t>
            </a:r>
            <a:br>
              <a:rPr lang="de-DE" smtClean="0"/>
            </a:br>
            <a:r>
              <a:rPr lang="de-DE" b="0" i="1" smtClean="0"/>
              <a:t>„Remote Maintenance“</a:t>
            </a:r>
            <a:endParaRPr lang="de-DE" b="0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smtClean="0"/>
              <a:t>Workshop ISM 2015</a:t>
            </a:r>
          </a:p>
          <a:p>
            <a:r>
              <a:rPr lang="de-DE" sz="2800" smtClean="0"/>
              <a:t>Zacharewicz / Meyer</a:t>
            </a:r>
          </a:p>
          <a:p>
            <a:r>
              <a:rPr lang="de-DE" sz="1800" smtClean="0"/>
              <a:t>V1.1_EN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34701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Request domain license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After filling in the domain properties, the domain must be requested </a:t>
            </a:r>
            <a:br>
              <a:rPr lang="en-US"/>
            </a:br>
            <a:r>
              <a:rPr lang="en-US"/>
              <a:t>(request is automatically sent)</a:t>
            </a:r>
            <a:endParaRPr lang="en-US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23799"/>
            <a:ext cx="7128792" cy="462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1547664" y="5229200"/>
            <a:ext cx="972108" cy="360040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2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Request domain license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Recieve an email with the admin account </a:t>
            </a:r>
            <a:r>
              <a:rPr lang="en-US" smtClean="0"/>
              <a:t>details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23440"/>
            <a:ext cx="6019800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059832" y="5204901"/>
            <a:ext cx="1440160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100" dirty="0" err="1" smtClean="0">
                <a:solidFill>
                  <a:prstClr val="black"/>
                </a:solidFill>
                <a:latin typeface="Arial Narrow" pitchFamily="34" charset="0"/>
              </a:rPr>
              <a:t>Benutzername</a:t>
            </a:r>
            <a:endParaRPr lang="en-US" sz="16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968044" y="5204901"/>
            <a:ext cx="1224136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100" dirty="0" smtClean="0">
                <a:solidFill>
                  <a:prstClr val="black"/>
                </a:solidFill>
                <a:latin typeface="Arial Narrow" pitchFamily="34" charset="0"/>
              </a:rPr>
              <a:t>Domain</a:t>
            </a:r>
            <a:endParaRPr lang="en-US" sz="16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480212" y="5204722"/>
            <a:ext cx="1224136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100" dirty="0" err="1" smtClean="0">
                <a:solidFill>
                  <a:prstClr val="black"/>
                </a:solidFill>
                <a:latin typeface="Arial Narrow" pitchFamily="34" charset="0"/>
              </a:rPr>
              <a:t>Passwort</a:t>
            </a:r>
            <a:endParaRPr lang="en-US" sz="16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3" name="Pfeil nach rechts 12"/>
          <p:cNvSpPr/>
          <p:nvPr/>
        </p:nvSpPr>
        <p:spPr>
          <a:xfrm rot="16200000">
            <a:off x="3383868" y="4376809"/>
            <a:ext cx="936104" cy="432048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4" name="Pfeil nach rechts 13"/>
          <p:cNvSpPr/>
          <p:nvPr/>
        </p:nvSpPr>
        <p:spPr>
          <a:xfrm rot="16200000">
            <a:off x="5112060" y="4376809"/>
            <a:ext cx="936104" cy="432048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5" name="Pfeil nach rechts 14"/>
          <p:cNvSpPr/>
          <p:nvPr/>
        </p:nvSpPr>
        <p:spPr>
          <a:xfrm rot="16200000">
            <a:off x="6624228" y="4376806"/>
            <a:ext cx="936104" cy="432048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45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unlimited activation key 1/4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Log in with the forwarded admin account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51" y="1628799"/>
            <a:ext cx="7380312" cy="479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 rot="10800000">
            <a:off x="3598242" y="2747882"/>
            <a:ext cx="1045765" cy="393085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Pfeil nach rechts 8"/>
          <p:cNvSpPr/>
          <p:nvPr/>
        </p:nvSpPr>
        <p:spPr>
          <a:xfrm rot="16200000">
            <a:off x="2229436" y="4187388"/>
            <a:ext cx="1045765" cy="393085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88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unlimited activation key 2/4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Now, the domain must be activated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Change </a:t>
            </a:r>
            <a:r>
              <a:rPr lang="en-US"/>
              <a:t>to the „Domain Account“ view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08912" cy="375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 rot="10800000">
            <a:off x="1801190" y="2911655"/>
            <a:ext cx="538562" cy="212060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72510" y="2700453"/>
            <a:ext cx="720080" cy="25202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78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unlimited activation key 3/4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de-DE"/>
              <a:t>Register the domain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0291"/>
            <a:ext cx="6912768" cy="485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 rot="10800000">
            <a:off x="4788024" y="5301209"/>
            <a:ext cx="720080" cy="288033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86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unlimited activation key 4/4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52972"/>
            <a:ext cx="8388472" cy="5200364"/>
          </a:xfrm>
        </p:spPr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Enter the license </a:t>
            </a:r>
            <a:br>
              <a:rPr lang="en-US"/>
            </a:br>
            <a:r>
              <a:rPr lang="en-US"/>
              <a:t>serial number from </a:t>
            </a:r>
            <a:br>
              <a:rPr lang="en-US"/>
            </a:br>
            <a:r>
              <a:rPr lang="en-US"/>
              <a:t>nameplate of USB </a:t>
            </a:r>
            <a:br>
              <a:rPr lang="en-US"/>
            </a:br>
            <a:r>
              <a:rPr lang="en-US"/>
              <a:t>key box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After </a:t>
            </a:r>
            <a:r>
              <a:rPr lang="en-US"/>
              <a:t>registration,</a:t>
            </a:r>
            <a:br>
              <a:rPr lang="en-US"/>
            </a:br>
            <a:r>
              <a:rPr lang="en-US"/>
              <a:t>the domain process </a:t>
            </a:r>
            <a:br>
              <a:rPr lang="en-US"/>
            </a:br>
            <a:r>
              <a:rPr lang="en-US"/>
              <a:t>is done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" t="1965" r="3550" b="3766"/>
          <a:stretch/>
        </p:blipFill>
        <p:spPr bwMode="auto">
          <a:xfrm>
            <a:off x="631979" y="4236876"/>
            <a:ext cx="2217586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67941" y="5085184"/>
            <a:ext cx="720080" cy="452264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29" y="1252972"/>
            <a:ext cx="5940152" cy="448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feil nach rechts 11"/>
          <p:cNvSpPr/>
          <p:nvPr/>
        </p:nvSpPr>
        <p:spPr>
          <a:xfrm rot="10800000">
            <a:off x="7812360" y="3068960"/>
            <a:ext cx="936104" cy="382482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004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COMBIVIS </a:t>
            </a:r>
            <a:r>
              <a:rPr lang="de-DE" cap="none" dirty="0" err="1" smtClean="0"/>
              <a:t>connect</a:t>
            </a:r>
            <a:r>
              <a:rPr lang="de-DE" cap="none" dirty="0" smtClean="0"/>
              <a:t/>
            </a:r>
            <a:br>
              <a:rPr lang="de-DE" cap="none" dirty="0" smtClean="0"/>
            </a:br>
            <a:r>
              <a:rPr lang="de-DE" cap="none" dirty="0" err="1" smtClean="0"/>
              <a:t>Runtime</a:t>
            </a:r>
            <a:endParaRPr lang="de-DE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Licensing COMBIVIS connect runtime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4212008" cy="5040560"/>
          </a:xfrm>
        </p:spPr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To allow the remote access to </a:t>
            </a:r>
            <a:br>
              <a:rPr lang="en-US"/>
            </a:br>
            <a:r>
              <a:rPr lang="en-US"/>
              <a:t>the remote PCs/HMIs, the COMBIVIS </a:t>
            </a:r>
            <a:br>
              <a:rPr lang="en-US"/>
            </a:br>
            <a:r>
              <a:rPr lang="en-US"/>
              <a:t>connect runtime must be started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Push </a:t>
            </a:r>
            <a:r>
              <a:rPr lang="en-US"/>
              <a:t>the button "Connect" to establish the connection to the server infrastructure 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Inform </a:t>
            </a:r>
            <a:r>
              <a:rPr lang="en-US"/>
              <a:t>the COMBIVIS connect administrator about the ID and the password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3986444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564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device to domain 1/3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Administrator or authorized users add remote PC/HMI in the corresponding folder of the domain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Administrator </a:t>
            </a:r>
            <a:r>
              <a:rPr lang="en-US"/>
              <a:t>assigns permissions to selected users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6" y="2443823"/>
            <a:ext cx="7684145" cy="400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2771800" y="4907929"/>
            <a:ext cx="1247338" cy="393279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Pfeil nach rechts 8"/>
          <p:cNvSpPr/>
          <p:nvPr/>
        </p:nvSpPr>
        <p:spPr>
          <a:xfrm rot="7768949">
            <a:off x="3183774" y="2834342"/>
            <a:ext cx="900100" cy="324036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475656" y="3764326"/>
            <a:ext cx="504056" cy="144016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43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device to domain 2/3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152000"/>
            <a:ext cx="8316464" cy="5301336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COMBIVIS connect runtime must be registered using the license number of device nameplate (PC/HMI)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9" y="1883194"/>
            <a:ext cx="7824887" cy="389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ZACHAR~1\AppData\Local\Temp\notes42DAE7\Sticker_COMBIVISConnec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3" y="4559063"/>
            <a:ext cx="3600400" cy="189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rechts 13"/>
          <p:cNvSpPr/>
          <p:nvPr/>
        </p:nvSpPr>
        <p:spPr>
          <a:xfrm>
            <a:off x="755576" y="5508050"/>
            <a:ext cx="1116124" cy="499323"/>
          </a:xfrm>
          <a:prstGeom prst="rightArrow">
            <a:avLst/>
          </a:prstGeom>
          <a:noFill/>
          <a:ln w="508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403648" y="3083818"/>
            <a:ext cx="468052" cy="144016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Pfeil nach rechts 9"/>
          <p:cNvSpPr/>
          <p:nvPr/>
        </p:nvSpPr>
        <p:spPr>
          <a:xfrm>
            <a:off x="4538652" y="4149080"/>
            <a:ext cx="838880" cy="294420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56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601675132"/>
              </p:ext>
            </p:extLst>
          </p:nvPr>
        </p:nvGraphicFramePr>
        <p:xfrm>
          <a:off x="467544" y="1196752"/>
          <a:ext cx="820891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678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device to domain 3/3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Now, the device (PC/HMI) was added to your domain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067608" cy="399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1303065" y="3112393"/>
            <a:ext cx="432048" cy="144016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607274" y="3392810"/>
            <a:ext cx="1819250" cy="144016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607274" y="3563491"/>
            <a:ext cx="1819250" cy="144016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607274" y="3733428"/>
            <a:ext cx="1819250" cy="144016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607274" y="3905398"/>
            <a:ext cx="1819250" cy="144016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4" name="Pfeil nach rechts 13"/>
          <p:cNvSpPr/>
          <p:nvPr/>
        </p:nvSpPr>
        <p:spPr>
          <a:xfrm>
            <a:off x="4499992" y="5445224"/>
            <a:ext cx="838880" cy="294420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70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COMBIVIS connect Runtime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8280000" cy="432048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Identification of the different operation modes</a:t>
            </a:r>
            <a:endParaRPr lang="en-US" b="1" smtClean="0"/>
          </a:p>
          <a:p>
            <a:endParaRPr lang="en-US" b="1"/>
          </a:p>
          <a:p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44" y="3000325"/>
            <a:ext cx="2216083" cy="212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08" y="2992312"/>
            <a:ext cx="2216083" cy="212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53" y="3000324"/>
            <a:ext cx="2216083" cy="212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/>
        </p:nvSpPr>
        <p:spPr>
          <a:xfrm>
            <a:off x="592510" y="3429000"/>
            <a:ext cx="576064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366914" y="3437384"/>
            <a:ext cx="461228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107946" y="3446909"/>
            <a:ext cx="461228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07946" y="3912540"/>
            <a:ext cx="624294" cy="1520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01" y="1811514"/>
            <a:ext cx="759695" cy="73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10" y="1811514"/>
            <a:ext cx="766350" cy="73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62" y="1811514"/>
            <a:ext cx="732064" cy="73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48093"/>
            <a:ext cx="3710736" cy="40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Pfeil nach rechts 18"/>
          <p:cNvSpPr/>
          <p:nvPr/>
        </p:nvSpPr>
        <p:spPr>
          <a:xfrm>
            <a:off x="553908" y="5661248"/>
            <a:ext cx="3979991" cy="723349"/>
          </a:xfrm>
          <a:prstGeom prst="rightArrow">
            <a:avLst/>
          </a:prstGeom>
          <a:noFill/>
          <a:ln w="762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kern="600" spc="100" smtClean="0">
                <a:solidFill>
                  <a:prstClr val="black"/>
                </a:solidFill>
                <a:latin typeface="Arial Narrow" pitchFamily="34" charset="0"/>
              </a:rPr>
              <a:t>You can find the icon in the taskbar</a:t>
            </a:r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67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General Functions of</a:t>
            </a:r>
            <a:br>
              <a:rPr lang="en-US" cap="none"/>
            </a:br>
            <a:r>
              <a:rPr lang="en-US" cap="none"/>
              <a:t>COMBIVIS connect</a:t>
            </a:r>
            <a:endParaRPr lang="de-DE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 with server infrastructure 1/2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67544" y="1268760"/>
            <a:ext cx="3528392" cy="5112568"/>
          </a:xfrm>
        </p:spPr>
        <p:txBody>
          <a:bodyPr/>
          <a:lstStyle/>
          <a:p>
            <a:pPr marL="342900" indent="-34290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Start COMBIVIS connect runtime and connect the remote PC to the server</a:t>
            </a:r>
          </a:p>
          <a:p>
            <a:pPr marL="342900" indent="-34290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de-DE" smtClean="0"/>
          </a:p>
          <a:p>
            <a:pPr marL="342900" indent="-34290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de-DE"/>
          </a:p>
          <a:p>
            <a:pPr marL="342900" indent="-34290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de-DE" smtClean="0"/>
          </a:p>
          <a:p>
            <a:pPr marL="342900" indent="-34290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de-DE"/>
          </a:p>
          <a:p>
            <a:pPr marL="342900" indent="-34290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de-DE" smtClean="0"/>
          </a:p>
          <a:p>
            <a:pPr marL="342900" lvl="0" indent="-34290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>
                <a:sym typeface="Wingdings" pitchFamily="2" charset="2"/>
              </a:rPr>
              <a:t>Start </a:t>
            </a:r>
            <a:r>
              <a:rPr lang="en-US">
                <a:sym typeface="Wingdings" pitchFamily="2" charset="2"/>
              </a:rPr>
              <a:t>COMBIVIS connect Control center  connect the local PC with the server after entering of domain, user name and password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de-DE" sz="600" dirty="0" smtClean="0">
              <a:sym typeface="Wingdings" pitchFamily="2" charset="2"/>
            </a:endParaRPr>
          </a:p>
          <a:p>
            <a:pPr marL="0" indent="0"/>
            <a:endParaRPr lang="de-DE" sz="1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39068"/>
            <a:ext cx="2879822" cy="276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68960"/>
            <a:ext cx="3395713" cy="331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922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 with server infrastructure 2/2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67544" y="1153619"/>
            <a:ext cx="8280920" cy="763213"/>
          </a:xfrm>
        </p:spPr>
        <p:txBody>
          <a:bodyPr/>
          <a:lstStyle/>
          <a:p>
            <a:pPr marL="342900" lvl="0" indent="-34290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>
                <a:sym typeface="Wingdings" pitchFamily="2" charset="2"/>
              </a:rPr>
              <a:t>Remote devices which are currently connected to the server are displayed under the register "</a:t>
            </a:r>
            <a:r>
              <a:rPr lang="en-US" smtClean="0">
                <a:sym typeface="Wingdings" pitchFamily="2" charset="2"/>
              </a:rPr>
              <a:t>Device“ (</a:t>
            </a:r>
            <a:r>
              <a:rPr lang="en-US" i="1" smtClean="0">
                <a:sym typeface="Wingdings" pitchFamily="2" charset="2"/>
              </a:rPr>
              <a:t>green marked</a:t>
            </a:r>
            <a:r>
              <a:rPr lang="en-US" smtClean="0">
                <a:sym typeface="Wingdings" pitchFamily="2" charset="2"/>
              </a:rPr>
              <a:t>)</a:t>
            </a:r>
            <a:endParaRPr lang="en-US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sz="1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9983"/>
            <a:ext cx="6856734" cy="4452859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79390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settings </a:t>
            </a:r>
            <a:r>
              <a:rPr lang="en-US" smtClean="0"/>
              <a:t>1/3 (Proxy)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2000" y="1152000"/>
            <a:ext cx="8712000" cy="5301336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Proxy possibilities: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600"/>
              <a:t>Auto: 	        Use Internet-Explorer settings (IP address and port) </a:t>
            </a:r>
            <a:br>
              <a:rPr lang="en-US" sz="1600"/>
            </a:br>
            <a:r>
              <a:rPr lang="en-US" sz="1600"/>
              <a:t>		        (without user name and password) 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600"/>
              <a:t>HTTP, SOCKS5:  Support authentication with user name and password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600"/>
              <a:t>None:	        No Proxy is used for the connection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30600"/>
            <a:ext cx="6023114" cy="38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rechts 6"/>
          <p:cNvSpPr/>
          <p:nvPr/>
        </p:nvSpPr>
        <p:spPr>
          <a:xfrm rot="10800000">
            <a:off x="3923927" y="4047681"/>
            <a:ext cx="576065" cy="202798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03138" y="2826466"/>
            <a:ext cx="360040" cy="17048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1" name="Pfeil nach rechts 10"/>
          <p:cNvSpPr/>
          <p:nvPr/>
        </p:nvSpPr>
        <p:spPr>
          <a:xfrm rot="16200000">
            <a:off x="5167136" y="3183584"/>
            <a:ext cx="432048" cy="202800"/>
          </a:xfrm>
          <a:prstGeom prst="rightArrow">
            <a:avLst/>
          </a:prstGeom>
          <a:noFill/>
          <a:ln w="28575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8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settings </a:t>
            </a:r>
            <a:r>
              <a:rPr lang="en-US" smtClean="0"/>
              <a:t>2/3 (Port)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Port options for the connection between Control Center and infrastructure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600"/>
              <a:t>Auto:	    Use the first available port (TCP or UDP) 443, 80, 5935.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600"/>
              <a:t>80, 443, 5935:  Use the adjusted port</a:t>
            </a:r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68" y="2348880"/>
            <a:ext cx="63624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 rot="10800000">
            <a:off x="4067944" y="4293096"/>
            <a:ext cx="576065" cy="202798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447675" y="2643196"/>
            <a:ext cx="360040" cy="17048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Pfeil nach rechts 7"/>
          <p:cNvSpPr/>
          <p:nvPr/>
        </p:nvSpPr>
        <p:spPr>
          <a:xfrm rot="16200000">
            <a:off x="5411673" y="3000314"/>
            <a:ext cx="432048" cy="202800"/>
          </a:xfrm>
          <a:prstGeom prst="rightArrow">
            <a:avLst/>
          </a:prstGeom>
          <a:noFill/>
          <a:ln w="28575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44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settings </a:t>
            </a:r>
            <a:r>
              <a:rPr lang="en-US" smtClean="0"/>
              <a:t>(Connectifity) 3/3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152000"/>
            <a:ext cx="8460480" cy="5301336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b="1"/>
              <a:t>Peer-To-Peer </a:t>
            </a:r>
            <a:r>
              <a:rPr lang="en-US"/>
              <a:t>connection options between Control Center and CV connect Runtime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600" b="1"/>
              <a:t>Auto: 	 </a:t>
            </a:r>
            <a:r>
              <a:rPr lang="en-US" sz="1600"/>
              <a:t>If possible, the P2P is used to connect to the destination Runtime, 		 	 otherwise the mirror server will used.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600" b="1"/>
              <a:t>Disabled: 	 </a:t>
            </a:r>
            <a:r>
              <a:rPr lang="en-US" sz="1600"/>
              <a:t>Uses the connection via the mirror server without an attempt via P2P 			 approach. </a:t>
            </a:r>
          </a:p>
          <a:p>
            <a:pPr marL="733425" lvl="1" indent="-285750">
              <a:buFont typeface="Wingdings" panose="05000000000000000000" pitchFamily="2" charset="2"/>
              <a:buChar char="v"/>
            </a:pPr>
            <a:endParaRPr lang="en-US" sz="16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5394"/>
            <a:ext cx="6048672" cy="383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 rot="10800000">
            <a:off x="4355975" y="4379815"/>
            <a:ext cx="576065" cy="202798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97996" y="2780928"/>
            <a:ext cx="360040" cy="17048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Pfeil nach rechts 7"/>
          <p:cNvSpPr/>
          <p:nvPr/>
        </p:nvSpPr>
        <p:spPr>
          <a:xfrm rot="16200000">
            <a:off x="5361994" y="3138046"/>
            <a:ext cx="432048" cy="202800"/>
          </a:xfrm>
          <a:prstGeom prst="rightArrow">
            <a:avLst/>
          </a:prstGeom>
          <a:noFill/>
          <a:ln w="28575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30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file of the server connection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user can receive all important information about the intended connection in the Log file.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Log-file consists </a:t>
            </a:r>
            <a:r>
              <a:rPr lang="en-US" smtClean="0"/>
              <a:t>the </a:t>
            </a:r>
            <a:r>
              <a:rPr lang="en-US"/>
              <a:t>date, the time and the current status of the connection.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7164536" cy="342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6348652" y="3008540"/>
            <a:ext cx="360040" cy="17048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Pfeil nach rechts 6"/>
          <p:cNvSpPr/>
          <p:nvPr/>
        </p:nvSpPr>
        <p:spPr>
          <a:xfrm rot="16200000">
            <a:off x="6312650" y="3365658"/>
            <a:ext cx="432048" cy="202800"/>
          </a:xfrm>
          <a:prstGeom prst="rightArrow">
            <a:avLst/>
          </a:prstGeom>
          <a:noFill/>
          <a:ln w="28575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Pfeil nach rechts 7"/>
          <p:cNvSpPr/>
          <p:nvPr/>
        </p:nvSpPr>
        <p:spPr>
          <a:xfrm rot="7816727">
            <a:off x="2287319" y="3727749"/>
            <a:ext cx="432048" cy="202800"/>
          </a:xfrm>
          <a:prstGeom prst="rightArrow">
            <a:avLst/>
          </a:prstGeom>
          <a:noFill/>
          <a:ln w="28575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5614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Remote desktop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67544" y="1158252"/>
            <a:ext cx="8208912" cy="1838700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z="1600"/>
              <a:t>Start the CVS Connect Runtime / CVS Connect Control Center and connect with the server infrastructure</a:t>
            </a:r>
          </a:p>
          <a:p>
            <a:pPr marL="342900" indent="-34290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z="1600" smtClean="0"/>
              <a:t>Choose </a:t>
            </a:r>
            <a:r>
              <a:rPr lang="en-US" sz="1600"/>
              <a:t>the corresponding remote PC/HMI</a:t>
            </a:r>
          </a:p>
          <a:p>
            <a:pPr marL="342900" indent="-34290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z="1600" smtClean="0"/>
              <a:t>Call </a:t>
            </a:r>
            <a:r>
              <a:rPr lang="en-US" sz="1600"/>
              <a:t>up the desktop of the remote PC/HMI about the „Remote Desktop“- button on your local PC </a:t>
            </a:r>
            <a:r>
              <a:rPr lang="en-US" sz="1600" smtClean="0">
                <a:sym typeface="Wingdings" panose="05000000000000000000" pitchFamily="2" charset="2"/>
              </a:rPr>
              <a:t> </a:t>
            </a:r>
            <a:r>
              <a:rPr lang="en-US" sz="1600" smtClean="0"/>
              <a:t>remote </a:t>
            </a:r>
            <a:r>
              <a:rPr lang="en-US" sz="1600"/>
              <a:t>control of the remote PC/HMI</a:t>
            </a:r>
          </a:p>
          <a:p>
            <a:pPr marL="342900" indent="-342900">
              <a:buAutoNum type="arabicPeriod"/>
            </a:pPr>
            <a:endParaRPr lang="de-DE" sz="1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14" y="2996952"/>
            <a:ext cx="7047734" cy="343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899591" y="3021335"/>
            <a:ext cx="5976665" cy="3524252"/>
            <a:chOff x="899591" y="3021335"/>
            <a:chExt cx="5976665" cy="3524252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1" y="3021335"/>
              <a:ext cx="5976665" cy="3524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hteck 12"/>
            <p:cNvSpPr/>
            <p:nvPr/>
          </p:nvSpPr>
          <p:spPr>
            <a:xfrm>
              <a:off x="1187624" y="4941168"/>
              <a:ext cx="2700299" cy="16044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5023098" y="4071739"/>
              <a:ext cx="1467619" cy="72000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5023098" y="4192513"/>
              <a:ext cx="1467619" cy="72000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023098" y="4317107"/>
              <a:ext cx="1467619" cy="72000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5023098" y="4442073"/>
              <a:ext cx="1467619" cy="72000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</p:grpSp>
      <p:sp>
        <p:nvSpPr>
          <p:cNvPr id="18" name="Rechteck 17"/>
          <p:cNvSpPr/>
          <p:nvPr/>
        </p:nvSpPr>
        <p:spPr>
          <a:xfrm>
            <a:off x="4337825" y="5900756"/>
            <a:ext cx="1008112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0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242176" cy="1362075"/>
          </a:xfrm>
        </p:spPr>
        <p:txBody>
          <a:bodyPr>
            <a:noAutofit/>
          </a:bodyPr>
          <a:lstStyle/>
          <a:p>
            <a:r>
              <a:rPr lang="de-DE" cap="none"/>
              <a:t>Software architecture</a:t>
            </a:r>
            <a:endParaRPr lang="de-DE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Remote explorer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2016224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Choose the function „Remote Explorer“</a:t>
            </a:r>
          </a:p>
          <a:p>
            <a:pPr marL="342900" indent="-342900">
              <a:spcBef>
                <a:spcPts val="12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Enables </a:t>
            </a:r>
            <a:r>
              <a:rPr lang="en-US"/>
              <a:t>the </a:t>
            </a:r>
          </a:p>
          <a:p>
            <a:pPr marL="790575" lvl="1" indent="-342900">
              <a:spcBef>
                <a:spcPts val="12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creating folders as well as the deleting and renaming of folders and files </a:t>
            </a:r>
          </a:p>
          <a:p>
            <a:pPr marL="790575" lvl="1" indent="-342900">
              <a:spcBef>
                <a:spcPts val="12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file exchange between local PC and remote PC </a:t>
            </a:r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</a:t>
            </a:r>
            <a:r>
              <a:rPr lang="en-US"/>
              <a:t>similar to Windows Explorer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7" y="3345929"/>
            <a:ext cx="8167067" cy="30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/>
        </p:nvSpPr>
        <p:spPr>
          <a:xfrm>
            <a:off x="827584" y="4657129"/>
            <a:ext cx="1008112" cy="2064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687441" y="4166010"/>
            <a:ext cx="1296144" cy="19697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55576" y="4166010"/>
            <a:ext cx="1224136" cy="1779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236296" y="4657129"/>
            <a:ext cx="1224136" cy="2064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491880" y="4644924"/>
            <a:ext cx="1068250" cy="21870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716312" y="4644924"/>
            <a:ext cx="1079823" cy="21870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30" name="Pfeil nach rechts 29"/>
          <p:cNvSpPr/>
          <p:nvPr/>
        </p:nvSpPr>
        <p:spPr>
          <a:xfrm rot="8220053">
            <a:off x="2829044" y="3344235"/>
            <a:ext cx="717218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63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Statistics and reports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44456" cy="5112568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Under the function statistics and reports, the administrator receives the following information: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mtClean="0"/>
              <a:t>which </a:t>
            </a:r>
            <a:r>
              <a:rPr lang="en-US"/>
              <a:t>user logs in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mtClean="0"/>
              <a:t>on </a:t>
            </a:r>
            <a:r>
              <a:rPr lang="en-US"/>
              <a:t>which remote PC the user has logged in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mtClean="0"/>
              <a:t>at </a:t>
            </a:r>
            <a:r>
              <a:rPr lang="en-US"/>
              <a:t>what time has a user logged in or logged out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mtClean="0"/>
              <a:t>how </a:t>
            </a:r>
            <a:r>
              <a:rPr lang="en-US"/>
              <a:t>long was the user logged 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95196"/>
            <a:ext cx="833069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 rot="7408808">
            <a:off x="2393096" y="3682693"/>
            <a:ext cx="604703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21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8280000" cy="1368152"/>
          </a:xfrm>
        </p:spPr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Enables the written conversation with the user at the remote PC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Messages </a:t>
            </a:r>
            <a:r>
              <a:rPr lang="en-US"/>
              <a:t>are sent to the desktop of the remote </a:t>
            </a:r>
            <a:r>
              <a:rPr lang="en-US" smtClean="0"/>
              <a:t>PC </a:t>
            </a:r>
            <a:r>
              <a:rPr lang="en-US" smtClean="0">
                <a:sym typeface="Wingdings" panose="05000000000000000000" pitchFamily="2" charset="2"/>
              </a:rPr>
              <a:t> </a:t>
            </a:r>
            <a:r>
              <a:rPr lang="en-US" smtClean="0"/>
              <a:t>User </a:t>
            </a:r>
            <a:r>
              <a:rPr lang="en-US"/>
              <a:t>of the remote PC can reply about real keyboard or software keyboard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2848370"/>
            <a:ext cx="8100392" cy="351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feil nach rechts 9"/>
          <p:cNvSpPr/>
          <p:nvPr/>
        </p:nvSpPr>
        <p:spPr>
          <a:xfrm rot="7408808">
            <a:off x="4883995" y="3297567"/>
            <a:ext cx="717218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1" name="Pfeil nach rechts 10"/>
          <p:cNvSpPr/>
          <p:nvPr/>
        </p:nvSpPr>
        <p:spPr>
          <a:xfrm rot="7408808">
            <a:off x="1122498" y="2793510"/>
            <a:ext cx="717218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16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Further 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3707952" cy="5184576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de-DE" b="1"/>
              <a:t>Reboot </a:t>
            </a:r>
            <a:br>
              <a:rPr lang="de-DE" b="1"/>
            </a:br>
            <a:r>
              <a:rPr lang="de-DE" b="1" smtClean="0">
                <a:sym typeface="Wingdings" panose="05000000000000000000" pitchFamily="2" charset="2"/>
              </a:rPr>
              <a:t></a:t>
            </a:r>
            <a:r>
              <a:rPr lang="de-DE" b="1" smtClean="0"/>
              <a:t> </a:t>
            </a:r>
            <a:r>
              <a:rPr lang="de-DE"/>
              <a:t>Reboot the remote PC </a:t>
            </a:r>
            <a:br>
              <a:rPr lang="de-DE"/>
            </a:br>
            <a:r>
              <a:rPr lang="de-DE"/>
              <a:t>(COMBIVIS Connect Runtime starts automatically) 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de-DE" b="1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de-DE" b="1"/>
              <a:t>Remote Process-Manager </a:t>
            </a:r>
            <a:br>
              <a:rPr lang="de-DE" b="1"/>
            </a:br>
            <a:r>
              <a:rPr lang="de-DE" b="1" smtClean="0">
                <a:sym typeface="Wingdings" panose="05000000000000000000" pitchFamily="2" charset="2"/>
              </a:rPr>
              <a:t></a:t>
            </a:r>
            <a:r>
              <a:rPr lang="de-DE" b="1" smtClean="0"/>
              <a:t> </a:t>
            </a:r>
            <a:r>
              <a:rPr lang="de-DE"/>
              <a:t>Process management </a:t>
            </a:r>
            <a:br>
              <a:rPr lang="de-DE"/>
            </a:br>
            <a:r>
              <a:rPr lang="de-DE"/>
              <a:t>(similar to Windows process management)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de-DE" b="1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de-DE" b="1"/>
              <a:t>System-Information 	</a:t>
            </a:r>
            <a:br>
              <a:rPr lang="de-DE" b="1"/>
            </a:br>
            <a:r>
              <a:rPr lang="de-DE" b="1" smtClean="0">
                <a:sym typeface="Wingdings" panose="05000000000000000000" pitchFamily="2" charset="2"/>
              </a:rPr>
              <a:t></a:t>
            </a:r>
            <a:r>
              <a:rPr lang="de-DE" b="1" smtClean="0"/>
              <a:t> </a:t>
            </a:r>
            <a:r>
              <a:rPr lang="de-DE"/>
              <a:t>Device name, Computer name, Version of    operating system, IP addresses, etc.</a:t>
            </a:r>
            <a:endParaRPr lang="de-DE" dirty="0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491880" y="30051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kern="600" spc="100" dirty="0" smtClean="0">
                <a:solidFill>
                  <a:prstClr val="black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2915816" y="465313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kern="600" spc="100" dirty="0" smtClean="0">
                <a:solidFill>
                  <a:prstClr val="black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9" name="Ellipse 8"/>
          <p:cNvSpPr/>
          <p:nvPr/>
        </p:nvSpPr>
        <p:spPr>
          <a:xfrm>
            <a:off x="4572000" y="11967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kern="600" spc="100" dirty="0" smtClean="0">
                <a:solidFill>
                  <a:prstClr val="black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11" name="Ellipse 10"/>
          <p:cNvSpPr/>
          <p:nvPr/>
        </p:nvSpPr>
        <p:spPr>
          <a:xfrm>
            <a:off x="4572000" y="393305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kern="600" spc="100" dirty="0" smtClean="0">
                <a:solidFill>
                  <a:prstClr val="black"/>
                </a:solidFill>
                <a:latin typeface="Arial Narrow" pitchFamily="34" charset="0"/>
              </a:rPr>
              <a:t>2</a:t>
            </a:r>
          </a:p>
        </p:txBody>
      </p:sp>
      <p:cxnSp>
        <p:nvCxnSpPr>
          <p:cNvPr id="14" name="Gekrümmte Verbindung 13"/>
          <p:cNvCxnSpPr>
            <a:stCxn id="6" idx="6"/>
            <a:endCxn id="9" idx="2"/>
          </p:cNvCxnSpPr>
          <p:nvPr/>
        </p:nvCxnSpPr>
        <p:spPr>
          <a:xfrm flipV="1">
            <a:off x="3707904" y="1304764"/>
            <a:ext cx="864096" cy="18084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7" idx="6"/>
            <a:endCxn id="11" idx="2"/>
          </p:cNvCxnSpPr>
          <p:nvPr/>
        </p:nvCxnSpPr>
        <p:spPr>
          <a:xfrm flipV="1">
            <a:off x="3131840" y="4041068"/>
            <a:ext cx="1440160" cy="720080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57" y="1196753"/>
            <a:ext cx="38164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57" y="3911699"/>
            <a:ext cx="3862561" cy="242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feil nach rechts 15"/>
          <p:cNvSpPr/>
          <p:nvPr/>
        </p:nvSpPr>
        <p:spPr>
          <a:xfrm rot="14647077">
            <a:off x="5773248" y="1730615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0" name="Pfeil nach rechts 19"/>
          <p:cNvSpPr/>
          <p:nvPr/>
        </p:nvSpPr>
        <p:spPr>
          <a:xfrm rot="18195951">
            <a:off x="7735108" y="4529030"/>
            <a:ext cx="588064" cy="307772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40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242176" cy="1362075"/>
          </a:xfrm>
        </p:spPr>
        <p:txBody>
          <a:bodyPr>
            <a:noAutofit/>
          </a:bodyPr>
          <a:lstStyle/>
          <a:p>
            <a:r>
              <a:rPr lang="de-DE" cap="none"/>
              <a:t>User- and Device-Management</a:t>
            </a:r>
            <a:endParaRPr lang="de-DE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management 1/5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4860080" cy="5184576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Only the administrator has the access to the user management and he can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add, edit and delete the corresponding users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allocate an initial password for the new user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add new user groups and assign corresponding users to them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Groups/Users can be assigned the folders and the devices within the folder inherits these permissions</a:t>
            </a:r>
          </a:p>
          <a:p>
            <a:pPr marL="457200" lvl="1" indent="0"/>
            <a:endParaRPr lang="de-DE" dirty="0" smtClean="0"/>
          </a:p>
          <a:p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918" y="1340768"/>
            <a:ext cx="309358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059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management 2/5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4716064" cy="5184576"/>
          </a:xfrm>
        </p:spPr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Group/User permissions can be also assigned directly to the devices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Rules which were assigned to sub-folders or devices, cancel higher folder rules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Permissions can be changed for certain user of a group, even if the user belongs to a group with other permissions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918" y="1340768"/>
            <a:ext cx="309358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092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management 3/5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8460480" cy="5040560"/>
          </a:xfrm>
        </p:spPr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Allocation of permissions for groups/users in the form of profiles 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defined access rules always refer to a folder or device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96862"/>
            <a:ext cx="6336704" cy="44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676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management 4/5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8460480" cy="5040560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To assign permissions, the following procedures have to be executed: 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Choice of the folder or device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Allocation of group/user to a folder or a selected device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4" y="2599513"/>
            <a:ext cx="5748208" cy="406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81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management 5/5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112568"/>
          </a:xfrm>
        </p:spPr>
        <p:txBody>
          <a:bodyPr/>
          <a:lstStyle/>
          <a:p>
            <a:pPr marL="731837" lvl="2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Allocation of the profiles to every group/user who is assigned to the folder or device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300192" cy="442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243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(C6 Router)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1296144"/>
          </a:xfrm>
        </p:spPr>
        <p:txBody>
          <a:bodyPr/>
          <a:lstStyle/>
          <a:p>
            <a:pPr marL="285750" lvl="0" indent="-285750" fontAlgn="base">
              <a:spcBef>
                <a:spcPts val="12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b="1" i="1"/>
              <a:t>COMBIVIS Control Center:	</a:t>
            </a:r>
            <a:r>
              <a:rPr lang="en-US" i="1"/>
              <a:t>Software application on the office PC</a:t>
            </a:r>
          </a:p>
          <a:p>
            <a:pPr marL="285750" lvl="0" indent="-285750" fontAlgn="base">
              <a:spcBef>
                <a:spcPts val="12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b="1" i="1"/>
              <a:t>COMBIVIS Connect Runtime: 	</a:t>
            </a:r>
            <a:r>
              <a:rPr lang="en-US" i="1"/>
              <a:t>Software componente on the remote PC/HMI</a:t>
            </a:r>
          </a:p>
          <a:p>
            <a:pPr marL="285750" lvl="0" indent="-285750" fontAlgn="base">
              <a:spcBef>
                <a:spcPts val="12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b="1" i="1"/>
              <a:t>COMBIVIS Connect Cloud: 	</a:t>
            </a:r>
            <a:r>
              <a:rPr lang="en-US" i="1"/>
              <a:t>distributed support infrastructure</a:t>
            </a:r>
            <a:endParaRPr lang="en-US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90290" y="2924944"/>
            <a:ext cx="7848872" cy="3314422"/>
            <a:chOff x="395536" y="2708920"/>
            <a:chExt cx="8221750" cy="3674462"/>
          </a:xfrm>
        </p:grpSpPr>
        <p:pic>
          <p:nvPicPr>
            <p:cNvPr id="31" name="Picture 2"/>
            <p:cNvPicPr preferRelativeResize="0"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708920"/>
              <a:ext cx="8149742" cy="367446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32" name="Casella di testo 2"/>
            <p:cNvSpPr txBox="1"/>
            <p:nvPr/>
          </p:nvSpPr>
          <p:spPr>
            <a:xfrm>
              <a:off x="395536" y="3861048"/>
              <a:ext cx="1152128" cy="4320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it-IT" sz="1000" b="1" dirty="0" smtClean="0">
                  <a:solidFill>
                    <a:srgbClr val="7F7F7F"/>
                  </a:solidFill>
                  <a:latin typeface="Khmer UI" panose="020B0502040204020203" pitchFamily="34" charset="0"/>
                  <a:ea typeface="Gulim" panose="020B0600000101010101" pitchFamily="34" charset="-127"/>
                  <a:cs typeface="Khmer UI" panose="020B0502040204020203" pitchFamily="34" charset="0"/>
                </a:rPr>
                <a:t>COMBIVIS </a:t>
              </a:r>
              <a:r>
                <a:rPr lang="it-IT" sz="1000" b="1" dirty="0" err="1" smtClean="0">
                  <a:solidFill>
                    <a:srgbClr val="7F7F7F"/>
                  </a:solidFill>
                  <a:latin typeface="Khmer UI" panose="020B0502040204020203" pitchFamily="34" charset="0"/>
                  <a:ea typeface="Gulim" panose="020B0600000101010101" pitchFamily="34" charset="-127"/>
                  <a:cs typeface="Khmer UI" panose="020B0502040204020203" pitchFamily="34" charset="0"/>
                </a:rPr>
                <a:t>connect</a:t>
              </a:r>
              <a:r>
                <a:rPr lang="it-IT" sz="1000" b="1" dirty="0" smtClean="0">
                  <a:solidFill>
                    <a:srgbClr val="7F7F7F"/>
                  </a:solidFill>
                  <a:latin typeface="Khmer UI" panose="020B0502040204020203" pitchFamily="34" charset="0"/>
                  <a:ea typeface="Gulim" panose="020B0600000101010101" pitchFamily="34" charset="-127"/>
                  <a:cs typeface="Khmer UI" panose="020B0502040204020203" pitchFamily="34" charset="0"/>
                </a:rPr>
                <a:t/>
              </a:r>
              <a:br>
                <a:rPr lang="it-IT" sz="1000" b="1" dirty="0" smtClean="0">
                  <a:solidFill>
                    <a:srgbClr val="7F7F7F"/>
                  </a:solidFill>
                  <a:latin typeface="Khmer UI" panose="020B0502040204020203" pitchFamily="34" charset="0"/>
                  <a:ea typeface="Gulim" panose="020B0600000101010101" pitchFamily="34" charset="-127"/>
                  <a:cs typeface="Khmer UI" panose="020B0502040204020203" pitchFamily="34" charset="0"/>
                </a:rPr>
              </a:br>
              <a:r>
                <a:rPr lang="it-IT" sz="1000" b="1" dirty="0" err="1" smtClean="0">
                  <a:solidFill>
                    <a:srgbClr val="7F7F7F"/>
                  </a:solidFill>
                  <a:latin typeface="Khmer UI" panose="020B0502040204020203" pitchFamily="34" charset="0"/>
                  <a:ea typeface="Gulim" panose="020B0600000101010101" pitchFamily="34" charset="-127"/>
                  <a:cs typeface="Khmer UI" panose="020B0502040204020203" pitchFamily="34" charset="0"/>
                </a:rPr>
                <a:t>Control</a:t>
              </a:r>
              <a:r>
                <a:rPr lang="it-IT" sz="1000" b="1" dirty="0" smtClean="0">
                  <a:solidFill>
                    <a:srgbClr val="7F7F7F"/>
                  </a:solidFill>
                  <a:latin typeface="Khmer UI" panose="020B0502040204020203" pitchFamily="34" charset="0"/>
                  <a:ea typeface="Gulim" panose="020B0600000101010101" pitchFamily="34" charset="-127"/>
                  <a:cs typeface="Khmer UI" panose="020B0502040204020203" pitchFamily="34" charset="0"/>
                </a:rPr>
                <a:t> </a:t>
              </a:r>
              <a:r>
                <a:rPr lang="it-IT" sz="1000" b="1" dirty="0">
                  <a:solidFill>
                    <a:srgbClr val="7F7F7F"/>
                  </a:solidFill>
                  <a:latin typeface="Khmer UI" panose="020B0502040204020203" pitchFamily="34" charset="0"/>
                  <a:ea typeface="Gulim" panose="020B0600000101010101" pitchFamily="34" charset="-127"/>
                  <a:cs typeface="Khmer UI" panose="020B0502040204020203" pitchFamily="34" charset="0"/>
                </a:rPr>
                <a:t>Center</a:t>
              </a:r>
              <a:endParaRPr lang="it-IT" sz="1000" b="1" dirty="0">
                <a:solidFill>
                  <a:prstClr val="black"/>
                </a:solidFill>
                <a:latin typeface="Khmer UI" panose="020B0502040204020203" pitchFamily="34" charset="0"/>
                <a:ea typeface="Gulim" panose="020B0600000101010101" pitchFamily="34" charset="-127"/>
                <a:cs typeface="Khmer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815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Device management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152000"/>
            <a:ext cx="8280000" cy="1492780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After a device was added to the domain or to the folder using its ID and password, it </a:t>
            </a:r>
            <a:r>
              <a:rPr lang="en-US" smtClean="0"/>
              <a:t>can be</a:t>
            </a:r>
            <a:endParaRPr lang="en-US"/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mtClean="0"/>
              <a:t>assigned </a:t>
            </a:r>
            <a:r>
              <a:rPr lang="en-US"/>
              <a:t>to a available folder or a new folder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mtClean="0"/>
              <a:t>unlocked </a:t>
            </a:r>
            <a:r>
              <a:rPr lang="en-US"/>
              <a:t>by entering the requested license key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44780"/>
            <a:ext cx="6696744" cy="402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feil nach rechts 9"/>
          <p:cNvSpPr/>
          <p:nvPr/>
        </p:nvSpPr>
        <p:spPr>
          <a:xfrm rot="7408808">
            <a:off x="3487473" y="5986948"/>
            <a:ext cx="604703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1" name="Pfeil nach rechts 10"/>
          <p:cNvSpPr/>
          <p:nvPr/>
        </p:nvSpPr>
        <p:spPr>
          <a:xfrm rot="10800000">
            <a:off x="3497153" y="4581128"/>
            <a:ext cx="1022431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4375207">
            <a:off x="5997840" y="5905379"/>
            <a:ext cx="604703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83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Device management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152000"/>
            <a:ext cx="8280000" cy="1052864"/>
          </a:xfrm>
        </p:spPr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folders can be assigned several users or user groups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All </a:t>
            </a:r>
            <a:r>
              <a:rPr lang="en-US"/>
              <a:t>users can be allowed or denied specified permissions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95496"/>
            <a:ext cx="7056783" cy="44130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1043608" y="4509120"/>
            <a:ext cx="3312368" cy="20994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Pfeil nach rechts 7"/>
          <p:cNvSpPr/>
          <p:nvPr/>
        </p:nvSpPr>
        <p:spPr>
          <a:xfrm>
            <a:off x="3635896" y="5805264"/>
            <a:ext cx="1022431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Pfeil nach rechts 8"/>
          <p:cNvSpPr/>
          <p:nvPr/>
        </p:nvSpPr>
        <p:spPr>
          <a:xfrm rot="14375207">
            <a:off x="2830123" y="3540098"/>
            <a:ext cx="604703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Pfeil nach rechts 9"/>
          <p:cNvSpPr/>
          <p:nvPr/>
        </p:nvSpPr>
        <p:spPr>
          <a:xfrm rot="7408808">
            <a:off x="6223778" y="3682691"/>
            <a:ext cx="604703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68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242176" cy="1362075"/>
          </a:xfrm>
        </p:spPr>
        <p:txBody>
          <a:bodyPr>
            <a:noAutofit/>
          </a:bodyPr>
          <a:lstStyle/>
          <a:p>
            <a:r>
              <a:rPr lang="de-DE" cap="none"/>
              <a:t>VPN connection / Serial connection</a:t>
            </a:r>
            <a:endParaRPr lang="de-DE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VPN connection 1/7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8280000" cy="5184576"/>
          </a:xfrm>
        </p:spPr>
        <p:txBody>
          <a:bodyPr/>
          <a:lstStyle/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VPN = virtual private network on a public infrastructure</a:t>
            </a:r>
          </a:p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only </a:t>
            </a:r>
            <a:r>
              <a:rPr lang="en-US"/>
              <a:t>communication partners who belong to the network can communicate and exchange data with each other</a:t>
            </a:r>
          </a:p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the </a:t>
            </a:r>
            <a:r>
              <a:rPr lang="en-US"/>
              <a:t>COMBIVIS connect server infrastructure corresponds to highest safety standards </a:t>
            </a:r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</a:t>
            </a:r>
            <a:r>
              <a:rPr lang="en-US"/>
              <a:t>SSL / TLS protocol</a:t>
            </a:r>
          </a:p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therefore</a:t>
            </a:r>
            <a:r>
              <a:rPr lang="en-US"/>
              <a:t>, the connection is access- and manipulation-proof</a:t>
            </a:r>
            <a:br>
              <a:rPr lang="en-US"/>
            </a:br>
            <a:r>
              <a:rPr lang="en-US" sz="1600"/>
              <a:t>(Protection against attacks such as „Man in the middle attack, Brute force attack,  </a:t>
            </a:r>
            <a:br>
              <a:rPr lang="en-US" sz="1600"/>
            </a:br>
            <a:r>
              <a:rPr lang="en-US" sz="1600"/>
              <a:t> Password theft …)</a:t>
            </a:r>
          </a:p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VPN-partners </a:t>
            </a:r>
            <a:r>
              <a:rPr lang="en-US"/>
              <a:t>can establish a connection through an insecure network, without an increased risk</a:t>
            </a:r>
          </a:p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enables </a:t>
            </a:r>
            <a:r>
              <a:rPr lang="en-US"/>
              <a:t>the KEB device search with COMBIVIS 6 via Ethernet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31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VPN connection 2/7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8280000" cy="5184576"/>
          </a:xfrm>
        </p:spPr>
        <p:txBody>
          <a:bodyPr/>
          <a:lstStyle/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1556792"/>
            <a:ext cx="831163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648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VPN connection 3/7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8280000" cy="936104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Start the Connect Runtime / Connect Control Center and connect the Server</a:t>
            </a:r>
          </a:p>
          <a:p>
            <a:pPr marL="342900" indent="-34290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Choose </a:t>
            </a:r>
            <a:r>
              <a:rPr lang="en-US"/>
              <a:t>the desired remote PC and open the VPN-window via VPN button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031429" cy="422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6372200" y="5570190"/>
            <a:ext cx="1152128" cy="79208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Pfeil nach rechts 8"/>
          <p:cNvSpPr/>
          <p:nvPr/>
        </p:nvSpPr>
        <p:spPr>
          <a:xfrm rot="13477848">
            <a:off x="1653474" y="2740267"/>
            <a:ext cx="531774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Pfeil nach rechts 9"/>
          <p:cNvSpPr/>
          <p:nvPr/>
        </p:nvSpPr>
        <p:spPr>
          <a:xfrm rot="10800000">
            <a:off x="7596336" y="5808990"/>
            <a:ext cx="717218" cy="314487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887538" y="3418061"/>
            <a:ext cx="1819250" cy="1080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887538" y="3567038"/>
            <a:ext cx="1819250" cy="1080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887538" y="3711054"/>
            <a:ext cx="1819250" cy="1080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887538" y="3855070"/>
            <a:ext cx="1819250" cy="1080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53581" y="3197746"/>
            <a:ext cx="432047" cy="1080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28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VPN connection 4/7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6456" y="1196752"/>
            <a:ext cx="8280000" cy="648072"/>
          </a:xfrm>
        </p:spPr>
        <p:txBody>
          <a:bodyPr/>
          <a:lstStyle/>
          <a:p>
            <a:pPr marL="342900" indent="-34290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Start the VPN connection via the button "connect”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992888" cy="373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 rot="16200000">
            <a:off x="3338911" y="5718597"/>
            <a:ext cx="717218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VPN connection 5/7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148627"/>
            <a:ext cx="8460480" cy="1721051"/>
          </a:xfrm>
        </p:spPr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After successful connection, the connection is displayed in magenta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Remote </a:t>
            </a:r>
            <a:r>
              <a:rPr lang="en-US"/>
              <a:t>PC has the IP-address 10.8.01 (virtual interface)  automatically assigned during the COMBIVIS connect runtime installation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Control </a:t>
            </a:r>
            <a:r>
              <a:rPr lang="en-US"/>
              <a:t>Center PC receives a free IP-address (e.g. 10.8.0.2) in the same IP-area</a:t>
            </a:r>
          </a:p>
          <a:p>
            <a:endParaRPr lang="de-DE" sz="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2" y="2917803"/>
            <a:ext cx="7560840" cy="35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rechts 6"/>
          <p:cNvSpPr/>
          <p:nvPr/>
        </p:nvSpPr>
        <p:spPr>
          <a:xfrm rot="18332882">
            <a:off x="835042" y="5619703"/>
            <a:ext cx="717218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Pfeil nach rechts 7"/>
          <p:cNvSpPr/>
          <p:nvPr/>
        </p:nvSpPr>
        <p:spPr>
          <a:xfrm rot="13483325">
            <a:off x="4794864" y="5580041"/>
            <a:ext cx="717218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Pfeil nach rechts 9"/>
          <p:cNvSpPr/>
          <p:nvPr/>
        </p:nvSpPr>
        <p:spPr>
          <a:xfrm rot="16200000">
            <a:off x="2767472" y="5907077"/>
            <a:ext cx="717218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96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VPN connection 6/7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196752"/>
            <a:ext cx="8460480" cy="1080120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Display of connection quality for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Local network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Remote network (Subnetwork)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meyer\Documents\Daten\CCT_Fernwartung und Monitoring\COMBIVIS connect\COMBIVIS connect User Guide SOURCE\Ubiquity User Guide DE- neue Version\COMBIVIS connect\Images\cc_vpn_connection_qual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7776"/>
            <a:ext cx="5976664" cy="423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191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VPN-connection 7/7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8244456" cy="12688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de-DE"/>
              <a:t> </a:t>
            </a:r>
            <a:r>
              <a:rPr lang="en-US" sz="1900"/>
              <a:t>Communication protocol options of the VPN-connection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700"/>
              <a:t>Auto: 	If it is not blocked for other reasons, the use of the UDP protocol is 	             	prefered for VPN connection, otherwise the TCP protocol is used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700"/>
              <a:t>Force TCP: 	Use the TCP protocol for the VPN connection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372200" y="3645024"/>
            <a:ext cx="2520280" cy="28083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>
                <a:solidFill>
                  <a:srgbClr val="00B050"/>
                </a:solidFill>
              </a:rPr>
              <a:t>UDP packets may be filtered or penalised in some network infrastructures </a:t>
            </a:r>
            <a:br>
              <a:rPr lang="en-US" sz="1400" i="1">
                <a:solidFill>
                  <a:srgbClr val="00B050"/>
                </a:solidFill>
              </a:rPr>
            </a:br>
            <a:r>
              <a:rPr lang="en-US" sz="1400" i="1">
                <a:solidFill>
                  <a:srgbClr val="00B050"/>
                </a:solidFill>
              </a:rPr>
              <a:t>(e.g. Firewall). </a:t>
            </a:r>
            <a:endParaRPr lang="en-US" sz="1400" i="1" smtClean="0">
              <a:solidFill>
                <a:srgbClr val="00B050"/>
              </a:solidFill>
            </a:endParaRPr>
          </a:p>
          <a:p>
            <a:pPr marL="0" indent="0"/>
            <a:r>
              <a:rPr lang="en-US" sz="1400" i="1" smtClean="0">
                <a:solidFill>
                  <a:srgbClr val="00B050"/>
                </a:solidFill>
              </a:rPr>
              <a:t>    </a:t>
            </a:r>
          </a:p>
          <a:p>
            <a:pPr marL="0" indent="0"/>
            <a:r>
              <a:rPr lang="en-US" sz="1400" i="1">
                <a:solidFill>
                  <a:srgbClr val="00B050"/>
                </a:solidFill>
              </a:rPr>
              <a:t> </a:t>
            </a:r>
            <a:r>
              <a:rPr lang="en-US" sz="1400" i="1" smtClean="0">
                <a:solidFill>
                  <a:srgbClr val="00B050"/>
                </a:solidFill>
              </a:rPr>
              <a:t>     </a:t>
            </a:r>
            <a:r>
              <a:rPr lang="en-US" sz="1400" i="1">
                <a:solidFill>
                  <a:srgbClr val="00B050"/>
                </a:solidFill>
              </a:rPr>
              <a:t>Set the parameter schown   </a:t>
            </a:r>
            <a:br>
              <a:rPr lang="en-US" sz="1400" i="1">
                <a:solidFill>
                  <a:srgbClr val="00B050"/>
                </a:solidFill>
              </a:rPr>
            </a:br>
            <a:r>
              <a:rPr lang="en-US" sz="1400" i="1">
                <a:solidFill>
                  <a:srgbClr val="00B050"/>
                </a:solidFill>
              </a:rPr>
              <a:t>     </a:t>
            </a:r>
            <a:r>
              <a:rPr lang="en-US" sz="1400" i="1" smtClean="0">
                <a:solidFill>
                  <a:srgbClr val="00B050"/>
                </a:solidFill>
              </a:rPr>
              <a:t> above </a:t>
            </a:r>
            <a:r>
              <a:rPr lang="en-US" sz="1400" i="1">
                <a:solidFill>
                  <a:srgbClr val="00B050"/>
                </a:solidFill>
              </a:rPr>
              <a:t>to „</a:t>
            </a:r>
            <a:r>
              <a:rPr lang="en-US" sz="1400" b="1" i="1"/>
              <a:t>Force TCP</a:t>
            </a:r>
            <a:r>
              <a:rPr lang="en-US" sz="1400" i="1">
                <a:solidFill>
                  <a:srgbClr val="00B050"/>
                </a:solidFill>
              </a:rPr>
              <a:t>“.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C:\Users\meyer\Documents\Daten\CCT_Fernwartung und Monitoring\COMBIVIS connect\COMBIVIS connect User Guide SOURCE\Ubiquity User Guide DE- neue Version\COMBIVIS connect\Images\cc_vpn_protoc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5556624" cy="41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/>
          <p:cNvSpPr/>
          <p:nvPr/>
        </p:nvSpPr>
        <p:spPr>
          <a:xfrm rot="10800000">
            <a:off x="2628975" y="6165304"/>
            <a:ext cx="717218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56873"/>
            <a:ext cx="371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67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COMBIVIS </a:t>
            </a:r>
            <a:r>
              <a:rPr lang="de-DE" cap="none" dirty="0" err="1" smtClean="0"/>
              <a:t>connect</a:t>
            </a:r>
            <a:r>
              <a:rPr lang="de-DE" cap="none" dirty="0" smtClean="0"/>
              <a:t/>
            </a:r>
            <a:br>
              <a:rPr lang="de-DE" cap="none" dirty="0" smtClean="0"/>
            </a:br>
            <a:r>
              <a:rPr lang="de-DE" cap="none" dirty="0" err="1" smtClean="0"/>
              <a:t>Control</a:t>
            </a:r>
            <a:r>
              <a:rPr lang="de-DE" cap="none" dirty="0" smtClean="0"/>
              <a:t> Center / Domain</a:t>
            </a:r>
            <a:endParaRPr lang="de-DE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Serial Passthrough 1/4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196752"/>
            <a:ext cx="8280000" cy="4320480"/>
          </a:xfrm>
        </p:spPr>
        <p:txBody>
          <a:bodyPr/>
          <a:lstStyle/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on local PC, a virtual serial interface for the serial passthrough mode was established during the installation of COMBIVIS connect Control Center</a:t>
            </a:r>
          </a:p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serial </a:t>
            </a:r>
            <a:r>
              <a:rPr lang="en-US"/>
              <a:t>remote access to remote devices through the physical serial port of the remote PC </a:t>
            </a:r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</a:t>
            </a:r>
            <a:r>
              <a:rPr lang="en-US"/>
              <a:t>COM interface is selectable</a:t>
            </a:r>
          </a:p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serial </a:t>
            </a:r>
            <a:r>
              <a:rPr lang="en-US"/>
              <a:t>communication is possible via RS232 or RS485 </a:t>
            </a:r>
            <a:br>
              <a:rPr lang="en-US"/>
            </a:br>
            <a:r>
              <a:rPr lang="en-US" sz="1400"/>
              <a:t>(RS485 at the C6-IPC is only possible in conjunction of a converter)</a:t>
            </a:r>
          </a:p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supports </a:t>
            </a:r>
            <a:r>
              <a:rPr lang="en-US"/>
              <a:t>the passage of the serial data stream to remote serial device interface both as half- as well as full-duplex connection</a:t>
            </a:r>
          </a:p>
          <a:p>
            <a:pPr marL="285750" indent="-285750">
              <a:spcBef>
                <a:spcPts val="3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enables </a:t>
            </a:r>
            <a:r>
              <a:rPr lang="en-US"/>
              <a:t>the KEB device search with COMBIVIS 6 via Ethernet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43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Serial Passthrough 2/4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163244"/>
            <a:ext cx="8280000" cy="165618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Start the Connect Runtime / Connect Control Center and connect the Server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Establish a VPN connection between local PC and remote PC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Call up the serial passthrough mode via "Serial" function 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3" y="2852936"/>
            <a:ext cx="7560840" cy="35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 rot="16200000">
            <a:off x="3536246" y="3630365"/>
            <a:ext cx="717218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18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Serial Passthrough 3/4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167877"/>
            <a:ext cx="8532488" cy="158417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Select the physical serial interface of the remote PC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virtual COM-Port number of the local PC is entered by the user during the </a:t>
            </a:r>
            <a:br>
              <a:rPr lang="en-US"/>
            </a:br>
            <a:r>
              <a:rPr lang="en-US"/>
              <a:t>installation of COMBIVIS connect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Activate the serial data communication via the VPN tunnel with the button “connect”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97882"/>
            <a:ext cx="772281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55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Serial Passthrough 4/4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8316464" cy="337026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spcAft>
                <a:spcPts val="600"/>
              </a:spcAft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z="2100" smtClean="0"/>
              <a:t>There </a:t>
            </a:r>
            <a:r>
              <a:rPr lang="en-US" sz="2100"/>
              <a:t>are three different setting possibilities for data transfer, interface configuration and handshake signals:</a:t>
            </a:r>
          </a:p>
          <a:p>
            <a:pPr marL="1179512" lvl="2" indent="-285750"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Data only: </a:t>
            </a:r>
          </a:p>
          <a:p>
            <a:pPr marL="1625600" lvl="3" indent="-285750">
              <a:spcBef>
                <a:spcPts val="0"/>
              </a:spcBef>
              <a:spcAft>
                <a:spcPts val="600"/>
              </a:spcAft>
              <a:buClr>
                <a:srgbClr val="C8146E"/>
              </a:buClr>
              <a:buFont typeface="Wingdings" panose="05000000000000000000" pitchFamily="2" charset="2"/>
              <a:buChar char="§"/>
            </a:pPr>
            <a:r>
              <a:rPr lang="en-US"/>
              <a:t>This setting transmits only data.</a:t>
            </a:r>
          </a:p>
          <a:p>
            <a:pPr marL="1625600" lvl="3" indent="-285750">
              <a:spcBef>
                <a:spcPts val="0"/>
              </a:spcBef>
              <a:spcAft>
                <a:spcPts val="600"/>
              </a:spcAft>
              <a:buClr>
                <a:srgbClr val="C8146E"/>
              </a:buClr>
              <a:buFont typeface="Wingdings" panose="05000000000000000000" pitchFamily="2" charset="2"/>
              <a:buChar char="§"/>
            </a:pPr>
            <a:r>
              <a:rPr lang="en-US"/>
              <a:t>It requires the manual setting of the serial communication interface parameters.</a:t>
            </a:r>
          </a:p>
          <a:p>
            <a:pPr marL="1179512" lvl="2" indent="-285750">
              <a:spcBef>
                <a:spcPts val="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00B050"/>
                </a:solidFill>
              </a:rPr>
              <a:t> Data + Port configuration: (easiest setting)</a:t>
            </a:r>
          </a:p>
          <a:p>
            <a:pPr marL="1625600" lvl="3" indent="-285750">
              <a:spcBef>
                <a:spcPts val="0"/>
              </a:spcBef>
              <a:spcAft>
                <a:spcPts val="600"/>
              </a:spcAft>
              <a:buClr>
                <a:srgbClr val="C8146E"/>
              </a:buClr>
              <a:buFont typeface="Wingdings" panose="05000000000000000000" pitchFamily="2" charset="2"/>
              <a:buChar char="§"/>
            </a:pPr>
            <a:r>
              <a:rPr lang="en-US"/>
              <a:t>This setting transmits data and serial interface configuration. </a:t>
            </a:r>
          </a:p>
          <a:p>
            <a:pPr marL="1625600" lvl="3" indent="-285750">
              <a:spcBef>
                <a:spcPts val="0"/>
              </a:spcBef>
              <a:spcAft>
                <a:spcPts val="600"/>
              </a:spcAft>
              <a:buClr>
                <a:srgbClr val="C8146E"/>
              </a:buClr>
              <a:buFont typeface="Wingdings" panose="05000000000000000000" pitchFamily="2" charset="2"/>
              <a:buChar char="§"/>
            </a:pPr>
            <a:r>
              <a:rPr lang="en-US"/>
              <a:t>The serial interface will be automatically configured by the system. </a:t>
            </a:r>
          </a:p>
          <a:p>
            <a:pPr marL="1179512" lvl="2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/>
              <a:t> Data + Port configuration + Data signals: </a:t>
            </a:r>
          </a:p>
          <a:p>
            <a:pPr marL="1625600" lvl="3" indent="-285750">
              <a:spcBef>
                <a:spcPts val="0"/>
              </a:spcBef>
              <a:spcAft>
                <a:spcPts val="600"/>
              </a:spcAft>
              <a:buClr>
                <a:srgbClr val="C8146E"/>
              </a:buClr>
              <a:buFont typeface="Wingdings" panose="05000000000000000000" pitchFamily="2" charset="2"/>
              <a:buChar char="§"/>
            </a:pPr>
            <a:r>
              <a:rPr lang="en-US"/>
              <a:t>This setting transmits data, serial interface configuration and control signals.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44" y="4365104"/>
            <a:ext cx="3277164" cy="2304256"/>
          </a:xfrm>
          <a:prstGeom prst="rect">
            <a:avLst/>
          </a:prstGeom>
          <a:noFill/>
          <a:ln w="19050">
            <a:solidFill>
              <a:srgbClr val="C90058"/>
            </a:solidFill>
            <a:miter lim="800000"/>
            <a:headEnd/>
            <a:tailEnd/>
          </a:ln>
        </p:spPr>
      </p:pic>
      <p:sp>
        <p:nvSpPr>
          <p:cNvPr id="11" name="Pfeil nach links und oben 10"/>
          <p:cNvSpPr/>
          <p:nvPr/>
        </p:nvSpPr>
        <p:spPr>
          <a:xfrm>
            <a:off x="4175156" y="4941168"/>
            <a:ext cx="432048" cy="864096"/>
          </a:xfrm>
          <a:prstGeom prst="leftUpArrow">
            <a:avLst/>
          </a:prstGeom>
          <a:noFill/>
          <a:ln w="254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365104"/>
            <a:ext cx="2762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13"/>
          <p:cNvSpPr txBox="1"/>
          <p:nvPr/>
        </p:nvSpPr>
        <p:spPr>
          <a:xfrm>
            <a:off x="5148064" y="4365104"/>
            <a:ext cx="3456384" cy="1323439"/>
          </a:xfrm>
          <a:prstGeom prst="rect">
            <a:avLst/>
          </a:prstGeom>
          <a:noFill/>
          <a:ln w="19050">
            <a:solidFill>
              <a:srgbClr val="C8146E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prstClr val="black"/>
                </a:solidFill>
                <a:latin typeface="Arial Narrow" pitchFamily="34" charset="0"/>
              </a:rPr>
              <a:t>Some serial protocols of automation devices are very sensitive to latency, and the remote serial communication could not work, even in the presence of very good connection times.</a:t>
            </a:r>
          </a:p>
        </p:txBody>
      </p:sp>
      <p:sp>
        <p:nvSpPr>
          <p:cNvPr id="9" name="Nach rechts gekrümmter Pfeil 8"/>
          <p:cNvSpPr/>
          <p:nvPr/>
        </p:nvSpPr>
        <p:spPr>
          <a:xfrm>
            <a:off x="467544" y="1916832"/>
            <a:ext cx="864096" cy="2880320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8445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smtClean="0"/>
              <a:t>Firewall</a:t>
            </a:r>
            <a:endParaRPr lang="de-DE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2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- General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2564904"/>
            <a:ext cx="5116601" cy="374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7544" y="1152000"/>
            <a:ext cx="8244916" cy="1268888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Integrated Firewall makes definition and application of rules possible for the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dertermination other security levels</a:t>
            </a:r>
          </a:p>
          <a:p>
            <a:pPr marL="733425" lvl="1" indent="-285750"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limitation of the data traffic on the VPN channel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>
          <a:xfrm>
            <a:off x="470500" y="2852936"/>
            <a:ext cx="3165396" cy="3456384"/>
          </a:xfrm>
        </p:spPr>
        <p:txBody>
          <a:bodyPr/>
          <a:lstStyle/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configuration method  corresponds the procedure at conventional firewall systems</a:t>
            </a:r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addition of policies (guidelines) takes place about the both upper Firewall icons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54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Import of policies (guidelines)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>
          <a:xfrm>
            <a:off x="467544" y="1268760"/>
            <a:ext cx="3240360" cy="5184576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By clicking the import icon         </a:t>
            </a:r>
            <a:br>
              <a:rPr lang="en-US"/>
            </a:br>
            <a:r>
              <a:rPr lang="en-US"/>
              <a:t>     , a list of available policies is shown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Confirm the selection of the desired policy by clicking the "OK" button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policy is inserted in the folder structure in dependent on the selected folder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27" y="1268760"/>
            <a:ext cx="393643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573016"/>
            <a:ext cx="2880321" cy="288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0" y="1540335"/>
            <a:ext cx="409674" cy="39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734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Personalised definition of policies 1/3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>
          <a:xfrm>
            <a:off x="467544" y="1268760"/>
            <a:ext cx="2952328" cy="5184576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Mark a folder in which the policy is created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Then click on the button   </a:t>
            </a:r>
            <a:br>
              <a:rPr lang="en-US"/>
            </a:br>
            <a:r>
              <a:rPr lang="en-US"/>
              <a:t>       to define the rule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Give the policy a name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72" y="1295645"/>
            <a:ext cx="5332625" cy="374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48" y="4077072"/>
            <a:ext cx="333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24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Personalised definition of policies  2/3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>
          <a:xfrm>
            <a:off x="467544" y="1167877"/>
            <a:ext cx="8280920" cy="187220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By addition, a rule is inserted in the definition of the policy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VPN of COMBIVIS connect supports the virtualisation of the datalink level whereby the integrated firewall enables the definition of policies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list „Ethernet-Type“ is a collection of all usual protocols which are used on Ethernet level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184576" cy="336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3779912" y="5661248"/>
            <a:ext cx="72008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24" y="3140968"/>
            <a:ext cx="284300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263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Personalised definition of policies  3/3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>
          <a:xfrm>
            <a:off x="467544" y="1268760"/>
            <a:ext cx="2808312" cy="5184576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If "IP" is selected as an Ethernet type, the included IP address, the IP protocol and the IP port must be specified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With every step, the window „Firewall“ dynamically adapts itself on basis of the made 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422" y="1196752"/>
            <a:ext cx="3668468" cy="238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358" y="2996952"/>
            <a:ext cx="5243532" cy="340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18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Activate connect domain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32000" y="1152000"/>
            <a:ext cx="8604496" cy="1268888"/>
          </a:xfrm>
        </p:spPr>
        <p:txBody>
          <a:bodyPr/>
          <a:lstStyle/>
          <a:p>
            <a:pPr marL="285750" indent="-285750">
              <a:spcBef>
                <a:spcPts val="12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One-time, a license fee will be charged for the registration of the domain</a:t>
            </a:r>
          </a:p>
          <a:p>
            <a:pPr marL="285750" indent="-285750">
              <a:spcBef>
                <a:spcPts val="12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With </a:t>
            </a:r>
            <a:r>
              <a:rPr lang="en-US"/>
              <a:t>your order you will receive an USB key with the COMBIVIS connect software</a:t>
            </a:r>
          </a:p>
          <a:p>
            <a:pPr marL="285750" indent="-285750">
              <a:spcBef>
                <a:spcPts val="12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mtClean="0"/>
              <a:t>Registration of COMBIVIS </a:t>
            </a:r>
            <a:r>
              <a:rPr lang="en-US"/>
              <a:t>connect </a:t>
            </a:r>
            <a:r>
              <a:rPr lang="en-US" smtClean="0"/>
              <a:t>Domain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C:\Users\ZACHAR~1\AppData\Local\Temp\notes42DAE7\82_55mm_Druckerei_conne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18508"/>
            <a:ext cx="5616624" cy="18847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2344" r="1481" b="2057"/>
          <a:stretch/>
        </p:blipFill>
        <p:spPr bwMode="auto">
          <a:xfrm>
            <a:off x="5037060" y="4509120"/>
            <a:ext cx="2775300" cy="19094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t="1965" r="3550" b="3766"/>
          <a:stretch/>
        </p:blipFill>
        <p:spPr bwMode="auto">
          <a:xfrm>
            <a:off x="2190246" y="4526101"/>
            <a:ext cx="2775302" cy="18924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773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Applying the policies (guidelines) 1/6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>
          <a:xfrm>
            <a:off x="467543" y="1167877"/>
            <a:ext cx="8280921" cy="136815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Usage of the defined policies takes place on folder level but also at the level of individual devices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policies / rules, which should be accordingly applied, can be added to the area "firewall"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89" y="2734187"/>
            <a:ext cx="5957651" cy="386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771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Applying the policies (guidelines) 2/6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>
          <a:xfrm>
            <a:off x="467543" y="1167877"/>
            <a:ext cx="8280921" cy="115212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default action for the domain is set to </a:t>
            </a:r>
            <a:r>
              <a:rPr lang="en-US" b="1">
                <a:solidFill>
                  <a:srgbClr val="00B050"/>
                </a:solidFill>
              </a:rPr>
              <a:t>„Allow“</a:t>
            </a:r>
            <a:r>
              <a:rPr lang="en-US"/>
              <a:t> at the beginning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If no firewall policies / rules have been added, so all data packets are passed through without verification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89" y="2492896"/>
            <a:ext cx="6329762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feil nach rechts 6"/>
          <p:cNvSpPr/>
          <p:nvPr/>
        </p:nvSpPr>
        <p:spPr>
          <a:xfrm rot="14647077">
            <a:off x="6205297" y="5763063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73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Applying the policies (guidelines) 3/6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>
          <a:xfrm>
            <a:off x="467543" y="1167877"/>
            <a:ext cx="8280921" cy="1152128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There is a difference in the definition of policies between 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negative logic </a:t>
            </a:r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</a:t>
            </a:r>
            <a:r>
              <a:rPr lang="en-US"/>
              <a:t>default action = </a:t>
            </a:r>
            <a:r>
              <a:rPr lang="en-US" b="1">
                <a:solidFill>
                  <a:srgbClr val="00B050"/>
                </a:solidFill>
              </a:rPr>
              <a:t>Allow</a:t>
            </a:r>
            <a:r>
              <a:rPr lang="en-US"/>
              <a:t>  /  policy = </a:t>
            </a:r>
            <a:r>
              <a:rPr lang="en-US" b="1">
                <a:solidFill>
                  <a:srgbClr val="FF0000"/>
                </a:solidFill>
              </a:rPr>
              <a:t>Deny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positive logic </a:t>
            </a:r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</a:t>
            </a:r>
            <a:r>
              <a:rPr lang="en-US"/>
              <a:t>default action = </a:t>
            </a:r>
            <a:r>
              <a:rPr lang="en-US" b="1">
                <a:solidFill>
                  <a:srgbClr val="FF0000"/>
                </a:solidFill>
              </a:rPr>
              <a:t>Deny</a:t>
            </a:r>
            <a:r>
              <a:rPr lang="en-US"/>
              <a:t> /  policy = </a:t>
            </a:r>
            <a:r>
              <a:rPr lang="en-US" b="1">
                <a:solidFill>
                  <a:srgbClr val="00B050"/>
                </a:solidFill>
              </a:rPr>
              <a:t>Allow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6301"/>
            <a:ext cx="3688681" cy="333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rechts 6"/>
          <p:cNvSpPr/>
          <p:nvPr/>
        </p:nvSpPr>
        <p:spPr>
          <a:xfrm rot="10800000">
            <a:off x="3511505" y="5373216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66301"/>
            <a:ext cx="3687589" cy="327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 nach rechts 8"/>
          <p:cNvSpPr/>
          <p:nvPr/>
        </p:nvSpPr>
        <p:spPr>
          <a:xfrm rot="10800000">
            <a:off x="7839735" y="5361776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610598" y="3764082"/>
            <a:ext cx="1728192" cy="338554"/>
          </a:xfrm>
          <a:prstGeom prst="rect">
            <a:avLst/>
          </a:prstGeom>
          <a:gradFill>
            <a:gsLst>
              <a:gs pos="2000">
                <a:schemeClr val="accent1">
                  <a:tint val="66000"/>
                  <a:satMod val="160000"/>
                </a:schemeClr>
              </a:gs>
              <a:gs pos="8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100">
                <a:solidFill>
                  <a:prstClr val="black"/>
                </a:solidFill>
                <a:latin typeface="Arial Narrow" pitchFamily="34" charset="0"/>
              </a:rPr>
              <a:t>n</a:t>
            </a:r>
            <a:r>
              <a:rPr lang="en-US" sz="1600" spc="100" smtClean="0">
                <a:solidFill>
                  <a:prstClr val="black"/>
                </a:solidFill>
                <a:latin typeface="Arial Narrow" pitchFamily="34" charset="0"/>
              </a:rPr>
              <a:t>egative Logik</a:t>
            </a:r>
            <a:endParaRPr lang="en-US" sz="16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911738" y="3748439"/>
            <a:ext cx="1728192" cy="338554"/>
          </a:xfrm>
          <a:prstGeom prst="rect">
            <a:avLst/>
          </a:prstGeom>
          <a:gradFill>
            <a:gsLst>
              <a:gs pos="2000">
                <a:schemeClr val="accent1">
                  <a:tint val="66000"/>
                  <a:satMod val="160000"/>
                </a:schemeClr>
              </a:gs>
              <a:gs pos="8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100" smtClean="0">
                <a:solidFill>
                  <a:prstClr val="black"/>
                </a:solidFill>
                <a:latin typeface="Arial Narrow" pitchFamily="34" charset="0"/>
              </a:rPr>
              <a:t>positive Logik</a:t>
            </a:r>
            <a:endParaRPr lang="en-US" sz="16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54514" y="4509120"/>
            <a:ext cx="3240360" cy="338554"/>
          </a:xfrm>
          <a:prstGeom prst="rect">
            <a:avLst/>
          </a:prstGeom>
          <a:gradFill>
            <a:gsLst>
              <a:gs pos="2000">
                <a:schemeClr val="accent1">
                  <a:tint val="66000"/>
                  <a:satMod val="160000"/>
                </a:schemeClr>
              </a:gs>
              <a:gs pos="8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100" smtClean="0">
                <a:solidFill>
                  <a:prstClr val="black"/>
                </a:solidFill>
                <a:latin typeface="Arial Narrow" pitchFamily="34" charset="0"/>
              </a:rPr>
              <a:t>Bezug auf Aktion der Richtlinien</a:t>
            </a:r>
            <a:endParaRPr lang="en-US" sz="16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5654" y="4492638"/>
            <a:ext cx="3240360" cy="338554"/>
          </a:xfrm>
          <a:prstGeom prst="rect">
            <a:avLst/>
          </a:prstGeom>
          <a:gradFill>
            <a:gsLst>
              <a:gs pos="2000">
                <a:schemeClr val="accent1">
                  <a:tint val="66000"/>
                  <a:satMod val="160000"/>
                </a:schemeClr>
              </a:gs>
              <a:gs pos="8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100" smtClean="0">
                <a:solidFill>
                  <a:prstClr val="black"/>
                </a:solidFill>
                <a:latin typeface="Arial Narrow" pitchFamily="34" charset="0"/>
              </a:rPr>
              <a:t>Bezug auf Aktion der Richtlinien</a:t>
            </a:r>
            <a:endParaRPr lang="en-US" sz="16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6" name="Pfeil nach rechts 15"/>
          <p:cNvSpPr/>
          <p:nvPr/>
        </p:nvSpPr>
        <p:spPr>
          <a:xfrm rot="5400000">
            <a:off x="2314044" y="4231108"/>
            <a:ext cx="321298" cy="157243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7" name="Pfeil nach rechts 16"/>
          <p:cNvSpPr/>
          <p:nvPr/>
        </p:nvSpPr>
        <p:spPr>
          <a:xfrm rot="5400000">
            <a:off x="6615185" y="4222858"/>
            <a:ext cx="321298" cy="157243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65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91846"/>
            <a:ext cx="33432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Applying the policies (guidelines) 4/6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>
          <a:xfrm>
            <a:off x="467543" y="1167877"/>
            <a:ext cx="8280921" cy="1368152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Negative </a:t>
            </a:r>
            <a:r>
              <a:rPr lang="en-US" smtClean="0"/>
              <a:t>logic </a:t>
            </a:r>
            <a:r>
              <a:rPr lang="en-US" smtClean="0">
                <a:sym typeface="Wingdings" panose="05000000000000000000" pitchFamily="2" charset="2"/>
              </a:rPr>
              <a:t> </a:t>
            </a:r>
            <a:r>
              <a:rPr lang="en-US" b="1" smtClean="0">
                <a:solidFill>
                  <a:srgbClr val="FF0000"/>
                </a:solidFill>
              </a:rPr>
              <a:t>only </a:t>
            </a:r>
            <a:r>
              <a:rPr lang="en-US" b="1">
                <a:solidFill>
                  <a:srgbClr val="FF0000"/>
                </a:solidFill>
              </a:rPr>
              <a:t>the denied packages by the policy are blocked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Setting the Default </a:t>
            </a:r>
            <a:r>
              <a:rPr lang="en-US" smtClean="0"/>
              <a:t>action </a:t>
            </a:r>
            <a:r>
              <a:rPr lang="en-US"/>
              <a:t>on "Allow”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Set the action within the policy on </a:t>
            </a:r>
            <a:r>
              <a:rPr lang="en-US" smtClean="0"/>
              <a:t>“Deny</a:t>
            </a:r>
            <a:r>
              <a:rPr lang="en-US"/>
              <a:t>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 rot="10800000">
            <a:off x="2483768" y="4664054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30" y="2729061"/>
            <a:ext cx="3816273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Pfeil nach rechts 17"/>
          <p:cNvSpPr/>
          <p:nvPr/>
        </p:nvSpPr>
        <p:spPr>
          <a:xfrm rot="10800000">
            <a:off x="8112019" y="6042254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3885352" y="4265438"/>
            <a:ext cx="1404156" cy="1265284"/>
          </a:xfrm>
          <a:prstGeom prst="curvedConnector3">
            <a:avLst/>
          </a:prstGeom>
          <a:ln w="25400">
            <a:solidFill>
              <a:srgbClr val="C814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9"/>
          <p:cNvSpPr/>
          <p:nvPr/>
        </p:nvSpPr>
        <p:spPr>
          <a:xfrm rot="16200000">
            <a:off x="7677919" y="4283521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77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67" y="2753295"/>
            <a:ext cx="3352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30" y="2719839"/>
            <a:ext cx="3816273" cy="36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Applying the policies (guidelines) 5/6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>
          <a:xfrm>
            <a:off x="467543" y="1268760"/>
            <a:ext cx="8424937" cy="1368152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Positive logic </a:t>
            </a:r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</a:t>
            </a:r>
            <a:r>
              <a:rPr lang="en-US" b="1">
                <a:solidFill>
                  <a:srgbClr val="00B050"/>
                </a:solidFill>
              </a:rPr>
              <a:t>only the allowed packages by the policy are passed through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Setting the Default </a:t>
            </a:r>
            <a:r>
              <a:rPr lang="en-US" smtClean="0"/>
              <a:t>action </a:t>
            </a:r>
            <a:r>
              <a:rPr lang="en-US"/>
              <a:t>on “Deny”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Set the action within the policy on “Allow”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 rot="10800000">
            <a:off x="2548471" y="4604958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8" name="Pfeil nach rechts 17"/>
          <p:cNvSpPr/>
          <p:nvPr/>
        </p:nvSpPr>
        <p:spPr>
          <a:xfrm rot="10800000">
            <a:off x="8112019" y="5970246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3965769" y="4318394"/>
            <a:ext cx="1448700" cy="1059903"/>
          </a:xfrm>
          <a:prstGeom prst="curvedConnector3">
            <a:avLst/>
          </a:prstGeom>
          <a:ln w="25400">
            <a:solidFill>
              <a:srgbClr val="C814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964" y="3966509"/>
            <a:ext cx="360040" cy="15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feil nach rechts 10"/>
          <p:cNvSpPr/>
          <p:nvPr/>
        </p:nvSpPr>
        <p:spPr>
          <a:xfrm rot="16200000">
            <a:off x="7749927" y="4283521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29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2" y="3284984"/>
            <a:ext cx="3992348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17" y="3284984"/>
            <a:ext cx="395707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Applying the policies (guidelines) 6/6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/>
          </a:p>
          <a:p>
            <a:pPr marL="0" indent="0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7544" y="1167877"/>
            <a:ext cx="8280920" cy="2088231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Applied policies can be inherited on subfolders and its contained devices.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If the inheritance chain is not interrupted (CheckBox not marked), the default action is specified by a higher-level folder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Firewall area is </a:t>
            </a:r>
            <a:r>
              <a:rPr lang="en-US" b="1" u="sng"/>
              <a:t>always a summary of </a:t>
            </a:r>
            <a:r>
              <a:rPr lang="en-US"/>
              <a:t>both inherited and explicitly applied policies for each selected device or folder</a:t>
            </a:r>
          </a:p>
          <a:p>
            <a:pPr marL="0" indent="0">
              <a:spcBef>
                <a:spcPts val="1000"/>
              </a:spcBef>
            </a:pPr>
            <a:r>
              <a:rPr lang="en-US" sz="1600" smtClean="0"/>
              <a:t> </a:t>
            </a:r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11560" y="4692814"/>
            <a:ext cx="3888432" cy="584775"/>
          </a:xfrm>
          <a:prstGeom prst="rect">
            <a:avLst/>
          </a:prstGeom>
          <a:gradFill>
            <a:gsLst>
              <a:gs pos="2000">
                <a:schemeClr val="accent1">
                  <a:tint val="66000"/>
                  <a:satMod val="160000"/>
                </a:schemeClr>
              </a:gs>
              <a:gs pos="8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100" smtClean="0">
                <a:solidFill>
                  <a:prstClr val="black"/>
                </a:solidFill>
                <a:latin typeface="Arial Narrow" pitchFamily="34" charset="0"/>
              </a:rPr>
              <a:t>“Standardaktion” vom übergeordneten Ordner vererbt</a:t>
            </a:r>
            <a:endParaRPr lang="en-US" sz="16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932040" y="4686645"/>
            <a:ext cx="3816424" cy="584775"/>
          </a:xfrm>
          <a:prstGeom prst="rect">
            <a:avLst/>
          </a:prstGeom>
          <a:gradFill>
            <a:gsLst>
              <a:gs pos="2000">
                <a:schemeClr val="accent1">
                  <a:tint val="66000"/>
                  <a:satMod val="160000"/>
                </a:schemeClr>
              </a:gs>
              <a:gs pos="8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100" smtClean="0">
                <a:solidFill>
                  <a:prstClr val="black"/>
                </a:solidFill>
                <a:latin typeface="Arial Narrow" pitchFamily="34" charset="0"/>
              </a:rPr>
              <a:t>“Standardaktion” </a:t>
            </a:r>
            <a:r>
              <a:rPr lang="en-US" sz="1600" b="1" u="sng" spc="100" smtClean="0">
                <a:solidFill>
                  <a:prstClr val="black"/>
                </a:solidFill>
                <a:latin typeface="Arial Narrow" pitchFamily="34" charset="0"/>
              </a:rPr>
              <a:t>nicht</a:t>
            </a:r>
            <a:r>
              <a:rPr lang="en-US" sz="1600" spc="100" smtClean="0">
                <a:solidFill>
                  <a:prstClr val="black"/>
                </a:solidFill>
                <a:latin typeface="Arial Narrow" pitchFamily="34" charset="0"/>
              </a:rPr>
              <a:t> vom übergeordneten Ordner vererbt</a:t>
            </a:r>
            <a:endParaRPr lang="en-US" sz="16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5400000">
            <a:off x="385098" y="5660857"/>
            <a:ext cx="720861" cy="14401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3" name="Pfeil nach rechts 12"/>
          <p:cNvSpPr/>
          <p:nvPr/>
        </p:nvSpPr>
        <p:spPr>
          <a:xfrm rot="5400000">
            <a:off x="4689106" y="5660857"/>
            <a:ext cx="720861" cy="14401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1902" y="4016215"/>
            <a:ext cx="360040" cy="15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3390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Example to the protocol filter 1/2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/>
          </a:p>
          <a:p>
            <a:pPr marL="0" indent="0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7544" y="1196752"/>
            <a:ext cx="8280920" cy="2016223"/>
          </a:xfrm>
        </p:spPr>
        <p:txBody>
          <a:bodyPr>
            <a:noAutofit/>
          </a:bodyPr>
          <a:lstStyle/>
          <a:p>
            <a:pPr marL="285750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Import a pre-defined policy and their usage for a device  independent of the user and the IP address of this device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Select a domain and then click the "Import Policy" button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Mark the desired policy in the list and import this with "OK“ 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Afterwards, select the device to which the policy shall be applied</a:t>
            </a:r>
          </a:p>
          <a:p>
            <a:pPr marL="733425" lvl="1" indent="-285750">
              <a:spcBef>
                <a:spcPts val="1000"/>
              </a:spcBef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5868"/>
            <a:ext cx="3384376" cy="272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94" y="1834555"/>
            <a:ext cx="51060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22745"/>
            <a:ext cx="3312368" cy="274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101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Example to the protocol filter 2/2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/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7544" y="1196752"/>
            <a:ext cx="8352928" cy="2232248"/>
          </a:xfrm>
        </p:spPr>
        <p:txBody>
          <a:bodyPr>
            <a:noAutofit/>
          </a:bodyPr>
          <a:lstStyle/>
          <a:p>
            <a:pPr marL="285750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The VPN connection with the sub-network, which is connected to the selected device, shall only allow the use of "CoDeSys" protocol for programming the PLC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Set the action of the selected policy on „Allow“ 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Set the default action on „Deny“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/>
              <a:t>Mark the check box to not inherit the action from the higher-level folder </a:t>
            </a:r>
            <a:r>
              <a:rPr lang="de-DE" dirty="0"/>
              <a:t>		</a:t>
            </a:r>
            <a:r>
              <a:rPr lang="de-DE" dirty="0" smtClean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" y="3530668"/>
            <a:ext cx="33337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3471347"/>
            <a:ext cx="3730377" cy="285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feil nach rechts 10"/>
          <p:cNvSpPr/>
          <p:nvPr/>
        </p:nvSpPr>
        <p:spPr>
          <a:xfrm rot="10800000">
            <a:off x="2843808" y="5373216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8442739" y="5949387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434806" y="5944543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20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Example for inserting the IP filter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/>
          </a:p>
          <a:p>
            <a:pPr marL="0" indent="0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7544" y="1167877"/>
            <a:ext cx="8280920" cy="1810776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z="1700"/>
              <a:t>Now, the passage of the packages shall be further limited by means of an IP filter</a:t>
            </a:r>
            <a:br>
              <a:rPr lang="en-US" sz="1700"/>
            </a:br>
            <a:r>
              <a:rPr lang="en-US" sz="1700" smtClean="0">
                <a:sym typeface="Wingdings" panose="05000000000000000000" pitchFamily="2" charset="2"/>
              </a:rPr>
              <a:t></a:t>
            </a:r>
            <a:r>
              <a:rPr lang="en-US" sz="1700" smtClean="0"/>
              <a:t> </a:t>
            </a:r>
            <a:r>
              <a:rPr lang="en-US" sz="1700"/>
              <a:t>data traffic is only allowed for specific IP addresses </a:t>
            </a:r>
          </a:p>
          <a:p>
            <a:pPr marL="733425" lvl="1" indent="-285750">
              <a:lnSpc>
                <a:spcPct val="100000"/>
              </a:lnSpc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700"/>
              <a:t>Adding a rule to the imported policy</a:t>
            </a:r>
          </a:p>
          <a:p>
            <a:pPr marL="733425" lvl="1" indent="-285750">
              <a:lnSpc>
                <a:spcPct val="100000"/>
              </a:lnSpc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700"/>
              <a:t>Create a IP filter by input the IP details for this rule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z="1700"/>
              <a:t>Change of the policy is immediately effective at all folders/devices where it is applied </a:t>
            </a:r>
            <a:r>
              <a:rPr lang="de-DE" dirty="0"/>
              <a:t>		</a:t>
            </a:r>
            <a:r>
              <a:rPr lang="de-DE" dirty="0" smtClean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78653"/>
            <a:ext cx="4824536" cy="366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3990906" cy="25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92505"/>
            <a:ext cx="3979334" cy="258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feil nach rechts 13"/>
          <p:cNvSpPr/>
          <p:nvPr/>
        </p:nvSpPr>
        <p:spPr>
          <a:xfrm rot="16200000">
            <a:off x="7461895" y="4859585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5" name="Pfeil nach rechts 14"/>
          <p:cNvSpPr/>
          <p:nvPr/>
        </p:nvSpPr>
        <p:spPr>
          <a:xfrm>
            <a:off x="971600" y="5245455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61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42354"/>
            <a:ext cx="4464496" cy="340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Pfeil nach rechts 17"/>
          <p:cNvSpPr/>
          <p:nvPr/>
        </p:nvSpPr>
        <p:spPr>
          <a:xfrm rot="16200000">
            <a:off x="4607031" y="4386952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– Example for inserting the user filter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/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7544" y="1167877"/>
            <a:ext cx="8496944" cy="1944216"/>
          </a:xfrm>
        </p:spPr>
        <p:txBody>
          <a:bodyPr>
            <a:noAutofit/>
          </a:bodyPr>
          <a:lstStyle/>
          <a:p>
            <a:pPr marL="285750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sz="1700"/>
              <a:t>Now, the previously applied filters "protocol" and "IP" shall only become active if the users belong to a certain group </a:t>
            </a:r>
            <a:r>
              <a:rPr lang="en-US" sz="1700" smtClean="0">
                <a:sym typeface="Wingdings" panose="05000000000000000000" pitchFamily="2" charset="2"/>
              </a:rPr>
              <a:t></a:t>
            </a:r>
            <a:r>
              <a:rPr lang="en-US" sz="1700" smtClean="0"/>
              <a:t> </a:t>
            </a:r>
            <a:r>
              <a:rPr lang="en-US" sz="1700" i="1"/>
              <a:t>user filter = allocation option in the policy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700"/>
              <a:t>Select a device to which the policy should be applied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700"/>
              <a:t>Mark the protocol of the policy in the Firewall area and click the button "Edit”</a:t>
            </a:r>
          </a:p>
          <a:p>
            <a:pPr marL="733425" lvl="1" indent="-285750">
              <a:spcBef>
                <a:spcPts val="1000"/>
              </a:spcBef>
              <a:buClr>
                <a:srgbClr val="C8146E"/>
              </a:buClr>
              <a:buFont typeface="Wingdings" panose="05000000000000000000" pitchFamily="2" charset="2"/>
              <a:buChar char="v"/>
            </a:pPr>
            <a:r>
              <a:rPr lang="en-US" sz="1700"/>
              <a:t>Select  the user or user group from the drop-box and take over these	</a:t>
            </a:r>
            <a:r>
              <a:rPr lang="de-DE" sz="1700" dirty="0"/>
              <a:t>	</a:t>
            </a:r>
            <a:r>
              <a:rPr lang="de-DE" dirty="0"/>
              <a:t>			</a:t>
            </a:r>
            <a:r>
              <a:rPr lang="de-DE" dirty="0" smtClean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31069"/>
            <a:ext cx="3621782" cy="304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45" y="3314731"/>
            <a:ext cx="4032448" cy="30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feil nach rechts 15"/>
          <p:cNvSpPr/>
          <p:nvPr/>
        </p:nvSpPr>
        <p:spPr>
          <a:xfrm rot="5400000">
            <a:off x="2552123" y="5147617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7" name="Pfeil nach rechts 16"/>
          <p:cNvSpPr/>
          <p:nvPr/>
        </p:nvSpPr>
        <p:spPr>
          <a:xfrm rot="10800000">
            <a:off x="6984900" y="4835880"/>
            <a:ext cx="583369" cy="314487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356992"/>
            <a:ext cx="3993516" cy="316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6910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setup from USB KEY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32000" y="1152000"/>
            <a:ext cx="8280000" cy="692824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Now run the setup from USB key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8" y="1916832"/>
            <a:ext cx="8208911" cy="1779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518453" y="4149080"/>
            <a:ext cx="828091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10000"/>
              </a:lnSpc>
              <a:spcBef>
                <a:spcPts val="600"/>
              </a:spcBef>
            </a:pPr>
            <a:r>
              <a:rPr lang="en-US" b="1" i="1" u="sng" kern="600" spc="100" dirty="0" err="1" smtClean="0">
                <a:solidFill>
                  <a:prstClr val="black"/>
                </a:solidFill>
                <a:latin typeface="Arial Narrow" pitchFamily="34" charset="0"/>
              </a:rPr>
              <a:t>Hinweis</a:t>
            </a:r>
            <a:r>
              <a:rPr lang="en-US" b="1" i="1" u="sng" kern="600" spc="100" dirty="0" smtClean="0">
                <a:solidFill>
                  <a:prstClr val="black"/>
                </a:solidFill>
                <a:latin typeface="Arial Narrow" pitchFamily="34" charset="0"/>
              </a:rPr>
              <a:t>:</a:t>
            </a:r>
            <a:endParaRPr lang="en-US" b="1" i="1" u="sng" kern="600" spc="100" dirty="0">
              <a:solidFill>
                <a:prstClr val="black"/>
              </a:solidFill>
              <a:latin typeface="Arial Narrow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Clr>
                <a:srgbClr val="C90058"/>
              </a:buClr>
              <a:buFont typeface="Wingdings" panose="05000000000000000000" pitchFamily="2" charset="2"/>
              <a:buChar char="ü"/>
            </a:pPr>
            <a:r>
              <a:rPr lang="en-US" i="1">
                <a:solidFill>
                  <a:prstClr val="black"/>
                </a:solidFill>
              </a:rPr>
              <a:t>An installation and use of the COMBIVIS connect Control Center software is allowed on several local PCs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Clr>
                <a:srgbClr val="C90058"/>
              </a:buClr>
              <a:buFont typeface="Wingdings" panose="05000000000000000000" pitchFamily="2" charset="2"/>
              <a:buChar char="ü"/>
            </a:pPr>
            <a:r>
              <a:rPr lang="en-US" i="1">
                <a:solidFill>
                  <a:prstClr val="black"/>
                </a:solidFill>
              </a:rPr>
              <a:t>A virtual network adapter and a virtual serial port are added on the local PC during the installation </a:t>
            </a:r>
            <a:r>
              <a:rPr lang="en-US" i="1" smtClean="0">
                <a:solidFill>
                  <a:prstClr val="black"/>
                </a:solidFill>
                <a:sym typeface="Wingdings" panose="05000000000000000000" pitchFamily="2" charset="2"/>
              </a:rPr>
              <a:t></a:t>
            </a:r>
            <a:r>
              <a:rPr lang="en-US" i="1" smtClean="0">
                <a:solidFill>
                  <a:prstClr val="black"/>
                </a:solidFill>
              </a:rPr>
              <a:t> </a:t>
            </a:r>
            <a:r>
              <a:rPr lang="en-US" i="1">
                <a:solidFill>
                  <a:prstClr val="black"/>
                </a:solidFill>
              </a:rPr>
              <a:t>it is necessary for the VPN via Ethernet or serial connection</a:t>
            </a:r>
            <a:endParaRPr lang="en-US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26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Network bridge / Subnetwork</a:t>
            </a:r>
            <a:endParaRPr lang="de-DE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/>
        </p:nvSpPr>
        <p:spPr>
          <a:xfrm>
            <a:off x="7884368" y="3836019"/>
            <a:ext cx="936104" cy="25146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948407" y="3845692"/>
            <a:ext cx="2863953" cy="25049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sub-network with C6 Router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9" y="4495831"/>
            <a:ext cx="864096" cy="79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Grafik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0" y="1911024"/>
            <a:ext cx="1368151" cy="1091415"/>
          </a:xfrm>
          <a:prstGeom prst="rect">
            <a:avLst/>
          </a:prstGeom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02" y="2254823"/>
            <a:ext cx="720079" cy="51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39" y="2259445"/>
            <a:ext cx="71913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50700"/>
            <a:ext cx="746373" cy="7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44" y="4634512"/>
            <a:ext cx="71913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Gerade Verbindung 11"/>
          <p:cNvCxnSpPr>
            <a:stCxn id="2061" idx="3"/>
            <a:endCxn id="2064" idx="1"/>
          </p:cNvCxnSpPr>
          <p:nvPr/>
        </p:nvCxnSpPr>
        <p:spPr>
          <a:xfrm>
            <a:off x="3390881" y="2511447"/>
            <a:ext cx="245015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2064" idx="3"/>
            <a:endCxn id="2063" idx="1"/>
          </p:cNvCxnSpPr>
          <p:nvPr/>
        </p:nvCxnSpPr>
        <p:spPr>
          <a:xfrm>
            <a:off x="4382269" y="2511447"/>
            <a:ext cx="206570" cy="438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2063" idx="3"/>
          </p:cNvCxnSpPr>
          <p:nvPr/>
        </p:nvCxnSpPr>
        <p:spPr>
          <a:xfrm flipV="1">
            <a:off x="5307976" y="2511204"/>
            <a:ext cx="2259370" cy="462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061" idx="1"/>
          </p:cNvCxnSpPr>
          <p:nvPr/>
        </p:nvCxnSpPr>
        <p:spPr>
          <a:xfrm flipH="1" flipV="1">
            <a:off x="1518674" y="2506774"/>
            <a:ext cx="1152128" cy="467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2064" idx="2"/>
          </p:cNvCxnSpPr>
          <p:nvPr/>
        </p:nvCxnSpPr>
        <p:spPr>
          <a:xfrm>
            <a:off x="4009083" y="2872194"/>
            <a:ext cx="16358" cy="201870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065" idx="1"/>
            <a:endCxn id="2053" idx="3"/>
          </p:cNvCxnSpPr>
          <p:nvPr/>
        </p:nvCxnSpPr>
        <p:spPr>
          <a:xfrm flipH="1" flipV="1">
            <a:off x="1699635" y="4890893"/>
            <a:ext cx="972109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Gerade Verbindung 2048"/>
          <p:cNvCxnSpPr/>
          <p:nvPr/>
        </p:nvCxnSpPr>
        <p:spPr>
          <a:xfrm flipH="1">
            <a:off x="6739114" y="5915037"/>
            <a:ext cx="46819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5868144" y="6224743"/>
            <a:ext cx="1512168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7956376" y="6189780"/>
            <a:ext cx="410344" cy="1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2065" idx="3"/>
          </p:cNvCxnSpPr>
          <p:nvPr/>
        </p:nvCxnSpPr>
        <p:spPr>
          <a:xfrm flipV="1">
            <a:off x="3390881" y="4890892"/>
            <a:ext cx="634560" cy="2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459741" y="2300383"/>
            <a:ext cx="504057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WAN</a:t>
            </a:r>
            <a:endParaRPr lang="en-US" sz="14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 rot="16200000">
            <a:off x="7769475" y="4156836"/>
            <a:ext cx="739905" cy="21544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RS 232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64905" y="3995072"/>
            <a:ext cx="1215089" cy="43088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100" smtClean="0">
                <a:solidFill>
                  <a:prstClr val="black"/>
                </a:solidFill>
                <a:latin typeface="Arial Narrow" pitchFamily="34" charset="0"/>
              </a:rPr>
              <a:t>Server Infrastructure</a:t>
            </a:r>
            <a:endParaRPr lang="en-US" sz="1400" b="1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67544" y="1493071"/>
            <a:ext cx="1483177" cy="43088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COMBIVIS connect Control Center</a:t>
            </a:r>
          </a:p>
        </p:txBody>
      </p:sp>
      <p:pic>
        <p:nvPicPr>
          <p:cNvPr id="39" name="Grafik 3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47" y="3122557"/>
            <a:ext cx="996757" cy="656843"/>
          </a:xfrm>
          <a:prstGeom prst="rect">
            <a:avLst/>
          </a:prstGeom>
        </p:spPr>
      </p:pic>
      <p:cxnSp>
        <p:nvCxnSpPr>
          <p:cNvPr id="41" name="Gerade Verbindung 40"/>
          <p:cNvCxnSpPr/>
          <p:nvPr/>
        </p:nvCxnSpPr>
        <p:spPr>
          <a:xfrm>
            <a:off x="7380312" y="4201488"/>
            <a:ext cx="0" cy="2032536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7207304" y="4349144"/>
            <a:ext cx="1" cy="156589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5952027" y="3501008"/>
            <a:ext cx="0" cy="864096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 flipV="1">
            <a:off x="6228184" y="4077072"/>
            <a:ext cx="1512168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 rot="16200000">
            <a:off x="6757955" y="4946883"/>
            <a:ext cx="664031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Ethernet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7063289" y="2511447"/>
            <a:ext cx="504057" cy="18466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spc="100" smtClean="0">
                <a:solidFill>
                  <a:prstClr val="black"/>
                </a:solidFill>
                <a:latin typeface="Arial Narrow" pitchFamily="34" charset="0"/>
              </a:rPr>
              <a:t>WAN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6483423" y="2997312"/>
            <a:ext cx="1282771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spc="100" dirty="0" smtClean="0">
                <a:solidFill>
                  <a:prstClr val="black"/>
                </a:solidFill>
                <a:latin typeface="Arial Narrow" pitchFamily="34" charset="0"/>
              </a:rPr>
              <a:t>Bridge </a:t>
            </a:r>
            <a:r>
              <a:rPr lang="en-US" sz="1200" spc="100" smtClean="0">
                <a:solidFill>
                  <a:prstClr val="black"/>
                </a:solidFill>
                <a:latin typeface="Arial Narrow" pitchFamily="34" charset="0"/>
              </a:rPr>
              <a:t>with LAN</a:t>
            </a:r>
            <a:endParaRPr lang="en-US" sz="1200" spc="1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algn="ctr"/>
            <a:r>
              <a:rPr lang="en-US" sz="1200" b="1" spc="100" dirty="0" smtClean="0">
                <a:solidFill>
                  <a:prstClr val="black"/>
                </a:solidFill>
                <a:latin typeface="Arial Narrow" pitchFamily="34" charset="0"/>
              </a:rPr>
              <a:t>IP:192.168.210.20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H="1">
            <a:off x="5947026" y="4352811"/>
            <a:ext cx="126028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6093595" y="4211661"/>
            <a:ext cx="129614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>
            <a:off x="6096043" y="3501008"/>
            <a:ext cx="0" cy="72008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6240059" y="3501008"/>
            <a:ext cx="0" cy="576064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6582818" y="3845692"/>
            <a:ext cx="902373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Ethernet</a:t>
            </a:r>
          </a:p>
        </p:txBody>
      </p:sp>
      <p:sp>
        <p:nvSpPr>
          <p:cNvPr id="97" name="Textfeld 96"/>
          <p:cNvSpPr txBox="1"/>
          <p:nvPr/>
        </p:nvSpPr>
        <p:spPr>
          <a:xfrm rot="16200000">
            <a:off x="4475266" y="5193620"/>
            <a:ext cx="1386247" cy="18466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100" smtClean="0">
                <a:solidFill>
                  <a:prstClr val="black"/>
                </a:solidFill>
                <a:latin typeface="Arial Narrow" pitchFamily="34" charset="0"/>
              </a:rPr>
              <a:t>IP:192.168.210.141</a:t>
            </a:r>
          </a:p>
        </p:txBody>
      </p:sp>
      <p:sp>
        <p:nvSpPr>
          <p:cNvPr id="98" name="Textfeld 97"/>
          <p:cNvSpPr txBox="1"/>
          <p:nvPr/>
        </p:nvSpPr>
        <p:spPr>
          <a:xfrm rot="16200000">
            <a:off x="5479436" y="5202837"/>
            <a:ext cx="1386247" cy="18466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100" smtClean="0">
                <a:solidFill>
                  <a:prstClr val="black"/>
                </a:solidFill>
                <a:latin typeface="Arial Narrow" pitchFamily="34" charset="0"/>
              </a:rPr>
              <a:t>IP:192.168.210.142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6582818" y="1321098"/>
            <a:ext cx="1236089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100" smtClean="0">
                <a:solidFill>
                  <a:prstClr val="black"/>
                </a:solidFill>
                <a:latin typeface="Arial Narrow" pitchFamily="34" charset="0"/>
              </a:rPr>
              <a:t>C6 Router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582570" y="1272830"/>
            <a:ext cx="1236089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100" smtClean="0">
                <a:solidFill>
                  <a:prstClr val="black"/>
                </a:solidFill>
                <a:latin typeface="Arial Narrow" pitchFamily="34" charset="0"/>
              </a:rPr>
              <a:t>Local PC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625259" y="3020681"/>
            <a:ext cx="1325462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spc="100">
                <a:solidFill>
                  <a:prstClr val="black"/>
                </a:solidFill>
                <a:latin typeface="Arial Narrow" pitchFamily="34" charset="0"/>
              </a:rPr>
              <a:t>v</a:t>
            </a:r>
            <a:r>
              <a:rPr lang="en-US" sz="1200" spc="100" smtClean="0">
                <a:solidFill>
                  <a:prstClr val="black"/>
                </a:solidFill>
                <a:latin typeface="Arial Narrow" pitchFamily="34" charset="0"/>
              </a:rPr>
              <a:t>irtual Interface</a:t>
            </a:r>
          </a:p>
          <a:p>
            <a:pPr algn="ctr"/>
            <a:r>
              <a:rPr lang="en-US" sz="1200" spc="100" smtClean="0">
                <a:solidFill>
                  <a:prstClr val="black"/>
                </a:solidFill>
                <a:latin typeface="Arial Narrow" pitchFamily="34" charset="0"/>
              </a:rPr>
              <a:t>IP:192.168.210.xxx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97152"/>
            <a:ext cx="68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feld 63"/>
          <p:cNvSpPr txBox="1"/>
          <p:nvPr/>
        </p:nvSpPr>
        <p:spPr>
          <a:xfrm>
            <a:off x="6280413" y="2307971"/>
            <a:ext cx="1303100" cy="18466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100" smtClean="0">
                <a:solidFill>
                  <a:prstClr val="black"/>
                </a:solidFill>
                <a:latin typeface="Arial Narrow" pitchFamily="34" charset="0"/>
              </a:rPr>
              <a:t>IP: 172.17.128.255</a:t>
            </a:r>
          </a:p>
        </p:txBody>
      </p:sp>
      <p:cxnSp>
        <p:nvCxnSpPr>
          <p:cNvPr id="61" name="Gerade Verbindung 60"/>
          <p:cNvCxnSpPr/>
          <p:nvPr/>
        </p:nvCxnSpPr>
        <p:spPr>
          <a:xfrm>
            <a:off x="5868144" y="5783973"/>
            <a:ext cx="0" cy="44077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91" y="4811655"/>
            <a:ext cx="68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Gerade Verbindung 56"/>
          <p:cNvCxnSpPr/>
          <p:nvPr/>
        </p:nvCxnSpPr>
        <p:spPr>
          <a:xfrm>
            <a:off x="6739114" y="5783973"/>
            <a:ext cx="5350" cy="131064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06" y="4811655"/>
            <a:ext cx="68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Gerade Verbindung 68"/>
          <p:cNvCxnSpPr/>
          <p:nvPr/>
        </p:nvCxnSpPr>
        <p:spPr>
          <a:xfrm flipH="1">
            <a:off x="8366719" y="5878455"/>
            <a:ext cx="1" cy="32320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395535" y="1258481"/>
            <a:ext cx="8424935" cy="5166574"/>
          </a:xfrm>
          <a:prstGeom prst="roundRect">
            <a:avLst>
              <a:gd name="adj" fmla="val 3817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68" name="Picture 5" descr="C:\Users\meyer\Documents\Daten\CCT_Fernwartung und Monitoring\C6 Router\Bilder C6 Router Familie Dokumentation\KEB-JPG\C6_Router_M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13" y="1428820"/>
            <a:ext cx="651495" cy="164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26"/>
          <p:cNvCxnSpPr/>
          <p:nvPr/>
        </p:nvCxnSpPr>
        <p:spPr>
          <a:xfrm flipH="1">
            <a:off x="7740352" y="3002439"/>
            <a:ext cx="1088" cy="107463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7956376" y="3002439"/>
            <a:ext cx="0" cy="3199216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6469100" y="1557773"/>
            <a:ext cx="1440160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spc="100" smtClean="0">
                <a:solidFill>
                  <a:prstClr val="black"/>
                </a:solidFill>
                <a:latin typeface="Arial Narrow" pitchFamily="34" charset="0"/>
              </a:rPr>
              <a:t>COMBIVIS connect Runtime</a:t>
            </a:r>
          </a:p>
        </p:txBody>
      </p:sp>
    </p:spTree>
    <p:extLst>
      <p:ext uri="{BB962C8B-B14F-4D97-AF65-F5344CB8AC3E}">
        <p14:creationId xmlns:p14="http://schemas.microsoft.com/office/powerpoint/2010/main" val="2954227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connection 1/2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66130"/>
            <a:ext cx="66198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467544" y="134076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kern="600" spc="100">
                <a:solidFill>
                  <a:prstClr val="black"/>
                </a:solidFill>
                <a:latin typeface="Arial Narrow" panose="020B0606020202030204" pitchFamily="34" charset="0"/>
              </a:rPr>
              <a:t>Call up </a:t>
            </a:r>
            <a:r>
              <a:rPr lang="en-US" kern="600" spc="100" smtClean="0">
                <a:solidFill>
                  <a:prstClr val="black"/>
                </a:solidFill>
                <a:latin typeface="Arial Narrow" panose="020B0606020202030204" pitchFamily="34" charset="0"/>
              </a:rPr>
              <a:t>and adjust the </a:t>
            </a:r>
            <a:r>
              <a:rPr lang="en-US" kern="600" spc="100">
                <a:solidFill>
                  <a:prstClr val="black"/>
                </a:solidFill>
                <a:latin typeface="Arial Narrow" panose="020B0606020202030204" pitchFamily="34" charset="0"/>
              </a:rPr>
              <a:t>settings </a:t>
            </a:r>
            <a:r>
              <a:rPr lang="en-US" kern="600" spc="100" smtClean="0">
                <a:solidFill>
                  <a:prstClr val="black"/>
                </a:solidFill>
                <a:latin typeface="Arial Narrow" panose="020B0606020202030204" pitchFamily="34" charset="0"/>
              </a:rPr>
              <a:t>of </a:t>
            </a:r>
            <a:r>
              <a:rPr lang="en-US" kern="600" spc="100">
                <a:solidFill>
                  <a:prstClr val="black"/>
                </a:solidFill>
                <a:latin typeface="Arial Narrow" panose="020B0606020202030204" pitchFamily="34" charset="0"/>
              </a:rPr>
              <a:t>the </a:t>
            </a:r>
            <a:r>
              <a:rPr lang="en-US" kern="600" spc="100" smtClean="0">
                <a:solidFill>
                  <a:prstClr val="black"/>
                </a:solidFill>
                <a:latin typeface="Arial Narrow" panose="020B0606020202030204" pitchFamily="34" charset="0"/>
              </a:rPr>
              <a:t>Modem connection (Mobile connection)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395535" y="1286762"/>
            <a:ext cx="8424935" cy="5166574"/>
          </a:xfrm>
          <a:prstGeom prst="roundRect">
            <a:avLst>
              <a:gd name="adj" fmla="val 3817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5" y="2276872"/>
            <a:ext cx="804024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267744" y="4725144"/>
            <a:ext cx="2340258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62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connection 2/2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636912"/>
            <a:ext cx="8064896" cy="329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467544" y="1412776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kern="600" spc="100">
                <a:solidFill>
                  <a:prstClr val="black"/>
                </a:solidFill>
                <a:latin typeface="Arial Narrow" panose="020B0606020202030204" pitchFamily="34" charset="0"/>
              </a:rPr>
              <a:t>Call up the settings for the network </a:t>
            </a:r>
            <a:r>
              <a:rPr lang="en-US" kern="600" spc="100" smtClean="0">
                <a:solidFill>
                  <a:prstClr val="black"/>
                </a:solidFill>
                <a:latin typeface="Arial Narrow" panose="020B0606020202030204" pitchFamily="34" charset="0"/>
              </a:rPr>
              <a:t>connections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 kern="600" spc="10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kern="600" spc="100">
                <a:solidFill>
                  <a:prstClr val="black"/>
                </a:solidFill>
                <a:latin typeface="Arial Narrow" panose="020B0606020202030204" pitchFamily="34" charset="0"/>
              </a:rPr>
              <a:t>Adjust the  Ethernet-Port </a:t>
            </a:r>
            <a:r>
              <a:rPr lang="en-US" kern="600" spc="100" smtClean="0">
                <a:solidFill>
                  <a:prstClr val="black"/>
                </a:solidFill>
                <a:latin typeface="Arial Narrow" panose="020B0606020202030204" pitchFamily="34" charset="0"/>
              </a:rPr>
              <a:t>(WAN) </a:t>
            </a:r>
            <a:r>
              <a:rPr lang="en-US" kern="600" spc="100">
                <a:solidFill>
                  <a:prstClr val="black"/>
                </a:solidFill>
                <a:latin typeface="Arial Narrow" panose="020B0606020202030204" pitchFamily="34" charset="0"/>
              </a:rPr>
              <a:t>for the Internet access </a:t>
            </a:r>
            <a:r>
              <a:rPr lang="en-US" kern="600" spc="100" smtClean="0">
                <a:solidFill>
                  <a:prstClr val="black"/>
                </a:solidFill>
                <a:latin typeface="Arial Narrow" panose="020B0606020202030204" pitchFamily="34" charset="0"/>
              </a:rPr>
              <a:t>(only, if you don’t use the mobile connection)</a:t>
            </a:r>
            <a:endParaRPr lang="en-US" kern="600" spc="10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95535" y="1286762"/>
            <a:ext cx="8424935" cy="5166574"/>
          </a:xfrm>
          <a:prstGeom prst="roundRect">
            <a:avLst>
              <a:gd name="adj" fmla="val 3817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3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Sub-network (local automation network)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140968"/>
            <a:ext cx="792088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467544" y="141277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kern="600" spc="100">
                <a:solidFill>
                  <a:prstClr val="black"/>
                </a:solidFill>
                <a:latin typeface="Arial Narrow" panose="020B0606020202030204" pitchFamily="34" charset="0"/>
              </a:rPr>
              <a:t>Select the </a:t>
            </a:r>
            <a:r>
              <a:rPr lang="en-US" kern="600" spc="100" smtClean="0">
                <a:solidFill>
                  <a:prstClr val="black"/>
                </a:solidFill>
                <a:latin typeface="Arial Narrow" panose="020B0606020202030204" pitchFamily="34" charset="0"/>
              </a:rPr>
              <a:t>configuration point Ethernet </a:t>
            </a:r>
            <a:r>
              <a:rPr lang="en-US" kern="600" spc="100">
                <a:solidFill>
                  <a:prstClr val="black"/>
                </a:solidFill>
                <a:latin typeface="Arial Narrow" panose="020B0606020202030204" pitchFamily="34" charset="0"/>
              </a:rPr>
              <a:t>adapter (</a:t>
            </a:r>
            <a:r>
              <a:rPr lang="en-US" kern="600" spc="100" smtClean="0">
                <a:solidFill>
                  <a:prstClr val="black"/>
                </a:solidFill>
                <a:latin typeface="Arial Narrow" panose="020B0606020202030204" pitchFamily="34" charset="0"/>
              </a:rPr>
              <a:t>LAN)  to assign the IP address of the sub-network (automation network) </a:t>
            </a:r>
            <a:endParaRPr lang="en-US" kern="600" spc="1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15616" y="5652551"/>
            <a:ext cx="2808312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59632" y="4365104"/>
            <a:ext cx="172819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95535" y="1286762"/>
            <a:ext cx="8424935" cy="5166574"/>
          </a:xfrm>
          <a:prstGeom prst="roundRect">
            <a:avLst>
              <a:gd name="adj" fmla="val 3817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5" y="2276872"/>
            <a:ext cx="804024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568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/>
        </p:nvSpPr>
        <p:spPr>
          <a:xfrm>
            <a:off x="7884368" y="3836019"/>
            <a:ext cx="936104" cy="251465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948407" y="3845692"/>
            <a:ext cx="2863953" cy="25049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sub-network with C6 HMI (HMI-Panel)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9" y="4495831"/>
            <a:ext cx="864096" cy="79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Grafik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0" y="1911024"/>
            <a:ext cx="1368151" cy="1091415"/>
          </a:xfrm>
          <a:prstGeom prst="rect">
            <a:avLst/>
          </a:prstGeom>
        </p:spPr>
      </p:pic>
      <p:pic>
        <p:nvPicPr>
          <p:cNvPr id="2058" name="Picture 10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46" y="2025096"/>
            <a:ext cx="1051130" cy="97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02" y="2254823"/>
            <a:ext cx="720079" cy="51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39" y="2259445"/>
            <a:ext cx="71913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50700"/>
            <a:ext cx="746373" cy="7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44" y="4634512"/>
            <a:ext cx="71913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Gerade Verbindung 11"/>
          <p:cNvCxnSpPr>
            <a:stCxn id="2061" idx="3"/>
            <a:endCxn id="2064" idx="1"/>
          </p:cNvCxnSpPr>
          <p:nvPr/>
        </p:nvCxnSpPr>
        <p:spPr>
          <a:xfrm>
            <a:off x="3390881" y="2511447"/>
            <a:ext cx="245015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2064" idx="3"/>
            <a:endCxn id="2063" idx="1"/>
          </p:cNvCxnSpPr>
          <p:nvPr/>
        </p:nvCxnSpPr>
        <p:spPr>
          <a:xfrm>
            <a:off x="4382269" y="2511447"/>
            <a:ext cx="206570" cy="438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2063" idx="3"/>
            <a:endCxn id="2058" idx="1"/>
          </p:cNvCxnSpPr>
          <p:nvPr/>
        </p:nvCxnSpPr>
        <p:spPr>
          <a:xfrm flipV="1">
            <a:off x="5307976" y="2511204"/>
            <a:ext cx="2259370" cy="462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061" idx="1"/>
          </p:cNvCxnSpPr>
          <p:nvPr/>
        </p:nvCxnSpPr>
        <p:spPr>
          <a:xfrm flipH="1" flipV="1">
            <a:off x="1518674" y="2506774"/>
            <a:ext cx="1152128" cy="467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2064" idx="2"/>
          </p:cNvCxnSpPr>
          <p:nvPr/>
        </p:nvCxnSpPr>
        <p:spPr>
          <a:xfrm>
            <a:off x="4009083" y="2872194"/>
            <a:ext cx="16358" cy="201870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065" idx="1"/>
            <a:endCxn id="2053" idx="3"/>
          </p:cNvCxnSpPr>
          <p:nvPr/>
        </p:nvCxnSpPr>
        <p:spPr>
          <a:xfrm flipH="1" flipV="1">
            <a:off x="1699635" y="4890893"/>
            <a:ext cx="972109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7740352" y="3002439"/>
            <a:ext cx="1088" cy="107463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Gerade Verbindung 2048"/>
          <p:cNvCxnSpPr/>
          <p:nvPr/>
        </p:nvCxnSpPr>
        <p:spPr>
          <a:xfrm flipH="1">
            <a:off x="6739114" y="5915037"/>
            <a:ext cx="46819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5868144" y="6224743"/>
            <a:ext cx="1512168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7956376" y="3002439"/>
            <a:ext cx="0" cy="3199216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 flipV="1">
            <a:off x="7956376" y="6189780"/>
            <a:ext cx="410344" cy="1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2065" idx="3"/>
          </p:cNvCxnSpPr>
          <p:nvPr/>
        </p:nvCxnSpPr>
        <p:spPr>
          <a:xfrm flipV="1">
            <a:off x="3390881" y="4890892"/>
            <a:ext cx="634560" cy="2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459741" y="2300383"/>
            <a:ext cx="504057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WAN</a:t>
            </a:r>
            <a:endParaRPr lang="en-US" sz="1400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 rot="16200000">
            <a:off x="7769475" y="4156836"/>
            <a:ext cx="739905" cy="21544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RS 232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64905" y="3995072"/>
            <a:ext cx="1215089" cy="43088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100" smtClean="0">
                <a:solidFill>
                  <a:prstClr val="black"/>
                </a:solidFill>
                <a:latin typeface="Arial Narrow" pitchFamily="34" charset="0"/>
              </a:rPr>
              <a:t>Server Infrastructure</a:t>
            </a:r>
            <a:endParaRPr lang="en-US" sz="1400" b="1" spc="1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67544" y="1493071"/>
            <a:ext cx="1483177" cy="43088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COMBIVIS connect Control Center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7380312" y="1510915"/>
            <a:ext cx="1440160" cy="43088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COMBIVIS connect Runtime</a:t>
            </a:r>
          </a:p>
        </p:txBody>
      </p:sp>
      <p:pic>
        <p:nvPicPr>
          <p:cNvPr id="39" name="Grafik 38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47" y="3122557"/>
            <a:ext cx="996757" cy="656843"/>
          </a:xfrm>
          <a:prstGeom prst="rect">
            <a:avLst/>
          </a:prstGeom>
        </p:spPr>
      </p:pic>
      <p:cxnSp>
        <p:nvCxnSpPr>
          <p:cNvPr id="41" name="Gerade Verbindung 40"/>
          <p:cNvCxnSpPr/>
          <p:nvPr/>
        </p:nvCxnSpPr>
        <p:spPr>
          <a:xfrm>
            <a:off x="7380312" y="4201488"/>
            <a:ext cx="0" cy="2032536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7207304" y="4349144"/>
            <a:ext cx="1" cy="156589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5952027" y="3501008"/>
            <a:ext cx="0" cy="864096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 flipV="1">
            <a:off x="6228184" y="4077072"/>
            <a:ext cx="1512168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 rot="16200000">
            <a:off x="6757955" y="4946883"/>
            <a:ext cx="664031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Ethernet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7063289" y="2511447"/>
            <a:ext cx="504057" cy="18466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spc="100" smtClean="0">
                <a:solidFill>
                  <a:prstClr val="black"/>
                </a:solidFill>
                <a:latin typeface="Arial Narrow" pitchFamily="34" charset="0"/>
              </a:rPr>
              <a:t>LAN2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6483423" y="2997312"/>
            <a:ext cx="1282771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spc="100" dirty="0" smtClean="0">
                <a:solidFill>
                  <a:prstClr val="black"/>
                </a:solidFill>
                <a:latin typeface="Arial Narrow" pitchFamily="34" charset="0"/>
              </a:rPr>
              <a:t>Bridge with LAN1</a:t>
            </a:r>
          </a:p>
          <a:p>
            <a:pPr algn="ctr"/>
            <a:r>
              <a:rPr lang="en-US" sz="1200" b="1" spc="100" dirty="0" smtClean="0">
                <a:solidFill>
                  <a:prstClr val="black"/>
                </a:solidFill>
                <a:latin typeface="Arial Narrow" pitchFamily="34" charset="0"/>
              </a:rPr>
              <a:t>IP:192.168.210.20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H="1">
            <a:off x="5947026" y="4352811"/>
            <a:ext cx="126028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6093595" y="4211661"/>
            <a:ext cx="129614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>
            <a:off x="6096043" y="3501008"/>
            <a:ext cx="0" cy="72008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6240059" y="3501008"/>
            <a:ext cx="0" cy="576064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6582818" y="3845692"/>
            <a:ext cx="902373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spc="100" smtClean="0">
                <a:solidFill>
                  <a:prstClr val="black"/>
                </a:solidFill>
                <a:latin typeface="Arial Narrow" pitchFamily="34" charset="0"/>
              </a:rPr>
              <a:t>Ethernet</a:t>
            </a:r>
          </a:p>
        </p:txBody>
      </p:sp>
      <p:sp>
        <p:nvSpPr>
          <p:cNvPr id="97" name="Textfeld 96"/>
          <p:cNvSpPr txBox="1"/>
          <p:nvPr/>
        </p:nvSpPr>
        <p:spPr>
          <a:xfrm rot="16200000">
            <a:off x="4475266" y="5193620"/>
            <a:ext cx="1386247" cy="18466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100" smtClean="0">
                <a:solidFill>
                  <a:prstClr val="black"/>
                </a:solidFill>
                <a:latin typeface="Arial Narrow" pitchFamily="34" charset="0"/>
              </a:rPr>
              <a:t>IP:192.168.210.141</a:t>
            </a:r>
          </a:p>
        </p:txBody>
      </p:sp>
      <p:sp>
        <p:nvSpPr>
          <p:cNvPr id="98" name="Textfeld 97"/>
          <p:cNvSpPr txBox="1"/>
          <p:nvPr/>
        </p:nvSpPr>
        <p:spPr>
          <a:xfrm rot="16200000">
            <a:off x="5479436" y="5202837"/>
            <a:ext cx="1386247" cy="18466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100" smtClean="0">
                <a:solidFill>
                  <a:prstClr val="black"/>
                </a:solidFill>
                <a:latin typeface="Arial Narrow" pitchFamily="34" charset="0"/>
              </a:rPr>
              <a:t>IP:192.168.210.142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7467159" y="1272830"/>
            <a:ext cx="1236089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100" smtClean="0">
                <a:solidFill>
                  <a:prstClr val="black"/>
                </a:solidFill>
                <a:latin typeface="Arial Narrow" pitchFamily="34" charset="0"/>
              </a:rPr>
              <a:t>C6 HMI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582570" y="1272830"/>
            <a:ext cx="1236089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100" smtClean="0">
                <a:solidFill>
                  <a:prstClr val="black"/>
                </a:solidFill>
                <a:latin typeface="Arial Narrow" pitchFamily="34" charset="0"/>
              </a:rPr>
              <a:t>Local PC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625259" y="3020681"/>
            <a:ext cx="1325462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spc="100">
                <a:solidFill>
                  <a:prstClr val="black"/>
                </a:solidFill>
                <a:latin typeface="Arial Narrow" pitchFamily="34" charset="0"/>
              </a:rPr>
              <a:t>v</a:t>
            </a:r>
            <a:r>
              <a:rPr lang="en-US" sz="1200" spc="100" smtClean="0">
                <a:solidFill>
                  <a:prstClr val="black"/>
                </a:solidFill>
                <a:latin typeface="Arial Narrow" pitchFamily="34" charset="0"/>
              </a:rPr>
              <a:t>irtual Interface</a:t>
            </a:r>
          </a:p>
          <a:p>
            <a:pPr algn="ctr"/>
            <a:r>
              <a:rPr lang="en-US" sz="1200" spc="100" smtClean="0">
                <a:solidFill>
                  <a:prstClr val="black"/>
                </a:solidFill>
                <a:latin typeface="Arial Narrow" pitchFamily="34" charset="0"/>
              </a:rPr>
              <a:t>IP:192.168.210.xxx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97152"/>
            <a:ext cx="68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feld 63"/>
          <p:cNvSpPr txBox="1"/>
          <p:nvPr/>
        </p:nvSpPr>
        <p:spPr>
          <a:xfrm>
            <a:off x="6280413" y="2307971"/>
            <a:ext cx="1303100" cy="18466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100" smtClean="0">
                <a:solidFill>
                  <a:prstClr val="black"/>
                </a:solidFill>
                <a:latin typeface="Arial Narrow" pitchFamily="34" charset="0"/>
              </a:rPr>
              <a:t>IP: 172.17.128.255</a:t>
            </a:r>
          </a:p>
        </p:txBody>
      </p:sp>
      <p:cxnSp>
        <p:nvCxnSpPr>
          <p:cNvPr id="61" name="Gerade Verbindung 60"/>
          <p:cNvCxnSpPr/>
          <p:nvPr/>
        </p:nvCxnSpPr>
        <p:spPr>
          <a:xfrm>
            <a:off x="5868144" y="5783973"/>
            <a:ext cx="0" cy="44077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91" y="4811655"/>
            <a:ext cx="68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Gerade Verbindung 56"/>
          <p:cNvCxnSpPr/>
          <p:nvPr/>
        </p:nvCxnSpPr>
        <p:spPr>
          <a:xfrm>
            <a:off x="6739114" y="5783973"/>
            <a:ext cx="5350" cy="131064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06" y="4811655"/>
            <a:ext cx="68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Gerade Verbindung 68"/>
          <p:cNvCxnSpPr/>
          <p:nvPr/>
        </p:nvCxnSpPr>
        <p:spPr>
          <a:xfrm flipH="1">
            <a:off x="8366719" y="5878455"/>
            <a:ext cx="1" cy="32320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395535" y="1258481"/>
            <a:ext cx="8424935" cy="5166574"/>
          </a:xfrm>
          <a:prstGeom prst="roundRect">
            <a:avLst>
              <a:gd name="adj" fmla="val 3817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79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bridge 1/3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2987872" cy="5184576"/>
          </a:xfrm>
        </p:spPr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Call up the settings for the network connections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Adjust the  Ethernet-Port (LAN2) for the Internet access (see the example)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33" y="2828608"/>
            <a:ext cx="3816424" cy="163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09120"/>
            <a:ext cx="3816424" cy="166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/>
        </p:nvSpPr>
        <p:spPr>
          <a:xfrm>
            <a:off x="6481599" y="3727234"/>
            <a:ext cx="1062324" cy="657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411738" y="5006336"/>
            <a:ext cx="1103303" cy="454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003382" y="3045075"/>
            <a:ext cx="568618" cy="1966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509988" y="4744516"/>
            <a:ext cx="756085" cy="1966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25" y="1344301"/>
            <a:ext cx="3946597" cy="143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>
          <a:xfrm>
            <a:off x="4572000" y="1652695"/>
            <a:ext cx="648072" cy="64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95535" y="1286762"/>
            <a:ext cx="8424935" cy="5166574"/>
          </a:xfrm>
          <a:prstGeom prst="roundRect">
            <a:avLst>
              <a:gd name="adj" fmla="val 3817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42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bridge 2/3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4067992" cy="5184576"/>
          </a:xfrm>
        </p:spPr>
        <p:txBody>
          <a:bodyPr/>
          <a:lstStyle/>
          <a:p>
            <a:pPr marL="0" indent="0"/>
            <a:r>
              <a:rPr lang="en-US" dirty="0"/>
              <a:t>Creating a network </a:t>
            </a:r>
            <a:r>
              <a:rPr lang="en-US" dirty="0" smtClean="0"/>
              <a:t>bridge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sz="1000" dirty="0" smtClean="0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Open the COMBIVIS connect Runtime and push the setting icon</a:t>
            </a:r>
          </a:p>
          <a:p>
            <a:pPr marL="171450" indent="-1714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 sz="1000" dirty="0" smtClean="0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Select </a:t>
            </a:r>
            <a:r>
              <a:rPr lang="en-US" dirty="0"/>
              <a:t>the Ethernet adapter (</a:t>
            </a:r>
            <a:r>
              <a:rPr lang="en-US" dirty="0" smtClean="0"/>
              <a:t>LAN1) </a:t>
            </a:r>
            <a:r>
              <a:rPr lang="en-US" dirty="0"/>
              <a:t>to bridge </a:t>
            </a:r>
            <a:r>
              <a:rPr lang="en-US" dirty="0" smtClean="0"/>
              <a:t>this with the virtual adapter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Now, push the button “Create bridge”</a:t>
            </a:r>
            <a:endParaRPr lang="en-US" dirty="0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dirty="0"/>
              <a:t>After the execution, confirm the message “The bridge has been created</a:t>
            </a:r>
            <a:r>
              <a:rPr lang="en-US" dirty="0" smtClean="0"/>
              <a:t>”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After reboot, the VPN adapter is currently bridged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4437087"/>
            <a:ext cx="320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4646712" y="1384383"/>
            <a:ext cx="4134544" cy="2980721"/>
            <a:chOff x="4646712" y="1268760"/>
            <a:chExt cx="4134544" cy="298072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6712" y="1268760"/>
              <a:ext cx="3108727" cy="298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eck 7"/>
            <p:cNvSpPr/>
            <p:nvPr/>
          </p:nvSpPr>
          <p:spPr>
            <a:xfrm>
              <a:off x="4734085" y="2611435"/>
              <a:ext cx="568618" cy="1966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734085" y="3429001"/>
              <a:ext cx="2264383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5415050" y="1556792"/>
              <a:ext cx="756085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7275795" y="1268760"/>
              <a:ext cx="251237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564904"/>
              <a:ext cx="1905000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9"/>
            <p:cNvSpPr/>
            <p:nvPr/>
          </p:nvSpPr>
          <p:spPr>
            <a:xfrm>
              <a:off x="8293423" y="2529105"/>
              <a:ext cx="252028" cy="2911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</p:grpSp>
      <p:sp>
        <p:nvSpPr>
          <p:cNvPr id="15" name="Abgerundetes Rechteck 14"/>
          <p:cNvSpPr/>
          <p:nvPr/>
        </p:nvSpPr>
        <p:spPr>
          <a:xfrm>
            <a:off x="395535" y="1286762"/>
            <a:ext cx="8424935" cy="5166574"/>
          </a:xfrm>
          <a:prstGeom prst="roundRect">
            <a:avLst>
              <a:gd name="adj" fmla="val 3817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5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bridge 3/3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268760"/>
            <a:ext cx="2843854" cy="5184576"/>
          </a:xfrm>
        </p:spPr>
        <p:txBody>
          <a:bodyPr/>
          <a:lstStyle/>
          <a:p>
            <a:pPr marL="0" indent="0"/>
            <a:r>
              <a:rPr lang="en-US" dirty="0" smtClean="0"/>
              <a:t>Configure the network bridge settings in the </a:t>
            </a:r>
            <a:r>
              <a:rPr lang="en-US" dirty="0" err="1" smtClean="0"/>
              <a:t>menue</a:t>
            </a:r>
            <a:r>
              <a:rPr lang="en-US" dirty="0" smtClean="0"/>
              <a:t> “VPN IPs”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Enter and add the IP-address of the network bridge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Push the Button “Apply” to save the IP settings and reboot the C6HMI</a:t>
            </a:r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After the reboot, you can look at the settings of the network bridge 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4058269"/>
            <a:ext cx="1728193" cy="63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87" y="4056935"/>
            <a:ext cx="3657045" cy="232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hteck 18"/>
          <p:cNvSpPr/>
          <p:nvPr/>
        </p:nvSpPr>
        <p:spPr>
          <a:xfrm>
            <a:off x="4571791" y="4038829"/>
            <a:ext cx="261302" cy="2361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276553" y="4230287"/>
            <a:ext cx="644056" cy="4600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589527" y="5678938"/>
            <a:ext cx="1933859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929217" y="3510061"/>
            <a:ext cx="655905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275855" y="1387698"/>
            <a:ext cx="5454215" cy="2545358"/>
            <a:chOff x="3275855" y="1306516"/>
            <a:chExt cx="5454215" cy="254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5" y="1306518"/>
              <a:ext cx="2664297" cy="2545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843" y="1306516"/>
              <a:ext cx="2672227" cy="2545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hteck 16"/>
            <p:cNvSpPr/>
            <p:nvPr/>
          </p:nvSpPr>
          <p:spPr>
            <a:xfrm>
              <a:off x="4612229" y="1529633"/>
              <a:ext cx="644056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3393130" y="2232023"/>
              <a:ext cx="1744222" cy="4320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158336" y="2232023"/>
              <a:ext cx="655905" cy="4320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600" spc="100" dirty="0" err="1" smtClean="0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cxnSp>
          <p:nvCxnSpPr>
            <p:cNvPr id="25" name="Gekrümmte Verbindung 24"/>
            <p:cNvCxnSpPr>
              <a:stCxn id="16" idx="2"/>
            </p:cNvCxnSpPr>
            <p:nvPr/>
          </p:nvCxnSpPr>
          <p:spPr>
            <a:xfrm rot="16200000" flipH="1">
              <a:off x="5152280" y="1777031"/>
              <a:ext cx="116857" cy="1890935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bgerundetes Rechteck 23"/>
          <p:cNvSpPr/>
          <p:nvPr/>
        </p:nvSpPr>
        <p:spPr>
          <a:xfrm>
            <a:off x="395535" y="1286762"/>
            <a:ext cx="8424935" cy="5166574"/>
          </a:xfrm>
          <a:prstGeom prst="roundRect">
            <a:avLst>
              <a:gd name="adj" fmla="val 3817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61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de-DE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</a:t>
            </a: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79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32728"/>
            <a:ext cx="5485058" cy="50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395535" y="1286762"/>
            <a:ext cx="8424935" cy="5166574"/>
          </a:xfrm>
          <a:prstGeom prst="roundRect">
            <a:avLst>
              <a:gd name="adj" fmla="val 3817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38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73825"/>
            <a:ext cx="7150921" cy="464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Create your domain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de-DE"/>
              <a:t>Create a new domain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 rot="16200000">
            <a:off x="1585568" y="4258990"/>
            <a:ext cx="644277" cy="288032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037561" y="1673825"/>
            <a:ext cx="360040" cy="216024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1" name="Pfeil nach rechts 10"/>
          <p:cNvSpPr/>
          <p:nvPr/>
        </p:nvSpPr>
        <p:spPr>
          <a:xfrm rot="16200000">
            <a:off x="6037561" y="2006841"/>
            <a:ext cx="360039" cy="180021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310434" y="1971587"/>
            <a:ext cx="576064" cy="216024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09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Create your domain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C8146E"/>
              </a:buClr>
              <a:buFont typeface="Wingdings" panose="05000000000000000000" pitchFamily="2" charset="2"/>
              <a:buChar char="q"/>
            </a:pPr>
            <a:r>
              <a:rPr lang="en-US"/>
              <a:t>Fill in the domain properties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67E460-7C24-4EFA-A482-7D1709FF518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31817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 nach rechts 8"/>
          <p:cNvSpPr/>
          <p:nvPr/>
        </p:nvSpPr>
        <p:spPr>
          <a:xfrm rot="10800000">
            <a:off x="3694585" y="3284984"/>
            <a:ext cx="936104" cy="332359"/>
          </a:xfrm>
          <a:prstGeom prst="rightArrow">
            <a:avLst/>
          </a:prstGeom>
          <a:noFill/>
          <a:ln w="38100">
            <a:solidFill>
              <a:srgbClr val="C90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170690" y="1940096"/>
            <a:ext cx="648072" cy="216024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600" spc="100" dirty="0" err="1" smtClean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75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VZ063_KEB Control_Automation">
  <a:themeElements>
    <a:clrScheme name="Benutzerdefiniert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365D"/>
      </a:hlink>
      <a:folHlink>
        <a:srgbClr val="5F006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ern="600" spc="100" dirty="0" err="1" smtClean="0">
            <a:solidFill>
              <a:schemeClr val="tx1"/>
            </a:solidFill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  <a:prstDash val="sysDot"/>
        </a:ln>
      </a:spPr>
      <a:bodyPr wrap="square" rtlCol="0">
        <a:spAutoFit/>
      </a:bodyPr>
      <a:lstStyle>
        <a:defPPr>
          <a:defRPr sz="1600" spc="100" baseline="0" dirty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VZ062_KEB_DE">
  <a:themeElements>
    <a:clrScheme name="Benutzerdefiniert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365D"/>
      </a:hlink>
      <a:folHlink>
        <a:srgbClr val="5F006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ern="600" spc="100" dirty="0" err="1" smtClean="0">
            <a:solidFill>
              <a:schemeClr val="tx1"/>
            </a:solidFill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  <a:ln>
          <a:solidFill>
            <a:srgbClr val="FF0000"/>
          </a:solidFill>
          <a:prstDash val="sysDot"/>
        </a:ln>
      </a:spPr>
      <a:bodyPr wrap="square" rtlCol="0">
        <a:spAutoFit/>
      </a:bodyPr>
      <a:lstStyle>
        <a:defPPr>
          <a:defRPr sz="1600" spc="100" baseline="0" dirty="0">
            <a:latin typeface="Arial Narrow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PPVZ063_KEB Control_Automation">
  <a:themeElements>
    <a:clrScheme name="Benutzerdefiniert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365D"/>
      </a:hlink>
      <a:folHlink>
        <a:srgbClr val="5F006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ern="600" spc="100" dirty="0" err="1" smtClean="0">
            <a:solidFill>
              <a:schemeClr val="tx1"/>
            </a:solidFill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  <a:prstDash val="sysDot"/>
        </a:ln>
      </a:spPr>
      <a:bodyPr wrap="square" rtlCol="0">
        <a:spAutoFit/>
      </a:bodyPr>
      <a:lstStyle>
        <a:defPPr>
          <a:defRPr sz="1600" spc="100" baseline="0" dirty="0">
            <a:latin typeface="Arial Narrow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PPVZ063_KEB Control_Automation">
  <a:themeElements>
    <a:clrScheme name="Benutzerdefiniert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365D"/>
      </a:hlink>
      <a:folHlink>
        <a:srgbClr val="5F006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ern="600" spc="100" dirty="0" err="1" smtClean="0">
            <a:solidFill>
              <a:schemeClr val="tx1"/>
            </a:solidFill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  <a:prstDash val="sysDot"/>
        </a:ln>
      </a:spPr>
      <a:bodyPr wrap="square" rtlCol="0">
        <a:spAutoFit/>
      </a:bodyPr>
      <a:lstStyle>
        <a:defPPr>
          <a:defRPr sz="1600" spc="100" baseline="0" dirty="0">
            <a:latin typeface="Arial Narrow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PPVZ063_KEB Control_Automation</Template>
  <TotalTime>2</TotalTime>
  <Words>3685</Words>
  <Application>Microsoft Office PowerPoint</Application>
  <PresentationFormat>On-screen Show (4:3)</PresentationFormat>
  <Paragraphs>529</Paragraphs>
  <Slides>79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Arial</vt:lpstr>
      <vt:lpstr>Arial Narrow</vt:lpstr>
      <vt:lpstr>Calibri</vt:lpstr>
      <vt:lpstr>Courier New</vt:lpstr>
      <vt:lpstr>Gulim</vt:lpstr>
      <vt:lpstr>Khmer UI</vt:lpstr>
      <vt:lpstr>Symbol</vt:lpstr>
      <vt:lpstr>Wingdings</vt:lpstr>
      <vt:lpstr>PPVZ063_KEB Control_Automation</vt:lpstr>
      <vt:lpstr>PPVZ062_KEB_DE</vt:lpstr>
      <vt:lpstr>1_PPVZ063_KEB Control_Automation</vt:lpstr>
      <vt:lpstr>2_PPVZ063_KEB Control_Automation</vt:lpstr>
      <vt:lpstr>COMBIVIS connect „Remote Maintenance“</vt:lpstr>
      <vt:lpstr>Topics</vt:lpstr>
      <vt:lpstr>Software architecture</vt:lpstr>
      <vt:lpstr>Software architecture (C6 Router)</vt:lpstr>
      <vt:lpstr>COMBIVIS connect Control Center / Domain</vt:lpstr>
      <vt:lpstr>Activate connect domain</vt:lpstr>
      <vt:lpstr>Run setup from USB KEY</vt:lpstr>
      <vt:lpstr>Create your domain 1/2</vt:lpstr>
      <vt:lpstr>Create your domain 2/2</vt:lpstr>
      <vt:lpstr>Request domain license 1/2</vt:lpstr>
      <vt:lpstr>Request domain license 2/2</vt:lpstr>
      <vt:lpstr>Run unlimited activation key 1/4</vt:lpstr>
      <vt:lpstr>Run unlimited activation key 2/4</vt:lpstr>
      <vt:lpstr>Run unlimited activation key 3/4</vt:lpstr>
      <vt:lpstr>Run unlimited activation key 4/4</vt:lpstr>
      <vt:lpstr>COMBIVIS connect Runtime</vt:lpstr>
      <vt:lpstr>Licensing COMBIVIS connect runtime</vt:lpstr>
      <vt:lpstr>Add device to domain 1/3</vt:lpstr>
      <vt:lpstr>Add device to domain 2/3</vt:lpstr>
      <vt:lpstr>Add device to domain 3/3</vt:lpstr>
      <vt:lpstr>COMBIVIS connect Runtime</vt:lpstr>
      <vt:lpstr>General Functions of COMBIVIS connect</vt:lpstr>
      <vt:lpstr>Connection with server infrastructure 1/2</vt:lpstr>
      <vt:lpstr>Connection with server infrastructure 2/2</vt:lpstr>
      <vt:lpstr>Network settings 1/3 (Proxy)</vt:lpstr>
      <vt:lpstr>Network settings 2/3 (Port)</vt:lpstr>
      <vt:lpstr>Network settings (Connectifity) 3/3</vt:lpstr>
      <vt:lpstr>Log file of the server connection</vt:lpstr>
      <vt:lpstr>Remote desktop</vt:lpstr>
      <vt:lpstr>Remote explorer</vt:lpstr>
      <vt:lpstr>Statistics and reports</vt:lpstr>
      <vt:lpstr>Chat</vt:lpstr>
      <vt:lpstr>Further functions</vt:lpstr>
      <vt:lpstr>User- and Device-Management</vt:lpstr>
      <vt:lpstr>User management 1/5</vt:lpstr>
      <vt:lpstr>User management 2/5</vt:lpstr>
      <vt:lpstr>User management 3/5</vt:lpstr>
      <vt:lpstr>User management 4/5</vt:lpstr>
      <vt:lpstr>User management 5/5</vt:lpstr>
      <vt:lpstr>Device management 1/2</vt:lpstr>
      <vt:lpstr>Device management 2/2</vt:lpstr>
      <vt:lpstr>VPN connection / Serial connection</vt:lpstr>
      <vt:lpstr>VPN connection 1/7</vt:lpstr>
      <vt:lpstr>VPN connection 2/7</vt:lpstr>
      <vt:lpstr>VPN connection 3/7</vt:lpstr>
      <vt:lpstr>VPN connection 4/7</vt:lpstr>
      <vt:lpstr>VPN connection 5/7</vt:lpstr>
      <vt:lpstr>VPN connection 6/7</vt:lpstr>
      <vt:lpstr>VPN-connection 7/7</vt:lpstr>
      <vt:lpstr>Serial Passthrough 1/4</vt:lpstr>
      <vt:lpstr>Serial Passthrough 2/4</vt:lpstr>
      <vt:lpstr>Serial Passthrough 3/4</vt:lpstr>
      <vt:lpstr>Serial Passthrough 4/4</vt:lpstr>
      <vt:lpstr>Firewall</vt:lpstr>
      <vt:lpstr>Firewall - General</vt:lpstr>
      <vt:lpstr>Firewall – Import of policies (guidelines)</vt:lpstr>
      <vt:lpstr>Firewall – Personalised definition of policies 1/3</vt:lpstr>
      <vt:lpstr>Firewall – Personalised definition of policies  2/3</vt:lpstr>
      <vt:lpstr>Firewall – Personalised definition of policies  3/3</vt:lpstr>
      <vt:lpstr>Firewall – Applying the policies (guidelines) 1/6</vt:lpstr>
      <vt:lpstr>Firewall – Applying the policies (guidelines) 2/6</vt:lpstr>
      <vt:lpstr>Firewall – Applying the policies (guidelines) 3/6</vt:lpstr>
      <vt:lpstr>Firewall – Applying the policies (guidelines) 4/6</vt:lpstr>
      <vt:lpstr>Firewall – Applying the policies (guidelines) 5/6</vt:lpstr>
      <vt:lpstr>Firewall – Applying the policies (guidelines) 6/6</vt:lpstr>
      <vt:lpstr>Firewall – Example to the protocol filter 1/2</vt:lpstr>
      <vt:lpstr>Firewall – Example to the protocol filter 2/2</vt:lpstr>
      <vt:lpstr>Firewall – Example for inserting the IP filter</vt:lpstr>
      <vt:lpstr>Firewall – Example for inserting the user filter</vt:lpstr>
      <vt:lpstr>Network bridge / Subnetwork</vt:lpstr>
      <vt:lpstr>Structure sub-network with C6 Router</vt:lpstr>
      <vt:lpstr>Internet connection 1/2</vt:lpstr>
      <vt:lpstr>Internet connection 2/2</vt:lpstr>
      <vt:lpstr>Sub-network (local automation network)</vt:lpstr>
      <vt:lpstr>Structure sub-network with C6 HMI (HMI-Panel)</vt:lpstr>
      <vt:lpstr>Network bridge 1/3</vt:lpstr>
      <vt:lpstr>Network bridge 2/3</vt:lpstr>
      <vt:lpstr>Network bridge 3/3</vt:lpstr>
      <vt:lpstr>PowerPoint Presentation</vt:lpstr>
    </vt:vector>
  </TitlesOfParts>
  <Company>KEB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COMBIVIS connect „Remote Maintenance“</dc:title>
  <dc:creator>Ulrich Meyer</dc:creator>
  <cp:lastModifiedBy>Zicot, Vincent</cp:lastModifiedBy>
  <cp:revision>22</cp:revision>
  <dcterms:created xsi:type="dcterms:W3CDTF">2015-01-26T10:15:03Z</dcterms:created>
  <dcterms:modified xsi:type="dcterms:W3CDTF">2020-03-17T11:54:37Z</dcterms:modified>
</cp:coreProperties>
</file>