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sldIdLst>
    <p:sldId id="256" r:id="rId3"/>
    <p:sldId id="305" r:id="rId4"/>
    <p:sldId id="277" r:id="rId5"/>
    <p:sldId id="303" r:id="rId6"/>
    <p:sldId id="278" r:id="rId7"/>
    <p:sldId id="257" r:id="rId8"/>
    <p:sldId id="280" r:id="rId9"/>
    <p:sldId id="279" r:id="rId10"/>
    <p:sldId id="300" r:id="rId11"/>
    <p:sldId id="288" r:id="rId12"/>
    <p:sldId id="286" r:id="rId13"/>
    <p:sldId id="289" r:id="rId14"/>
    <p:sldId id="299" r:id="rId15"/>
    <p:sldId id="306" r:id="rId16"/>
    <p:sldId id="308" r:id="rId17"/>
    <p:sldId id="307" r:id="rId18"/>
    <p:sldId id="265" r:id="rId19"/>
    <p:sldId id="309" r:id="rId20"/>
    <p:sldId id="310" r:id="rId21"/>
    <p:sldId id="263" r:id="rId22"/>
    <p:sldId id="28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terson, Heather M" initials="PH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54" autoAdjust="0"/>
    <p:restoredTop sz="76235" autoAdjust="0"/>
  </p:normalViewPr>
  <p:slideViewPr>
    <p:cSldViewPr snapToGrid="0">
      <p:cViewPr varScale="1">
        <p:scale>
          <a:sx n="68" d="100"/>
          <a:sy n="68" d="100"/>
        </p:scale>
        <p:origin x="16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A52DB1-8DCF-482E-8189-DA76D0DC1C52}" type="doc">
      <dgm:prSet loTypeId="urn:microsoft.com/office/officeart/2005/8/layout/bProcess3" loCatId="process" qsTypeId="urn:microsoft.com/office/officeart/2005/8/quickstyle/simple1" qsCatId="simple" csTypeId="urn:microsoft.com/office/officeart/2005/8/colors/colorful5" csCatId="colorful" phldr="1"/>
      <dgm:spPr/>
      <dgm:t>
        <a:bodyPr/>
        <a:lstStyle/>
        <a:p>
          <a:endParaRPr lang="en-US"/>
        </a:p>
      </dgm:t>
    </dgm:pt>
    <dgm:pt modelId="{D506AC95-D2FD-4EBC-8D46-910F1AC8731C}">
      <dgm:prSet phldrT="[Text]" custT="1"/>
      <dgm:spPr/>
      <dgm:t>
        <a:bodyPr/>
        <a:lstStyle/>
        <a:p>
          <a:r>
            <a:rPr lang="en-US" sz="2000" b="1" u="sng" dirty="0">
              <a:latin typeface="+mj-lt"/>
            </a:rPr>
            <a:t>November 2018</a:t>
          </a:r>
        </a:p>
      </dgm:t>
    </dgm:pt>
    <dgm:pt modelId="{8D967733-A7EF-4C74-A710-EFCE45874D37}" type="parTrans" cxnId="{218341F6-0883-4B61-BAFC-949BE8876446}">
      <dgm:prSet/>
      <dgm:spPr/>
      <dgm:t>
        <a:bodyPr/>
        <a:lstStyle/>
        <a:p>
          <a:endParaRPr lang="en-US" sz="2000">
            <a:latin typeface="+mj-lt"/>
          </a:endParaRPr>
        </a:p>
      </dgm:t>
    </dgm:pt>
    <dgm:pt modelId="{58DAAA90-BAE7-4DA4-95B6-415D57CFD6A6}" type="sibTrans" cxnId="{218341F6-0883-4B61-BAFC-949BE8876446}">
      <dgm:prSet/>
      <dgm:spPr/>
      <dgm:t>
        <a:bodyPr/>
        <a:lstStyle/>
        <a:p>
          <a:endParaRPr lang="en-US" sz="2000" dirty="0">
            <a:latin typeface="+mj-lt"/>
          </a:endParaRPr>
        </a:p>
      </dgm:t>
    </dgm:pt>
    <dgm:pt modelId="{C7C99E7D-F996-4DFB-9EED-AAF3B5449B5D}">
      <dgm:prSet phldrT="[Text]" custT="1"/>
      <dgm:spPr/>
      <dgm:t>
        <a:bodyPr/>
        <a:lstStyle/>
        <a:p>
          <a:r>
            <a:rPr lang="en-US" sz="2000" b="1" u="sng" dirty="0">
              <a:latin typeface="+mj-lt"/>
            </a:rPr>
            <a:t>December 2018</a:t>
          </a:r>
        </a:p>
      </dgm:t>
    </dgm:pt>
    <dgm:pt modelId="{D9A1F1B2-3725-4C93-BDD2-8A68C97DEADC}" type="parTrans" cxnId="{861CF383-08B6-4F17-8057-6BAEE69905F8}">
      <dgm:prSet/>
      <dgm:spPr/>
      <dgm:t>
        <a:bodyPr/>
        <a:lstStyle/>
        <a:p>
          <a:endParaRPr lang="en-US" sz="2000">
            <a:latin typeface="+mj-lt"/>
          </a:endParaRPr>
        </a:p>
      </dgm:t>
    </dgm:pt>
    <dgm:pt modelId="{ACE4FBAF-25CB-46C0-80AB-262EE663EF91}" type="sibTrans" cxnId="{861CF383-08B6-4F17-8057-6BAEE69905F8}">
      <dgm:prSet/>
      <dgm:spPr/>
      <dgm:t>
        <a:bodyPr/>
        <a:lstStyle/>
        <a:p>
          <a:endParaRPr lang="en-US" sz="2000">
            <a:latin typeface="+mj-lt"/>
          </a:endParaRPr>
        </a:p>
      </dgm:t>
    </dgm:pt>
    <dgm:pt modelId="{6726F00A-9972-4C84-B102-9E852474A5BA}">
      <dgm:prSet phldrT="[Text]" custT="1"/>
      <dgm:spPr/>
      <dgm:t>
        <a:bodyPr/>
        <a:lstStyle/>
        <a:p>
          <a:pPr marL="114300" marR="0" lvl="1" indent="0" defTabSz="666750" eaLnBrk="1" fontAlgn="auto" latinLnBrk="0" hangingPunct="1">
            <a:lnSpc>
              <a:spcPct val="90000"/>
            </a:lnSpc>
            <a:spcBef>
              <a:spcPct val="0"/>
            </a:spcBef>
            <a:spcAft>
              <a:spcPct val="15000"/>
            </a:spcAft>
            <a:buClrTx/>
            <a:buSzTx/>
            <a:buFontTx/>
            <a:buNone/>
            <a:tabLst/>
            <a:defRPr/>
          </a:pPr>
          <a:r>
            <a:rPr lang="en-US" sz="1800" dirty="0">
              <a:latin typeface="+mj-lt"/>
              <a:ea typeface="Times New Roman" panose="02020603050405020304" pitchFamily="18" charset="0"/>
              <a:cs typeface="Arial" panose="020B0604020202020204" pitchFamily="34" charset="0"/>
            </a:rPr>
            <a:t>Document requested system requirements, features</a:t>
          </a:r>
          <a:endParaRPr lang="en-US" sz="1800" dirty="0">
            <a:latin typeface="+mj-lt"/>
          </a:endParaRPr>
        </a:p>
      </dgm:t>
    </dgm:pt>
    <dgm:pt modelId="{F2E88DB0-25F9-4ECA-81DB-B7C4415107FC}" type="parTrans" cxnId="{7F646627-0970-40D3-B4E6-A4957989B886}">
      <dgm:prSet/>
      <dgm:spPr/>
      <dgm:t>
        <a:bodyPr/>
        <a:lstStyle/>
        <a:p>
          <a:endParaRPr lang="en-US" sz="2000">
            <a:latin typeface="+mj-lt"/>
          </a:endParaRPr>
        </a:p>
      </dgm:t>
    </dgm:pt>
    <dgm:pt modelId="{0FCC3BD0-B4EA-4957-A796-BC21AF80495F}" type="sibTrans" cxnId="{7F646627-0970-40D3-B4E6-A4957989B886}">
      <dgm:prSet/>
      <dgm:spPr/>
      <dgm:t>
        <a:bodyPr/>
        <a:lstStyle/>
        <a:p>
          <a:endParaRPr lang="en-US" sz="2000">
            <a:latin typeface="+mj-lt"/>
          </a:endParaRPr>
        </a:p>
      </dgm:t>
    </dgm:pt>
    <dgm:pt modelId="{D0287B9D-465C-49E7-9A5E-2696F0950C85}">
      <dgm:prSet phldrT="[Text]" custT="1"/>
      <dgm:spPr/>
      <dgm:t>
        <a:bodyPr/>
        <a:lstStyle/>
        <a:p>
          <a:r>
            <a:rPr lang="en-US" sz="2000" b="1" u="sng" dirty="0">
              <a:latin typeface="+mj-lt"/>
            </a:rPr>
            <a:t>February 2019</a:t>
          </a:r>
        </a:p>
      </dgm:t>
    </dgm:pt>
    <dgm:pt modelId="{0F3F71CF-6382-4718-9E63-46CF1F922238}" type="parTrans" cxnId="{0DD78A1B-6E04-4E3B-8285-AEAE6C42C6D3}">
      <dgm:prSet/>
      <dgm:spPr/>
      <dgm:t>
        <a:bodyPr/>
        <a:lstStyle/>
        <a:p>
          <a:endParaRPr lang="en-US" sz="2000">
            <a:latin typeface="+mj-lt"/>
          </a:endParaRPr>
        </a:p>
      </dgm:t>
    </dgm:pt>
    <dgm:pt modelId="{290CA8D8-516B-454E-9FD3-0C2883639E39}" type="sibTrans" cxnId="{0DD78A1B-6E04-4E3B-8285-AEAE6C42C6D3}">
      <dgm:prSet/>
      <dgm:spPr/>
      <dgm:t>
        <a:bodyPr/>
        <a:lstStyle/>
        <a:p>
          <a:endParaRPr lang="en-US" sz="2000">
            <a:latin typeface="+mj-lt"/>
          </a:endParaRPr>
        </a:p>
      </dgm:t>
    </dgm:pt>
    <dgm:pt modelId="{F271A938-A93B-41DB-B66A-0ED46ED8588A}">
      <dgm:prSet phldrT="[Text]" custT="1"/>
      <dgm:spPr/>
      <dgm:t>
        <a:bodyPr/>
        <a:lstStyle/>
        <a:p>
          <a:pPr marL="114300" marR="0" lvl="1" indent="0" defTabSz="666750" eaLnBrk="1" fontAlgn="auto" latinLnBrk="0" hangingPunct="1">
            <a:lnSpc>
              <a:spcPct val="90000"/>
            </a:lnSpc>
            <a:spcBef>
              <a:spcPct val="0"/>
            </a:spcBef>
            <a:spcAft>
              <a:spcPct val="15000"/>
            </a:spcAft>
            <a:buClrTx/>
            <a:buSzTx/>
            <a:buFontTx/>
            <a:buNone/>
            <a:tabLst/>
            <a:defRPr/>
          </a:pPr>
          <a:r>
            <a:rPr lang="en-US" sz="2000" b="1" u="sng" dirty="0">
              <a:latin typeface="+mj-lt"/>
              <a:ea typeface="Times New Roman" panose="02020603050405020304" pitchFamily="18" charset="0"/>
              <a:cs typeface="Arial" panose="020B0604020202020204" pitchFamily="34" charset="0"/>
            </a:rPr>
            <a:t>January 2019</a:t>
          </a:r>
          <a:endParaRPr lang="en-US" sz="2000" b="1" u="sng" dirty="0">
            <a:latin typeface="+mj-lt"/>
            <a:ea typeface="Times New Roman" panose="02020603050405020304" pitchFamily="18" charset="0"/>
          </a:endParaRPr>
        </a:p>
      </dgm:t>
    </dgm:pt>
    <dgm:pt modelId="{A51D65A1-732C-4001-98BC-0915CDCA269B}" type="parTrans" cxnId="{061F8C7D-8DCE-4123-8C8F-DCB563D008E3}">
      <dgm:prSet/>
      <dgm:spPr/>
      <dgm:t>
        <a:bodyPr/>
        <a:lstStyle/>
        <a:p>
          <a:endParaRPr lang="en-US" sz="2000">
            <a:latin typeface="+mj-lt"/>
          </a:endParaRPr>
        </a:p>
      </dgm:t>
    </dgm:pt>
    <dgm:pt modelId="{C5DC7C3E-6AA6-4AFD-A1B8-9F8FB0AEB5B3}" type="sibTrans" cxnId="{061F8C7D-8DCE-4123-8C8F-DCB563D008E3}">
      <dgm:prSet/>
      <dgm:spPr/>
      <dgm:t>
        <a:bodyPr/>
        <a:lstStyle/>
        <a:p>
          <a:endParaRPr lang="en-US" sz="2000">
            <a:latin typeface="+mj-lt"/>
          </a:endParaRPr>
        </a:p>
      </dgm:t>
    </dgm:pt>
    <dgm:pt modelId="{D96CB7DD-2D0B-43F7-B4D9-368682491E45}">
      <dgm:prSet phldrT="[Text]" custT="1"/>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dirty="0">
              <a:latin typeface="+mj-lt"/>
              <a:ea typeface="Times New Roman" panose="02020603050405020304" pitchFamily="18" charset="0"/>
              <a:cs typeface="Arial" panose="020B0604020202020204" pitchFamily="34" charset="0"/>
            </a:rPr>
            <a:t>Schedule and conduct consultative interviews</a:t>
          </a:r>
          <a:r>
            <a:rPr lang="en-US" sz="2000" dirty="0">
              <a:latin typeface="+mj-lt"/>
              <a:ea typeface="Times New Roman" panose="02020603050405020304" pitchFamily="18" charset="0"/>
              <a:cs typeface="Arial" panose="020B0604020202020204" pitchFamily="34" charset="0"/>
            </a:rPr>
            <a:t> </a:t>
          </a:r>
        </a:p>
      </dgm:t>
    </dgm:pt>
    <dgm:pt modelId="{85551461-FB94-41CE-8A70-A5FAC193F444}" type="sibTrans" cxnId="{23CE7BAE-F8E2-4699-9F2F-1913E226E0E6}">
      <dgm:prSet/>
      <dgm:spPr/>
      <dgm:t>
        <a:bodyPr/>
        <a:lstStyle/>
        <a:p>
          <a:endParaRPr lang="en-US" sz="2000">
            <a:latin typeface="+mj-lt"/>
          </a:endParaRPr>
        </a:p>
      </dgm:t>
    </dgm:pt>
    <dgm:pt modelId="{F8F1D7EA-F1DA-4559-AC65-4FFCF70B1E2C}" type="parTrans" cxnId="{23CE7BAE-F8E2-4699-9F2F-1913E226E0E6}">
      <dgm:prSet/>
      <dgm:spPr/>
      <dgm:t>
        <a:bodyPr/>
        <a:lstStyle/>
        <a:p>
          <a:endParaRPr lang="en-US" sz="2000">
            <a:latin typeface="+mj-lt"/>
          </a:endParaRPr>
        </a:p>
      </dgm:t>
    </dgm:pt>
    <dgm:pt modelId="{3F6B8A70-3475-492D-BBAE-5870AC012A8F}">
      <dgm:prSet phldrT="[Text]" custT="1"/>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dirty="0">
              <a:latin typeface="+mj-lt"/>
              <a:ea typeface="Times New Roman" panose="02020603050405020304" pitchFamily="18" charset="0"/>
              <a:cs typeface="Arial" panose="020B0604020202020204" pitchFamily="34" charset="0"/>
            </a:rPr>
            <a:t>Identify stakeholders and subject matter experts</a:t>
          </a:r>
          <a:endParaRPr lang="en-US" sz="1800" dirty="0">
            <a:latin typeface="+mj-lt"/>
          </a:endParaRPr>
        </a:p>
      </dgm:t>
    </dgm:pt>
    <dgm:pt modelId="{854B1DEB-9242-4C4C-A3BF-41D84F4D7C5B}" type="sibTrans" cxnId="{57A3EACB-402A-41A2-A4C9-9DC040431415}">
      <dgm:prSet/>
      <dgm:spPr/>
      <dgm:t>
        <a:bodyPr/>
        <a:lstStyle/>
        <a:p>
          <a:endParaRPr lang="en-US" sz="2000">
            <a:latin typeface="+mj-lt"/>
          </a:endParaRPr>
        </a:p>
      </dgm:t>
    </dgm:pt>
    <dgm:pt modelId="{08FB278E-9797-48CF-AE91-0554535FB091}" type="parTrans" cxnId="{57A3EACB-402A-41A2-A4C9-9DC040431415}">
      <dgm:prSet/>
      <dgm:spPr/>
      <dgm:t>
        <a:bodyPr/>
        <a:lstStyle/>
        <a:p>
          <a:endParaRPr lang="en-US" sz="2000">
            <a:latin typeface="+mj-lt"/>
          </a:endParaRPr>
        </a:p>
      </dgm:t>
    </dgm:pt>
    <dgm:pt modelId="{920D3C71-88B2-4D53-8F70-A0B9AB853A5E}">
      <dgm:prSet phldrT="[Text]" custT="1"/>
      <dgm:spPr/>
      <dgm:t>
        <a:bodyPr/>
        <a:lstStyle/>
        <a:p>
          <a:pPr marR="0" eaLnBrk="1" fontAlgn="auto" latinLnBrk="0" hangingPunct="1">
            <a:buClrTx/>
            <a:buSzTx/>
            <a:buFontTx/>
            <a:tabLst/>
            <a:defRPr/>
          </a:pPr>
          <a:r>
            <a:rPr lang="en-US" sz="1800" dirty="0">
              <a:latin typeface="+mj-lt"/>
              <a:ea typeface="Times New Roman" panose="02020603050405020304" pitchFamily="18" charset="0"/>
              <a:cs typeface="Arial" panose="020B0604020202020204" pitchFamily="34" charset="0"/>
            </a:rPr>
            <a:t>Present findings and elicit feedback from stakeholders in city government, communities, civil society, and industry</a:t>
          </a:r>
          <a:endParaRPr lang="en-US" sz="1800" dirty="0">
            <a:latin typeface="+mj-lt"/>
          </a:endParaRPr>
        </a:p>
      </dgm:t>
    </dgm:pt>
    <dgm:pt modelId="{372E1C56-D8B9-483D-90F0-ECF683C50DCD}" type="parTrans" cxnId="{4050C8B5-64B3-44D6-8B60-7DBED23F4056}">
      <dgm:prSet/>
      <dgm:spPr/>
      <dgm:t>
        <a:bodyPr/>
        <a:lstStyle/>
        <a:p>
          <a:endParaRPr lang="en-US" sz="2000">
            <a:latin typeface="+mj-lt"/>
          </a:endParaRPr>
        </a:p>
      </dgm:t>
    </dgm:pt>
    <dgm:pt modelId="{CA1CAC61-E415-4D62-A969-E7E3DA73AC2C}" type="sibTrans" cxnId="{4050C8B5-64B3-44D6-8B60-7DBED23F4056}">
      <dgm:prSet/>
      <dgm:spPr/>
      <dgm:t>
        <a:bodyPr/>
        <a:lstStyle/>
        <a:p>
          <a:endParaRPr lang="en-US" sz="2000">
            <a:latin typeface="+mj-lt"/>
          </a:endParaRPr>
        </a:p>
      </dgm:t>
    </dgm:pt>
    <dgm:pt modelId="{2E591369-2FEB-4A4E-BB16-BB35609286B5}">
      <dgm:prSet phldrT="[Text]" custT="1"/>
      <dgm:spPr/>
      <dgm:t>
        <a:bodyPr/>
        <a:lstStyle/>
        <a:p>
          <a:pPr marR="0" eaLnBrk="1" fontAlgn="auto" latinLnBrk="0" hangingPunct="1">
            <a:buClrTx/>
            <a:buSzTx/>
            <a:buFontTx/>
            <a:tabLst/>
            <a:defRPr/>
          </a:pPr>
          <a:r>
            <a:rPr lang="en-US" sz="2000" b="1" u="sng" dirty="0">
              <a:effectLst/>
              <a:latin typeface="+mj-lt"/>
              <a:ea typeface="Times New Roman" panose="02020603050405020304" pitchFamily="18" charset="0"/>
            </a:rPr>
            <a:t>March 2019</a:t>
          </a:r>
        </a:p>
      </dgm:t>
    </dgm:pt>
    <dgm:pt modelId="{9C5D25A1-7400-45B1-8FF1-A54AC6295139}" type="parTrans" cxnId="{169A90A0-AA15-441D-84FD-9D8FA7B0C020}">
      <dgm:prSet/>
      <dgm:spPr/>
      <dgm:t>
        <a:bodyPr/>
        <a:lstStyle/>
        <a:p>
          <a:endParaRPr lang="en-US" sz="2000">
            <a:latin typeface="+mj-lt"/>
          </a:endParaRPr>
        </a:p>
      </dgm:t>
    </dgm:pt>
    <dgm:pt modelId="{C12154B5-CF46-41B5-B495-8CE8AC88C2ED}" type="sibTrans" cxnId="{169A90A0-AA15-441D-84FD-9D8FA7B0C020}">
      <dgm:prSet/>
      <dgm:spPr/>
      <dgm:t>
        <a:bodyPr/>
        <a:lstStyle/>
        <a:p>
          <a:endParaRPr lang="en-US" sz="2000">
            <a:latin typeface="+mj-lt"/>
          </a:endParaRPr>
        </a:p>
      </dgm:t>
    </dgm:pt>
    <dgm:pt modelId="{AEF3F97E-0C54-49E0-8122-6599801D2F88}">
      <dgm:prSet phldrT="[Text]" custT="1"/>
      <dgm:spPr/>
      <dgm:t>
        <a:bodyPr/>
        <a:lstStyle/>
        <a:p>
          <a:pPr marL="114300" marR="0" lvl="1" indent="0" defTabSz="666750" eaLnBrk="1" fontAlgn="auto" latinLnBrk="0" hangingPunct="1">
            <a:lnSpc>
              <a:spcPct val="90000"/>
            </a:lnSpc>
            <a:spcBef>
              <a:spcPct val="0"/>
            </a:spcBef>
            <a:spcAft>
              <a:spcPct val="15000"/>
            </a:spcAft>
            <a:buClrTx/>
            <a:buSzTx/>
            <a:buFontTx/>
            <a:buNone/>
            <a:tabLst/>
            <a:defRPr/>
          </a:pPr>
          <a:r>
            <a:rPr lang="en-US" sz="1800" dirty="0">
              <a:latin typeface="+mj-lt"/>
              <a:ea typeface="Times New Roman" panose="02020603050405020304" pitchFamily="18" charset="0"/>
              <a:cs typeface="Arial" panose="020B0604020202020204" pitchFamily="34" charset="0"/>
            </a:rPr>
            <a:t>Create a working prototype sufficient to present to stakeholders</a:t>
          </a:r>
          <a:endParaRPr lang="en-US" sz="1800" dirty="0">
            <a:latin typeface="+mj-lt"/>
            <a:ea typeface="Times New Roman" panose="02020603050405020304" pitchFamily="18" charset="0"/>
          </a:endParaRPr>
        </a:p>
      </dgm:t>
    </dgm:pt>
    <dgm:pt modelId="{02C8CC1D-6207-4C56-B5D9-807FEA409E1D}" type="parTrans" cxnId="{839D8703-036A-4038-A3AD-C944B878B323}">
      <dgm:prSet/>
      <dgm:spPr/>
      <dgm:t>
        <a:bodyPr/>
        <a:lstStyle/>
        <a:p>
          <a:endParaRPr lang="en-US" sz="2000">
            <a:latin typeface="+mj-lt"/>
          </a:endParaRPr>
        </a:p>
      </dgm:t>
    </dgm:pt>
    <dgm:pt modelId="{21DD8BBA-6195-4D98-A501-675F7C7CC781}" type="sibTrans" cxnId="{839D8703-036A-4038-A3AD-C944B878B323}">
      <dgm:prSet/>
      <dgm:spPr/>
      <dgm:t>
        <a:bodyPr/>
        <a:lstStyle/>
        <a:p>
          <a:endParaRPr lang="en-US" sz="2000">
            <a:latin typeface="+mj-lt"/>
          </a:endParaRPr>
        </a:p>
      </dgm:t>
    </dgm:pt>
    <dgm:pt modelId="{BA84601D-F4BF-429D-9597-6B62DD7B25F2}">
      <dgm:prSet phldrT="[Text]" custT="1"/>
      <dgm:spPr/>
      <dgm:t>
        <a:bodyPr/>
        <a:lstStyle/>
        <a:p>
          <a:pPr marR="0" eaLnBrk="1" fontAlgn="auto" latinLnBrk="0" hangingPunct="1">
            <a:buClrTx/>
            <a:buSzTx/>
            <a:buFontTx/>
            <a:tabLst/>
            <a:defRPr/>
          </a:pPr>
          <a:r>
            <a:rPr lang="en-US" sz="1800" dirty="0">
              <a:effectLst/>
              <a:latin typeface="+mj-lt"/>
              <a:ea typeface="Times New Roman" panose="02020603050405020304" pitchFamily="18" charset="0"/>
            </a:rPr>
            <a:t>Evaluate feedback and prepare mid-term report;</a:t>
          </a:r>
        </a:p>
      </dgm:t>
    </dgm:pt>
    <dgm:pt modelId="{20615AAE-FCB9-4104-9AC9-A96B9CB87E52}" type="parTrans" cxnId="{A64E97B1-D4ED-4D91-8224-142628161C69}">
      <dgm:prSet/>
      <dgm:spPr/>
      <dgm:t>
        <a:bodyPr/>
        <a:lstStyle/>
        <a:p>
          <a:endParaRPr lang="en-US" sz="2000">
            <a:latin typeface="+mj-lt"/>
          </a:endParaRPr>
        </a:p>
      </dgm:t>
    </dgm:pt>
    <dgm:pt modelId="{D480346D-9A58-4CB8-ADD4-A996BDEC1869}" type="sibTrans" cxnId="{A64E97B1-D4ED-4D91-8224-142628161C69}">
      <dgm:prSet/>
      <dgm:spPr/>
      <dgm:t>
        <a:bodyPr/>
        <a:lstStyle/>
        <a:p>
          <a:endParaRPr lang="en-US" sz="2000">
            <a:latin typeface="+mj-lt"/>
          </a:endParaRPr>
        </a:p>
      </dgm:t>
    </dgm:pt>
    <dgm:pt modelId="{0327CEAC-7635-4455-A4C2-05B47F60E821}">
      <dgm:prSet phldrT="[Text]" custT="1"/>
      <dgm:spPr/>
      <dgm:t>
        <a:bodyPr/>
        <a:lstStyle/>
        <a:p>
          <a:pPr marR="0" eaLnBrk="1" fontAlgn="auto" latinLnBrk="0" hangingPunct="1">
            <a:buClrTx/>
            <a:buSzTx/>
            <a:buFontTx/>
            <a:tabLst/>
            <a:defRPr/>
          </a:pPr>
          <a:r>
            <a:rPr lang="en-US" sz="1800" dirty="0">
              <a:effectLst/>
              <a:latin typeface="+mj-lt"/>
              <a:ea typeface="Times New Roman" panose="02020603050405020304" pitchFamily="18" charset="0"/>
            </a:rPr>
            <a:t>Proceed to Phase II </a:t>
          </a:r>
        </a:p>
      </dgm:t>
    </dgm:pt>
    <dgm:pt modelId="{D46AD4E8-EDCA-407D-8697-F78C309D4468}" type="parTrans" cxnId="{865BC66D-628E-45C7-9AA4-8D886466C4B1}">
      <dgm:prSet/>
      <dgm:spPr/>
      <dgm:t>
        <a:bodyPr/>
        <a:lstStyle/>
        <a:p>
          <a:endParaRPr lang="en-US"/>
        </a:p>
      </dgm:t>
    </dgm:pt>
    <dgm:pt modelId="{1475EF5D-EC81-4877-BC7C-B3BC19BD62DC}" type="sibTrans" cxnId="{865BC66D-628E-45C7-9AA4-8D886466C4B1}">
      <dgm:prSet/>
      <dgm:spPr/>
      <dgm:t>
        <a:bodyPr/>
        <a:lstStyle/>
        <a:p>
          <a:endParaRPr lang="en-US"/>
        </a:p>
      </dgm:t>
    </dgm:pt>
    <dgm:pt modelId="{9EE5C712-5E20-4BF6-9571-F14DF912F6CC}">
      <dgm:prSet phldrT="[Text]" custT="1"/>
      <dgm:spPr/>
      <dgm:t>
        <a:bodyPr/>
        <a:lstStyle/>
        <a:p>
          <a:pPr marL="114300" marR="0" lvl="1" indent="0" defTabSz="666750" eaLnBrk="1" fontAlgn="auto" latinLnBrk="0" hangingPunct="1">
            <a:lnSpc>
              <a:spcPct val="90000"/>
            </a:lnSpc>
            <a:spcBef>
              <a:spcPct val="0"/>
            </a:spcBef>
            <a:spcAft>
              <a:spcPct val="15000"/>
            </a:spcAft>
            <a:buClrTx/>
            <a:buSzTx/>
            <a:buFontTx/>
            <a:buNone/>
            <a:tabLst/>
            <a:defRPr/>
          </a:pPr>
          <a:r>
            <a:rPr lang="en-US" sz="1800" dirty="0">
              <a:latin typeface="+mj-lt"/>
              <a:ea typeface="Times New Roman" panose="02020603050405020304" pitchFamily="18" charset="0"/>
              <a:cs typeface="Arial" panose="020B0604020202020204" pitchFamily="34" charset="0"/>
            </a:rPr>
            <a:t>Assess financial costs, time requirements, and personnel</a:t>
          </a:r>
          <a:endParaRPr lang="en-US" sz="1800" dirty="0">
            <a:latin typeface="+mj-lt"/>
          </a:endParaRPr>
        </a:p>
      </dgm:t>
    </dgm:pt>
    <dgm:pt modelId="{C446E775-60EE-4A36-9BE5-F774AD741DC1}" type="parTrans" cxnId="{2CDB5539-10B4-454E-B6F9-D7DCD51EB710}">
      <dgm:prSet/>
      <dgm:spPr/>
      <dgm:t>
        <a:bodyPr/>
        <a:lstStyle/>
        <a:p>
          <a:endParaRPr lang="en-US"/>
        </a:p>
      </dgm:t>
    </dgm:pt>
    <dgm:pt modelId="{0173DD3D-74AF-4AD3-BE3E-12817BB1B1A1}" type="sibTrans" cxnId="{2CDB5539-10B4-454E-B6F9-D7DCD51EB710}">
      <dgm:prSet/>
      <dgm:spPr/>
      <dgm:t>
        <a:bodyPr/>
        <a:lstStyle/>
        <a:p>
          <a:endParaRPr lang="en-US"/>
        </a:p>
      </dgm:t>
    </dgm:pt>
    <dgm:pt modelId="{2BEC5B2B-A3D2-4A97-AB21-BE854F58F142}" type="pres">
      <dgm:prSet presAssocID="{6FA52DB1-8DCF-482E-8189-DA76D0DC1C52}" presName="Name0" presStyleCnt="0">
        <dgm:presLayoutVars>
          <dgm:dir/>
          <dgm:resizeHandles val="exact"/>
        </dgm:presLayoutVars>
      </dgm:prSet>
      <dgm:spPr/>
    </dgm:pt>
    <dgm:pt modelId="{7CA7637C-83D6-4D81-A126-8B093E05B45C}" type="pres">
      <dgm:prSet presAssocID="{D506AC95-D2FD-4EBC-8D46-910F1AC8731C}" presName="node" presStyleLbl="node1" presStyleIdx="0" presStyleCnt="5">
        <dgm:presLayoutVars>
          <dgm:bulletEnabled val="1"/>
        </dgm:presLayoutVars>
      </dgm:prSet>
      <dgm:spPr/>
    </dgm:pt>
    <dgm:pt modelId="{E202EEEB-2958-4D9C-BBFF-5185E5943DC2}" type="pres">
      <dgm:prSet presAssocID="{58DAAA90-BAE7-4DA4-95B6-415D57CFD6A6}" presName="sibTrans" presStyleLbl="sibTrans1D1" presStyleIdx="0" presStyleCnt="4"/>
      <dgm:spPr/>
    </dgm:pt>
    <dgm:pt modelId="{D3BF4762-5C94-4217-841B-681AB11D904D}" type="pres">
      <dgm:prSet presAssocID="{58DAAA90-BAE7-4DA4-95B6-415D57CFD6A6}" presName="connectorText" presStyleLbl="sibTrans1D1" presStyleIdx="0" presStyleCnt="4"/>
      <dgm:spPr/>
    </dgm:pt>
    <dgm:pt modelId="{2DA5F6E3-4B7B-4E30-893B-30D51CBFAFB8}" type="pres">
      <dgm:prSet presAssocID="{C7C99E7D-F996-4DFB-9EED-AAF3B5449B5D}" presName="node" presStyleLbl="node1" presStyleIdx="1" presStyleCnt="5">
        <dgm:presLayoutVars>
          <dgm:bulletEnabled val="1"/>
        </dgm:presLayoutVars>
      </dgm:prSet>
      <dgm:spPr/>
    </dgm:pt>
    <dgm:pt modelId="{AF8F6527-2320-4073-B589-B60AC287EB04}" type="pres">
      <dgm:prSet presAssocID="{ACE4FBAF-25CB-46C0-80AB-262EE663EF91}" presName="sibTrans" presStyleLbl="sibTrans1D1" presStyleIdx="1" presStyleCnt="4"/>
      <dgm:spPr/>
    </dgm:pt>
    <dgm:pt modelId="{BD7929E0-C601-45F8-958A-BFCB670F4E0F}" type="pres">
      <dgm:prSet presAssocID="{ACE4FBAF-25CB-46C0-80AB-262EE663EF91}" presName="connectorText" presStyleLbl="sibTrans1D1" presStyleIdx="1" presStyleCnt="4"/>
      <dgm:spPr/>
    </dgm:pt>
    <dgm:pt modelId="{48D315E8-9736-4B57-BEAE-ED2EEEC75AD5}" type="pres">
      <dgm:prSet presAssocID="{F271A938-A93B-41DB-B66A-0ED46ED8588A}" presName="node" presStyleLbl="node1" presStyleIdx="2" presStyleCnt="5">
        <dgm:presLayoutVars>
          <dgm:bulletEnabled val="1"/>
        </dgm:presLayoutVars>
      </dgm:prSet>
      <dgm:spPr/>
    </dgm:pt>
    <dgm:pt modelId="{2EF11B22-C3BE-4499-AF23-A9CA5BB0AAC4}" type="pres">
      <dgm:prSet presAssocID="{C5DC7C3E-6AA6-4AFD-A1B8-9F8FB0AEB5B3}" presName="sibTrans" presStyleLbl="sibTrans1D1" presStyleIdx="2" presStyleCnt="4"/>
      <dgm:spPr/>
    </dgm:pt>
    <dgm:pt modelId="{4282D858-702C-4F6B-999D-9970468108D6}" type="pres">
      <dgm:prSet presAssocID="{C5DC7C3E-6AA6-4AFD-A1B8-9F8FB0AEB5B3}" presName="connectorText" presStyleLbl="sibTrans1D1" presStyleIdx="2" presStyleCnt="4"/>
      <dgm:spPr/>
    </dgm:pt>
    <dgm:pt modelId="{5F9AE9A7-B594-45DF-8884-5831181ECC6D}" type="pres">
      <dgm:prSet presAssocID="{D0287B9D-465C-49E7-9A5E-2696F0950C85}" presName="node" presStyleLbl="node1" presStyleIdx="3" presStyleCnt="5">
        <dgm:presLayoutVars>
          <dgm:bulletEnabled val="1"/>
        </dgm:presLayoutVars>
      </dgm:prSet>
      <dgm:spPr/>
    </dgm:pt>
    <dgm:pt modelId="{49DA959B-C322-466D-B86F-42638ACD502B}" type="pres">
      <dgm:prSet presAssocID="{290CA8D8-516B-454E-9FD3-0C2883639E39}" presName="sibTrans" presStyleLbl="sibTrans1D1" presStyleIdx="3" presStyleCnt="4"/>
      <dgm:spPr/>
    </dgm:pt>
    <dgm:pt modelId="{42A5836E-2509-420D-87B9-BFC28B93039E}" type="pres">
      <dgm:prSet presAssocID="{290CA8D8-516B-454E-9FD3-0C2883639E39}" presName="connectorText" presStyleLbl="sibTrans1D1" presStyleIdx="3" presStyleCnt="4"/>
      <dgm:spPr/>
    </dgm:pt>
    <dgm:pt modelId="{DAC0FD6C-B9BF-469C-8705-8B61E12C9230}" type="pres">
      <dgm:prSet presAssocID="{2E591369-2FEB-4A4E-BB16-BB35609286B5}" presName="node" presStyleLbl="node1" presStyleIdx="4" presStyleCnt="5">
        <dgm:presLayoutVars>
          <dgm:bulletEnabled val="1"/>
        </dgm:presLayoutVars>
      </dgm:prSet>
      <dgm:spPr/>
    </dgm:pt>
  </dgm:ptLst>
  <dgm:cxnLst>
    <dgm:cxn modelId="{1C4DC701-997C-439B-B0F3-2DEB7DD90BC2}" type="presOf" srcId="{6726F00A-9972-4C84-B102-9E852474A5BA}" destId="{2DA5F6E3-4B7B-4E30-893B-30D51CBFAFB8}" srcOrd="0" destOrd="1" presId="urn:microsoft.com/office/officeart/2005/8/layout/bProcess3"/>
    <dgm:cxn modelId="{839D8703-036A-4038-A3AD-C944B878B323}" srcId="{F271A938-A93B-41DB-B66A-0ED46ED8588A}" destId="{AEF3F97E-0C54-49E0-8122-6599801D2F88}" srcOrd="0" destOrd="0" parTransId="{02C8CC1D-6207-4C56-B5D9-807FEA409E1D}" sibTransId="{21DD8BBA-6195-4D98-A501-675F7C7CC781}"/>
    <dgm:cxn modelId="{00540118-1972-4C9E-AD64-42D9B2B30C40}" type="presOf" srcId="{C5DC7C3E-6AA6-4AFD-A1B8-9F8FB0AEB5B3}" destId="{2EF11B22-C3BE-4499-AF23-A9CA5BB0AAC4}" srcOrd="0" destOrd="0" presId="urn:microsoft.com/office/officeart/2005/8/layout/bProcess3"/>
    <dgm:cxn modelId="{0DD78A1B-6E04-4E3B-8285-AEAE6C42C6D3}" srcId="{6FA52DB1-8DCF-482E-8189-DA76D0DC1C52}" destId="{D0287B9D-465C-49E7-9A5E-2696F0950C85}" srcOrd="3" destOrd="0" parTransId="{0F3F71CF-6382-4718-9E63-46CF1F922238}" sibTransId="{290CA8D8-516B-454E-9FD3-0C2883639E39}"/>
    <dgm:cxn modelId="{7F646627-0970-40D3-B4E6-A4957989B886}" srcId="{C7C99E7D-F996-4DFB-9EED-AAF3B5449B5D}" destId="{6726F00A-9972-4C84-B102-9E852474A5BA}" srcOrd="0" destOrd="0" parTransId="{F2E88DB0-25F9-4ECA-81DB-B7C4415107FC}" sibTransId="{0FCC3BD0-B4EA-4957-A796-BC21AF80495F}"/>
    <dgm:cxn modelId="{23962E2F-7FBB-48AE-871F-7FD233D67554}" type="presOf" srcId="{2E591369-2FEB-4A4E-BB16-BB35609286B5}" destId="{DAC0FD6C-B9BF-469C-8705-8B61E12C9230}" srcOrd="0" destOrd="0" presId="urn:microsoft.com/office/officeart/2005/8/layout/bProcess3"/>
    <dgm:cxn modelId="{2CDB5539-10B4-454E-B6F9-D7DCD51EB710}" srcId="{C7C99E7D-F996-4DFB-9EED-AAF3B5449B5D}" destId="{9EE5C712-5E20-4BF6-9571-F14DF912F6CC}" srcOrd="1" destOrd="0" parTransId="{C446E775-60EE-4A36-9BE5-F774AD741DC1}" sibTransId="{0173DD3D-74AF-4AD3-BE3E-12817BB1B1A1}"/>
    <dgm:cxn modelId="{C533CE63-59CD-4402-B7D8-5FA23AF2D112}" type="presOf" srcId="{0327CEAC-7635-4455-A4C2-05B47F60E821}" destId="{DAC0FD6C-B9BF-469C-8705-8B61E12C9230}" srcOrd="0" destOrd="2" presId="urn:microsoft.com/office/officeart/2005/8/layout/bProcess3"/>
    <dgm:cxn modelId="{D3CA2165-19F3-4FC1-9AF9-23D2F1235289}" type="presOf" srcId="{290CA8D8-516B-454E-9FD3-0C2883639E39}" destId="{49DA959B-C322-466D-B86F-42638ACD502B}" srcOrd="0" destOrd="0" presId="urn:microsoft.com/office/officeart/2005/8/layout/bProcess3"/>
    <dgm:cxn modelId="{A5332546-7853-40A2-BF8D-41103B9FE150}" type="presOf" srcId="{F271A938-A93B-41DB-B66A-0ED46ED8588A}" destId="{48D315E8-9736-4B57-BEAE-ED2EEEC75AD5}" srcOrd="0" destOrd="0" presId="urn:microsoft.com/office/officeart/2005/8/layout/bProcess3"/>
    <dgm:cxn modelId="{639D3549-AF1B-42EE-9CA5-FAB4CB09C320}" type="presOf" srcId="{D0287B9D-465C-49E7-9A5E-2696F0950C85}" destId="{5F9AE9A7-B594-45DF-8884-5831181ECC6D}" srcOrd="0" destOrd="0" presId="urn:microsoft.com/office/officeart/2005/8/layout/bProcess3"/>
    <dgm:cxn modelId="{865BC66D-628E-45C7-9AA4-8D886466C4B1}" srcId="{2E591369-2FEB-4A4E-BB16-BB35609286B5}" destId="{0327CEAC-7635-4455-A4C2-05B47F60E821}" srcOrd="1" destOrd="0" parTransId="{D46AD4E8-EDCA-407D-8697-F78C309D4468}" sibTransId="{1475EF5D-EC81-4877-BC7C-B3BC19BD62DC}"/>
    <dgm:cxn modelId="{ECBAE551-6B62-4E63-8E37-16F369FCC31F}" type="presOf" srcId="{BA84601D-F4BF-429D-9597-6B62DD7B25F2}" destId="{DAC0FD6C-B9BF-469C-8705-8B61E12C9230}" srcOrd="0" destOrd="1" presId="urn:microsoft.com/office/officeart/2005/8/layout/bProcess3"/>
    <dgm:cxn modelId="{061F8C7D-8DCE-4123-8C8F-DCB563D008E3}" srcId="{6FA52DB1-8DCF-482E-8189-DA76D0DC1C52}" destId="{F271A938-A93B-41DB-B66A-0ED46ED8588A}" srcOrd="2" destOrd="0" parTransId="{A51D65A1-732C-4001-98BC-0915CDCA269B}" sibTransId="{C5DC7C3E-6AA6-4AFD-A1B8-9F8FB0AEB5B3}"/>
    <dgm:cxn modelId="{861CF383-08B6-4F17-8057-6BAEE69905F8}" srcId="{6FA52DB1-8DCF-482E-8189-DA76D0DC1C52}" destId="{C7C99E7D-F996-4DFB-9EED-AAF3B5449B5D}" srcOrd="1" destOrd="0" parTransId="{D9A1F1B2-3725-4C93-BDD2-8A68C97DEADC}" sibTransId="{ACE4FBAF-25CB-46C0-80AB-262EE663EF91}"/>
    <dgm:cxn modelId="{4526AB8A-9AF2-4829-8FD2-E04A3F89DA0D}" type="presOf" srcId="{ACE4FBAF-25CB-46C0-80AB-262EE663EF91}" destId="{AF8F6527-2320-4073-B589-B60AC287EB04}" srcOrd="0" destOrd="0" presId="urn:microsoft.com/office/officeart/2005/8/layout/bProcess3"/>
    <dgm:cxn modelId="{5FEAFD92-11FD-460F-8E7B-28B11A27770E}" type="presOf" srcId="{C7C99E7D-F996-4DFB-9EED-AAF3B5449B5D}" destId="{2DA5F6E3-4B7B-4E30-893B-30D51CBFAFB8}" srcOrd="0" destOrd="0" presId="urn:microsoft.com/office/officeart/2005/8/layout/bProcess3"/>
    <dgm:cxn modelId="{8786539C-7F8A-443B-9344-EA430AFE3298}" type="presOf" srcId="{6FA52DB1-8DCF-482E-8189-DA76D0DC1C52}" destId="{2BEC5B2B-A3D2-4A97-AB21-BE854F58F142}" srcOrd="0" destOrd="0" presId="urn:microsoft.com/office/officeart/2005/8/layout/bProcess3"/>
    <dgm:cxn modelId="{169A90A0-AA15-441D-84FD-9D8FA7B0C020}" srcId="{6FA52DB1-8DCF-482E-8189-DA76D0DC1C52}" destId="{2E591369-2FEB-4A4E-BB16-BB35609286B5}" srcOrd="4" destOrd="0" parTransId="{9C5D25A1-7400-45B1-8FF1-A54AC6295139}" sibTransId="{C12154B5-CF46-41B5-B495-8CE8AC88C2ED}"/>
    <dgm:cxn modelId="{1640DAA0-1C84-4584-96A1-710748A9E623}" type="presOf" srcId="{920D3C71-88B2-4D53-8F70-A0B9AB853A5E}" destId="{5F9AE9A7-B594-45DF-8884-5831181ECC6D}" srcOrd="0" destOrd="1" presId="urn:microsoft.com/office/officeart/2005/8/layout/bProcess3"/>
    <dgm:cxn modelId="{2F389FA7-A919-4C39-9720-11346429DD0E}" type="presOf" srcId="{58DAAA90-BAE7-4DA4-95B6-415D57CFD6A6}" destId="{E202EEEB-2958-4D9C-BBFF-5185E5943DC2}" srcOrd="0" destOrd="0" presId="urn:microsoft.com/office/officeart/2005/8/layout/bProcess3"/>
    <dgm:cxn modelId="{C4804CAE-F544-4943-AD17-EB544BDB9746}" type="presOf" srcId="{C5DC7C3E-6AA6-4AFD-A1B8-9F8FB0AEB5B3}" destId="{4282D858-702C-4F6B-999D-9970468108D6}" srcOrd="1" destOrd="0" presId="urn:microsoft.com/office/officeart/2005/8/layout/bProcess3"/>
    <dgm:cxn modelId="{23CE7BAE-F8E2-4699-9F2F-1913E226E0E6}" srcId="{D506AC95-D2FD-4EBC-8D46-910F1AC8731C}" destId="{D96CB7DD-2D0B-43F7-B4D9-368682491E45}" srcOrd="1" destOrd="0" parTransId="{F8F1D7EA-F1DA-4559-AC65-4FFCF70B1E2C}" sibTransId="{85551461-FB94-41CE-8A70-A5FAC193F444}"/>
    <dgm:cxn modelId="{A64E97B1-D4ED-4D91-8224-142628161C69}" srcId="{2E591369-2FEB-4A4E-BB16-BB35609286B5}" destId="{BA84601D-F4BF-429D-9597-6B62DD7B25F2}" srcOrd="0" destOrd="0" parTransId="{20615AAE-FCB9-4104-9AC9-A96B9CB87E52}" sibTransId="{D480346D-9A58-4CB8-ADD4-A996BDEC1869}"/>
    <dgm:cxn modelId="{EC64ADB2-E024-4DD7-83C9-E297D8B29800}" type="presOf" srcId="{ACE4FBAF-25CB-46C0-80AB-262EE663EF91}" destId="{BD7929E0-C601-45F8-958A-BFCB670F4E0F}" srcOrd="1" destOrd="0" presId="urn:microsoft.com/office/officeart/2005/8/layout/bProcess3"/>
    <dgm:cxn modelId="{4050C8B5-64B3-44D6-8B60-7DBED23F4056}" srcId="{D0287B9D-465C-49E7-9A5E-2696F0950C85}" destId="{920D3C71-88B2-4D53-8F70-A0B9AB853A5E}" srcOrd="0" destOrd="0" parTransId="{372E1C56-D8B9-483D-90F0-ECF683C50DCD}" sibTransId="{CA1CAC61-E415-4D62-A969-E7E3DA73AC2C}"/>
    <dgm:cxn modelId="{7F9D51C2-FE62-4BF0-A0F4-3AC48D69E13C}" type="presOf" srcId="{58DAAA90-BAE7-4DA4-95B6-415D57CFD6A6}" destId="{D3BF4762-5C94-4217-841B-681AB11D904D}" srcOrd="1" destOrd="0" presId="urn:microsoft.com/office/officeart/2005/8/layout/bProcess3"/>
    <dgm:cxn modelId="{55AB3ACB-4C01-47BD-8797-7131A1C27DB1}" type="presOf" srcId="{3F6B8A70-3475-492D-BBAE-5870AC012A8F}" destId="{7CA7637C-83D6-4D81-A126-8B093E05B45C}" srcOrd="0" destOrd="1" presId="urn:microsoft.com/office/officeart/2005/8/layout/bProcess3"/>
    <dgm:cxn modelId="{57A3EACB-402A-41A2-A4C9-9DC040431415}" srcId="{D506AC95-D2FD-4EBC-8D46-910F1AC8731C}" destId="{3F6B8A70-3475-492D-BBAE-5870AC012A8F}" srcOrd="0" destOrd="0" parTransId="{08FB278E-9797-48CF-AE91-0554535FB091}" sibTransId="{854B1DEB-9242-4C4C-A3BF-41D84F4D7C5B}"/>
    <dgm:cxn modelId="{F47CFFED-899A-42A5-9EE8-5CE5A342BA97}" type="presOf" srcId="{290CA8D8-516B-454E-9FD3-0C2883639E39}" destId="{42A5836E-2509-420D-87B9-BFC28B93039E}" srcOrd="1" destOrd="0" presId="urn:microsoft.com/office/officeart/2005/8/layout/bProcess3"/>
    <dgm:cxn modelId="{57A424F2-8AE2-4D06-A1B0-CFF9D4857296}" type="presOf" srcId="{AEF3F97E-0C54-49E0-8122-6599801D2F88}" destId="{48D315E8-9736-4B57-BEAE-ED2EEEC75AD5}" srcOrd="0" destOrd="1" presId="urn:microsoft.com/office/officeart/2005/8/layout/bProcess3"/>
    <dgm:cxn modelId="{D7A801F4-5780-4C3A-8959-0424422D29DC}" type="presOf" srcId="{9EE5C712-5E20-4BF6-9571-F14DF912F6CC}" destId="{2DA5F6E3-4B7B-4E30-893B-30D51CBFAFB8}" srcOrd="0" destOrd="2" presId="urn:microsoft.com/office/officeart/2005/8/layout/bProcess3"/>
    <dgm:cxn modelId="{218341F6-0883-4B61-BAFC-949BE8876446}" srcId="{6FA52DB1-8DCF-482E-8189-DA76D0DC1C52}" destId="{D506AC95-D2FD-4EBC-8D46-910F1AC8731C}" srcOrd="0" destOrd="0" parTransId="{8D967733-A7EF-4C74-A710-EFCE45874D37}" sibTransId="{58DAAA90-BAE7-4DA4-95B6-415D57CFD6A6}"/>
    <dgm:cxn modelId="{675559F7-998B-449E-B15C-3301A3C99EF4}" type="presOf" srcId="{D96CB7DD-2D0B-43F7-B4D9-368682491E45}" destId="{7CA7637C-83D6-4D81-A126-8B093E05B45C}" srcOrd="0" destOrd="2" presId="urn:microsoft.com/office/officeart/2005/8/layout/bProcess3"/>
    <dgm:cxn modelId="{3F208EFA-BE3E-4557-A014-1733B09890D4}" type="presOf" srcId="{D506AC95-D2FD-4EBC-8D46-910F1AC8731C}" destId="{7CA7637C-83D6-4D81-A126-8B093E05B45C}" srcOrd="0" destOrd="0" presId="urn:microsoft.com/office/officeart/2005/8/layout/bProcess3"/>
    <dgm:cxn modelId="{E46AA098-492B-409E-B3A9-8F4E2E68720C}" type="presParOf" srcId="{2BEC5B2B-A3D2-4A97-AB21-BE854F58F142}" destId="{7CA7637C-83D6-4D81-A126-8B093E05B45C}" srcOrd="0" destOrd="0" presId="urn:microsoft.com/office/officeart/2005/8/layout/bProcess3"/>
    <dgm:cxn modelId="{22047376-BD5E-452C-8637-C7E1193B700E}" type="presParOf" srcId="{2BEC5B2B-A3D2-4A97-AB21-BE854F58F142}" destId="{E202EEEB-2958-4D9C-BBFF-5185E5943DC2}" srcOrd="1" destOrd="0" presId="urn:microsoft.com/office/officeart/2005/8/layout/bProcess3"/>
    <dgm:cxn modelId="{1F470789-3A1C-40B2-B3DE-554A971374FA}" type="presParOf" srcId="{E202EEEB-2958-4D9C-BBFF-5185E5943DC2}" destId="{D3BF4762-5C94-4217-841B-681AB11D904D}" srcOrd="0" destOrd="0" presId="urn:microsoft.com/office/officeart/2005/8/layout/bProcess3"/>
    <dgm:cxn modelId="{BC9BC5B4-B900-41CF-B216-117A0581A0A3}" type="presParOf" srcId="{2BEC5B2B-A3D2-4A97-AB21-BE854F58F142}" destId="{2DA5F6E3-4B7B-4E30-893B-30D51CBFAFB8}" srcOrd="2" destOrd="0" presId="urn:microsoft.com/office/officeart/2005/8/layout/bProcess3"/>
    <dgm:cxn modelId="{D20229BA-278E-41E9-B8E2-BDA37D59BB5E}" type="presParOf" srcId="{2BEC5B2B-A3D2-4A97-AB21-BE854F58F142}" destId="{AF8F6527-2320-4073-B589-B60AC287EB04}" srcOrd="3" destOrd="0" presId="urn:microsoft.com/office/officeart/2005/8/layout/bProcess3"/>
    <dgm:cxn modelId="{755BEDCB-017D-4245-AC8D-98BF92D1F231}" type="presParOf" srcId="{AF8F6527-2320-4073-B589-B60AC287EB04}" destId="{BD7929E0-C601-45F8-958A-BFCB670F4E0F}" srcOrd="0" destOrd="0" presId="urn:microsoft.com/office/officeart/2005/8/layout/bProcess3"/>
    <dgm:cxn modelId="{673885E7-3A6E-4C5F-BCAB-E8C64B7350FF}" type="presParOf" srcId="{2BEC5B2B-A3D2-4A97-AB21-BE854F58F142}" destId="{48D315E8-9736-4B57-BEAE-ED2EEEC75AD5}" srcOrd="4" destOrd="0" presId="urn:microsoft.com/office/officeart/2005/8/layout/bProcess3"/>
    <dgm:cxn modelId="{695CEFC8-7A99-44A6-AA0C-440517C7507E}" type="presParOf" srcId="{2BEC5B2B-A3D2-4A97-AB21-BE854F58F142}" destId="{2EF11B22-C3BE-4499-AF23-A9CA5BB0AAC4}" srcOrd="5" destOrd="0" presId="urn:microsoft.com/office/officeart/2005/8/layout/bProcess3"/>
    <dgm:cxn modelId="{3277CAED-2AE4-41ED-A579-CC80F2AE6AA0}" type="presParOf" srcId="{2EF11B22-C3BE-4499-AF23-A9CA5BB0AAC4}" destId="{4282D858-702C-4F6B-999D-9970468108D6}" srcOrd="0" destOrd="0" presId="urn:microsoft.com/office/officeart/2005/8/layout/bProcess3"/>
    <dgm:cxn modelId="{3AD9FC64-C7E4-48A7-B767-E28742C2D3F1}" type="presParOf" srcId="{2BEC5B2B-A3D2-4A97-AB21-BE854F58F142}" destId="{5F9AE9A7-B594-45DF-8884-5831181ECC6D}" srcOrd="6" destOrd="0" presId="urn:microsoft.com/office/officeart/2005/8/layout/bProcess3"/>
    <dgm:cxn modelId="{37173E0D-74A3-4890-875F-BC917C20AA8D}" type="presParOf" srcId="{2BEC5B2B-A3D2-4A97-AB21-BE854F58F142}" destId="{49DA959B-C322-466D-B86F-42638ACD502B}" srcOrd="7" destOrd="0" presId="urn:microsoft.com/office/officeart/2005/8/layout/bProcess3"/>
    <dgm:cxn modelId="{8A0E05D2-19BD-4955-B565-3A4DE1737D68}" type="presParOf" srcId="{49DA959B-C322-466D-B86F-42638ACD502B}" destId="{42A5836E-2509-420D-87B9-BFC28B93039E}" srcOrd="0" destOrd="0" presId="urn:microsoft.com/office/officeart/2005/8/layout/bProcess3"/>
    <dgm:cxn modelId="{83814A0F-3FCC-46B4-A18D-77E1BB63D037}" type="presParOf" srcId="{2BEC5B2B-A3D2-4A97-AB21-BE854F58F142}" destId="{DAC0FD6C-B9BF-469C-8705-8B61E12C9230}" srcOrd="8"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02EEEB-2958-4D9C-BBFF-5185E5943DC2}">
      <dsp:nvSpPr>
        <dsp:cNvPr id="0" name=""/>
        <dsp:cNvSpPr/>
      </dsp:nvSpPr>
      <dsp:spPr>
        <a:xfrm>
          <a:off x="3100157" y="998375"/>
          <a:ext cx="679760" cy="91440"/>
        </a:xfrm>
        <a:custGeom>
          <a:avLst/>
          <a:gdLst/>
          <a:ahLst/>
          <a:cxnLst/>
          <a:rect l="0" t="0" r="0" b="0"/>
          <a:pathLst>
            <a:path>
              <a:moveTo>
                <a:pt x="0" y="45720"/>
              </a:moveTo>
              <a:lnTo>
                <a:pt x="679760"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latin typeface="+mj-lt"/>
          </a:endParaRPr>
        </a:p>
      </dsp:txBody>
      <dsp:txXfrm>
        <a:off x="3422278" y="1040540"/>
        <a:ext cx="35518" cy="7110"/>
      </dsp:txXfrm>
    </dsp:sp>
    <dsp:sp modelId="{7CA7637C-83D6-4D81-A126-8B093E05B45C}">
      <dsp:nvSpPr>
        <dsp:cNvPr id="0" name=""/>
        <dsp:cNvSpPr/>
      </dsp:nvSpPr>
      <dsp:spPr>
        <a:xfrm>
          <a:off x="13435" y="117539"/>
          <a:ext cx="3088521" cy="185311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marL="0" lvl="0" indent="0" algn="l" defTabSz="889000">
            <a:lnSpc>
              <a:spcPct val="90000"/>
            </a:lnSpc>
            <a:spcBef>
              <a:spcPct val="0"/>
            </a:spcBef>
            <a:spcAft>
              <a:spcPct val="35000"/>
            </a:spcAft>
            <a:buNone/>
          </a:pPr>
          <a:r>
            <a:rPr lang="en-US" sz="2000" b="1" u="sng" kern="1200" dirty="0">
              <a:latin typeface="+mj-lt"/>
            </a:rPr>
            <a:t>November 2018</a:t>
          </a:r>
        </a:p>
        <a:p>
          <a:pPr marL="0" marR="0" lvl="0" indent="0" algn="l" defTabSz="914400" eaLnBrk="1" fontAlgn="auto" latinLnBrk="0" hangingPunct="1">
            <a:lnSpc>
              <a:spcPct val="100000"/>
            </a:lnSpc>
            <a:spcBef>
              <a:spcPct val="0"/>
            </a:spcBef>
            <a:spcAft>
              <a:spcPts val="0"/>
            </a:spcAft>
            <a:buClrTx/>
            <a:buSzTx/>
            <a:buFontTx/>
            <a:buNone/>
            <a:tabLst/>
            <a:defRPr/>
          </a:pPr>
          <a:r>
            <a:rPr lang="en-US" sz="1800" kern="1200" dirty="0">
              <a:latin typeface="+mj-lt"/>
              <a:ea typeface="Times New Roman" panose="02020603050405020304" pitchFamily="18" charset="0"/>
              <a:cs typeface="Arial" panose="020B0604020202020204" pitchFamily="34" charset="0"/>
            </a:rPr>
            <a:t>Identify stakeholders and subject matter experts</a:t>
          </a:r>
          <a:endParaRPr lang="en-US" sz="1800" kern="1200" dirty="0">
            <a:latin typeface="+mj-lt"/>
          </a:endParaRPr>
        </a:p>
        <a:p>
          <a:pPr marL="0" marR="0" lvl="0" indent="0" algn="l" defTabSz="914400" eaLnBrk="1" fontAlgn="auto" latinLnBrk="0" hangingPunct="1">
            <a:lnSpc>
              <a:spcPct val="100000"/>
            </a:lnSpc>
            <a:spcBef>
              <a:spcPct val="0"/>
            </a:spcBef>
            <a:spcAft>
              <a:spcPts val="0"/>
            </a:spcAft>
            <a:buClrTx/>
            <a:buSzTx/>
            <a:buFontTx/>
            <a:buNone/>
            <a:tabLst/>
            <a:defRPr/>
          </a:pPr>
          <a:r>
            <a:rPr lang="en-US" sz="1800" kern="1200" dirty="0">
              <a:latin typeface="+mj-lt"/>
              <a:ea typeface="Times New Roman" panose="02020603050405020304" pitchFamily="18" charset="0"/>
              <a:cs typeface="Arial" panose="020B0604020202020204" pitchFamily="34" charset="0"/>
            </a:rPr>
            <a:t>Schedule and conduct consultative interviews</a:t>
          </a:r>
          <a:r>
            <a:rPr lang="en-US" sz="2000" kern="1200" dirty="0">
              <a:latin typeface="+mj-lt"/>
              <a:ea typeface="Times New Roman" panose="02020603050405020304" pitchFamily="18" charset="0"/>
              <a:cs typeface="Arial" panose="020B0604020202020204" pitchFamily="34" charset="0"/>
            </a:rPr>
            <a:t> </a:t>
          </a:r>
        </a:p>
      </dsp:txBody>
      <dsp:txXfrm>
        <a:off x="13435" y="117539"/>
        <a:ext cx="3088521" cy="1853113"/>
      </dsp:txXfrm>
    </dsp:sp>
    <dsp:sp modelId="{AF8F6527-2320-4073-B589-B60AC287EB04}">
      <dsp:nvSpPr>
        <dsp:cNvPr id="0" name=""/>
        <dsp:cNvSpPr/>
      </dsp:nvSpPr>
      <dsp:spPr>
        <a:xfrm>
          <a:off x="6899039" y="998375"/>
          <a:ext cx="679760" cy="91440"/>
        </a:xfrm>
        <a:custGeom>
          <a:avLst/>
          <a:gdLst/>
          <a:ahLst/>
          <a:cxnLst/>
          <a:rect l="0" t="0" r="0" b="0"/>
          <a:pathLst>
            <a:path>
              <a:moveTo>
                <a:pt x="0" y="45720"/>
              </a:moveTo>
              <a:lnTo>
                <a:pt x="679760" y="45720"/>
              </a:lnTo>
            </a:path>
          </a:pathLst>
        </a:custGeom>
        <a:noFill/>
        <a:ln w="6350" cap="flat" cmpd="sng" algn="ctr">
          <a:solidFill>
            <a:schemeClr val="accent5">
              <a:hueOff val="-2451115"/>
              <a:satOff val="-3409"/>
              <a:lumOff val="-130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mj-lt"/>
          </a:endParaRPr>
        </a:p>
      </dsp:txBody>
      <dsp:txXfrm>
        <a:off x="7221160" y="1040540"/>
        <a:ext cx="35518" cy="7110"/>
      </dsp:txXfrm>
    </dsp:sp>
    <dsp:sp modelId="{2DA5F6E3-4B7B-4E30-893B-30D51CBFAFB8}">
      <dsp:nvSpPr>
        <dsp:cNvPr id="0" name=""/>
        <dsp:cNvSpPr/>
      </dsp:nvSpPr>
      <dsp:spPr>
        <a:xfrm>
          <a:off x="3812317" y="117539"/>
          <a:ext cx="3088521" cy="1853113"/>
        </a:xfrm>
        <a:prstGeom prst="rect">
          <a:avLst/>
        </a:prstGeom>
        <a:solidFill>
          <a:schemeClr val="accent5">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marL="0" lvl="0" indent="0" algn="l" defTabSz="889000">
            <a:lnSpc>
              <a:spcPct val="90000"/>
            </a:lnSpc>
            <a:spcBef>
              <a:spcPct val="0"/>
            </a:spcBef>
            <a:spcAft>
              <a:spcPct val="35000"/>
            </a:spcAft>
            <a:buNone/>
          </a:pPr>
          <a:r>
            <a:rPr lang="en-US" sz="2000" b="1" u="sng" kern="1200" dirty="0">
              <a:latin typeface="+mj-lt"/>
            </a:rPr>
            <a:t>December 2018</a:t>
          </a:r>
        </a:p>
        <a:p>
          <a:pPr marL="114300" marR="0" lvl="1" indent="0" algn="l" defTabSz="666750" eaLnBrk="1" fontAlgn="auto" latinLnBrk="0" hangingPunct="1">
            <a:lnSpc>
              <a:spcPct val="90000"/>
            </a:lnSpc>
            <a:spcBef>
              <a:spcPct val="0"/>
            </a:spcBef>
            <a:spcAft>
              <a:spcPct val="15000"/>
            </a:spcAft>
            <a:buClrTx/>
            <a:buSzTx/>
            <a:buFontTx/>
            <a:buNone/>
            <a:tabLst/>
            <a:defRPr/>
          </a:pPr>
          <a:r>
            <a:rPr lang="en-US" sz="1800" kern="1200" dirty="0">
              <a:latin typeface="+mj-lt"/>
              <a:ea typeface="Times New Roman" panose="02020603050405020304" pitchFamily="18" charset="0"/>
              <a:cs typeface="Arial" panose="020B0604020202020204" pitchFamily="34" charset="0"/>
            </a:rPr>
            <a:t>Document requested system requirements, features</a:t>
          </a:r>
          <a:endParaRPr lang="en-US" sz="1800" kern="1200" dirty="0">
            <a:latin typeface="+mj-lt"/>
          </a:endParaRPr>
        </a:p>
        <a:p>
          <a:pPr marL="114300" marR="0" lvl="1" indent="0" algn="l" defTabSz="666750" eaLnBrk="1" fontAlgn="auto" latinLnBrk="0" hangingPunct="1">
            <a:lnSpc>
              <a:spcPct val="90000"/>
            </a:lnSpc>
            <a:spcBef>
              <a:spcPct val="0"/>
            </a:spcBef>
            <a:spcAft>
              <a:spcPct val="15000"/>
            </a:spcAft>
            <a:buClrTx/>
            <a:buSzTx/>
            <a:buFontTx/>
            <a:buNone/>
            <a:tabLst/>
            <a:defRPr/>
          </a:pPr>
          <a:r>
            <a:rPr lang="en-US" sz="1800" kern="1200" dirty="0">
              <a:latin typeface="+mj-lt"/>
              <a:ea typeface="Times New Roman" panose="02020603050405020304" pitchFamily="18" charset="0"/>
              <a:cs typeface="Arial" panose="020B0604020202020204" pitchFamily="34" charset="0"/>
            </a:rPr>
            <a:t>Assess financial costs, time requirements, and personnel</a:t>
          </a:r>
          <a:endParaRPr lang="en-US" sz="1800" kern="1200" dirty="0">
            <a:latin typeface="+mj-lt"/>
          </a:endParaRPr>
        </a:p>
      </dsp:txBody>
      <dsp:txXfrm>
        <a:off x="3812317" y="117539"/>
        <a:ext cx="3088521" cy="1853113"/>
      </dsp:txXfrm>
    </dsp:sp>
    <dsp:sp modelId="{2EF11B22-C3BE-4499-AF23-A9CA5BB0AAC4}">
      <dsp:nvSpPr>
        <dsp:cNvPr id="0" name=""/>
        <dsp:cNvSpPr/>
      </dsp:nvSpPr>
      <dsp:spPr>
        <a:xfrm>
          <a:off x="1557696" y="1968852"/>
          <a:ext cx="7597763" cy="679760"/>
        </a:xfrm>
        <a:custGeom>
          <a:avLst/>
          <a:gdLst/>
          <a:ahLst/>
          <a:cxnLst/>
          <a:rect l="0" t="0" r="0" b="0"/>
          <a:pathLst>
            <a:path>
              <a:moveTo>
                <a:pt x="7597763" y="0"/>
              </a:moveTo>
              <a:lnTo>
                <a:pt x="7597763" y="356980"/>
              </a:lnTo>
              <a:lnTo>
                <a:pt x="0" y="356980"/>
              </a:lnTo>
              <a:lnTo>
                <a:pt x="0" y="679760"/>
              </a:lnTo>
            </a:path>
          </a:pathLst>
        </a:custGeom>
        <a:noFill/>
        <a:ln w="6350" cap="flat" cmpd="sng" algn="ctr">
          <a:solidFill>
            <a:schemeClr val="accent5">
              <a:hueOff val="-4902230"/>
              <a:satOff val="-6819"/>
              <a:lumOff val="-261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mj-lt"/>
          </a:endParaRPr>
        </a:p>
      </dsp:txBody>
      <dsp:txXfrm>
        <a:off x="5165806" y="2305177"/>
        <a:ext cx="381544" cy="7110"/>
      </dsp:txXfrm>
    </dsp:sp>
    <dsp:sp modelId="{48D315E8-9736-4B57-BEAE-ED2EEEC75AD5}">
      <dsp:nvSpPr>
        <dsp:cNvPr id="0" name=""/>
        <dsp:cNvSpPr/>
      </dsp:nvSpPr>
      <dsp:spPr>
        <a:xfrm>
          <a:off x="7611199" y="117539"/>
          <a:ext cx="3088521" cy="1853113"/>
        </a:xfrm>
        <a:prstGeom prst="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marL="114300" marR="0" lvl="1" indent="0" algn="l" defTabSz="666750" eaLnBrk="1" fontAlgn="auto" latinLnBrk="0" hangingPunct="1">
            <a:lnSpc>
              <a:spcPct val="90000"/>
            </a:lnSpc>
            <a:spcBef>
              <a:spcPct val="0"/>
            </a:spcBef>
            <a:spcAft>
              <a:spcPct val="15000"/>
            </a:spcAft>
            <a:buClrTx/>
            <a:buSzTx/>
            <a:buFontTx/>
            <a:buNone/>
            <a:tabLst/>
            <a:defRPr/>
          </a:pPr>
          <a:r>
            <a:rPr lang="en-US" sz="2000" b="1" u="sng" kern="1200" dirty="0">
              <a:latin typeface="+mj-lt"/>
              <a:ea typeface="Times New Roman" panose="02020603050405020304" pitchFamily="18" charset="0"/>
              <a:cs typeface="Arial" panose="020B0604020202020204" pitchFamily="34" charset="0"/>
            </a:rPr>
            <a:t>January 2019</a:t>
          </a:r>
          <a:endParaRPr lang="en-US" sz="2000" b="1" u="sng" kern="1200" dirty="0">
            <a:latin typeface="+mj-lt"/>
            <a:ea typeface="Times New Roman" panose="02020603050405020304" pitchFamily="18" charset="0"/>
          </a:endParaRPr>
        </a:p>
        <a:p>
          <a:pPr marL="114300" marR="0" lvl="1" indent="0" algn="l" defTabSz="666750" eaLnBrk="1" fontAlgn="auto" latinLnBrk="0" hangingPunct="1">
            <a:lnSpc>
              <a:spcPct val="90000"/>
            </a:lnSpc>
            <a:spcBef>
              <a:spcPct val="0"/>
            </a:spcBef>
            <a:spcAft>
              <a:spcPct val="15000"/>
            </a:spcAft>
            <a:buClrTx/>
            <a:buSzTx/>
            <a:buFontTx/>
            <a:buNone/>
            <a:tabLst/>
            <a:defRPr/>
          </a:pPr>
          <a:r>
            <a:rPr lang="en-US" sz="1800" kern="1200" dirty="0">
              <a:latin typeface="+mj-lt"/>
              <a:ea typeface="Times New Roman" panose="02020603050405020304" pitchFamily="18" charset="0"/>
              <a:cs typeface="Arial" panose="020B0604020202020204" pitchFamily="34" charset="0"/>
            </a:rPr>
            <a:t>Create a working prototype sufficient to present to stakeholders</a:t>
          </a:r>
          <a:endParaRPr lang="en-US" sz="1800" kern="1200" dirty="0">
            <a:latin typeface="+mj-lt"/>
            <a:ea typeface="Times New Roman" panose="02020603050405020304" pitchFamily="18" charset="0"/>
          </a:endParaRPr>
        </a:p>
      </dsp:txBody>
      <dsp:txXfrm>
        <a:off x="7611199" y="117539"/>
        <a:ext cx="3088521" cy="1853113"/>
      </dsp:txXfrm>
    </dsp:sp>
    <dsp:sp modelId="{49DA959B-C322-466D-B86F-42638ACD502B}">
      <dsp:nvSpPr>
        <dsp:cNvPr id="0" name=""/>
        <dsp:cNvSpPr/>
      </dsp:nvSpPr>
      <dsp:spPr>
        <a:xfrm>
          <a:off x="3100157" y="3561849"/>
          <a:ext cx="679760" cy="91440"/>
        </a:xfrm>
        <a:custGeom>
          <a:avLst/>
          <a:gdLst/>
          <a:ahLst/>
          <a:cxnLst/>
          <a:rect l="0" t="0" r="0" b="0"/>
          <a:pathLst>
            <a:path>
              <a:moveTo>
                <a:pt x="0" y="45720"/>
              </a:moveTo>
              <a:lnTo>
                <a:pt x="679760" y="45720"/>
              </a:lnTo>
            </a:path>
          </a:pathLst>
        </a:custGeom>
        <a:noFill/>
        <a:ln w="6350" cap="flat" cmpd="sng" algn="ctr">
          <a:solidFill>
            <a:schemeClr val="accent5">
              <a:hueOff val="-7353344"/>
              <a:satOff val="-10228"/>
              <a:lumOff val="-392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mj-lt"/>
          </a:endParaRPr>
        </a:p>
      </dsp:txBody>
      <dsp:txXfrm>
        <a:off x="3422278" y="3604013"/>
        <a:ext cx="35518" cy="7110"/>
      </dsp:txXfrm>
    </dsp:sp>
    <dsp:sp modelId="{5F9AE9A7-B594-45DF-8884-5831181ECC6D}">
      <dsp:nvSpPr>
        <dsp:cNvPr id="0" name=""/>
        <dsp:cNvSpPr/>
      </dsp:nvSpPr>
      <dsp:spPr>
        <a:xfrm>
          <a:off x="13435" y="2681012"/>
          <a:ext cx="3088521" cy="1853113"/>
        </a:xfrm>
        <a:prstGeom prst="rect">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marL="0" lvl="0" indent="0" algn="l" defTabSz="889000">
            <a:lnSpc>
              <a:spcPct val="90000"/>
            </a:lnSpc>
            <a:spcBef>
              <a:spcPct val="0"/>
            </a:spcBef>
            <a:spcAft>
              <a:spcPct val="35000"/>
            </a:spcAft>
            <a:buNone/>
          </a:pPr>
          <a:r>
            <a:rPr lang="en-US" sz="2000" b="1" u="sng" kern="1200" dirty="0">
              <a:latin typeface="+mj-lt"/>
            </a:rPr>
            <a:t>February 2019</a:t>
          </a:r>
        </a:p>
        <a:p>
          <a:pPr marL="171450" marR="0" lvl="1" indent="-171450" algn="l" defTabSz="800100" eaLnBrk="1" fontAlgn="auto" latinLnBrk="0" hangingPunct="1">
            <a:lnSpc>
              <a:spcPct val="90000"/>
            </a:lnSpc>
            <a:spcBef>
              <a:spcPct val="0"/>
            </a:spcBef>
            <a:spcAft>
              <a:spcPct val="15000"/>
            </a:spcAft>
            <a:buClrTx/>
            <a:buSzTx/>
            <a:buFontTx/>
            <a:buChar char="•"/>
            <a:tabLst/>
            <a:defRPr/>
          </a:pPr>
          <a:r>
            <a:rPr lang="en-US" sz="1800" kern="1200" dirty="0">
              <a:latin typeface="+mj-lt"/>
              <a:ea typeface="Times New Roman" panose="02020603050405020304" pitchFamily="18" charset="0"/>
              <a:cs typeface="Arial" panose="020B0604020202020204" pitchFamily="34" charset="0"/>
            </a:rPr>
            <a:t>Present findings and elicit feedback from stakeholders in city government, communities, civil society, and industry</a:t>
          </a:r>
          <a:endParaRPr lang="en-US" sz="1800" kern="1200" dirty="0">
            <a:latin typeface="+mj-lt"/>
          </a:endParaRPr>
        </a:p>
      </dsp:txBody>
      <dsp:txXfrm>
        <a:off x="13435" y="2681012"/>
        <a:ext cx="3088521" cy="1853113"/>
      </dsp:txXfrm>
    </dsp:sp>
    <dsp:sp modelId="{DAC0FD6C-B9BF-469C-8705-8B61E12C9230}">
      <dsp:nvSpPr>
        <dsp:cNvPr id="0" name=""/>
        <dsp:cNvSpPr/>
      </dsp:nvSpPr>
      <dsp:spPr>
        <a:xfrm>
          <a:off x="3812317" y="2681012"/>
          <a:ext cx="3088521" cy="1853113"/>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marL="0" marR="0" lvl="0" indent="0" algn="l" defTabSz="889000" eaLnBrk="1" fontAlgn="auto" latinLnBrk="0" hangingPunct="1">
            <a:lnSpc>
              <a:spcPct val="90000"/>
            </a:lnSpc>
            <a:spcBef>
              <a:spcPct val="0"/>
            </a:spcBef>
            <a:spcAft>
              <a:spcPct val="35000"/>
            </a:spcAft>
            <a:buClrTx/>
            <a:buSzTx/>
            <a:buFontTx/>
            <a:buNone/>
            <a:tabLst/>
            <a:defRPr/>
          </a:pPr>
          <a:r>
            <a:rPr lang="en-US" sz="2000" b="1" u="sng" kern="1200" dirty="0">
              <a:effectLst/>
              <a:latin typeface="+mj-lt"/>
              <a:ea typeface="Times New Roman" panose="02020603050405020304" pitchFamily="18" charset="0"/>
            </a:rPr>
            <a:t>March 2019</a:t>
          </a:r>
        </a:p>
        <a:p>
          <a:pPr marL="171450" marR="0" lvl="1" indent="-171450" algn="l" defTabSz="800100" eaLnBrk="1" fontAlgn="auto" latinLnBrk="0" hangingPunct="1">
            <a:lnSpc>
              <a:spcPct val="90000"/>
            </a:lnSpc>
            <a:spcBef>
              <a:spcPct val="0"/>
            </a:spcBef>
            <a:spcAft>
              <a:spcPct val="15000"/>
            </a:spcAft>
            <a:buClrTx/>
            <a:buSzTx/>
            <a:buFontTx/>
            <a:buChar char="•"/>
            <a:tabLst/>
            <a:defRPr/>
          </a:pPr>
          <a:r>
            <a:rPr lang="en-US" sz="1800" kern="1200" dirty="0">
              <a:effectLst/>
              <a:latin typeface="+mj-lt"/>
              <a:ea typeface="Times New Roman" panose="02020603050405020304" pitchFamily="18" charset="0"/>
            </a:rPr>
            <a:t>Evaluate feedback and prepare mid-term report;</a:t>
          </a:r>
        </a:p>
        <a:p>
          <a:pPr marL="171450" marR="0" lvl="1" indent="-171450" algn="l" defTabSz="800100" eaLnBrk="1" fontAlgn="auto" latinLnBrk="0" hangingPunct="1">
            <a:lnSpc>
              <a:spcPct val="90000"/>
            </a:lnSpc>
            <a:spcBef>
              <a:spcPct val="0"/>
            </a:spcBef>
            <a:spcAft>
              <a:spcPct val="15000"/>
            </a:spcAft>
            <a:buClrTx/>
            <a:buSzTx/>
            <a:buFontTx/>
            <a:buChar char="•"/>
            <a:tabLst/>
            <a:defRPr/>
          </a:pPr>
          <a:r>
            <a:rPr lang="en-US" sz="1800" kern="1200" dirty="0">
              <a:effectLst/>
              <a:latin typeface="+mj-lt"/>
              <a:ea typeface="Times New Roman" panose="02020603050405020304" pitchFamily="18" charset="0"/>
            </a:rPr>
            <a:t>Proceed to Phase II </a:t>
          </a:r>
        </a:p>
      </dsp:txBody>
      <dsp:txXfrm>
        <a:off x="3812317" y="2681012"/>
        <a:ext cx="3088521" cy="185311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02D549-42B0-40CE-BBC9-DD1A6B195342}" type="datetimeFigureOut">
              <a:rPr lang="en-US" smtClean="0"/>
              <a:t>7/19/2019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F47BB8-50D0-407D-A6DE-2B6A68D854FA}" type="slidenum">
              <a:rPr lang="en-US" smtClean="0"/>
              <a:t>‹#›</a:t>
            </a:fld>
            <a:endParaRPr lang="en-US"/>
          </a:p>
        </p:txBody>
      </p:sp>
    </p:spTree>
    <p:extLst>
      <p:ext uri="{BB962C8B-B14F-4D97-AF65-F5344CB8AC3E}">
        <p14:creationId xmlns:p14="http://schemas.microsoft.com/office/powerpoint/2010/main" val="851348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localwiki.org/oakland/Oakland_Unified_School_District"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www.corpwatch.org/section.php?id=17" TargetMode="External"/><Relationship Id="rId5" Type="http://schemas.openxmlformats.org/officeDocument/2006/relationships/hyperlink" Target="http://www.dhs.gov/" TargetMode="External"/><Relationship Id="rId4" Type="http://schemas.openxmlformats.org/officeDocument/2006/relationships/hyperlink" Target="https://localwiki.org/oakland/Oakland-Alameda_County_Coliseu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https://www.aclunc.org/blog/how-fight-stop-oaklands-domain-awareness-center-laid-groundwork-oakland-privacy-commission </a:t>
            </a:r>
          </a:p>
        </p:txBody>
      </p:sp>
      <p:sp>
        <p:nvSpPr>
          <p:cNvPr id="4" name="Slide Number Placeholder 3"/>
          <p:cNvSpPr>
            <a:spLocks noGrp="1"/>
          </p:cNvSpPr>
          <p:nvPr>
            <p:ph type="sldNum" sz="quarter" idx="10"/>
          </p:nvPr>
        </p:nvSpPr>
        <p:spPr/>
        <p:txBody>
          <a:bodyPr/>
          <a:lstStyle/>
          <a:p>
            <a:fld id="{43F47BB8-50D0-407D-A6DE-2B6A68D854FA}" type="slidenum">
              <a:rPr lang="en-US" smtClean="0"/>
              <a:t>1</a:t>
            </a:fld>
            <a:endParaRPr lang="en-US"/>
          </a:p>
        </p:txBody>
      </p:sp>
    </p:spTree>
    <p:extLst>
      <p:ext uri="{BB962C8B-B14F-4D97-AF65-F5344CB8AC3E}">
        <p14:creationId xmlns:p14="http://schemas.microsoft.com/office/powerpoint/2010/main" val="2307231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F47BB8-50D0-407D-A6DE-2B6A68D854FA}" type="slidenum">
              <a:rPr lang="en-US" smtClean="0"/>
              <a:t>11</a:t>
            </a:fld>
            <a:endParaRPr lang="en-US"/>
          </a:p>
        </p:txBody>
      </p:sp>
    </p:spTree>
    <p:extLst>
      <p:ext uri="{BB962C8B-B14F-4D97-AF65-F5344CB8AC3E}">
        <p14:creationId xmlns:p14="http://schemas.microsoft.com/office/powerpoint/2010/main" val="405696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online information management system for city staff to document and share social impacts of new surveillance technologies</a:t>
            </a:r>
            <a:endParaRPr lang="en-US" dirty="0"/>
          </a:p>
        </p:txBody>
      </p:sp>
      <p:sp>
        <p:nvSpPr>
          <p:cNvPr id="4" name="Slide Number Placeholder 3"/>
          <p:cNvSpPr>
            <a:spLocks noGrp="1"/>
          </p:cNvSpPr>
          <p:nvPr>
            <p:ph type="sldNum" sz="quarter" idx="10"/>
          </p:nvPr>
        </p:nvSpPr>
        <p:spPr/>
        <p:txBody>
          <a:bodyPr/>
          <a:lstStyle/>
          <a:p>
            <a:fld id="{43F47BB8-50D0-407D-A6DE-2B6A68D854FA}" type="slidenum">
              <a:rPr lang="en-US" smtClean="0"/>
              <a:t>12</a:t>
            </a:fld>
            <a:endParaRPr lang="en-US"/>
          </a:p>
        </p:txBody>
      </p:sp>
    </p:spTree>
    <p:extLst>
      <p:ext uri="{BB962C8B-B14F-4D97-AF65-F5344CB8AC3E}">
        <p14:creationId xmlns:p14="http://schemas.microsoft.com/office/powerpoint/2010/main" val="1954154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F47BB8-50D0-407D-A6DE-2B6A68D854FA}" type="slidenum">
              <a:rPr lang="en-US" smtClean="0"/>
              <a:t>13</a:t>
            </a:fld>
            <a:endParaRPr lang="en-US"/>
          </a:p>
        </p:txBody>
      </p:sp>
    </p:spTree>
    <p:extLst>
      <p:ext uri="{BB962C8B-B14F-4D97-AF65-F5344CB8AC3E}">
        <p14:creationId xmlns:p14="http://schemas.microsoft.com/office/powerpoint/2010/main" val="1448995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to discuss or champion</a:t>
            </a:r>
            <a:r>
              <a:rPr lang="en-US" baseline="0" dirty="0"/>
              <a:t> the specific findings of the Harvard </a:t>
            </a:r>
            <a:r>
              <a:rPr lang="en-US" baseline="0" dirty="0" err="1"/>
              <a:t>CyberLaw</a:t>
            </a:r>
            <a:r>
              <a:rPr lang="en-US" baseline="0" dirty="0"/>
              <a:t> clinic, but just to note that analyses are being done as cities try to find the path that is right for their needs</a:t>
            </a:r>
          </a:p>
          <a:p>
            <a:r>
              <a:rPr lang="en-US" baseline="0" dirty="0"/>
              <a:t>--Purpose of the principles? “Tone from the top – express and socialize the philosophy of the city”? High-level guidance for edge-cases?  How to operationalize the principles into practices.</a:t>
            </a:r>
          </a:p>
          <a:p>
            <a:endParaRPr lang="en-US" dirty="0"/>
          </a:p>
        </p:txBody>
      </p:sp>
      <p:sp>
        <p:nvSpPr>
          <p:cNvPr id="4" name="Slide Number Placeholder 3"/>
          <p:cNvSpPr>
            <a:spLocks noGrp="1"/>
          </p:cNvSpPr>
          <p:nvPr>
            <p:ph type="sldNum" sz="quarter" idx="10"/>
          </p:nvPr>
        </p:nvSpPr>
        <p:spPr/>
        <p:txBody>
          <a:bodyPr/>
          <a:lstStyle/>
          <a:p>
            <a:fld id="{43F47BB8-50D0-407D-A6DE-2B6A68D854FA}" type="slidenum">
              <a:rPr lang="en-US" smtClean="0"/>
              <a:t>14</a:t>
            </a:fld>
            <a:endParaRPr lang="en-US"/>
          </a:p>
        </p:txBody>
      </p:sp>
    </p:spTree>
    <p:extLst>
      <p:ext uri="{BB962C8B-B14F-4D97-AF65-F5344CB8AC3E}">
        <p14:creationId xmlns:p14="http://schemas.microsoft.com/office/powerpoint/2010/main" val="880370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bias detection and remediation (rebalance datasets); computer vision techniques</a:t>
            </a:r>
            <a:r>
              <a:rPr lang="en-US" baseline="0" dirty="0"/>
              <a:t> to blur faces</a:t>
            </a:r>
            <a:endParaRPr lang="en-US" dirty="0"/>
          </a:p>
        </p:txBody>
      </p:sp>
      <p:sp>
        <p:nvSpPr>
          <p:cNvPr id="4" name="Slide Number Placeholder 3"/>
          <p:cNvSpPr>
            <a:spLocks noGrp="1"/>
          </p:cNvSpPr>
          <p:nvPr>
            <p:ph type="sldNum" sz="quarter" idx="10"/>
          </p:nvPr>
        </p:nvSpPr>
        <p:spPr/>
        <p:txBody>
          <a:bodyPr/>
          <a:lstStyle/>
          <a:p>
            <a:fld id="{43F47BB8-50D0-407D-A6DE-2B6A68D854FA}" type="slidenum">
              <a:rPr lang="en-US" smtClean="0"/>
              <a:t>16</a:t>
            </a:fld>
            <a:endParaRPr lang="en-US"/>
          </a:p>
        </p:txBody>
      </p:sp>
    </p:spTree>
    <p:extLst>
      <p:ext uri="{BB962C8B-B14F-4D97-AF65-F5344CB8AC3E}">
        <p14:creationId xmlns:p14="http://schemas.microsoft.com/office/powerpoint/2010/main" val="932306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b="1" dirty="0"/>
              <a:t>The Domain Awareness Center (DAC) </a:t>
            </a:r>
            <a:r>
              <a:rPr lang="en-US" sz="1200" dirty="0"/>
              <a:t>was a planned</a:t>
            </a:r>
            <a:r>
              <a:rPr lang="en-US" sz="1200" baseline="0" dirty="0"/>
              <a:t> </a:t>
            </a:r>
            <a:r>
              <a:rPr lang="en-US" dirty="0"/>
              <a:t>central surveillance hub for law enforcement and emergency operations, aggregate and monitor video feeds and real-time data from a number of sources around Oakland,</a:t>
            </a:r>
            <a:r>
              <a:rPr lang="en-US" baseline="0" dirty="0"/>
              <a:t> including </a:t>
            </a:r>
            <a:r>
              <a:rPr lang="en-US" dirty="0"/>
              <a:t>closed-circuit video feeds (CCTV) from all over Oakland, 700 cameras at </a:t>
            </a:r>
            <a:r>
              <a:rPr lang="en-US" dirty="0">
                <a:hlinkClick r:id="rId3"/>
              </a:rPr>
              <a:t>Oakland public schools</a:t>
            </a:r>
            <a:r>
              <a:rPr lang="en-US" dirty="0"/>
              <a:t>,</a:t>
            </a:r>
            <a:r>
              <a:rPr lang="en-US" baseline="0" dirty="0"/>
              <a:t> </a:t>
            </a:r>
            <a:r>
              <a:rPr lang="en-US" dirty="0"/>
              <a:t>135 cameras at the </a:t>
            </a:r>
            <a:r>
              <a:rPr lang="en-US" dirty="0">
                <a:hlinkClick r:id="rId4"/>
              </a:rPr>
              <a:t>Oakland Coliseum complex</a:t>
            </a:r>
            <a:r>
              <a:rPr lang="en-US" dirty="0"/>
              <a:t>,</a:t>
            </a:r>
            <a:r>
              <a:rPr lang="en-US" baseline="0" dirty="0"/>
              <a:t> </a:t>
            </a:r>
            <a:r>
              <a:rPr lang="en-US" dirty="0"/>
              <a:t>license plate recognition feeds, thermal imaging and body movement recognition, possibly facial recognition</a:t>
            </a:r>
            <a:r>
              <a:rPr lang="en-US" baseline="0" dirty="0"/>
              <a:t> cameras</a:t>
            </a:r>
            <a:r>
              <a:rPr lang="en-US" dirty="0"/>
              <a:t>, and more. </a:t>
            </a:r>
          </a:p>
          <a:p>
            <a:pPr marL="285750" indent="-285750">
              <a:buFont typeface="Arial" panose="020B0604020202020204" pitchFamily="34" charset="0"/>
              <a:buChar char="•"/>
            </a:pPr>
            <a:r>
              <a:rPr lang="en-US" dirty="0"/>
              <a:t>Funded by grants from the </a:t>
            </a:r>
            <a:r>
              <a:rPr lang="en-US" dirty="0">
                <a:hlinkClick r:id="rId5"/>
              </a:rPr>
              <a:t>Department of Homeland Security</a:t>
            </a:r>
            <a:r>
              <a:rPr lang="en-US" dirty="0"/>
              <a:t> (DHS), and implemented by the military contractor </a:t>
            </a:r>
            <a:r>
              <a:rPr lang="en-US" dirty="0">
                <a:hlinkClick r:id="rId6"/>
              </a:rPr>
              <a:t>Science Applications International Corporation</a:t>
            </a:r>
            <a:r>
              <a:rPr lang="en-US" dirty="0"/>
              <a:t> (SAIC).</a:t>
            </a:r>
          </a:p>
          <a:p>
            <a:endParaRPr lang="en-US" dirty="0"/>
          </a:p>
          <a:p>
            <a:endParaRPr lang="en-US" sz="1200" dirty="0"/>
          </a:p>
          <a:p>
            <a:endParaRPr lang="en-US" dirty="0"/>
          </a:p>
        </p:txBody>
      </p:sp>
      <p:sp>
        <p:nvSpPr>
          <p:cNvPr id="4" name="Slide Number Placeholder 3"/>
          <p:cNvSpPr>
            <a:spLocks noGrp="1"/>
          </p:cNvSpPr>
          <p:nvPr>
            <p:ph type="sldNum" sz="quarter" idx="10"/>
          </p:nvPr>
        </p:nvSpPr>
        <p:spPr/>
        <p:txBody>
          <a:bodyPr/>
          <a:lstStyle/>
          <a:p>
            <a:fld id="{43F47BB8-50D0-407D-A6DE-2B6A68D854FA}" type="slidenum">
              <a:rPr lang="en-US" smtClean="0"/>
              <a:t>3</a:t>
            </a:fld>
            <a:endParaRPr lang="en-US"/>
          </a:p>
        </p:txBody>
      </p:sp>
    </p:spTree>
    <p:extLst>
      <p:ext uri="{BB962C8B-B14F-4D97-AF65-F5344CB8AC3E}">
        <p14:creationId xmlns:p14="http://schemas.microsoft.com/office/powerpoint/2010/main" val="1060831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--led to </a:t>
            </a:r>
            <a:r>
              <a:rPr lang="en-US" baseline="0" dirty="0"/>
              <a:t>the formation of Oakland Privacy as a branch of Occupy Oakland – the Oakland Privacy Working Group, </a:t>
            </a:r>
          </a:p>
          <a:p>
            <a:pPr marL="0" indent="0">
              <a:buFont typeface="Arial" panose="020B0604020202020204" pitchFamily="34" charset="0"/>
              <a:buNone/>
            </a:pPr>
            <a:r>
              <a:rPr lang="en-US" baseline="0" dirty="0"/>
              <a:t>--rallies and marches against the DAC and other surveillance technologies being acquired by Bay Area cities, </a:t>
            </a:r>
          </a:p>
          <a:p>
            <a:pPr marL="0" indent="0">
              <a:buFont typeface="Arial" panose="020B0604020202020204" pitchFamily="34" charset="0"/>
              <a:buNone/>
            </a:pPr>
            <a:r>
              <a:rPr lang="en-US" baseline="0" dirty="0"/>
              <a:t>--began working with the ACLU and to testify at City Council meetings.</a:t>
            </a:r>
          </a:p>
          <a:p>
            <a:pPr marL="0" indent="0">
              <a:buFont typeface="Arial" panose="020B0604020202020204" pitchFamily="34" charset="0"/>
              <a:buNone/>
            </a:pPr>
            <a:r>
              <a:rPr lang="en-US" baseline="0" dirty="0"/>
              <a:t>--publically asserted the right of Oakland residents to freedom fro state surveillance, and particularly to the rights to Secrecy, Anonymity, and Autonomy</a:t>
            </a:r>
          </a:p>
          <a:p>
            <a:pPr marL="0" indent="0">
              <a:buFont typeface="Arial" panose="020B0604020202020204" pitchFamily="34" charset="0"/>
              <a:buNone/>
            </a:pPr>
            <a:endParaRPr lang="en-US"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 Oakland City Council Resolution 85638, June 2, 1015, </a:t>
            </a:r>
            <a:r>
              <a:rPr lang="en-US" sz="1200" b="1" dirty="0"/>
              <a:t>DAC Privacy and Data Retention Policy designed to promoted a “Presumption of Privacy.”</a:t>
            </a:r>
          </a:p>
          <a:p>
            <a:pPr marL="0" indent="0">
              <a:buFont typeface="Arial" panose="020B0604020202020204" pitchFamily="34" charset="0"/>
              <a:buNone/>
            </a:pPr>
            <a:r>
              <a:rPr lang="en-US" baseline="0" dirty="0" err="1"/>
              <a:t>nomy</a:t>
            </a:r>
            <a:r>
              <a:rPr lang="en-US" baseline="0" dirty="0"/>
              <a:t>.</a:t>
            </a:r>
            <a:endParaRPr lang="en-US" dirty="0"/>
          </a:p>
        </p:txBody>
      </p:sp>
      <p:sp>
        <p:nvSpPr>
          <p:cNvPr id="4" name="Slide Number Placeholder 3"/>
          <p:cNvSpPr>
            <a:spLocks noGrp="1"/>
          </p:cNvSpPr>
          <p:nvPr>
            <p:ph type="sldNum" sz="quarter" idx="10"/>
          </p:nvPr>
        </p:nvSpPr>
        <p:spPr/>
        <p:txBody>
          <a:bodyPr/>
          <a:lstStyle/>
          <a:p>
            <a:fld id="{43F47BB8-50D0-407D-A6DE-2B6A68D854FA}" type="slidenum">
              <a:rPr lang="en-US" smtClean="0"/>
              <a:t>4</a:t>
            </a:fld>
            <a:endParaRPr lang="en-US"/>
          </a:p>
        </p:txBody>
      </p:sp>
    </p:spTree>
    <p:extLst>
      <p:ext uri="{BB962C8B-B14F-4D97-AF65-F5344CB8AC3E}">
        <p14:creationId xmlns:p14="http://schemas.microsoft.com/office/powerpoint/2010/main" val="3617654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Positive response!</a:t>
            </a:r>
          </a:p>
        </p:txBody>
      </p:sp>
      <p:sp>
        <p:nvSpPr>
          <p:cNvPr id="4" name="Slide Number Placeholder 3"/>
          <p:cNvSpPr>
            <a:spLocks noGrp="1"/>
          </p:cNvSpPr>
          <p:nvPr>
            <p:ph type="sldNum" sz="quarter" idx="10"/>
          </p:nvPr>
        </p:nvSpPr>
        <p:spPr/>
        <p:txBody>
          <a:bodyPr/>
          <a:lstStyle/>
          <a:p>
            <a:fld id="{43F47BB8-50D0-407D-A6DE-2B6A68D854FA}" type="slidenum">
              <a:rPr lang="en-US" smtClean="0"/>
              <a:t>5</a:t>
            </a:fld>
            <a:endParaRPr lang="en-US"/>
          </a:p>
        </p:txBody>
      </p:sp>
    </p:spTree>
    <p:extLst>
      <p:ext uri="{BB962C8B-B14F-4D97-AF65-F5344CB8AC3E}">
        <p14:creationId xmlns:p14="http://schemas.microsoft.com/office/powerpoint/2010/main" val="3826857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F47BB8-50D0-407D-A6DE-2B6A68D854FA}" type="slidenum">
              <a:rPr lang="en-US" smtClean="0"/>
              <a:t>6</a:t>
            </a:fld>
            <a:endParaRPr lang="en-US"/>
          </a:p>
        </p:txBody>
      </p:sp>
    </p:spTree>
    <p:extLst>
      <p:ext uri="{BB962C8B-B14F-4D97-AF65-F5344CB8AC3E}">
        <p14:creationId xmlns:p14="http://schemas.microsoft.com/office/powerpoint/2010/main" val="1945637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not include routine</a:t>
            </a:r>
            <a:r>
              <a:rPr lang="en-US" baseline="0" dirty="0"/>
              <a:t> office hardware (</a:t>
            </a:r>
            <a:r>
              <a:rPr lang="en-US" baseline="0" dirty="0" err="1"/>
              <a:t>tv</a:t>
            </a:r>
            <a:r>
              <a:rPr lang="en-US" baseline="0" dirty="0"/>
              <a:t>, computers, credit card machines, badge readers, copy machines), parking ticket devices, handheld digital cameras, police department interview room cameras, medical equipment used to diagnose or treat injuries, city databases used for payroll, accounting, or other fiscal databases, etc.</a:t>
            </a:r>
            <a:endParaRPr lang="en-US" dirty="0"/>
          </a:p>
        </p:txBody>
      </p:sp>
      <p:sp>
        <p:nvSpPr>
          <p:cNvPr id="4" name="Slide Number Placeholder 3"/>
          <p:cNvSpPr>
            <a:spLocks noGrp="1"/>
          </p:cNvSpPr>
          <p:nvPr>
            <p:ph type="sldNum" sz="quarter" idx="10"/>
          </p:nvPr>
        </p:nvSpPr>
        <p:spPr/>
        <p:txBody>
          <a:bodyPr/>
          <a:lstStyle/>
          <a:p>
            <a:fld id="{43F47BB8-50D0-407D-A6DE-2B6A68D854FA}" type="slidenum">
              <a:rPr lang="en-US" smtClean="0"/>
              <a:t>7</a:t>
            </a:fld>
            <a:endParaRPr lang="en-US"/>
          </a:p>
        </p:txBody>
      </p:sp>
    </p:spTree>
    <p:extLst>
      <p:ext uri="{BB962C8B-B14F-4D97-AF65-F5344CB8AC3E}">
        <p14:creationId xmlns:p14="http://schemas.microsoft.com/office/powerpoint/2010/main" val="936758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F47BB8-50D0-407D-A6DE-2B6A68D854FA}" type="slidenum">
              <a:rPr lang="en-US" smtClean="0"/>
              <a:t>8</a:t>
            </a:fld>
            <a:endParaRPr lang="en-US"/>
          </a:p>
        </p:txBody>
      </p:sp>
    </p:spTree>
    <p:extLst>
      <p:ext uri="{BB962C8B-B14F-4D97-AF65-F5344CB8AC3E}">
        <p14:creationId xmlns:p14="http://schemas.microsoft.com/office/powerpoint/2010/main" val="3757740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F47BB8-50D0-407D-A6DE-2B6A68D854FA}" type="slidenum">
              <a:rPr lang="en-US" smtClean="0"/>
              <a:t>9</a:t>
            </a:fld>
            <a:endParaRPr lang="en-US"/>
          </a:p>
        </p:txBody>
      </p:sp>
    </p:spTree>
    <p:extLst>
      <p:ext uri="{BB962C8B-B14F-4D97-AF65-F5344CB8AC3E}">
        <p14:creationId xmlns:p14="http://schemas.microsoft.com/office/powerpoint/2010/main" val="2373444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F47BB8-50D0-407D-A6DE-2B6A68D854FA}" type="slidenum">
              <a:rPr lang="en-US" smtClean="0"/>
              <a:t>10</a:t>
            </a:fld>
            <a:endParaRPr lang="en-US"/>
          </a:p>
        </p:txBody>
      </p:sp>
    </p:spTree>
    <p:extLst>
      <p:ext uri="{BB962C8B-B14F-4D97-AF65-F5344CB8AC3E}">
        <p14:creationId xmlns:p14="http://schemas.microsoft.com/office/powerpoint/2010/main" val="209400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7017E85-B0B4-4C5A-B569-4DD1CD508BCA}"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3E951-8015-49AC-AEA2-ADEA4DED807C}" type="slidenum">
              <a:rPr lang="en-US" smtClean="0"/>
              <a:t>‹#›</a:t>
            </a:fld>
            <a:endParaRPr lang="en-US"/>
          </a:p>
        </p:txBody>
      </p:sp>
    </p:spTree>
    <p:extLst>
      <p:ext uri="{BB962C8B-B14F-4D97-AF65-F5344CB8AC3E}">
        <p14:creationId xmlns:p14="http://schemas.microsoft.com/office/powerpoint/2010/main" val="2652388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017E85-B0B4-4C5A-B569-4DD1CD508BCA}"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3E951-8015-49AC-AEA2-ADEA4DED807C}" type="slidenum">
              <a:rPr lang="en-US" smtClean="0"/>
              <a:t>‹#›</a:t>
            </a:fld>
            <a:endParaRPr lang="en-US"/>
          </a:p>
        </p:txBody>
      </p:sp>
    </p:spTree>
    <p:extLst>
      <p:ext uri="{BB962C8B-B14F-4D97-AF65-F5344CB8AC3E}">
        <p14:creationId xmlns:p14="http://schemas.microsoft.com/office/powerpoint/2010/main" val="3482494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017E85-B0B4-4C5A-B569-4DD1CD508BCA}"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3E951-8015-49AC-AEA2-ADEA4DED807C}" type="slidenum">
              <a:rPr lang="en-US" smtClean="0"/>
              <a:t>‹#›</a:t>
            </a:fld>
            <a:endParaRPr lang="en-US"/>
          </a:p>
        </p:txBody>
      </p:sp>
    </p:spTree>
    <p:extLst>
      <p:ext uri="{BB962C8B-B14F-4D97-AF65-F5344CB8AC3E}">
        <p14:creationId xmlns:p14="http://schemas.microsoft.com/office/powerpoint/2010/main" val="2144175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4ECFD71-939C-8242-B984-ED8213AD430E}" type="datetimeFigureOut">
              <a:rPr lang="en-US" smtClean="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B206CA-CB92-7D43-B480-CCAD50A5D32C}" type="slidenum">
              <a:rPr lang="en-US" smtClean="0"/>
              <a:t>‹#›</a:t>
            </a:fld>
            <a:endParaRPr lang="en-US" dirty="0"/>
          </a:p>
        </p:txBody>
      </p:sp>
    </p:spTree>
    <p:extLst>
      <p:ext uri="{BB962C8B-B14F-4D97-AF65-F5344CB8AC3E}">
        <p14:creationId xmlns:p14="http://schemas.microsoft.com/office/powerpoint/2010/main" val="2337147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ECFD71-939C-8242-B984-ED8213AD430E}" type="datetimeFigureOut">
              <a:rPr lang="en-US" smtClean="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B206CA-CB92-7D43-B480-CCAD50A5D32C}" type="slidenum">
              <a:rPr lang="en-US" smtClean="0"/>
              <a:t>‹#›</a:t>
            </a:fld>
            <a:endParaRPr lang="en-US" dirty="0"/>
          </a:p>
        </p:txBody>
      </p:sp>
    </p:spTree>
    <p:extLst>
      <p:ext uri="{BB962C8B-B14F-4D97-AF65-F5344CB8AC3E}">
        <p14:creationId xmlns:p14="http://schemas.microsoft.com/office/powerpoint/2010/main" val="3507799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ECFD71-939C-8242-B984-ED8213AD430E}" type="datetimeFigureOut">
              <a:rPr lang="en-US" smtClean="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B206CA-CB92-7D43-B480-CCAD50A5D32C}" type="slidenum">
              <a:rPr lang="en-US" smtClean="0"/>
              <a:t>‹#›</a:t>
            </a:fld>
            <a:endParaRPr lang="en-US" dirty="0"/>
          </a:p>
        </p:txBody>
      </p:sp>
    </p:spTree>
    <p:extLst>
      <p:ext uri="{BB962C8B-B14F-4D97-AF65-F5344CB8AC3E}">
        <p14:creationId xmlns:p14="http://schemas.microsoft.com/office/powerpoint/2010/main" val="415478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ECFD71-939C-8242-B984-ED8213AD430E}" type="datetimeFigureOut">
              <a:rPr lang="en-US" smtClean="0"/>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B206CA-CB92-7D43-B480-CCAD50A5D32C}" type="slidenum">
              <a:rPr lang="en-US" smtClean="0"/>
              <a:t>‹#›</a:t>
            </a:fld>
            <a:endParaRPr lang="en-US" dirty="0"/>
          </a:p>
        </p:txBody>
      </p:sp>
    </p:spTree>
    <p:extLst>
      <p:ext uri="{BB962C8B-B14F-4D97-AF65-F5344CB8AC3E}">
        <p14:creationId xmlns:p14="http://schemas.microsoft.com/office/powerpoint/2010/main" val="2695351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ECFD71-939C-8242-B984-ED8213AD430E}" type="datetimeFigureOut">
              <a:rPr lang="en-US" smtClean="0"/>
              <a:t>7/19/2019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CB206CA-CB92-7D43-B480-CCAD50A5D32C}" type="slidenum">
              <a:rPr lang="en-US" smtClean="0"/>
              <a:t>‹#›</a:t>
            </a:fld>
            <a:endParaRPr lang="en-US" dirty="0"/>
          </a:p>
        </p:txBody>
      </p:sp>
    </p:spTree>
    <p:extLst>
      <p:ext uri="{BB962C8B-B14F-4D97-AF65-F5344CB8AC3E}">
        <p14:creationId xmlns:p14="http://schemas.microsoft.com/office/powerpoint/2010/main" val="2241410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ECFD71-939C-8242-B984-ED8213AD430E}" type="datetimeFigureOut">
              <a:rPr lang="en-US" smtClean="0"/>
              <a:t>7/19/2019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CB206CA-CB92-7D43-B480-CCAD50A5D32C}" type="slidenum">
              <a:rPr lang="en-US" smtClean="0"/>
              <a:t>‹#›</a:t>
            </a:fld>
            <a:endParaRPr lang="en-US" dirty="0"/>
          </a:p>
        </p:txBody>
      </p:sp>
    </p:spTree>
    <p:extLst>
      <p:ext uri="{BB962C8B-B14F-4D97-AF65-F5344CB8AC3E}">
        <p14:creationId xmlns:p14="http://schemas.microsoft.com/office/powerpoint/2010/main" val="2903990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ECFD71-939C-8242-B984-ED8213AD430E}" type="datetimeFigureOut">
              <a:rPr lang="en-US" smtClean="0"/>
              <a:t>7/19/2019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CB206CA-CB92-7D43-B480-CCAD50A5D32C}" type="slidenum">
              <a:rPr lang="en-US" smtClean="0"/>
              <a:t>‹#›</a:t>
            </a:fld>
            <a:endParaRPr lang="en-US" dirty="0"/>
          </a:p>
        </p:txBody>
      </p:sp>
    </p:spTree>
    <p:extLst>
      <p:ext uri="{BB962C8B-B14F-4D97-AF65-F5344CB8AC3E}">
        <p14:creationId xmlns:p14="http://schemas.microsoft.com/office/powerpoint/2010/main" val="1169000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ECFD71-939C-8242-B984-ED8213AD430E}" type="datetimeFigureOut">
              <a:rPr lang="en-US" smtClean="0"/>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B206CA-CB92-7D43-B480-CCAD50A5D32C}" type="slidenum">
              <a:rPr lang="en-US" smtClean="0"/>
              <a:t>‹#›</a:t>
            </a:fld>
            <a:endParaRPr lang="en-US" dirty="0"/>
          </a:p>
        </p:txBody>
      </p:sp>
    </p:spTree>
    <p:extLst>
      <p:ext uri="{BB962C8B-B14F-4D97-AF65-F5344CB8AC3E}">
        <p14:creationId xmlns:p14="http://schemas.microsoft.com/office/powerpoint/2010/main" val="2105931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017E85-B0B4-4C5A-B569-4DD1CD508BCA}"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3E951-8015-49AC-AEA2-ADEA4DED807C}" type="slidenum">
              <a:rPr lang="en-US" smtClean="0"/>
              <a:t>‹#›</a:t>
            </a:fld>
            <a:endParaRPr lang="en-US"/>
          </a:p>
        </p:txBody>
      </p:sp>
    </p:spTree>
    <p:extLst>
      <p:ext uri="{BB962C8B-B14F-4D97-AF65-F5344CB8AC3E}">
        <p14:creationId xmlns:p14="http://schemas.microsoft.com/office/powerpoint/2010/main" val="1358690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ECFD71-939C-8242-B984-ED8213AD430E}" type="datetimeFigureOut">
              <a:rPr lang="en-US" smtClean="0"/>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B206CA-CB92-7D43-B480-CCAD50A5D32C}" type="slidenum">
              <a:rPr lang="en-US" smtClean="0"/>
              <a:t>‹#›</a:t>
            </a:fld>
            <a:endParaRPr lang="en-US" dirty="0"/>
          </a:p>
        </p:txBody>
      </p:sp>
    </p:spTree>
    <p:extLst>
      <p:ext uri="{BB962C8B-B14F-4D97-AF65-F5344CB8AC3E}">
        <p14:creationId xmlns:p14="http://schemas.microsoft.com/office/powerpoint/2010/main" val="23960302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ECFD71-939C-8242-B984-ED8213AD430E}" type="datetimeFigureOut">
              <a:rPr lang="en-US" smtClean="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B206CA-CB92-7D43-B480-CCAD50A5D32C}" type="slidenum">
              <a:rPr lang="en-US" smtClean="0"/>
              <a:t>‹#›</a:t>
            </a:fld>
            <a:endParaRPr lang="en-US" dirty="0"/>
          </a:p>
        </p:txBody>
      </p:sp>
    </p:spTree>
    <p:extLst>
      <p:ext uri="{BB962C8B-B14F-4D97-AF65-F5344CB8AC3E}">
        <p14:creationId xmlns:p14="http://schemas.microsoft.com/office/powerpoint/2010/main" val="37741988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ECFD71-939C-8242-B984-ED8213AD430E}" type="datetimeFigureOut">
              <a:rPr lang="en-US" smtClean="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B206CA-CB92-7D43-B480-CCAD50A5D32C}" type="slidenum">
              <a:rPr lang="en-US" smtClean="0"/>
              <a:t>‹#›</a:t>
            </a:fld>
            <a:endParaRPr lang="en-US" dirty="0"/>
          </a:p>
        </p:txBody>
      </p:sp>
    </p:spTree>
    <p:extLst>
      <p:ext uri="{BB962C8B-B14F-4D97-AF65-F5344CB8AC3E}">
        <p14:creationId xmlns:p14="http://schemas.microsoft.com/office/powerpoint/2010/main" val="738918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017E85-B0B4-4C5A-B569-4DD1CD508BCA}"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3E951-8015-49AC-AEA2-ADEA4DED807C}" type="slidenum">
              <a:rPr lang="en-US" smtClean="0"/>
              <a:t>‹#›</a:t>
            </a:fld>
            <a:endParaRPr lang="en-US"/>
          </a:p>
        </p:txBody>
      </p:sp>
    </p:spTree>
    <p:extLst>
      <p:ext uri="{BB962C8B-B14F-4D97-AF65-F5344CB8AC3E}">
        <p14:creationId xmlns:p14="http://schemas.microsoft.com/office/powerpoint/2010/main" val="3991863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017E85-B0B4-4C5A-B569-4DD1CD508BCA}" type="datetimeFigureOut">
              <a:rPr lang="en-US" smtClean="0"/>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B3E951-8015-49AC-AEA2-ADEA4DED807C}" type="slidenum">
              <a:rPr lang="en-US" smtClean="0"/>
              <a:t>‹#›</a:t>
            </a:fld>
            <a:endParaRPr lang="en-US"/>
          </a:p>
        </p:txBody>
      </p:sp>
    </p:spTree>
    <p:extLst>
      <p:ext uri="{BB962C8B-B14F-4D97-AF65-F5344CB8AC3E}">
        <p14:creationId xmlns:p14="http://schemas.microsoft.com/office/powerpoint/2010/main" val="3325851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017E85-B0B4-4C5A-B569-4DD1CD508BCA}" type="datetimeFigureOut">
              <a:rPr lang="en-US" smtClean="0"/>
              <a:t>7/19/2019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B3E951-8015-49AC-AEA2-ADEA4DED807C}" type="slidenum">
              <a:rPr lang="en-US" smtClean="0"/>
              <a:t>‹#›</a:t>
            </a:fld>
            <a:endParaRPr lang="en-US"/>
          </a:p>
        </p:txBody>
      </p:sp>
    </p:spTree>
    <p:extLst>
      <p:ext uri="{BB962C8B-B14F-4D97-AF65-F5344CB8AC3E}">
        <p14:creationId xmlns:p14="http://schemas.microsoft.com/office/powerpoint/2010/main" val="4275431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017E85-B0B4-4C5A-B569-4DD1CD508BCA}" type="datetimeFigureOut">
              <a:rPr lang="en-US" smtClean="0"/>
              <a:t>7/19/2019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B3E951-8015-49AC-AEA2-ADEA4DED807C}" type="slidenum">
              <a:rPr lang="en-US" smtClean="0"/>
              <a:t>‹#›</a:t>
            </a:fld>
            <a:endParaRPr lang="en-US"/>
          </a:p>
        </p:txBody>
      </p:sp>
    </p:spTree>
    <p:extLst>
      <p:ext uri="{BB962C8B-B14F-4D97-AF65-F5344CB8AC3E}">
        <p14:creationId xmlns:p14="http://schemas.microsoft.com/office/powerpoint/2010/main" val="3032731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017E85-B0B4-4C5A-B569-4DD1CD508BCA}" type="datetimeFigureOut">
              <a:rPr lang="en-US" smtClean="0"/>
              <a:t>7/19/2019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B3E951-8015-49AC-AEA2-ADEA4DED807C}" type="slidenum">
              <a:rPr lang="en-US" smtClean="0"/>
              <a:t>‹#›</a:t>
            </a:fld>
            <a:endParaRPr lang="en-US"/>
          </a:p>
        </p:txBody>
      </p:sp>
    </p:spTree>
    <p:extLst>
      <p:ext uri="{BB962C8B-B14F-4D97-AF65-F5344CB8AC3E}">
        <p14:creationId xmlns:p14="http://schemas.microsoft.com/office/powerpoint/2010/main" val="2212987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017E85-B0B4-4C5A-B569-4DD1CD508BCA}" type="datetimeFigureOut">
              <a:rPr lang="en-US" smtClean="0"/>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B3E951-8015-49AC-AEA2-ADEA4DED807C}" type="slidenum">
              <a:rPr lang="en-US" smtClean="0"/>
              <a:t>‹#›</a:t>
            </a:fld>
            <a:endParaRPr lang="en-US"/>
          </a:p>
        </p:txBody>
      </p:sp>
    </p:spTree>
    <p:extLst>
      <p:ext uri="{BB962C8B-B14F-4D97-AF65-F5344CB8AC3E}">
        <p14:creationId xmlns:p14="http://schemas.microsoft.com/office/powerpoint/2010/main" val="2302576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017E85-B0B4-4C5A-B569-4DD1CD508BCA}" type="datetimeFigureOut">
              <a:rPr lang="en-US" smtClean="0"/>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B3E951-8015-49AC-AEA2-ADEA4DED807C}" type="slidenum">
              <a:rPr lang="en-US" smtClean="0"/>
              <a:t>‹#›</a:t>
            </a:fld>
            <a:endParaRPr lang="en-US"/>
          </a:p>
        </p:txBody>
      </p:sp>
    </p:spTree>
    <p:extLst>
      <p:ext uri="{BB962C8B-B14F-4D97-AF65-F5344CB8AC3E}">
        <p14:creationId xmlns:p14="http://schemas.microsoft.com/office/powerpoint/2010/main" val="1110256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017E85-B0B4-4C5A-B569-4DD1CD508BCA}" type="datetimeFigureOut">
              <a:rPr lang="en-US" smtClean="0"/>
              <a:t>7/19/2019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3E951-8015-49AC-AEA2-ADEA4DED807C}" type="slidenum">
              <a:rPr lang="en-US" smtClean="0"/>
              <a:t>‹#›</a:t>
            </a:fld>
            <a:endParaRPr lang="en-US"/>
          </a:p>
        </p:txBody>
      </p:sp>
    </p:spTree>
    <p:extLst>
      <p:ext uri="{BB962C8B-B14F-4D97-AF65-F5344CB8AC3E}">
        <p14:creationId xmlns:p14="http://schemas.microsoft.com/office/powerpoint/2010/main" val="1171742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ECFD71-939C-8242-B984-ED8213AD430E}" type="datetimeFigureOut">
              <a:rPr lang="en-US" smtClean="0"/>
              <a:t>7/19/2019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B206CA-CB92-7D43-B480-CCAD50A5D32C}" type="slidenum">
              <a:rPr lang="en-US" smtClean="0"/>
              <a:t>‹#›</a:t>
            </a:fld>
            <a:endParaRPr lang="en-US" dirty="0"/>
          </a:p>
        </p:txBody>
      </p:sp>
    </p:spTree>
    <p:extLst>
      <p:ext uri="{BB962C8B-B14F-4D97-AF65-F5344CB8AC3E}">
        <p14:creationId xmlns:p14="http://schemas.microsoft.com/office/powerpoint/2010/main" val="26169119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hyperlink" Target="mailto:brian@secure-justice.org"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zmodo.com/ice-to-gain-access-to-nationwide-license-plate-database-1822446249#_ga=2.156601465.390074667.1525090122-1345231448.1425495802" TargetMode="External"/><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gizmodo.com/ice-agents-are-using-stingray-surveillance-tech-to-capt-1795377902"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17" name="AutoShape 6" descr="Image result for city of oaklan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4"/>
          <p:cNvSpPr/>
          <p:nvPr/>
        </p:nvSpPr>
        <p:spPr>
          <a:xfrm>
            <a:off x="1" y="278271"/>
            <a:ext cx="12191999" cy="6872267"/>
          </a:xfrm>
          <a:prstGeom prst="rect">
            <a:avLst/>
          </a:prstGeom>
          <a:gradFill flip="none" rotWithShape="1">
            <a:gsLst>
              <a:gs pos="0">
                <a:schemeClr val="tx1">
                  <a:alpha val="78000"/>
                </a:schemeClr>
              </a:gs>
              <a:gs pos="98000">
                <a:schemeClr val="accent1">
                  <a:lumMod val="89000"/>
                </a:schemeClr>
              </a:gs>
              <a:gs pos="98000">
                <a:schemeClr val="accent1">
                  <a:lumMod val="75000"/>
                </a:schemeClr>
              </a:gs>
              <a:gs pos="97000">
                <a:schemeClr val="accent1">
                  <a:lumMod val="70000"/>
                  <a:alpha val="43000"/>
                </a:schemeClr>
              </a:gs>
            </a:gsLst>
            <a:lin ang="27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entury Gothic" panose="020B0502020202020204" pitchFamily="34" charset="0"/>
            </a:endParaRPr>
          </a:p>
        </p:txBody>
      </p:sp>
      <p:sp>
        <p:nvSpPr>
          <p:cNvPr id="2" name="Title 1"/>
          <p:cNvSpPr>
            <a:spLocks noGrp="1"/>
          </p:cNvSpPr>
          <p:nvPr>
            <p:ph type="ctrTitle"/>
          </p:nvPr>
        </p:nvSpPr>
        <p:spPr>
          <a:xfrm>
            <a:off x="307975" y="4545030"/>
            <a:ext cx="10889908" cy="1503307"/>
          </a:xfrm>
        </p:spPr>
        <p:txBody>
          <a:bodyPr>
            <a:noAutofit/>
          </a:bodyPr>
          <a:lstStyle/>
          <a:p>
            <a:pPr algn="l"/>
            <a:r>
              <a:rPr lang="en-US" sz="4400" b="1" dirty="0">
                <a:solidFill>
                  <a:srgbClr val="C4D600"/>
                </a:solidFill>
                <a:effectLst>
                  <a:outerShdw blurRad="50800" dist="38100" dir="2700000" algn="tl" rotWithShape="0">
                    <a:prstClr val="black">
                      <a:alpha val="40000"/>
                    </a:prstClr>
                  </a:outerShdw>
                </a:effectLst>
                <a:latin typeface="Arial" panose="020B0604020202020204" pitchFamily="34" charset="0"/>
                <a:ea typeface="Intel Clear" panose="020B0604020203020204" pitchFamily="34" charset="0"/>
                <a:cs typeface="Arial" panose="020B0604020202020204" pitchFamily="34" charset="0"/>
              </a:rPr>
              <a:t>OAKLAND: #</a:t>
            </a:r>
            <a:r>
              <a:rPr lang="en-US" sz="4400" b="1" dirty="0" err="1">
                <a:solidFill>
                  <a:srgbClr val="C4D600"/>
                </a:solidFill>
                <a:effectLst>
                  <a:outerShdw blurRad="50800" dist="38100" dir="2700000" algn="tl" rotWithShape="0">
                    <a:prstClr val="black">
                      <a:alpha val="40000"/>
                    </a:prstClr>
                  </a:outerShdw>
                </a:effectLst>
                <a:latin typeface="Arial" panose="020B0604020202020204" pitchFamily="34" charset="0"/>
                <a:ea typeface="Intel Clear" panose="020B0604020203020204" pitchFamily="34" charset="0"/>
                <a:cs typeface="Arial" panose="020B0604020202020204" pitchFamily="34" charset="0"/>
              </a:rPr>
              <a:t>HellaPrivacy</a:t>
            </a:r>
            <a:r>
              <a:rPr lang="en-US" sz="4400" b="1" dirty="0">
                <a:solidFill>
                  <a:srgbClr val="C4D600"/>
                </a:solidFill>
                <a:effectLst>
                  <a:outerShdw blurRad="50800" dist="38100" dir="2700000" algn="tl" rotWithShape="0">
                    <a:prstClr val="black">
                      <a:alpha val="40000"/>
                    </a:prstClr>
                  </a:outerShdw>
                </a:effectLst>
                <a:latin typeface="Arial" panose="020B0604020202020204" pitchFamily="34" charset="0"/>
                <a:ea typeface="Intel Clear" panose="020B0604020203020204" pitchFamily="34" charset="0"/>
                <a:cs typeface="Arial" panose="020B0604020202020204" pitchFamily="34" charset="0"/>
              </a:rPr>
              <a:t>, #</a:t>
            </a:r>
            <a:r>
              <a:rPr lang="en-US" sz="4400" b="1" dirty="0" err="1">
                <a:solidFill>
                  <a:srgbClr val="C4D600"/>
                </a:solidFill>
                <a:effectLst>
                  <a:outerShdw blurRad="50800" dist="38100" dir="2700000" algn="tl" rotWithShape="0">
                    <a:prstClr val="black">
                      <a:alpha val="40000"/>
                    </a:prstClr>
                  </a:outerShdw>
                </a:effectLst>
                <a:latin typeface="Arial" panose="020B0604020202020204" pitchFamily="34" charset="0"/>
                <a:ea typeface="Intel Clear" panose="020B0604020203020204" pitchFamily="34" charset="0"/>
                <a:cs typeface="Arial" panose="020B0604020202020204" pitchFamily="34" charset="0"/>
              </a:rPr>
              <a:t>DeportICE</a:t>
            </a:r>
            <a:r>
              <a:rPr lang="en-US" sz="4400" b="1" dirty="0">
                <a:solidFill>
                  <a:srgbClr val="C4D600"/>
                </a:solidFill>
                <a:effectLst>
                  <a:outerShdw blurRad="50800" dist="38100" dir="2700000" algn="tl" rotWithShape="0">
                    <a:prstClr val="black">
                      <a:alpha val="40000"/>
                    </a:prstClr>
                  </a:outerShdw>
                </a:effectLst>
                <a:latin typeface="Arial" panose="020B0604020202020204" pitchFamily="34" charset="0"/>
                <a:ea typeface="Intel Clear" panose="020B0604020203020204" pitchFamily="34" charset="0"/>
                <a:cs typeface="Arial" panose="020B0604020202020204" pitchFamily="34" charset="0"/>
              </a:rPr>
              <a:t> </a:t>
            </a:r>
            <a:br>
              <a:rPr lang="en-US" sz="4400" b="1" dirty="0">
                <a:solidFill>
                  <a:srgbClr val="C4D600"/>
                </a:solidFill>
                <a:effectLst>
                  <a:outerShdw blurRad="50800" dist="38100" dir="2700000" algn="tl" rotWithShape="0">
                    <a:prstClr val="black">
                      <a:alpha val="40000"/>
                    </a:prstClr>
                  </a:outerShdw>
                </a:effectLst>
                <a:latin typeface="Arial" panose="020B0604020202020204" pitchFamily="34" charset="0"/>
                <a:ea typeface="Intel Clear" panose="020B0604020203020204" pitchFamily="34" charset="0"/>
                <a:cs typeface="Arial" panose="020B0604020202020204" pitchFamily="34" charset="0"/>
              </a:rPr>
            </a:br>
            <a:r>
              <a:rPr lang="en-US" sz="3600" b="1" dirty="0">
                <a:solidFill>
                  <a:schemeClr val="bg1"/>
                </a:solidFill>
                <a:effectLst>
                  <a:outerShdw blurRad="50800" dist="38100" dir="2700000" algn="tl" rotWithShape="0">
                    <a:prstClr val="black">
                      <a:alpha val="40000"/>
                    </a:prstClr>
                  </a:outerShdw>
                </a:effectLst>
                <a:latin typeface="Arial" panose="020B0604020202020204" pitchFamily="34" charset="0"/>
                <a:ea typeface="Intel Clear" panose="020B0604020203020204" pitchFamily="34" charset="0"/>
                <a:cs typeface="Arial" panose="020B0604020202020204" pitchFamily="34" charset="0"/>
              </a:rPr>
              <a:t>History, Process, and Next Steps</a:t>
            </a:r>
          </a:p>
        </p:txBody>
      </p:sp>
      <p:sp>
        <p:nvSpPr>
          <p:cNvPr id="8" name="Subtitle 7"/>
          <p:cNvSpPr>
            <a:spLocks noGrp="1"/>
          </p:cNvSpPr>
          <p:nvPr>
            <p:ph type="subTitle" idx="1"/>
          </p:nvPr>
        </p:nvSpPr>
        <p:spPr>
          <a:xfrm>
            <a:off x="307974" y="6048337"/>
            <a:ext cx="7218240" cy="827881"/>
          </a:xfrm>
        </p:spPr>
        <p:txBody>
          <a:bodyPr>
            <a:normAutofit fontScale="92500" lnSpcReduction="20000"/>
          </a:bodyPr>
          <a:lstStyle/>
          <a:p>
            <a:pPr algn="l"/>
            <a:r>
              <a:rPr lang="en-US" sz="1800" dirty="0">
                <a:solidFill>
                  <a:srgbClr val="C4D600"/>
                </a:solidFill>
                <a:latin typeface="+mj-lt"/>
                <a:ea typeface="Intel Clear Light" panose="020B0404020203020204" pitchFamily="34" charset="0"/>
                <a:cs typeface="Intel Clear Light" panose="020B0404020203020204" pitchFamily="34" charset="0"/>
              </a:rPr>
              <a:t>Brian Hofer</a:t>
            </a:r>
          </a:p>
          <a:p>
            <a:pPr algn="l"/>
            <a:r>
              <a:rPr lang="en-US" sz="1800" dirty="0">
                <a:solidFill>
                  <a:srgbClr val="C4D600"/>
                </a:solidFill>
                <a:latin typeface="+mj-lt"/>
                <a:ea typeface="Intel Clear Light" panose="020B0404020203020204" pitchFamily="34" charset="0"/>
                <a:cs typeface="Intel Clear Light" panose="020B0404020203020204" pitchFamily="34" charset="0"/>
              </a:rPr>
              <a:t>Executive Director, Secure Justice and Chair, City of Oakland’s Privacy Advisory Commission</a:t>
            </a:r>
          </a:p>
        </p:txBody>
      </p:sp>
      <p:sp>
        <p:nvSpPr>
          <p:cNvPr id="10" name="Subtitle 7"/>
          <p:cNvSpPr txBox="1">
            <a:spLocks/>
          </p:cNvSpPr>
          <p:nvPr/>
        </p:nvSpPr>
        <p:spPr>
          <a:xfrm>
            <a:off x="10121059" y="160338"/>
            <a:ext cx="2601519"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rgbClr val="C4D600"/>
                </a:solidFill>
                <a:latin typeface="+mj-lt"/>
                <a:ea typeface="Intel Clear Light" panose="020B0404020203020204" pitchFamily="34" charset="0"/>
                <a:cs typeface="Intel Clear Light" panose="020B0404020203020204" pitchFamily="34" charset="0"/>
              </a:rPr>
              <a:t>July 2019</a:t>
            </a:r>
          </a:p>
        </p:txBody>
      </p:sp>
    </p:spTree>
    <p:extLst>
      <p:ext uri="{BB962C8B-B14F-4D97-AF65-F5344CB8AC3E}">
        <p14:creationId xmlns:p14="http://schemas.microsoft.com/office/powerpoint/2010/main" val="897496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7475"/>
            <a:ext cx="12191999" cy="1641296"/>
          </a:xfrm>
          <a:prstGeom prst="rect">
            <a:avLst/>
          </a:prstGeom>
          <a:gradFill flip="none" rotWithShape="1">
            <a:gsLst>
              <a:gs pos="0">
                <a:schemeClr val="tx1"/>
              </a:gs>
              <a:gs pos="98000">
                <a:schemeClr val="accent1">
                  <a:lumMod val="89000"/>
                </a:schemeClr>
              </a:gs>
              <a:gs pos="98000">
                <a:schemeClr val="accent1">
                  <a:lumMod val="75000"/>
                </a:schemeClr>
              </a:gs>
              <a:gs pos="97000">
                <a:schemeClr val="accent1">
                  <a:lumMod val="70000"/>
                </a:schemeClr>
              </a:gs>
            </a:gsLst>
            <a:lin ang="27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entury Gothic" panose="020B0502020202020204" pitchFamily="34" charset="0"/>
            </a:endParaRPr>
          </a:p>
        </p:txBody>
      </p:sp>
      <p:sp>
        <p:nvSpPr>
          <p:cNvPr id="4" name="Content Placeholder 3"/>
          <p:cNvSpPr>
            <a:spLocks noGrp="1"/>
          </p:cNvSpPr>
          <p:nvPr>
            <p:ph sz="half" idx="1"/>
          </p:nvPr>
        </p:nvSpPr>
        <p:spPr>
          <a:xfrm>
            <a:off x="6629400" y="2439530"/>
            <a:ext cx="5181600" cy="4108828"/>
          </a:xfrm>
        </p:spPr>
        <p:txBody>
          <a:bodyPr>
            <a:normAutofit lnSpcReduction="10000"/>
          </a:bodyPr>
          <a:lstStyle/>
          <a:p>
            <a:pPr marL="457200" indent="-457200">
              <a:spcBef>
                <a:spcPts val="600"/>
              </a:spcBef>
              <a:buFont typeface="+mj-lt"/>
              <a:buAutoNum type="alphaUcPeriod"/>
            </a:pPr>
            <a:r>
              <a:rPr lang="en-US" sz="2400" dirty="0">
                <a:solidFill>
                  <a:srgbClr val="002060"/>
                </a:solidFill>
              </a:rPr>
              <a:t>Purpose of the use</a:t>
            </a:r>
          </a:p>
          <a:p>
            <a:pPr marL="457200" indent="-457200">
              <a:spcBef>
                <a:spcPts val="600"/>
              </a:spcBef>
              <a:buFont typeface="+mj-lt"/>
              <a:buAutoNum type="alphaUcPeriod"/>
            </a:pPr>
            <a:r>
              <a:rPr lang="en-US" sz="2400" dirty="0">
                <a:solidFill>
                  <a:srgbClr val="002060"/>
                </a:solidFill>
              </a:rPr>
              <a:t>Authorized use(s)</a:t>
            </a:r>
          </a:p>
          <a:p>
            <a:pPr marL="457200" indent="-457200">
              <a:spcBef>
                <a:spcPts val="600"/>
              </a:spcBef>
              <a:buFont typeface="+mj-lt"/>
              <a:buAutoNum type="alphaUcPeriod"/>
            </a:pPr>
            <a:r>
              <a:rPr lang="en-US" sz="2400" dirty="0">
                <a:solidFill>
                  <a:srgbClr val="002060"/>
                </a:solidFill>
              </a:rPr>
              <a:t>Data collection</a:t>
            </a:r>
          </a:p>
          <a:p>
            <a:pPr marL="457200" indent="-457200">
              <a:spcBef>
                <a:spcPts val="600"/>
              </a:spcBef>
              <a:buFont typeface="+mj-lt"/>
              <a:buAutoNum type="alphaUcPeriod"/>
            </a:pPr>
            <a:r>
              <a:rPr lang="en-US" sz="2400" dirty="0">
                <a:solidFill>
                  <a:srgbClr val="002060"/>
                </a:solidFill>
              </a:rPr>
              <a:t>Data access</a:t>
            </a:r>
          </a:p>
          <a:p>
            <a:pPr marL="457200" indent="-457200">
              <a:spcBef>
                <a:spcPts val="600"/>
              </a:spcBef>
              <a:buFont typeface="+mj-lt"/>
              <a:buAutoNum type="alphaUcPeriod"/>
            </a:pPr>
            <a:r>
              <a:rPr lang="en-US" sz="2400" dirty="0">
                <a:solidFill>
                  <a:srgbClr val="002060"/>
                </a:solidFill>
              </a:rPr>
              <a:t>Data protection</a:t>
            </a:r>
          </a:p>
          <a:p>
            <a:pPr marL="457200" indent="-457200">
              <a:spcBef>
                <a:spcPts val="600"/>
              </a:spcBef>
              <a:buFont typeface="+mj-lt"/>
              <a:buAutoNum type="alphaUcPeriod"/>
            </a:pPr>
            <a:r>
              <a:rPr lang="en-US" sz="2400" dirty="0">
                <a:solidFill>
                  <a:srgbClr val="002060"/>
                </a:solidFill>
              </a:rPr>
              <a:t>Data retention</a:t>
            </a:r>
          </a:p>
          <a:p>
            <a:pPr marL="457200" indent="-457200">
              <a:spcBef>
                <a:spcPts val="600"/>
              </a:spcBef>
              <a:buFont typeface="+mj-lt"/>
              <a:buAutoNum type="alphaUcPeriod"/>
            </a:pPr>
            <a:r>
              <a:rPr lang="en-US" sz="2400" dirty="0">
                <a:solidFill>
                  <a:srgbClr val="002060"/>
                </a:solidFill>
              </a:rPr>
              <a:t>Public access</a:t>
            </a:r>
          </a:p>
          <a:p>
            <a:pPr marL="457200" indent="-457200">
              <a:spcBef>
                <a:spcPts val="600"/>
              </a:spcBef>
              <a:buFont typeface="+mj-lt"/>
              <a:buAutoNum type="alphaUcPeriod"/>
            </a:pPr>
            <a:r>
              <a:rPr lang="en-US" sz="2400" dirty="0">
                <a:solidFill>
                  <a:srgbClr val="002060"/>
                </a:solidFill>
              </a:rPr>
              <a:t>Third party data sharing</a:t>
            </a:r>
          </a:p>
          <a:p>
            <a:pPr marL="457200" indent="-457200">
              <a:spcBef>
                <a:spcPts val="600"/>
              </a:spcBef>
              <a:buFont typeface="+mj-lt"/>
              <a:buAutoNum type="alphaUcPeriod"/>
            </a:pPr>
            <a:r>
              <a:rPr lang="en-US" sz="2400" dirty="0">
                <a:solidFill>
                  <a:srgbClr val="002060"/>
                </a:solidFill>
              </a:rPr>
              <a:t>Training</a:t>
            </a:r>
          </a:p>
          <a:p>
            <a:pPr marL="457200" indent="-457200">
              <a:spcBef>
                <a:spcPts val="600"/>
              </a:spcBef>
              <a:buFont typeface="+mj-lt"/>
              <a:buAutoNum type="alphaUcPeriod"/>
            </a:pPr>
            <a:r>
              <a:rPr lang="en-US" sz="2400" dirty="0">
                <a:solidFill>
                  <a:srgbClr val="002060"/>
                </a:solidFill>
              </a:rPr>
              <a:t>Auditing and Oversight</a:t>
            </a:r>
          </a:p>
          <a:p>
            <a:pPr marL="457200" indent="-457200">
              <a:spcBef>
                <a:spcPts val="600"/>
              </a:spcBef>
              <a:buFont typeface="+mj-lt"/>
              <a:buAutoNum type="alphaUcPeriod"/>
            </a:pPr>
            <a:r>
              <a:rPr lang="en-US" sz="2400" dirty="0">
                <a:solidFill>
                  <a:srgbClr val="002060"/>
                </a:solidFill>
              </a:rPr>
              <a:t>Maintenance</a:t>
            </a:r>
          </a:p>
        </p:txBody>
      </p:sp>
      <p:sp>
        <p:nvSpPr>
          <p:cNvPr id="5" name="Title 3"/>
          <p:cNvSpPr txBox="1">
            <a:spLocks/>
          </p:cNvSpPr>
          <p:nvPr/>
        </p:nvSpPr>
        <p:spPr>
          <a:xfrm>
            <a:off x="252605" y="623888"/>
            <a:ext cx="12035808" cy="11582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dirty="0">
              <a:solidFill>
                <a:srgbClr val="C4D600"/>
              </a:solidFill>
            </a:endParaRPr>
          </a:p>
        </p:txBody>
      </p:sp>
      <p:sp>
        <p:nvSpPr>
          <p:cNvPr id="6" name="Rectangle 5"/>
          <p:cNvSpPr/>
          <p:nvPr/>
        </p:nvSpPr>
        <p:spPr>
          <a:xfrm>
            <a:off x="252605" y="253055"/>
            <a:ext cx="8678979" cy="666786"/>
          </a:xfrm>
          <a:prstGeom prst="rect">
            <a:avLst/>
          </a:prstGeom>
        </p:spPr>
        <p:txBody>
          <a:bodyPr wrap="none">
            <a:spAutoFit/>
          </a:bodyPr>
          <a:lstStyle/>
          <a:p>
            <a:pPr defTabSz="1219170">
              <a:defRPr/>
            </a:pPr>
            <a:r>
              <a:rPr lang="en-US" sz="3733" b="1" kern="0" dirty="0">
                <a:solidFill>
                  <a:schemeClr val="bg1"/>
                </a:solidFill>
                <a:latin typeface="Century Gothic" panose="020B0502020202020204" pitchFamily="34" charset="0"/>
                <a:ea typeface="Intel Clear"/>
                <a:cs typeface="Intel Clear"/>
              </a:rPr>
              <a:t>Elements of the Required Documents</a:t>
            </a:r>
            <a:endParaRPr lang="en-US" sz="1400" kern="0" dirty="0">
              <a:solidFill>
                <a:schemeClr val="bg1"/>
              </a:solidFill>
            </a:endParaRPr>
          </a:p>
        </p:txBody>
      </p:sp>
      <p:sp>
        <p:nvSpPr>
          <p:cNvPr id="13" name="TextBox 12"/>
          <p:cNvSpPr txBox="1"/>
          <p:nvPr/>
        </p:nvSpPr>
        <p:spPr>
          <a:xfrm>
            <a:off x="6373434" y="1818230"/>
            <a:ext cx="5693531" cy="523220"/>
          </a:xfrm>
          <a:prstGeom prst="rect">
            <a:avLst/>
          </a:prstGeom>
          <a:noFill/>
        </p:spPr>
        <p:txBody>
          <a:bodyPr wrap="square" rtlCol="0">
            <a:spAutoFit/>
          </a:bodyPr>
          <a:lstStyle/>
          <a:p>
            <a:r>
              <a:rPr lang="en-US" sz="2800" b="1" dirty="0">
                <a:solidFill>
                  <a:srgbClr val="C4D600"/>
                </a:solidFill>
              </a:rPr>
              <a:t>Surveillance Use Policy:</a:t>
            </a:r>
          </a:p>
        </p:txBody>
      </p:sp>
      <p:sp>
        <p:nvSpPr>
          <p:cNvPr id="14" name="Content Placeholder 3"/>
          <p:cNvSpPr>
            <a:spLocks noGrp="1"/>
          </p:cNvSpPr>
          <p:nvPr>
            <p:ph sz="half" idx="1"/>
          </p:nvPr>
        </p:nvSpPr>
        <p:spPr>
          <a:xfrm>
            <a:off x="583813" y="2453273"/>
            <a:ext cx="5181600" cy="4108828"/>
          </a:xfrm>
        </p:spPr>
        <p:txBody>
          <a:bodyPr>
            <a:normAutofit lnSpcReduction="10000"/>
          </a:bodyPr>
          <a:lstStyle/>
          <a:p>
            <a:pPr marL="457200" indent="-457200">
              <a:spcBef>
                <a:spcPts val="600"/>
              </a:spcBef>
              <a:buFont typeface="+mj-lt"/>
              <a:buAutoNum type="alphaUcPeriod"/>
            </a:pPr>
            <a:r>
              <a:rPr lang="en-US" sz="2400" dirty="0">
                <a:solidFill>
                  <a:srgbClr val="002060"/>
                </a:solidFill>
              </a:rPr>
              <a:t>Description of the technology</a:t>
            </a:r>
          </a:p>
          <a:p>
            <a:pPr marL="457200" indent="-457200">
              <a:spcBef>
                <a:spcPts val="600"/>
              </a:spcBef>
              <a:buFont typeface="+mj-lt"/>
              <a:buAutoNum type="alphaUcPeriod"/>
            </a:pPr>
            <a:r>
              <a:rPr lang="en-US" sz="2400" dirty="0">
                <a:solidFill>
                  <a:srgbClr val="002060"/>
                </a:solidFill>
              </a:rPr>
              <a:t>Proposed use(s)</a:t>
            </a:r>
          </a:p>
          <a:p>
            <a:pPr marL="457200" indent="-457200">
              <a:spcBef>
                <a:spcPts val="600"/>
              </a:spcBef>
              <a:buFont typeface="+mj-lt"/>
              <a:buAutoNum type="alphaUcPeriod"/>
            </a:pPr>
            <a:r>
              <a:rPr lang="en-US" sz="2400" dirty="0">
                <a:solidFill>
                  <a:srgbClr val="002060"/>
                </a:solidFill>
              </a:rPr>
              <a:t>Location to be deployed</a:t>
            </a:r>
          </a:p>
          <a:p>
            <a:pPr marL="457200" indent="-457200">
              <a:spcBef>
                <a:spcPts val="600"/>
              </a:spcBef>
              <a:buFont typeface="+mj-lt"/>
              <a:buAutoNum type="alphaUcPeriod"/>
            </a:pPr>
            <a:r>
              <a:rPr lang="en-US" sz="2400" dirty="0">
                <a:solidFill>
                  <a:srgbClr val="002060"/>
                </a:solidFill>
              </a:rPr>
              <a:t>Impact on civil rights and liberties</a:t>
            </a:r>
          </a:p>
          <a:p>
            <a:pPr marL="457200" indent="-457200">
              <a:spcBef>
                <a:spcPts val="600"/>
              </a:spcBef>
              <a:buFont typeface="+mj-lt"/>
              <a:buAutoNum type="alphaUcPeriod"/>
            </a:pPr>
            <a:r>
              <a:rPr lang="en-US" sz="2400" dirty="0">
                <a:solidFill>
                  <a:srgbClr val="002060"/>
                </a:solidFill>
              </a:rPr>
              <a:t>Mitigations</a:t>
            </a:r>
          </a:p>
          <a:p>
            <a:pPr marL="457200" indent="-457200">
              <a:spcBef>
                <a:spcPts val="600"/>
              </a:spcBef>
              <a:buFont typeface="+mj-lt"/>
              <a:buAutoNum type="alphaUcPeriod"/>
            </a:pPr>
            <a:r>
              <a:rPr lang="en-US" sz="2400" dirty="0">
                <a:solidFill>
                  <a:srgbClr val="002060"/>
                </a:solidFill>
              </a:rPr>
              <a:t>Data types and sources</a:t>
            </a:r>
          </a:p>
          <a:p>
            <a:pPr marL="457200" indent="-457200">
              <a:spcBef>
                <a:spcPts val="600"/>
              </a:spcBef>
              <a:buFont typeface="+mj-lt"/>
              <a:buAutoNum type="alphaUcPeriod"/>
            </a:pPr>
            <a:r>
              <a:rPr lang="en-US" sz="2400" dirty="0">
                <a:solidFill>
                  <a:srgbClr val="002060"/>
                </a:solidFill>
              </a:rPr>
              <a:t>Data security</a:t>
            </a:r>
          </a:p>
          <a:p>
            <a:pPr marL="457200" indent="-457200">
              <a:spcBef>
                <a:spcPts val="600"/>
              </a:spcBef>
              <a:buFont typeface="+mj-lt"/>
              <a:buAutoNum type="alphaUcPeriod"/>
            </a:pPr>
            <a:r>
              <a:rPr lang="en-US" sz="2400" dirty="0">
                <a:solidFill>
                  <a:srgbClr val="002060"/>
                </a:solidFill>
              </a:rPr>
              <a:t>Fiscal cost(s)</a:t>
            </a:r>
          </a:p>
          <a:p>
            <a:pPr marL="457200" indent="-457200">
              <a:spcBef>
                <a:spcPts val="600"/>
              </a:spcBef>
              <a:buFont typeface="+mj-lt"/>
              <a:buAutoNum type="alphaUcPeriod"/>
            </a:pPr>
            <a:r>
              <a:rPr lang="en-US" sz="2400" dirty="0">
                <a:solidFill>
                  <a:srgbClr val="002060"/>
                </a:solidFill>
              </a:rPr>
              <a:t>Third-party dependence</a:t>
            </a:r>
          </a:p>
          <a:p>
            <a:pPr marL="457200" indent="-457200">
              <a:spcBef>
                <a:spcPts val="600"/>
              </a:spcBef>
              <a:buFont typeface="+mj-lt"/>
              <a:buAutoNum type="alphaUcPeriod"/>
            </a:pPr>
            <a:r>
              <a:rPr lang="en-US" sz="2400" dirty="0">
                <a:solidFill>
                  <a:srgbClr val="002060"/>
                </a:solidFill>
              </a:rPr>
              <a:t>Alternative methods</a:t>
            </a:r>
          </a:p>
          <a:p>
            <a:pPr marL="457200" indent="-457200">
              <a:spcBef>
                <a:spcPts val="600"/>
              </a:spcBef>
              <a:buFont typeface="+mj-lt"/>
              <a:buAutoNum type="alphaUcPeriod"/>
            </a:pPr>
            <a:r>
              <a:rPr lang="en-US" sz="2400" dirty="0">
                <a:solidFill>
                  <a:srgbClr val="002060"/>
                </a:solidFill>
              </a:rPr>
              <a:t>Track record</a:t>
            </a:r>
          </a:p>
        </p:txBody>
      </p:sp>
      <p:sp>
        <p:nvSpPr>
          <p:cNvPr id="15" name="TextBox 14"/>
          <p:cNvSpPr txBox="1"/>
          <p:nvPr/>
        </p:nvSpPr>
        <p:spPr>
          <a:xfrm>
            <a:off x="134473" y="1818230"/>
            <a:ext cx="6080281" cy="523220"/>
          </a:xfrm>
          <a:prstGeom prst="rect">
            <a:avLst/>
          </a:prstGeom>
          <a:noFill/>
        </p:spPr>
        <p:txBody>
          <a:bodyPr wrap="square" rtlCol="0">
            <a:spAutoFit/>
          </a:bodyPr>
          <a:lstStyle/>
          <a:p>
            <a:r>
              <a:rPr lang="en-US" sz="2800" b="1" dirty="0">
                <a:solidFill>
                  <a:srgbClr val="C4D600"/>
                </a:solidFill>
              </a:rPr>
              <a:t>Surveillance Impact Report:</a:t>
            </a:r>
          </a:p>
        </p:txBody>
      </p:sp>
      <p:cxnSp>
        <p:nvCxnSpPr>
          <p:cNvPr id="16" name="Straight Connector 15"/>
          <p:cNvCxnSpPr/>
          <p:nvPr/>
        </p:nvCxnSpPr>
        <p:spPr>
          <a:xfrm>
            <a:off x="6077415" y="1984917"/>
            <a:ext cx="0" cy="4577184"/>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297188" y="614920"/>
            <a:ext cx="9080955" cy="11582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C4D600"/>
                </a:solidFill>
              </a:rPr>
              <a:t>(Heart of the ordinance)</a:t>
            </a:r>
            <a:endParaRPr lang="en-US" sz="2400" dirty="0">
              <a:solidFill>
                <a:srgbClr val="C4D600"/>
              </a:solidFill>
            </a:endParaRPr>
          </a:p>
        </p:txBody>
      </p:sp>
    </p:spTree>
    <p:extLst>
      <p:ext uri="{BB962C8B-B14F-4D97-AF65-F5344CB8AC3E}">
        <p14:creationId xmlns:p14="http://schemas.microsoft.com/office/powerpoint/2010/main" val="2490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1999" cy="1641296"/>
          </a:xfrm>
          <a:prstGeom prst="rect">
            <a:avLst/>
          </a:prstGeom>
          <a:gradFill flip="none" rotWithShape="1">
            <a:gsLst>
              <a:gs pos="0">
                <a:schemeClr val="tx1"/>
              </a:gs>
              <a:gs pos="98000">
                <a:schemeClr val="accent1">
                  <a:lumMod val="89000"/>
                </a:schemeClr>
              </a:gs>
              <a:gs pos="98000">
                <a:schemeClr val="accent1">
                  <a:lumMod val="75000"/>
                </a:schemeClr>
              </a:gs>
              <a:gs pos="97000">
                <a:schemeClr val="accent1">
                  <a:lumMod val="70000"/>
                </a:schemeClr>
              </a:gs>
            </a:gsLst>
            <a:lin ang="27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entury Gothic" panose="020B0502020202020204" pitchFamily="34" charset="0"/>
            </a:endParaRPr>
          </a:p>
        </p:txBody>
      </p:sp>
      <p:sp>
        <p:nvSpPr>
          <p:cNvPr id="5" name="Title 3"/>
          <p:cNvSpPr txBox="1">
            <a:spLocks/>
          </p:cNvSpPr>
          <p:nvPr/>
        </p:nvSpPr>
        <p:spPr>
          <a:xfrm>
            <a:off x="252605" y="559987"/>
            <a:ext cx="12035808" cy="11582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C4D600"/>
                </a:solidFill>
              </a:rPr>
              <a:t>Many positive aspects of a volunteer, resident-driven effort.  But also some challenges.</a:t>
            </a:r>
            <a:endParaRPr lang="en-US" sz="2400" dirty="0">
              <a:solidFill>
                <a:srgbClr val="C4D600"/>
              </a:solidFill>
            </a:endParaRPr>
          </a:p>
        </p:txBody>
      </p:sp>
      <p:sp>
        <p:nvSpPr>
          <p:cNvPr id="6" name="Rectangle 5"/>
          <p:cNvSpPr/>
          <p:nvPr/>
        </p:nvSpPr>
        <p:spPr>
          <a:xfrm>
            <a:off x="252605" y="153862"/>
            <a:ext cx="4980851" cy="666786"/>
          </a:xfrm>
          <a:prstGeom prst="rect">
            <a:avLst/>
          </a:prstGeom>
        </p:spPr>
        <p:txBody>
          <a:bodyPr wrap="none">
            <a:spAutoFit/>
          </a:bodyPr>
          <a:lstStyle/>
          <a:p>
            <a:pPr defTabSz="1219170">
              <a:defRPr/>
            </a:pPr>
            <a:r>
              <a:rPr lang="en-US" sz="3733" b="1" kern="0" dirty="0">
                <a:solidFill>
                  <a:schemeClr val="bg1"/>
                </a:solidFill>
                <a:latin typeface="Century Gothic" panose="020B0502020202020204" pitchFamily="34" charset="0"/>
                <a:ea typeface="Intel Clear"/>
                <a:cs typeface="Intel Clear"/>
              </a:rPr>
              <a:t>Challenges We Face</a:t>
            </a:r>
            <a:endParaRPr lang="en-US" sz="1400" kern="0" dirty="0">
              <a:solidFill>
                <a:schemeClr val="bg1"/>
              </a:solidFill>
            </a:endParaRPr>
          </a:p>
        </p:txBody>
      </p:sp>
      <p:sp>
        <p:nvSpPr>
          <p:cNvPr id="11" name="Rectangle 10"/>
          <p:cNvSpPr/>
          <p:nvPr/>
        </p:nvSpPr>
        <p:spPr>
          <a:xfrm>
            <a:off x="252605" y="1841242"/>
            <a:ext cx="11092728" cy="5016758"/>
          </a:xfrm>
          <a:prstGeom prst="rect">
            <a:avLst/>
          </a:prstGeom>
        </p:spPr>
        <p:txBody>
          <a:bodyPr wrap="square">
            <a:spAutoFit/>
          </a:bodyPr>
          <a:lstStyle/>
          <a:p>
            <a:pPr marL="285750" indent="-285750">
              <a:buFont typeface="Arial" panose="020B0604020202020204" pitchFamily="34" charset="0"/>
              <a:buChar char="•"/>
            </a:pPr>
            <a:r>
              <a:rPr lang="en-US" sz="2000" b="1" dirty="0"/>
              <a:t>PAC is a volunteer task-force</a:t>
            </a:r>
          </a:p>
          <a:p>
            <a:pPr marL="742950" lvl="1" indent="-285750">
              <a:buFont typeface="Arial" panose="020B0604020202020204" pitchFamily="34" charset="0"/>
              <a:buChar char="•"/>
            </a:pPr>
            <a:r>
              <a:rPr lang="en-US" sz="2000" dirty="0"/>
              <a:t>Varied orientations, experiences, and expertise</a:t>
            </a:r>
          </a:p>
          <a:p>
            <a:pPr marL="742950" lvl="1" indent="-285750">
              <a:buFont typeface="Arial" panose="020B0604020202020204" pitchFamily="34" charset="0"/>
              <a:buChar char="•"/>
            </a:pPr>
            <a:r>
              <a:rPr lang="en-US" sz="2000" dirty="0"/>
              <a:t>Meet monthly for 2 hours</a:t>
            </a:r>
          </a:p>
          <a:p>
            <a:pPr marL="742950" lvl="1" indent="-285750">
              <a:buFont typeface="Arial" panose="020B0604020202020204" pitchFamily="34" charset="0"/>
              <a:buChar char="•"/>
            </a:pPr>
            <a:r>
              <a:rPr lang="en-US" sz="2000" dirty="0"/>
              <a:t>Reliance on city employees to identify and disclose broader social impacts </a:t>
            </a:r>
          </a:p>
          <a:p>
            <a:pPr marL="285750" indent="-285750">
              <a:buFont typeface="Arial" panose="020B0604020202020204" pitchFamily="34" charset="0"/>
              <a:buChar char="•"/>
            </a:pPr>
            <a:r>
              <a:rPr lang="en-US" sz="2000" b="1" dirty="0"/>
              <a:t>City employees bear the burden of conducting front-line investigations</a:t>
            </a:r>
          </a:p>
          <a:p>
            <a:pPr marL="742950" lvl="1" indent="-285750">
              <a:buFont typeface="Arial" panose="020B0604020202020204" pitchFamily="34" charset="0"/>
              <a:buChar char="•"/>
            </a:pPr>
            <a:r>
              <a:rPr lang="en-US" sz="2000" dirty="0"/>
              <a:t>City employees are new to the process of investigating technology and assessing privacy risks</a:t>
            </a:r>
          </a:p>
          <a:p>
            <a:pPr marL="742950" lvl="1" indent="-285750">
              <a:buFont typeface="Arial" panose="020B0604020202020204" pitchFamily="34" charset="0"/>
              <a:buChar char="•"/>
            </a:pPr>
            <a:r>
              <a:rPr lang="en-US" sz="2000" dirty="0"/>
              <a:t>They lack the time, experience, and fiscal resources to conduct deep investigations</a:t>
            </a:r>
            <a:endParaRPr lang="en-US" dirty="0"/>
          </a:p>
          <a:p>
            <a:pPr marL="285750" indent="-285750">
              <a:buFont typeface="Arial" panose="020B0604020202020204" pitchFamily="34" charset="0"/>
              <a:buChar char="•"/>
            </a:pPr>
            <a:r>
              <a:rPr lang="en-US" sz="2000" b="1" dirty="0"/>
              <a:t>Privacy is cultural and contextual</a:t>
            </a:r>
          </a:p>
          <a:p>
            <a:pPr marL="742950" lvl="1" indent="-285750">
              <a:buFont typeface="Arial" panose="020B0604020202020204" pitchFamily="34" charset="0"/>
              <a:buChar char="•"/>
            </a:pPr>
            <a:r>
              <a:rPr lang="en-US" sz="2000" dirty="0"/>
              <a:t>PAC evaluators need to ensure we have enough information to make good decisions---often this means conducting independent research</a:t>
            </a:r>
          </a:p>
          <a:p>
            <a:pPr marL="742950" lvl="1" indent="-285750">
              <a:buFont typeface="Arial" panose="020B0604020202020204" pitchFamily="34" charset="0"/>
              <a:buChar char="•"/>
            </a:pPr>
            <a:r>
              <a:rPr lang="en-US" sz="2000" dirty="0"/>
              <a:t>“Privacy” impact assessments may not adequately capture social impacts of surveillance on historically disenfranchised communities – </a:t>
            </a:r>
          </a:p>
          <a:p>
            <a:pPr marL="285750" indent="-285750">
              <a:buFont typeface="Arial" panose="020B0604020202020204" pitchFamily="34" charset="0"/>
              <a:buChar char="•"/>
            </a:pPr>
            <a:r>
              <a:rPr lang="en-US" sz="2000" b="1" dirty="0"/>
              <a:t>Scalability and predictability</a:t>
            </a:r>
          </a:p>
          <a:p>
            <a:pPr marL="742950" lvl="1" indent="-285750">
              <a:buFont typeface="Arial" panose="020B0604020202020204" pitchFamily="34" charset="0"/>
              <a:buChar char="•"/>
            </a:pPr>
            <a:r>
              <a:rPr lang="en-US" sz="2000" dirty="0"/>
              <a:t>As cities continue to adopt new technologies, the PAC will not always be able to assist closely with the development of each PIAs and Use Cases</a:t>
            </a:r>
          </a:p>
          <a:p>
            <a:pPr lvl="1"/>
            <a:endParaRPr lang="en-US" sz="2000" dirty="0"/>
          </a:p>
        </p:txBody>
      </p:sp>
    </p:spTree>
    <p:extLst>
      <p:ext uri="{BB962C8B-B14F-4D97-AF65-F5344CB8AC3E}">
        <p14:creationId xmlns:p14="http://schemas.microsoft.com/office/powerpoint/2010/main" val="152431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6"/>
          <p:cNvSpPr/>
          <p:nvPr/>
        </p:nvSpPr>
        <p:spPr>
          <a:xfrm>
            <a:off x="0" y="-22578"/>
            <a:ext cx="12191999" cy="1641296"/>
          </a:xfrm>
          <a:prstGeom prst="rect">
            <a:avLst/>
          </a:prstGeom>
          <a:gradFill flip="none" rotWithShape="1">
            <a:gsLst>
              <a:gs pos="0">
                <a:schemeClr val="tx1"/>
              </a:gs>
              <a:gs pos="98000">
                <a:schemeClr val="accent1">
                  <a:lumMod val="89000"/>
                </a:schemeClr>
              </a:gs>
              <a:gs pos="98000">
                <a:schemeClr val="accent1">
                  <a:lumMod val="75000"/>
                </a:schemeClr>
              </a:gs>
              <a:gs pos="97000">
                <a:schemeClr val="accent1">
                  <a:lumMod val="70000"/>
                </a:schemeClr>
              </a:gs>
            </a:gsLst>
            <a:lin ang="27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entury Gothic" panose="020B0502020202020204" pitchFamily="34" charset="0"/>
            </a:endParaRPr>
          </a:p>
        </p:txBody>
      </p:sp>
      <p:sp>
        <p:nvSpPr>
          <p:cNvPr id="5" name="Title 3"/>
          <p:cNvSpPr txBox="1">
            <a:spLocks/>
          </p:cNvSpPr>
          <p:nvPr/>
        </p:nvSpPr>
        <p:spPr>
          <a:xfrm>
            <a:off x="263894" y="580893"/>
            <a:ext cx="12035808" cy="11582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C4D600"/>
                </a:solidFill>
              </a:rPr>
              <a:t>(1) Surveillance Technology Assessment Questionnaire (STAQ) Database</a:t>
            </a:r>
            <a:endParaRPr lang="en-US" sz="2400" dirty="0">
              <a:solidFill>
                <a:srgbClr val="C4D600"/>
              </a:solidFill>
            </a:endParaRPr>
          </a:p>
        </p:txBody>
      </p:sp>
      <p:sp>
        <p:nvSpPr>
          <p:cNvPr id="6" name="Rectangle 5"/>
          <p:cNvSpPr/>
          <p:nvPr/>
        </p:nvSpPr>
        <p:spPr>
          <a:xfrm>
            <a:off x="263894" y="262230"/>
            <a:ext cx="9595897" cy="666786"/>
          </a:xfrm>
          <a:prstGeom prst="rect">
            <a:avLst/>
          </a:prstGeom>
        </p:spPr>
        <p:txBody>
          <a:bodyPr wrap="none">
            <a:spAutoFit/>
          </a:bodyPr>
          <a:lstStyle/>
          <a:p>
            <a:pPr defTabSz="1219170">
              <a:defRPr/>
            </a:pPr>
            <a:r>
              <a:rPr lang="en-US" sz="3733" b="1" kern="0" dirty="0">
                <a:solidFill>
                  <a:schemeClr val="bg1"/>
                </a:solidFill>
                <a:latin typeface="Century Gothic" panose="020B0502020202020204" pitchFamily="34" charset="0"/>
                <a:ea typeface="Intel Clear"/>
                <a:cs typeface="Intel Clear"/>
              </a:rPr>
              <a:t>How We’re Addressing These Challenges</a:t>
            </a:r>
            <a:endParaRPr lang="en-US" sz="1400" kern="0" dirty="0">
              <a:solidFill>
                <a:schemeClr val="bg1"/>
              </a:solidFill>
            </a:endParaRPr>
          </a:p>
        </p:txBody>
      </p:sp>
      <p:sp>
        <p:nvSpPr>
          <p:cNvPr id="3" name="Rectangle 2"/>
          <p:cNvSpPr/>
          <p:nvPr/>
        </p:nvSpPr>
        <p:spPr>
          <a:xfrm>
            <a:off x="3317630" y="2720660"/>
            <a:ext cx="8771466" cy="2092881"/>
          </a:xfrm>
          <a:prstGeom prst="rect">
            <a:avLst/>
          </a:prstGeom>
        </p:spPr>
        <p:txBody>
          <a:bodyPr wrap="square">
            <a:spAutoFit/>
          </a:bodyPr>
          <a:lstStyle/>
          <a:p>
            <a:endParaRPr lang="en-US" sz="1600" b="1" dirty="0"/>
          </a:p>
          <a:p>
            <a:r>
              <a:rPr lang="en-US" b="1" dirty="0"/>
              <a:t>What it does (our vision) – KNOWLEGE CREATION and SHARING</a:t>
            </a:r>
          </a:p>
          <a:p>
            <a:pPr marL="285750" indent="-285750">
              <a:buFont typeface="Arial" panose="020B0604020202020204" pitchFamily="34" charset="0"/>
              <a:buChar char="•"/>
            </a:pPr>
            <a:r>
              <a:rPr lang="en-US" sz="1600" dirty="0"/>
              <a:t>Allow city employees and others to </a:t>
            </a:r>
            <a:r>
              <a:rPr lang="en-US" sz="1600" b="1" dirty="0"/>
              <a:t>search</a:t>
            </a:r>
            <a:r>
              <a:rPr lang="en-US" sz="1600" dirty="0"/>
              <a:t> privacy impact assessments already conducted by other cities, by department, technology type, and use case to be used as guidance documents for a given implementation;</a:t>
            </a:r>
          </a:p>
          <a:p>
            <a:pPr marL="285750" indent="-285750">
              <a:buFont typeface="Arial" panose="020B0604020202020204" pitchFamily="34" charset="0"/>
              <a:buChar char="•"/>
            </a:pPr>
            <a:r>
              <a:rPr lang="en-US" sz="1600" b="1" dirty="0"/>
              <a:t>Access expert knowledge</a:t>
            </a:r>
            <a:r>
              <a:rPr lang="en-US" sz="1600" dirty="0"/>
              <a:t> about known technology risks and benefits provided by civil society, privacy and social justice researchers and experts; and</a:t>
            </a:r>
          </a:p>
          <a:p>
            <a:pPr marL="285750" indent="-285750">
              <a:buFont typeface="Arial" panose="020B0604020202020204" pitchFamily="34" charset="0"/>
              <a:buChar char="•"/>
            </a:pPr>
            <a:r>
              <a:rPr lang="en-US" sz="1600" b="1" dirty="0"/>
              <a:t>Contribute</a:t>
            </a:r>
            <a:r>
              <a:rPr lang="en-US" sz="1600" dirty="0"/>
              <a:t> analyses and lessons learned</a:t>
            </a:r>
          </a:p>
        </p:txBody>
      </p:sp>
      <p:sp>
        <p:nvSpPr>
          <p:cNvPr id="4" name="Rectangle 3"/>
          <p:cNvSpPr/>
          <p:nvPr/>
        </p:nvSpPr>
        <p:spPr>
          <a:xfrm>
            <a:off x="263894" y="1937381"/>
            <a:ext cx="2652890" cy="4401205"/>
          </a:xfrm>
          <a:prstGeom prst="rect">
            <a:avLst/>
          </a:prstGeom>
        </p:spPr>
        <p:txBody>
          <a:bodyPr wrap="square">
            <a:spAutoFit/>
          </a:bodyPr>
          <a:lstStyle/>
          <a:p>
            <a:pPr algn="r"/>
            <a:r>
              <a:rPr lang="en-US" sz="2800" b="1" dirty="0">
                <a:solidFill>
                  <a:srgbClr val="002060"/>
                </a:solidFill>
              </a:rPr>
              <a:t>Goal: </a:t>
            </a:r>
            <a:r>
              <a:rPr lang="en-US" sz="2800" dirty="0">
                <a:solidFill>
                  <a:srgbClr val="002060"/>
                </a:solidFill>
              </a:rPr>
              <a:t>Work collaboratively with other cities, universities, and civil society to share insights and develop a common set of  knowledge resources</a:t>
            </a:r>
          </a:p>
        </p:txBody>
      </p:sp>
      <p:sp>
        <p:nvSpPr>
          <p:cNvPr id="9" name="Rectangle 8"/>
          <p:cNvSpPr/>
          <p:nvPr/>
        </p:nvSpPr>
        <p:spPr>
          <a:xfrm>
            <a:off x="3317630" y="1820333"/>
            <a:ext cx="8771466" cy="1200329"/>
          </a:xfrm>
          <a:prstGeom prst="rect">
            <a:avLst/>
          </a:prstGeom>
        </p:spPr>
        <p:txBody>
          <a:bodyPr wrap="square">
            <a:spAutoFit/>
          </a:bodyPr>
          <a:lstStyle/>
          <a:p>
            <a:r>
              <a:rPr lang="en-US" b="1" dirty="0"/>
              <a:t>What it is:  </a:t>
            </a:r>
            <a:r>
              <a:rPr lang="en-US" dirty="0"/>
              <a:t>An online information management system for city staff to document and share social impacts of new surveillance technologies. The tool will guide city employees step-by-step through questions about how technologies work, how they will be implemented, for what purpose(s), and their risks and benefits to members of the public.</a:t>
            </a:r>
            <a:endParaRPr lang="en-US" sz="1600" dirty="0"/>
          </a:p>
        </p:txBody>
      </p:sp>
      <p:sp>
        <p:nvSpPr>
          <p:cNvPr id="11" name="Rectangle 10"/>
          <p:cNvSpPr/>
          <p:nvPr/>
        </p:nvSpPr>
        <p:spPr>
          <a:xfrm>
            <a:off x="3317630" y="4666358"/>
            <a:ext cx="8771466" cy="2092881"/>
          </a:xfrm>
          <a:prstGeom prst="rect">
            <a:avLst/>
          </a:prstGeom>
        </p:spPr>
        <p:txBody>
          <a:bodyPr wrap="square">
            <a:spAutoFit/>
          </a:bodyPr>
          <a:lstStyle/>
          <a:p>
            <a:endParaRPr lang="en-US" sz="1600" b="1" dirty="0"/>
          </a:p>
          <a:p>
            <a:r>
              <a:rPr lang="en-US" b="1" dirty="0"/>
              <a:t>How it will help (our vision) – CONSISTENCEY and TRANSPARENCY </a:t>
            </a:r>
          </a:p>
          <a:p>
            <a:pPr marL="285750" indent="-285750">
              <a:buFont typeface="Arial" panose="020B0604020202020204" pitchFamily="34" charset="0"/>
              <a:buChar char="•"/>
            </a:pPr>
            <a:r>
              <a:rPr lang="en-US" sz="1600" dirty="0"/>
              <a:t>Provide city employees with a </a:t>
            </a:r>
            <a:r>
              <a:rPr lang="en-US" sz="1600" b="1" dirty="0"/>
              <a:t>uniform interface and framework </a:t>
            </a:r>
            <a:r>
              <a:rPr lang="en-US" sz="1600" dirty="0"/>
              <a:t>to assist them in understanding technology capabilities, benefits, and risks; </a:t>
            </a:r>
          </a:p>
          <a:p>
            <a:pPr marL="285750" indent="-285750">
              <a:buFont typeface="Arial" panose="020B0604020202020204" pitchFamily="34" charset="0"/>
              <a:buChar char="•"/>
            </a:pPr>
            <a:r>
              <a:rPr lang="en-US" sz="1600" dirty="0"/>
              <a:t>Allows for documentation and sharing of information for </a:t>
            </a:r>
            <a:r>
              <a:rPr lang="en-US" sz="1600" b="1" dirty="0"/>
              <a:t>ongoing evaluation of accuracy and fairness</a:t>
            </a:r>
            <a:r>
              <a:rPr lang="en-US" sz="1600" dirty="0"/>
              <a:t>;</a:t>
            </a:r>
          </a:p>
          <a:p>
            <a:pPr marL="285750" indent="-285750">
              <a:buFont typeface="Arial" panose="020B0604020202020204" pitchFamily="34" charset="0"/>
              <a:buChar char="•"/>
            </a:pPr>
            <a:r>
              <a:rPr lang="en-US" sz="1600" dirty="0"/>
              <a:t>Gives </a:t>
            </a:r>
            <a:r>
              <a:rPr lang="en-US" sz="1600" b="1" dirty="0"/>
              <a:t>civil society, regulators, journalists, and city residents insight </a:t>
            </a:r>
            <a:r>
              <a:rPr lang="en-US" sz="1600" dirty="0"/>
              <a:t>into the technologies used in particular cities, enabling public dialog about tradeoffs between privacy, civil liberties and safety.</a:t>
            </a:r>
          </a:p>
        </p:txBody>
      </p:sp>
    </p:spTree>
    <p:extLst>
      <p:ext uri="{BB962C8B-B14F-4D97-AF65-F5344CB8AC3E}">
        <p14:creationId xmlns:p14="http://schemas.microsoft.com/office/powerpoint/2010/main" val="259355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0" y="-22578"/>
            <a:ext cx="12191999" cy="1641296"/>
          </a:xfrm>
          <a:prstGeom prst="rect">
            <a:avLst/>
          </a:prstGeom>
          <a:gradFill flip="none" rotWithShape="1">
            <a:gsLst>
              <a:gs pos="0">
                <a:schemeClr val="tx1"/>
              </a:gs>
              <a:gs pos="98000">
                <a:schemeClr val="accent1">
                  <a:lumMod val="89000"/>
                </a:schemeClr>
              </a:gs>
              <a:gs pos="98000">
                <a:schemeClr val="accent1">
                  <a:lumMod val="75000"/>
                </a:schemeClr>
              </a:gs>
              <a:gs pos="97000">
                <a:schemeClr val="accent1">
                  <a:lumMod val="70000"/>
                </a:schemeClr>
              </a:gs>
            </a:gsLst>
            <a:lin ang="27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entury Gothic" panose="020B0502020202020204" pitchFamily="34" charset="0"/>
            </a:endParaRPr>
          </a:p>
        </p:txBody>
      </p:sp>
      <p:sp>
        <p:nvSpPr>
          <p:cNvPr id="3" name="Title 3"/>
          <p:cNvSpPr txBox="1">
            <a:spLocks/>
          </p:cNvSpPr>
          <p:nvPr/>
        </p:nvSpPr>
        <p:spPr>
          <a:xfrm>
            <a:off x="263894" y="588855"/>
            <a:ext cx="12035808" cy="11582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C4D600"/>
                </a:solidFill>
              </a:rPr>
              <a:t>Projected project timeline (Phase 1)</a:t>
            </a:r>
            <a:endParaRPr lang="en-US" sz="2400" dirty="0">
              <a:solidFill>
                <a:srgbClr val="C4D600"/>
              </a:solidFill>
            </a:endParaRPr>
          </a:p>
        </p:txBody>
      </p:sp>
      <p:sp>
        <p:nvSpPr>
          <p:cNvPr id="4" name="Rectangle 3"/>
          <p:cNvSpPr/>
          <p:nvPr/>
        </p:nvSpPr>
        <p:spPr>
          <a:xfrm>
            <a:off x="263894" y="255462"/>
            <a:ext cx="9533379" cy="666786"/>
          </a:xfrm>
          <a:prstGeom prst="rect">
            <a:avLst/>
          </a:prstGeom>
        </p:spPr>
        <p:txBody>
          <a:bodyPr wrap="none">
            <a:spAutoFit/>
          </a:bodyPr>
          <a:lstStyle/>
          <a:p>
            <a:pPr defTabSz="1219170">
              <a:defRPr/>
            </a:pPr>
            <a:r>
              <a:rPr lang="en-US" sz="3733" b="1" kern="0" dirty="0">
                <a:solidFill>
                  <a:schemeClr val="bg1"/>
                </a:solidFill>
                <a:latin typeface="Century Gothic" panose="020B0502020202020204" pitchFamily="34" charset="0"/>
                <a:ea typeface="Intel Clear"/>
                <a:cs typeface="Intel Clear"/>
              </a:rPr>
              <a:t>Creating a Multi-stakeholder Open STAQ</a:t>
            </a:r>
            <a:endParaRPr lang="en-US" sz="1400" kern="0" dirty="0">
              <a:solidFill>
                <a:schemeClr val="bg1"/>
              </a:solidFill>
            </a:endParaRPr>
          </a:p>
        </p:txBody>
      </p:sp>
      <p:graphicFrame>
        <p:nvGraphicFramePr>
          <p:cNvPr id="6" name="Diagram 5"/>
          <p:cNvGraphicFramePr/>
          <p:nvPr>
            <p:extLst>
              <p:ext uri="{D42A27DB-BD31-4B8C-83A1-F6EECF244321}">
                <p14:modId xmlns:p14="http://schemas.microsoft.com/office/powerpoint/2010/main" val="1836243399"/>
              </p:ext>
            </p:extLst>
          </p:nvPr>
        </p:nvGraphicFramePr>
        <p:xfrm>
          <a:off x="801509" y="1873313"/>
          <a:ext cx="10713157" cy="4651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p:nvPr/>
        </p:nvSpPr>
        <p:spPr>
          <a:xfrm>
            <a:off x="8455378" y="4538133"/>
            <a:ext cx="3059288" cy="18513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66667" y="4608168"/>
            <a:ext cx="3099232" cy="1785104"/>
          </a:xfrm>
          <a:prstGeom prst="rect">
            <a:avLst/>
          </a:prstGeom>
          <a:noFill/>
        </p:spPr>
        <p:txBody>
          <a:bodyPr wrap="square" rtlCol="0">
            <a:spAutoFit/>
          </a:bodyPr>
          <a:lstStyle/>
          <a:p>
            <a:r>
              <a:rPr lang="en-US" sz="2000" u="sng" dirty="0"/>
              <a:t>Phase 2 </a:t>
            </a:r>
          </a:p>
          <a:p>
            <a:pPr marL="285750" indent="-285750">
              <a:buFont typeface="Arial" panose="020B0604020202020204" pitchFamily="34" charset="0"/>
              <a:buChar char="•"/>
            </a:pPr>
            <a:r>
              <a:rPr lang="en-US" dirty="0"/>
              <a:t>Incorporate feedback into working model</a:t>
            </a:r>
          </a:p>
          <a:p>
            <a:pPr marL="285750" indent="-285750">
              <a:buFont typeface="Arial" panose="020B0604020202020204" pitchFamily="34" charset="0"/>
              <a:buChar char="•"/>
            </a:pPr>
            <a:r>
              <a:rPr lang="en-US" dirty="0"/>
              <a:t>Solicit funding as needed for beta development</a:t>
            </a:r>
          </a:p>
          <a:p>
            <a:pPr marL="285750" indent="-285750">
              <a:buFont typeface="Arial" panose="020B0604020202020204" pitchFamily="34" charset="0"/>
              <a:buChar char="•"/>
            </a:pPr>
            <a:r>
              <a:rPr lang="en-US" dirty="0"/>
              <a:t>Begin beta deployment</a:t>
            </a:r>
          </a:p>
        </p:txBody>
      </p:sp>
    </p:spTree>
    <p:extLst>
      <p:ext uri="{BB962C8B-B14F-4D97-AF65-F5344CB8AC3E}">
        <p14:creationId xmlns:p14="http://schemas.microsoft.com/office/powerpoint/2010/main" val="1722265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0" y="-45156"/>
            <a:ext cx="12191999" cy="1641296"/>
          </a:xfrm>
          <a:prstGeom prst="rect">
            <a:avLst/>
          </a:prstGeom>
          <a:gradFill flip="none" rotWithShape="1">
            <a:gsLst>
              <a:gs pos="0">
                <a:schemeClr val="tx1"/>
              </a:gs>
              <a:gs pos="98000">
                <a:schemeClr val="accent1">
                  <a:lumMod val="89000"/>
                </a:schemeClr>
              </a:gs>
              <a:gs pos="98000">
                <a:schemeClr val="accent1">
                  <a:lumMod val="75000"/>
                </a:schemeClr>
              </a:gs>
              <a:gs pos="97000">
                <a:schemeClr val="accent1">
                  <a:lumMod val="70000"/>
                </a:schemeClr>
              </a:gs>
            </a:gsLst>
            <a:lin ang="27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entury Gothic" panose="020B0502020202020204" pitchFamily="34" charset="0"/>
            </a:endParaRPr>
          </a:p>
        </p:txBody>
      </p:sp>
      <p:sp>
        <p:nvSpPr>
          <p:cNvPr id="3" name="Title 3"/>
          <p:cNvSpPr txBox="1">
            <a:spLocks/>
          </p:cNvSpPr>
          <p:nvPr/>
        </p:nvSpPr>
        <p:spPr>
          <a:xfrm>
            <a:off x="263894" y="580893"/>
            <a:ext cx="12035808" cy="11582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C4D600"/>
                </a:solidFill>
              </a:rPr>
              <a:t>(2) Researching Privacy Principles </a:t>
            </a:r>
            <a:endParaRPr lang="en-US" sz="2400" dirty="0">
              <a:solidFill>
                <a:srgbClr val="C4D600"/>
              </a:solidFill>
            </a:endParaRPr>
          </a:p>
        </p:txBody>
      </p:sp>
      <p:sp>
        <p:nvSpPr>
          <p:cNvPr id="4" name="Rectangle 3"/>
          <p:cNvSpPr/>
          <p:nvPr/>
        </p:nvSpPr>
        <p:spPr>
          <a:xfrm>
            <a:off x="263894" y="262230"/>
            <a:ext cx="9595897" cy="666786"/>
          </a:xfrm>
          <a:prstGeom prst="rect">
            <a:avLst/>
          </a:prstGeom>
        </p:spPr>
        <p:txBody>
          <a:bodyPr wrap="none">
            <a:spAutoFit/>
          </a:bodyPr>
          <a:lstStyle/>
          <a:p>
            <a:pPr defTabSz="1219170">
              <a:defRPr/>
            </a:pPr>
            <a:r>
              <a:rPr lang="en-US" sz="3733" b="1" kern="0" dirty="0">
                <a:solidFill>
                  <a:schemeClr val="bg1"/>
                </a:solidFill>
                <a:latin typeface="Century Gothic" panose="020B0502020202020204" pitchFamily="34" charset="0"/>
                <a:ea typeface="Intel Clear"/>
                <a:cs typeface="Intel Clear"/>
              </a:rPr>
              <a:t>How We’re Addressing These Challenges</a:t>
            </a:r>
            <a:endParaRPr lang="en-US" sz="1400" kern="0" dirty="0">
              <a:solidFill>
                <a:schemeClr val="bg1"/>
              </a:solidFill>
            </a:endParaRPr>
          </a:p>
        </p:txBody>
      </p:sp>
      <p:sp>
        <p:nvSpPr>
          <p:cNvPr id="5" name="Title 3"/>
          <p:cNvSpPr txBox="1">
            <a:spLocks/>
          </p:cNvSpPr>
          <p:nvPr/>
        </p:nvSpPr>
        <p:spPr>
          <a:xfrm>
            <a:off x="1656992" y="3671904"/>
            <a:ext cx="2430276" cy="1184171"/>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400" dirty="0">
                <a:solidFill>
                  <a:schemeClr val="accent5"/>
                </a:solidFill>
              </a:rPr>
              <a:t>Found that municipal approaches to privacy fit into one of four models</a:t>
            </a:r>
            <a:r>
              <a:rPr lang="en-US" sz="2800" dirty="0">
                <a:solidFill>
                  <a:schemeClr val="accent5"/>
                </a:solidFill>
              </a:rPr>
              <a:t>:</a:t>
            </a:r>
          </a:p>
        </p:txBody>
      </p:sp>
      <p:pic>
        <p:nvPicPr>
          <p:cNvPr id="6" name="Picture 14" descr="Image result for harvard law schoo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546" y="1790277"/>
            <a:ext cx="2675584" cy="705484"/>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4504267" y="2057796"/>
            <a:ext cx="6717198" cy="4659690"/>
            <a:chOff x="5811964" y="1690690"/>
            <a:chExt cx="4934146" cy="4932732"/>
          </a:xfrm>
        </p:grpSpPr>
        <p:sp>
          <p:nvSpPr>
            <p:cNvPr id="8" name="Diamond 7"/>
            <p:cNvSpPr/>
            <p:nvPr/>
          </p:nvSpPr>
          <p:spPr>
            <a:xfrm>
              <a:off x="5811964" y="1690690"/>
              <a:ext cx="4932732" cy="4932732"/>
            </a:xfrm>
            <a:prstGeom prst="diamond">
              <a:avLst/>
            </a:prstGeom>
            <a:noFill/>
            <a:ln>
              <a:solidFill>
                <a:schemeClr val="accent1">
                  <a:lumMod val="40000"/>
                  <a:lumOff val="60000"/>
                </a:schemeClr>
              </a:solidFill>
            </a:ln>
          </p:spPr>
          <p:style>
            <a:lnRef idx="0">
              <a:scrgbClr r="0" g="0" b="0"/>
            </a:lnRef>
            <a:fillRef idx="1">
              <a:scrgbClr r="0" g="0" b="0"/>
            </a:fillRef>
            <a:effectRef idx="0">
              <a:schemeClr val="accent5">
                <a:tint val="40000"/>
                <a:hueOff val="0"/>
                <a:satOff val="0"/>
                <a:lumOff val="0"/>
                <a:alphaOff val="0"/>
              </a:schemeClr>
            </a:effectRef>
            <a:fontRef idx="minor">
              <a:schemeClr val="dk1">
                <a:hueOff val="0"/>
                <a:satOff val="0"/>
                <a:lumOff val="0"/>
                <a:alphaOff val="0"/>
              </a:schemeClr>
            </a:fontRef>
          </p:style>
        </p:sp>
        <p:sp>
          <p:nvSpPr>
            <p:cNvPr id="9" name="Freeform 8"/>
            <p:cNvSpPr/>
            <p:nvPr/>
          </p:nvSpPr>
          <p:spPr>
            <a:xfrm>
              <a:off x="5822111" y="2124556"/>
              <a:ext cx="2377447" cy="1923765"/>
            </a:xfrm>
            <a:custGeom>
              <a:avLst/>
              <a:gdLst>
                <a:gd name="connsiteX0" fmla="*/ 0 w 2377447"/>
                <a:gd name="connsiteY0" fmla="*/ 320634 h 1923765"/>
                <a:gd name="connsiteX1" fmla="*/ 320634 w 2377447"/>
                <a:gd name="connsiteY1" fmla="*/ 0 h 1923765"/>
                <a:gd name="connsiteX2" fmla="*/ 2056813 w 2377447"/>
                <a:gd name="connsiteY2" fmla="*/ 0 h 1923765"/>
                <a:gd name="connsiteX3" fmla="*/ 2377447 w 2377447"/>
                <a:gd name="connsiteY3" fmla="*/ 320634 h 1923765"/>
                <a:gd name="connsiteX4" fmla="*/ 2377447 w 2377447"/>
                <a:gd name="connsiteY4" fmla="*/ 1603131 h 1923765"/>
                <a:gd name="connsiteX5" fmla="*/ 2056813 w 2377447"/>
                <a:gd name="connsiteY5" fmla="*/ 1923765 h 1923765"/>
                <a:gd name="connsiteX6" fmla="*/ 320634 w 2377447"/>
                <a:gd name="connsiteY6" fmla="*/ 1923765 h 1923765"/>
                <a:gd name="connsiteX7" fmla="*/ 0 w 2377447"/>
                <a:gd name="connsiteY7" fmla="*/ 1603131 h 1923765"/>
                <a:gd name="connsiteX8" fmla="*/ 0 w 2377447"/>
                <a:gd name="connsiteY8" fmla="*/ 320634 h 1923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7" h="1923765">
                  <a:moveTo>
                    <a:pt x="0" y="320634"/>
                  </a:moveTo>
                  <a:cubicBezTo>
                    <a:pt x="0" y="143553"/>
                    <a:pt x="143553" y="0"/>
                    <a:pt x="320634" y="0"/>
                  </a:cubicBezTo>
                  <a:lnTo>
                    <a:pt x="2056813" y="0"/>
                  </a:lnTo>
                  <a:cubicBezTo>
                    <a:pt x="2233894" y="0"/>
                    <a:pt x="2377447" y="143553"/>
                    <a:pt x="2377447" y="320634"/>
                  </a:cubicBezTo>
                  <a:lnTo>
                    <a:pt x="2377447" y="1603131"/>
                  </a:lnTo>
                  <a:cubicBezTo>
                    <a:pt x="2377447" y="1780212"/>
                    <a:pt x="2233894" y="1923765"/>
                    <a:pt x="2056813" y="1923765"/>
                  </a:cubicBezTo>
                  <a:lnTo>
                    <a:pt x="320634" y="1923765"/>
                  </a:lnTo>
                  <a:cubicBezTo>
                    <a:pt x="143553" y="1923765"/>
                    <a:pt x="0" y="1780212"/>
                    <a:pt x="0" y="1603131"/>
                  </a:cubicBezTo>
                  <a:lnTo>
                    <a:pt x="0" y="320634"/>
                  </a:lnTo>
                  <a:close/>
                </a:path>
              </a:pathLst>
            </a:custGeom>
            <a:solidFill>
              <a:schemeClr val="accent1">
                <a:lumMod val="75000"/>
                <a:alpha val="85000"/>
              </a:schemeClr>
            </a:solidFill>
            <a:ln>
              <a:noFill/>
            </a:ln>
          </p:spPr>
          <p:style>
            <a:lnRef idx="3">
              <a:scrgbClr r="0" g="0" b="0"/>
            </a:lnRef>
            <a:fillRef idx="1">
              <a:scrgbClr r="0" g="0" b="0"/>
            </a:fillRef>
            <a:effectRef idx="1">
              <a:schemeClr val="accent5">
                <a:hueOff val="0"/>
                <a:satOff val="0"/>
                <a:lumOff val="0"/>
                <a:alphaOff val="0"/>
              </a:schemeClr>
            </a:effectRef>
            <a:fontRef idx="minor">
              <a:schemeClr val="lt1"/>
            </a:fontRef>
          </p:style>
          <p:txBody>
            <a:bodyPr spcFirstLastPara="0" vert="horz" wrap="square" lIns="215830" tIns="215830" rIns="215830" bIns="215830" numCol="1" spcCol="1270" anchor="ctr" anchorCtr="0">
              <a:noAutofit/>
            </a:bodyPr>
            <a:lstStyle/>
            <a:p>
              <a:pPr lvl="0" algn="ctr" defTabSz="1422400">
                <a:lnSpc>
                  <a:spcPct val="90000"/>
                </a:lnSpc>
                <a:spcBef>
                  <a:spcPct val="0"/>
                </a:spcBef>
                <a:spcAft>
                  <a:spcPct val="35000"/>
                </a:spcAft>
              </a:pPr>
              <a:endParaRPr lang="en-US" sz="3200" kern="1200" dirty="0"/>
            </a:p>
          </p:txBody>
        </p:sp>
        <p:sp>
          <p:nvSpPr>
            <p:cNvPr id="10" name="Freeform 9"/>
            <p:cNvSpPr/>
            <p:nvPr/>
          </p:nvSpPr>
          <p:spPr>
            <a:xfrm>
              <a:off x="8368663" y="2124556"/>
              <a:ext cx="2377447" cy="1923765"/>
            </a:xfrm>
            <a:custGeom>
              <a:avLst/>
              <a:gdLst>
                <a:gd name="connsiteX0" fmla="*/ 0 w 2377447"/>
                <a:gd name="connsiteY0" fmla="*/ 320634 h 1923765"/>
                <a:gd name="connsiteX1" fmla="*/ 320634 w 2377447"/>
                <a:gd name="connsiteY1" fmla="*/ 0 h 1923765"/>
                <a:gd name="connsiteX2" fmla="*/ 2056813 w 2377447"/>
                <a:gd name="connsiteY2" fmla="*/ 0 h 1923765"/>
                <a:gd name="connsiteX3" fmla="*/ 2377447 w 2377447"/>
                <a:gd name="connsiteY3" fmla="*/ 320634 h 1923765"/>
                <a:gd name="connsiteX4" fmla="*/ 2377447 w 2377447"/>
                <a:gd name="connsiteY4" fmla="*/ 1603131 h 1923765"/>
                <a:gd name="connsiteX5" fmla="*/ 2056813 w 2377447"/>
                <a:gd name="connsiteY5" fmla="*/ 1923765 h 1923765"/>
                <a:gd name="connsiteX6" fmla="*/ 320634 w 2377447"/>
                <a:gd name="connsiteY6" fmla="*/ 1923765 h 1923765"/>
                <a:gd name="connsiteX7" fmla="*/ 0 w 2377447"/>
                <a:gd name="connsiteY7" fmla="*/ 1603131 h 1923765"/>
                <a:gd name="connsiteX8" fmla="*/ 0 w 2377447"/>
                <a:gd name="connsiteY8" fmla="*/ 320634 h 1923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7" h="1923765">
                  <a:moveTo>
                    <a:pt x="0" y="320634"/>
                  </a:moveTo>
                  <a:cubicBezTo>
                    <a:pt x="0" y="143553"/>
                    <a:pt x="143553" y="0"/>
                    <a:pt x="320634" y="0"/>
                  </a:cubicBezTo>
                  <a:lnTo>
                    <a:pt x="2056813" y="0"/>
                  </a:lnTo>
                  <a:cubicBezTo>
                    <a:pt x="2233894" y="0"/>
                    <a:pt x="2377447" y="143553"/>
                    <a:pt x="2377447" y="320634"/>
                  </a:cubicBezTo>
                  <a:lnTo>
                    <a:pt x="2377447" y="1603131"/>
                  </a:lnTo>
                  <a:cubicBezTo>
                    <a:pt x="2377447" y="1780212"/>
                    <a:pt x="2233894" y="1923765"/>
                    <a:pt x="2056813" y="1923765"/>
                  </a:cubicBezTo>
                  <a:lnTo>
                    <a:pt x="320634" y="1923765"/>
                  </a:lnTo>
                  <a:cubicBezTo>
                    <a:pt x="143553" y="1923765"/>
                    <a:pt x="0" y="1780212"/>
                    <a:pt x="0" y="1603131"/>
                  </a:cubicBezTo>
                  <a:lnTo>
                    <a:pt x="0" y="320634"/>
                  </a:lnTo>
                  <a:close/>
                </a:path>
              </a:pathLst>
            </a:custGeom>
            <a:solidFill>
              <a:schemeClr val="accent1">
                <a:lumMod val="75000"/>
                <a:alpha val="85000"/>
              </a:schemeClr>
            </a:solidFill>
            <a:ln>
              <a:noFill/>
            </a:ln>
          </p:spPr>
          <p:style>
            <a:lnRef idx="3">
              <a:scrgbClr r="0" g="0" b="0"/>
            </a:lnRef>
            <a:fillRef idx="1">
              <a:scrgbClr r="0" g="0" b="0"/>
            </a:fillRef>
            <a:effectRef idx="1">
              <a:schemeClr val="accent5">
                <a:hueOff val="-2451115"/>
                <a:satOff val="-3409"/>
                <a:lumOff val="-1307"/>
                <a:alphaOff val="0"/>
              </a:schemeClr>
            </a:effectRef>
            <a:fontRef idx="minor">
              <a:schemeClr val="lt1"/>
            </a:fontRef>
          </p:style>
          <p:txBody>
            <a:bodyPr spcFirstLastPara="0" vert="horz" wrap="square" lIns="215830" tIns="215830" rIns="215830" bIns="215830" numCol="1" spcCol="1270" anchor="ctr" anchorCtr="0">
              <a:noAutofit/>
            </a:bodyPr>
            <a:lstStyle/>
            <a:p>
              <a:pPr lvl="0" algn="ctr" defTabSz="1422400">
                <a:lnSpc>
                  <a:spcPct val="90000"/>
                </a:lnSpc>
                <a:spcBef>
                  <a:spcPct val="0"/>
                </a:spcBef>
                <a:spcAft>
                  <a:spcPct val="35000"/>
                </a:spcAft>
              </a:pPr>
              <a:endParaRPr lang="en-US" sz="3200" kern="1200" dirty="0"/>
            </a:p>
          </p:txBody>
        </p:sp>
        <p:sp>
          <p:nvSpPr>
            <p:cNvPr id="11" name="Freeform 10"/>
            <p:cNvSpPr/>
            <p:nvPr/>
          </p:nvSpPr>
          <p:spPr>
            <a:xfrm>
              <a:off x="5822111" y="4265790"/>
              <a:ext cx="2377447" cy="1923765"/>
            </a:xfrm>
            <a:custGeom>
              <a:avLst/>
              <a:gdLst>
                <a:gd name="connsiteX0" fmla="*/ 0 w 2377447"/>
                <a:gd name="connsiteY0" fmla="*/ 320634 h 1923765"/>
                <a:gd name="connsiteX1" fmla="*/ 320634 w 2377447"/>
                <a:gd name="connsiteY1" fmla="*/ 0 h 1923765"/>
                <a:gd name="connsiteX2" fmla="*/ 2056813 w 2377447"/>
                <a:gd name="connsiteY2" fmla="*/ 0 h 1923765"/>
                <a:gd name="connsiteX3" fmla="*/ 2377447 w 2377447"/>
                <a:gd name="connsiteY3" fmla="*/ 320634 h 1923765"/>
                <a:gd name="connsiteX4" fmla="*/ 2377447 w 2377447"/>
                <a:gd name="connsiteY4" fmla="*/ 1603131 h 1923765"/>
                <a:gd name="connsiteX5" fmla="*/ 2056813 w 2377447"/>
                <a:gd name="connsiteY5" fmla="*/ 1923765 h 1923765"/>
                <a:gd name="connsiteX6" fmla="*/ 320634 w 2377447"/>
                <a:gd name="connsiteY6" fmla="*/ 1923765 h 1923765"/>
                <a:gd name="connsiteX7" fmla="*/ 0 w 2377447"/>
                <a:gd name="connsiteY7" fmla="*/ 1603131 h 1923765"/>
                <a:gd name="connsiteX8" fmla="*/ 0 w 2377447"/>
                <a:gd name="connsiteY8" fmla="*/ 320634 h 1923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7" h="1923765">
                  <a:moveTo>
                    <a:pt x="0" y="320634"/>
                  </a:moveTo>
                  <a:cubicBezTo>
                    <a:pt x="0" y="143553"/>
                    <a:pt x="143553" y="0"/>
                    <a:pt x="320634" y="0"/>
                  </a:cubicBezTo>
                  <a:lnTo>
                    <a:pt x="2056813" y="0"/>
                  </a:lnTo>
                  <a:cubicBezTo>
                    <a:pt x="2233894" y="0"/>
                    <a:pt x="2377447" y="143553"/>
                    <a:pt x="2377447" y="320634"/>
                  </a:cubicBezTo>
                  <a:lnTo>
                    <a:pt x="2377447" y="1603131"/>
                  </a:lnTo>
                  <a:cubicBezTo>
                    <a:pt x="2377447" y="1780212"/>
                    <a:pt x="2233894" y="1923765"/>
                    <a:pt x="2056813" y="1923765"/>
                  </a:cubicBezTo>
                  <a:lnTo>
                    <a:pt x="320634" y="1923765"/>
                  </a:lnTo>
                  <a:cubicBezTo>
                    <a:pt x="143553" y="1923765"/>
                    <a:pt x="0" y="1780212"/>
                    <a:pt x="0" y="1603131"/>
                  </a:cubicBezTo>
                  <a:lnTo>
                    <a:pt x="0" y="320634"/>
                  </a:lnTo>
                  <a:close/>
                </a:path>
              </a:pathLst>
            </a:custGeom>
            <a:solidFill>
              <a:schemeClr val="accent1">
                <a:lumMod val="75000"/>
                <a:alpha val="85000"/>
              </a:schemeClr>
            </a:solidFill>
            <a:ln>
              <a:noFill/>
            </a:ln>
          </p:spPr>
          <p:style>
            <a:lnRef idx="3">
              <a:scrgbClr r="0" g="0" b="0"/>
            </a:lnRef>
            <a:fillRef idx="1">
              <a:scrgbClr r="0" g="0" b="0"/>
            </a:fillRef>
            <a:effectRef idx="1">
              <a:schemeClr val="accent5">
                <a:hueOff val="-4902230"/>
                <a:satOff val="-6819"/>
                <a:lumOff val="-2615"/>
                <a:alphaOff val="0"/>
              </a:schemeClr>
            </a:effectRef>
            <a:fontRef idx="minor">
              <a:schemeClr val="lt1"/>
            </a:fontRef>
          </p:style>
          <p:txBody>
            <a:bodyPr spcFirstLastPara="0" vert="horz" wrap="square" lIns="215830" tIns="215830" rIns="215830" bIns="215830" numCol="1" spcCol="1270" anchor="ctr" anchorCtr="0">
              <a:noAutofit/>
            </a:bodyPr>
            <a:lstStyle/>
            <a:p>
              <a:pPr lvl="0" algn="ctr" defTabSz="1422400">
                <a:lnSpc>
                  <a:spcPct val="90000"/>
                </a:lnSpc>
                <a:spcBef>
                  <a:spcPct val="0"/>
                </a:spcBef>
                <a:spcAft>
                  <a:spcPct val="35000"/>
                </a:spcAft>
              </a:pPr>
              <a:r>
                <a:rPr lang="en-US" sz="3200" kern="1200" dirty="0"/>
                <a:t> </a:t>
              </a:r>
            </a:p>
          </p:txBody>
        </p:sp>
        <p:sp>
          <p:nvSpPr>
            <p:cNvPr id="12" name="Freeform 11"/>
            <p:cNvSpPr/>
            <p:nvPr/>
          </p:nvSpPr>
          <p:spPr>
            <a:xfrm>
              <a:off x="8368663" y="4265790"/>
              <a:ext cx="2377447" cy="1923765"/>
            </a:xfrm>
            <a:custGeom>
              <a:avLst/>
              <a:gdLst>
                <a:gd name="connsiteX0" fmla="*/ 0 w 2377447"/>
                <a:gd name="connsiteY0" fmla="*/ 320634 h 1923765"/>
                <a:gd name="connsiteX1" fmla="*/ 320634 w 2377447"/>
                <a:gd name="connsiteY1" fmla="*/ 0 h 1923765"/>
                <a:gd name="connsiteX2" fmla="*/ 2056813 w 2377447"/>
                <a:gd name="connsiteY2" fmla="*/ 0 h 1923765"/>
                <a:gd name="connsiteX3" fmla="*/ 2377447 w 2377447"/>
                <a:gd name="connsiteY3" fmla="*/ 320634 h 1923765"/>
                <a:gd name="connsiteX4" fmla="*/ 2377447 w 2377447"/>
                <a:gd name="connsiteY4" fmla="*/ 1603131 h 1923765"/>
                <a:gd name="connsiteX5" fmla="*/ 2056813 w 2377447"/>
                <a:gd name="connsiteY5" fmla="*/ 1923765 h 1923765"/>
                <a:gd name="connsiteX6" fmla="*/ 320634 w 2377447"/>
                <a:gd name="connsiteY6" fmla="*/ 1923765 h 1923765"/>
                <a:gd name="connsiteX7" fmla="*/ 0 w 2377447"/>
                <a:gd name="connsiteY7" fmla="*/ 1603131 h 1923765"/>
                <a:gd name="connsiteX8" fmla="*/ 0 w 2377447"/>
                <a:gd name="connsiteY8" fmla="*/ 320634 h 1923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7" h="1923765">
                  <a:moveTo>
                    <a:pt x="0" y="320634"/>
                  </a:moveTo>
                  <a:cubicBezTo>
                    <a:pt x="0" y="143553"/>
                    <a:pt x="143553" y="0"/>
                    <a:pt x="320634" y="0"/>
                  </a:cubicBezTo>
                  <a:lnTo>
                    <a:pt x="2056813" y="0"/>
                  </a:lnTo>
                  <a:cubicBezTo>
                    <a:pt x="2233894" y="0"/>
                    <a:pt x="2377447" y="143553"/>
                    <a:pt x="2377447" y="320634"/>
                  </a:cubicBezTo>
                  <a:lnTo>
                    <a:pt x="2377447" y="1603131"/>
                  </a:lnTo>
                  <a:cubicBezTo>
                    <a:pt x="2377447" y="1780212"/>
                    <a:pt x="2233894" y="1923765"/>
                    <a:pt x="2056813" y="1923765"/>
                  </a:cubicBezTo>
                  <a:lnTo>
                    <a:pt x="320634" y="1923765"/>
                  </a:lnTo>
                  <a:cubicBezTo>
                    <a:pt x="143553" y="1923765"/>
                    <a:pt x="0" y="1780212"/>
                    <a:pt x="0" y="1603131"/>
                  </a:cubicBezTo>
                  <a:lnTo>
                    <a:pt x="0" y="320634"/>
                  </a:lnTo>
                  <a:close/>
                </a:path>
              </a:pathLst>
            </a:custGeom>
            <a:solidFill>
              <a:schemeClr val="accent1">
                <a:lumMod val="75000"/>
                <a:alpha val="85000"/>
              </a:schemeClr>
            </a:solidFill>
            <a:ln>
              <a:noFill/>
            </a:ln>
          </p:spPr>
          <p:style>
            <a:lnRef idx="3">
              <a:scrgbClr r="0" g="0" b="0"/>
            </a:lnRef>
            <a:fillRef idx="1">
              <a:scrgbClr r="0" g="0" b="0"/>
            </a:fillRef>
            <a:effectRef idx="1">
              <a:schemeClr val="accent5">
                <a:hueOff val="-7353344"/>
                <a:satOff val="-10228"/>
                <a:lumOff val="-3922"/>
                <a:alphaOff val="0"/>
              </a:schemeClr>
            </a:effectRef>
            <a:fontRef idx="minor">
              <a:schemeClr val="lt1"/>
            </a:fontRef>
          </p:style>
          <p:txBody>
            <a:bodyPr spcFirstLastPara="0" vert="horz" wrap="square" lIns="215830" tIns="215830" rIns="215830" bIns="215830" numCol="1" spcCol="1270" anchor="ctr" anchorCtr="0">
              <a:noAutofit/>
            </a:bodyPr>
            <a:lstStyle/>
            <a:p>
              <a:pPr lvl="0" algn="ctr" defTabSz="1422400">
                <a:lnSpc>
                  <a:spcPct val="90000"/>
                </a:lnSpc>
                <a:spcBef>
                  <a:spcPct val="0"/>
                </a:spcBef>
                <a:spcAft>
                  <a:spcPct val="35000"/>
                </a:spcAft>
              </a:pPr>
              <a:endParaRPr lang="en-US" sz="3200" kern="1200" dirty="0"/>
            </a:p>
          </p:txBody>
        </p:sp>
      </p:grpSp>
      <p:sp>
        <p:nvSpPr>
          <p:cNvPr id="13" name="Title 3"/>
          <p:cNvSpPr txBox="1">
            <a:spLocks/>
          </p:cNvSpPr>
          <p:nvPr/>
        </p:nvSpPr>
        <p:spPr>
          <a:xfrm>
            <a:off x="1018095" y="2687193"/>
            <a:ext cx="3432357" cy="1304713"/>
          </a:xfrm>
          <a:prstGeom prst="rect">
            <a:avLst/>
          </a:prstGeom>
        </p:spPr>
        <p:txBody>
          <a:bodyPr vert="horz" lIns="91440" tIns="45720" rIns="91440" bIns="45720" rtlCol="0" anchor="t">
            <a:normAutofit fontScale="67500" lnSpcReduction="20000"/>
          </a:bodyPr>
          <a:lstStyle>
            <a:lvl1pPr algn="l" defTabSz="914400" rtl="0" eaLnBrk="1" latinLnBrk="0" hangingPunct="1">
              <a:lnSpc>
                <a:spcPct val="90000"/>
              </a:lnSpc>
              <a:spcBef>
                <a:spcPct val="0"/>
              </a:spcBef>
              <a:buNone/>
              <a:defRPr sz="5400" b="1" kern="1200">
                <a:solidFill>
                  <a:schemeClr val="accent4"/>
                </a:solidFill>
                <a:latin typeface="+mj-lt"/>
                <a:ea typeface="+mj-ea"/>
                <a:cs typeface="+mj-cs"/>
              </a:defRPr>
            </a:lvl1pPr>
          </a:lstStyle>
          <a:p>
            <a:r>
              <a:rPr lang="en-US" sz="4000" dirty="0">
                <a:solidFill>
                  <a:schemeClr val="accent2"/>
                </a:solidFill>
              </a:rPr>
              <a:t>In Fall 2017, San Jose engaged the </a:t>
            </a:r>
            <a:r>
              <a:rPr lang="en-US" sz="4000" dirty="0" err="1">
                <a:solidFill>
                  <a:schemeClr val="accent2"/>
                </a:solidFill>
              </a:rPr>
              <a:t>CyberLaw</a:t>
            </a:r>
            <a:r>
              <a:rPr lang="en-US" sz="4000" dirty="0">
                <a:solidFill>
                  <a:schemeClr val="accent2"/>
                </a:solidFill>
              </a:rPr>
              <a:t> Clinic at Harvard Law School</a:t>
            </a:r>
          </a:p>
        </p:txBody>
      </p:sp>
      <p:sp>
        <p:nvSpPr>
          <p:cNvPr id="14" name="TextBox 13"/>
          <p:cNvSpPr txBox="1"/>
          <p:nvPr/>
        </p:nvSpPr>
        <p:spPr>
          <a:xfrm>
            <a:off x="4855925" y="2510911"/>
            <a:ext cx="2373256" cy="369332"/>
          </a:xfrm>
          <a:prstGeom prst="rect">
            <a:avLst/>
          </a:prstGeom>
          <a:noFill/>
        </p:spPr>
        <p:txBody>
          <a:bodyPr wrap="square" rtlCol="0">
            <a:spAutoFit/>
          </a:bodyPr>
          <a:lstStyle/>
          <a:p>
            <a:r>
              <a:rPr lang="en-US" b="1" dirty="0">
                <a:solidFill>
                  <a:schemeClr val="bg1"/>
                </a:solidFill>
              </a:rPr>
              <a:t>Enterprise-wide</a:t>
            </a:r>
          </a:p>
        </p:txBody>
      </p:sp>
      <p:sp>
        <p:nvSpPr>
          <p:cNvPr id="15" name="TextBox 14"/>
          <p:cNvSpPr txBox="1"/>
          <p:nvPr/>
        </p:nvSpPr>
        <p:spPr>
          <a:xfrm>
            <a:off x="8683770" y="2517108"/>
            <a:ext cx="2231119" cy="369332"/>
          </a:xfrm>
          <a:prstGeom prst="rect">
            <a:avLst/>
          </a:prstGeom>
          <a:noFill/>
        </p:spPr>
        <p:txBody>
          <a:bodyPr wrap="square" rtlCol="0">
            <a:spAutoFit/>
          </a:bodyPr>
          <a:lstStyle/>
          <a:p>
            <a:r>
              <a:rPr lang="en-US" b="1" dirty="0">
                <a:solidFill>
                  <a:schemeClr val="bg1"/>
                </a:solidFill>
              </a:rPr>
              <a:t>IOT-specific</a:t>
            </a:r>
          </a:p>
        </p:txBody>
      </p:sp>
      <p:sp>
        <p:nvSpPr>
          <p:cNvPr id="16" name="TextBox 15"/>
          <p:cNvSpPr txBox="1"/>
          <p:nvPr/>
        </p:nvSpPr>
        <p:spPr>
          <a:xfrm>
            <a:off x="4817910" y="4557857"/>
            <a:ext cx="2927776" cy="369332"/>
          </a:xfrm>
          <a:prstGeom prst="rect">
            <a:avLst/>
          </a:prstGeom>
          <a:noFill/>
        </p:spPr>
        <p:txBody>
          <a:bodyPr wrap="square" rtlCol="0">
            <a:spAutoFit/>
          </a:bodyPr>
          <a:lstStyle/>
          <a:p>
            <a:r>
              <a:rPr lang="en-US" b="1" dirty="0">
                <a:solidFill>
                  <a:schemeClr val="bg1"/>
                </a:solidFill>
              </a:rPr>
              <a:t>Iterative or “Playbook”</a:t>
            </a:r>
          </a:p>
        </p:txBody>
      </p:sp>
      <p:sp>
        <p:nvSpPr>
          <p:cNvPr id="17" name="TextBox 16"/>
          <p:cNvSpPr txBox="1"/>
          <p:nvPr/>
        </p:nvSpPr>
        <p:spPr>
          <a:xfrm>
            <a:off x="8352686" y="4557857"/>
            <a:ext cx="2587968" cy="369332"/>
          </a:xfrm>
          <a:prstGeom prst="rect">
            <a:avLst/>
          </a:prstGeom>
          <a:noFill/>
        </p:spPr>
        <p:txBody>
          <a:bodyPr wrap="square" rtlCol="0">
            <a:spAutoFit/>
          </a:bodyPr>
          <a:lstStyle/>
          <a:p>
            <a:r>
              <a:rPr lang="en-US" b="1" dirty="0">
                <a:solidFill>
                  <a:schemeClr val="bg1"/>
                </a:solidFill>
              </a:rPr>
              <a:t>National Legislation</a:t>
            </a:r>
          </a:p>
        </p:txBody>
      </p:sp>
      <p:sp>
        <p:nvSpPr>
          <p:cNvPr id="18" name="Rectangle 17"/>
          <p:cNvSpPr/>
          <p:nvPr/>
        </p:nvSpPr>
        <p:spPr>
          <a:xfrm>
            <a:off x="4729221" y="2878995"/>
            <a:ext cx="3038327" cy="1384995"/>
          </a:xfrm>
          <a:prstGeom prst="rect">
            <a:avLst/>
          </a:prstGeom>
        </p:spPr>
        <p:txBody>
          <a:bodyPr wrap="square">
            <a:spAutoFit/>
          </a:bodyPr>
          <a:lstStyle/>
          <a:p>
            <a:pPr marL="171450" indent="-171450">
              <a:buFont typeface="Arial" panose="020B0604020202020204" pitchFamily="34" charset="0"/>
              <a:buChar char="•"/>
            </a:pPr>
            <a:r>
              <a:rPr lang="en-US" sz="1200" dirty="0">
                <a:solidFill>
                  <a:schemeClr val="bg1"/>
                </a:solidFill>
              </a:rPr>
              <a:t>General in nature</a:t>
            </a:r>
          </a:p>
          <a:p>
            <a:pPr marL="171450" indent="-171450">
              <a:buFont typeface="Arial" panose="020B0604020202020204" pitchFamily="34" charset="0"/>
              <a:buChar char="•"/>
            </a:pPr>
            <a:r>
              <a:rPr lang="en-US" sz="1200" dirty="0">
                <a:solidFill>
                  <a:schemeClr val="bg1"/>
                </a:solidFill>
              </a:rPr>
              <a:t>Cuts across all city departments and all collection and use of data by the city</a:t>
            </a:r>
          </a:p>
          <a:p>
            <a:pPr marL="171450" indent="-171450">
              <a:buFont typeface="Arial" panose="020B0604020202020204" pitchFamily="34" charset="0"/>
              <a:buChar char="•"/>
            </a:pPr>
            <a:r>
              <a:rPr lang="en-US" sz="1200" dirty="0">
                <a:solidFill>
                  <a:schemeClr val="bg1"/>
                </a:solidFill>
              </a:rPr>
              <a:t>Intended to act as a “north star” or guidepost for many years of technological change</a:t>
            </a:r>
          </a:p>
          <a:p>
            <a:pPr marL="171450" indent="-171450">
              <a:buFont typeface="Arial" panose="020B0604020202020204" pitchFamily="34" charset="0"/>
              <a:buChar char="•"/>
            </a:pPr>
            <a:r>
              <a:rPr lang="en-US" sz="1200" i="1" dirty="0">
                <a:solidFill>
                  <a:schemeClr val="bg1"/>
                </a:solidFill>
              </a:rPr>
              <a:t>Example: Seattle</a:t>
            </a:r>
          </a:p>
        </p:txBody>
      </p:sp>
      <p:sp>
        <p:nvSpPr>
          <p:cNvPr id="19" name="Rectangle 18"/>
          <p:cNvSpPr/>
          <p:nvPr/>
        </p:nvSpPr>
        <p:spPr>
          <a:xfrm>
            <a:off x="8092510" y="2820254"/>
            <a:ext cx="2848144" cy="1384995"/>
          </a:xfrm>
          <a:prstGeom prst="rect">
            <a:avLst/>
          </a:prstGeom>
        </p:spPr>
        <p:txBody>
          <a:bodyPr wrap="square">
            <a:spAutoFit/>
          </a:bodyPr>
          <a:lstStyle/>
          <a:p>
            <a:pPr marL="285750" indent="-285750">
              <a:buFont typeface="Arial" panose="020B0604020202020204" pitchFamily="34" charset="0"/>
              <a:buChar char="•"/>
            </a:pPr>
            <a:r>
              <a:rPr lang="en-US" sz="1200" dirty="0">
                <a:solidFill>
                  <a:schemeClr val="bg1"/>
                </a:solidFill>
              </a:rPr>
              <a:t>High-level, but designed with the context-specific attributes of </a:t>
            </a:r>
            <a:r>
              <a:rPr lang="en-US" sz="1200" dirty="0" err="1">
                <a:solidFill>
                  <a:schemeClr val="bg1"/>
                </a:solidFill>
              </a:rPr>
              <a:t>IoT</a:t>
            </a:r>
            <a:r>
              <a:rPr lang="en-US" sz="1200" dirty="0">
                <a:solidFill>
                  <a:schemeClr val="bg1"/>
                </a:solidFill>
              </a:rPr>
              <a:t> programs in mind</a:t>
            </a:r>
          </a:p>
          <a:p>
            <a:pPr marL="285750" indent="-285750">
              <a:buFont typeface="Arial" panose="020B0604020202020204" pitchFamily="34" charset="0"/>
              <a:buChar char="•"/>
            </a:pPr>
            <a:r>
              <a:rPr lang="en-US" sz="1200" dirty="0">
                <a:solidFill>
                  <a:schemeClr val="bg1"/>
                </a:solidFill>
              </a:rPr>
              <a:t>For large cities, fewer practical challenges than Enterprise-wide approach</a:t>
            </a:r>
          </a:p>
          <a:p>
            <a:pPr marL="285750" indent="-285750">
              <a:buFont typeface="Arial" panose="020B0604020202020204" pitchFamily="34" charset="0"/>
              <a:buChar char="•"/>
            </a:pPr>
            <a:r>
              <a:rPr lang="en-US" sz="1200" i="1" dirty="0">
                <a:solidFill>
                  <a:schemeClr val="bg1"/>
                </a:solidFill>
              </a:rPr>
              <a:t>Example: New York City</a:t>
            </a:r>
          </a:p>
        </p:txBody>
      </p:sp>
      <p:sp>
        <p:nvSpPr>
          <p:cNvPr id="20" name="Rectangle 19"/>
          <p:cNvSpPr/>
          <p:nvPr/>
        </p:nvSpPr>
        <p:spPr>
          <a:xfrm>
            <a:off x="4639925" y="4927189"/>
            <a:ext cx="2901512" cy="1107996"/>
          </a:xfrm>
          <a:prstGeom prst="rect">
            <a:avLst/>
          </a:prstGeom>
        </p:spPr>
        <p:txBody>
          <a:bodyPr wrap="square">
            <a:spAutoFit/>
          </a:bodyPr>
          <a:lstStyle/>
          <a:p>
            <a:pPr marL="171450" indent="-171450">
              <a:buFont typeface="Arial" panose="020B0604020202020204" pitchFamily="34" charset="0"/>
              <a:buChar char="•"/>
            </a:pPr>
            <a:r>
              <a:rPr lang="en-US" sz="1100" dirty="0">
                <a:solidFill>
                  <a:schemeClr val="bg1"/>
                </a:solidFill>
              </a:rPr>
              <a:t>Desire to avoid “policy lock-in” and adapt approach as new technologies develop</a:t>
            </a:r>
          </a:p>
          <a:p>
            <a:pPr marL="171450" indent="-171450">
              <a:buFont typeface="Arial" panose="020B0604020202020204" pitchFamily="34" charset="0"/>
              <a:buChar char="•"/>
            </a:pPr>
            <a:r>
              <a:rPr lang="en-US" sz="1100" dirty="0">
                <a:solidFill>
                  <a:schemeClr val="bg1"/>
                </a:solidFill>
              </a:rPr>
              <a:t>Broad principles might stifle innovation for fear of violating policy</a:t>
            </a:r>
          </a:p>
          <a:p>
            <a:pPr marL="171450" indent="-171450">
              <a:buFont typeface="Arial" panose="020B0604020202020204" pitchFamily="34" charset="0"/>
              <a:buChar char="•"/>
            </a:pPr>
            <a:r>
              <a:rPr lang="en-US" sz="1100" i="1" dirty="0">
                <a:solidFill>
                  <a:schemeClr val="bg1"/>
                </a:solidFill>
              </a:rPr>
              <a:t>Examples: Austin, Boston, Philadelphia, Pittsburgh</a:t>
            </a:r>
          </a:p>
        </p:txBody>
      </p:sp>
      <p:sp>
        <p:nvSpPr>
          <p:cNvPr id="21" name="Rectangle 20"/>
          <p:cNvSpPr/>
          <p:nvPr/>
        </p:nvSpPr>
        <p:spPr>
          <a:xfrm>
            <a:off x="8092510" y="4929635"/>
            <a:ext cx="3003842" cy="938719"/>
          </a:xfrm>
          <a:prstGeom prst="rect">
            <a:avLst/>
          </a:prstGeom>
        </p:spPr>
        <p:txBody>
          <a:bodyPr wrap="square">
            <a:spAutoFit/>
          </a:bodyPr>
          <a:lstStyle/>
          <a:p>
            <a:pPr marL="285750" indent="-285750">
              <a:buFont typeface="Arial" panose="020B0604020202020204" pitchFamily="34" charset="0"/>
              <a:buChar char="•"/>
            </a:pPr>
            <a:r>
              <a:rPr lang="en-US" sz="1100" dirty="0">
                <a:solidFill>
                  <a:schemeClr val="bg1"/>
                </a:solidFill>
              </a:rPr>
              <a:t>Central to many international privacy regimes, especially in Europe</a:t>
            </a:r>
          </a:p>
          <a:p>
            <a:pPr marL="285750" indent="-285750">
              <a:buFont typeface="Arial" panose="020B0604020202020204" pitchFamily="34" charset="0"/>
              <a:buChar char="•"/>
            </a:pPr>
            <a:r>
              <a:rPr lang="en-US" sz="1100" dirty="0">
                <a:solidFill>
                  <a:schemeClr val="bg1"/>
                </a:solidFill>
              </a:rPr>
              <a:t>Privacy principles are legally required to comply with enacted legislation</a:t>
            </a:r>
          </a:p>
          <a:p>
            <a:pPr marL="285750" indent="-285750">
              <a:buFont typeface="Arial" panose="020B0604020202020204" pitchFamily="34" charset="0"/>
              <a:buChar char="•"/>
            </a:pPr>
            <a:r>
              <a:rPr lang="en-US" sz="1100" i="1" dirty="0">
                <a:solidFill>
                  <a:schemeClr val="bg1"/>
                </a:solidFill>
              </a:rPr>
              <a:t>Examples: Stockholm, London</a:t>
            </a:r>
          </a:p>
        </p:txBody>
      </p:sp>
      <p:pic>
        <p:nvPicPr>
          <p:cNvPr id="22" name="Picture 21"/>
          <p:cNvPicPr>
            <a:picLocks noChangeAspect="1"/>
          </p:cNvPicPr>
          <p:nvPr/>
        </p:nvPicPr>
        <p:blipFill>
          <a:blip r:embed="rId4"/>
          <a:stretch>
            <a:fillRect/>
          </a:stretch>
        </p:blipFill>
        <p:spPr>
          <a:xfrm>
            <a:off x="196546" y="5370406"/>
            <a:ext cx="2038654" cy="1329557"/>
          </a:xfrm>
          <a:prstGeom prst="rect">
            <a:avLst/>
          </a:prstGeom>
        </p:spPr>
      </p:pic>
    </p:spTree>
    <p:extLst>
      <p:ext uri="{BB962C8B-B14F-4D97-AF65-F5344CB8AC3E}">
        <p14:creationId xmlns:p14="http://schemas.microsoft.com/office/powerpoint/2010/main" val="2317090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5156"/>
            <a:ext cx="12191999" cy="1641296"/>
          </a:xfrm>
          <a:prstGeom prst="rect">
            <a:avLst/>
          </a:prstGeom>
          <a:gradFill flip="none" rotWithShape="1">
            <a:gsLst>
              <a:gs pos="0">
                <a:schemeClr val="tx1"/>
              </a:gs>
              <a:gs pos="98000">
                <a:schemeClr val="accent1">
                  <a:lumMod val="89000"/>
                </a:schemeClr>
              </a:gs>
              <a:gs pos="98000">
                <a:schemeClr val="accent1">
                  <a:lumMod val="75000"/>
                </a:schemeClr>
              </a:gs>
              <a:gs pos="97000">
                <a:schemeClr val="accent1">
                  <a:lumMod val="70000"/>
                </a:schemeClr>
              </a:gs>
            </a:gsLst>
            <a:lin ang="27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entury Gothic" panose="020B0502020202020204" pitchFamily="34" charset="0"/>
            </a:endParaRPr>
          </a:p>
        </p:txBody>
      </p:sp>
      <p:sp>
        <p:nvSpPr>
          <p:cNvPr id="3" name="Title 3"/>
          <p:cNvSpPr txBox="1">
            <a:spLocks/>
          </p:cNvSpPr>
          <p:nvPr/>
        </p:nvSpPr>
        <p:spPr>
          <a:xfrm>
            <a:off x="263894" y="580893"/>
            <a:ext cx="12035808" cy="11582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C4D600"/>
                </a:solidFill>
              </a:rPr>
              <a:t>(2) Researching Privacy Principles </a:t>
            </a:r>
            <a:endParaRPr lang="en-US" sz="2400" dirty="0">
              <a:solidFill>
                <a:srgbClr val="C4D6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423" y="1903446"/>
            <a:ext cx="4526850" cy="4526850"/>
          </a:xfrm>
          <a:prstGeom prst="rect">
            <a:avLst/>
          </a:prstGeom>
        </p:spPr>
      </p:pic>
    </p:spTree>
    <p:extLst>
      <p:ext uri="{BB962C8B-B14F-4D97-AF65-F5344CB8AC3E}">
        <p14:creationId xmlns:p14="http://schemas.microsoft.com/office/powerpoint/2010/main" val="2152677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5156"/>
            <a:ext cx="12191999" cy="1641296"/>
          </a:xfrm>
          <a:prstGeom prst="rect">
            <a:avLst/>
          </a:prstGeom>
          <a:gradFill flip="none" rotWithShape="1">
            <a:gsLst>
              <a:gs pos="0">
                <a:schemeClr val="tx1"/>
              </a:gs>
              <a:gs pos="98000">
                <a:schemeClr val="accent1">
                  <a:lumMod val="89000"/>
                </a:schemeClr>
              </a:gs>
              <a:gs pos="98000">
                <a:schemeClr val="accent1">
                  <a:lumMod val="75000"/>
                </a:schemeClr>
              </a:gs>
              <a:gs pos="97000">
                <a:schemeClr val="accent1">
                  <a:lumMod val="70000"/>
                </a:schemeClr>
              </a:gs>
            </a:gsLst>
            <a:lin ang="27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entury Gothic" panose="020B0502020202020204" pitchFamily="34" charset="0"/>
            </a:endParaRPr>
          </a:p>
        </p:txBody>
      </p:sp>
      <p:sp>
        <p:nvSpPr>
          <p:cNvPr id="3" name="Title 3"/>
          <p:cNvSpPr txBox="1">
            <a:spLocks/>
          </p:cNvSpPr>
          <p:nvPr/>
        </p:nvSpPr>
        <p:spPr>
          <a:xfrm>
            <a:off x="263894" y="580893"/>
            <a:ext cx="12035808" cy="11582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C4D600"/>
                </a:solidFill>
              </a:rPr>
              <a:t>(3) Communicating with technology companies to assess opportunities for protecting privacy</a:t>
            </a:r>
            <a:endParaRPr lang="en-US" sz="2400" dirty="0">
              <a:solidFill>
                <a:srgbClr val="C4D600"/>
              </a:solidFill>
            </a:endParaRPr>
          </a:p>
        </p:txBody>
      </p:sp>
      <p:sp>
        <p:nvSpPr>
          <p:cNvPr id="4" name="Rectangle 3"/>
          <p:cNvSpPr/>
          <p:nvPr/>
        </p:nvSpPr>
        <p:spPr>
          <a:xfrm>
            <a:off x="263894" y="262230"/>
            <a:ext cx="9595897" cy="666786"/>
          </a:xfrm>
          <a:prstGeom prst="rect">
            <a:avLst/>
          </a:prstGeom>
        </p:spPr>
        <p:txBody>
          <a:bodyPr wrap="none">
            <a:spAutoFit/>
          </a:bodyPr>
          <a:lstStyle/>
          <a:p>
            <a:pPr defTabSz="1219170">
              <a:defRPr/>
            </a:pPr>
            <a:r>
              <a:rPr lang="en-US" sz="3733" b="1" kern="0" dirty="0">
                <a:solidFill>
                  <a:schemeClr val="bg1"/>
                </a:solidFill>
                <a:latin typeface="Century Gothic" panose="020B0502020202020204" pitchFamily="34" charset="0"/>
                <a:ea typeface="Intel Clear"/>
                <a:cs typeface="Intel Clear"/>
              </a:rPr>
              <a:t>How We’re Addressing These Challenges</a:t>
            </a:r>
            <a:endParaRPr lang="en-US" sz="1400" kern="0" dirty="0">
              <a:solidFill>
                <a:schemeClr val="bg1"/>
              </a:solidFill>
            </a:endParaRPr>
          </a:p>
        </p:txBody>
      </p:sp>
      <p:sp>
        <p:nvSpPr>
          <p:cNvPr id="5" name="Rectangle 4"/>
          <p:cNvSpPr/>
          <p:nvPr/>
        </p:nvSpPr>
        <p:spPr>
          <a:xfrm>
            <a:off x="633690" y="2478908"/>
            <a:ext cx="9526310" cy="1631216"/>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002060"/>
                </a:solidFill>
              </a:rPr>
              <a:t>Data de-identification</a:t>
            </a:r>
          </a:p>
          <a:p>
            <a:pPr marL="342900" indent="-342900">
              <a:buFont typeface="Arial" panose="020B0604020202020204" pitchFamily="34" charset="0"/>
              <a:buChar char="•"/>
            </a:pPr>
            <a:r>
              <a:rPr lang="en-US" sz="2000" dirty="0">
                <a:solidFill>
                  <a:srgbClr val="002060"/>
                </a:solidFill>
              </a:rPr>
              <a:t>Differential privacy</a:t>
            </a:r>
          </a:p>
          <a:p>
            <a:pPr marL="342900" indent="-342900">
              <a:buFont typeface="Arial" panose="020B0604020202020204" pitchFamily="34" charset="0"/>
              <a:buChar char="•"/>
            </a:pPr>
            <a:r>
              <a:rPr lang="en-US" sz="2000" dirty="0">
                <a:solidFill>
                  <a:srgbClr val="002060"/>
                </a:solidFill>
              </a:rPr>
              <a:t>Selective sharing of data across silos while assuring confidentiality and privacy</a:t>
            </a:r>
          </a:p>
          <a:p>
            <a:pPr marL="342900" indent="-342900">
              <a:buFont typeface="Arial" panose="020B0604020202020204" pitchFamily="34" charset="0"/>
              <a:buChar char="•"/>
            </a:pPr>
            <a:r>
              <a:rPr lang="en-US" sz="2000" dirty="0">
                <a:solidFill>
                  <a:srgbClr val="002060"/>
                </a:solidFill>
              </a:rPr>
              <a:t>Tools to enable data obfuscation</a:t>
            </a:r>
          </a:p>
          <a:p>
            <a:pPr marL="342900" indent="-342900">
              <a:buFont typeface="Arial" panose="020B0604020202020204" pitchFamily="34" charset="0"/>
              <a:buChar char="•"/>
            </a:pPr>
            <a:endParaRPr lang="en-US" sz="2000" dirty="0"/>
          </a:p>
        </p:txBody>
      </p:sp>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1220287" y="3854466"/>
            <a:ext cx="3434646" cy="1990866"/>
          </a:xfrm>
          <a:prstGeom prst="rect">
            <a:avLst/>
          </a:prstGeom>
        </p:spPr>
      </p:pic>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5610578" y="3854466"/>
            <a:ext cx="3276599" cy="1990866"/>
          </a:xfrm>
          <a:prstGeom prst="rect">
            <a:avLst/>
          </a:prstGeom>
        </p:spPr>
      </p:pic>
      <p:sp>
        <p:nvSpPr>
          <p:cNvPr id="9" name="Right Arrow 8"/>
          <p:cNvSpPr/>
          <p:nvPr/>
        </p:nvSpPr>
        <p:spPr>
          <a:xfrm>
            <a:off x="4766361" y="4849899"/>
            <a:ext cx="732789" cy="241405"/>
          </a:xfrm>
          <a:prstGeom prst="rightArrow">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ectangle 9"/>
          <p:cNvSpPr/>
          <p:nvPr/>
        </p:nvSpPr>
        <p:spPr>
          <a:xfrm>
            <a:off x="1464196" y="5890979"/>
            <a:ext cx="8226591" cy="338554"/>
          </a:xfrm>
          <a:prstGeom prst="rect">
            <a:avLst/>
          </a:prstGeom>
        </p:spPr>
        <p:txBody>
          <a:bodyPr wrap="square">
            <a:spAutoFit/>
          </a:bodyPr>
          <a:lstStyle/>
          <a:p>
            <a:r>
              <a:rPr lang="en-US" sz="1600" i="1" dirty="0">
                <a:solidFill>
                  <a:srgbClr val="002060"/>
                </a:solidFill>
                <a:latin typeface="Times New Roman" panose="02020603050405020304" pitchFamily="18" charset="0"/>
                <a:ea typeface="Times New Roman" panose="02020603050405020304" pitchFamily="18" charset="0"/>
              </a:rPr>
              <a:t>Pictures Collected by an AI system before and after applying facial blur policies</a:t>
            </a:r>
            <a:endParaRPr lang="en-US" sz="1600" i="1" dirty="0">
              <a:solidFill>
                <a:srgbClr val="002060"/>
              </a:solidFill>
            </a:endParaRPr>
          </a:p>
        </p:txBody>
      </p:sp>
      <p:sp>
        <p:nvSpPr>
          <p:cNvPr id="11" name="TextBox 10"/>
          <p:cNvSpPr txBox="1"/>
          <p:nvPr/>
        </p:nvSpPr>
        <p:spPr>
          <a:xfrm>
            <a:off x="440265" y="2017243"/>
            <a:ext cx="7687735" cy="461665"/>
          </a:xfrm>
          <a:prstGeom prst="rect">
            <a:avLst/>
          </a:prstGeom>
          <a:noFill/>
        </p:spPr>
        <p:txBody>
          <a:bodyPr wrap="square" rtlCol="0">
            <a:spAutoFit/>
          </a:bodyPr>
          <a:lstStyle/>
          <a:p>
            <a:r>
              <a:rPr lang="en-US" sz="2400" b="1" dirty="0">
                <a:solidFill>
                  <a:srgbClr val="002060"/>
                </a:solidFill>
              </a:rPr>
              <a:t>A variety of interesting solutions, depending on use case: </a:t>
            </a:r>
          </a:p>
        </p:txBody>
      </p:sp>
    </p:spTree>
    <p:extLst>
      <p:ext uri="{BB962C8B-B14F-4D97-AF65-F5344CB8AC3E}">
        <p14:creationId xmlns:p14="http://schemas.microsoft.com/office/powerpoint/2010/main" val="2312421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7693"/>
            <a:ext cx="12052300" cy="6740307"/>
          </a:xfrm>
          <a:prstGeom prst="rect">
            <a:avLst/>
          </a:prstGeom>
        </p:spPr>
        <p:txBody>
          <a:bodyPr wrap="square">
            <a:spAutoFit/>
          </a:bodyPr>
          <a:lstStyle/>
          <a:p>
            <a:pPr marL="45720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TL:DR Five Years of Bay Area Privacy Coalition Work</a:t>
            </a:r>
          </a:p>
          <a:p>
            <a:pPr marL="45720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914400" marR="0" lvl="0" indent="-330200" algn="l" defTabSz="914400" rtl="0" eaLnBrk="1" fontAlgn="auto" latinLnBrk="0" hangingPunct="1">
              <a:lnSpc>
                <a:spcPct val="100000"/>
              </a:lnSpc>
              <a:spcBef>
                <a:spcPts val="0"/>
              </a:spcBef>
              <a:spcAft>
                <a:spcPts val="0"/>
              </a:spcAft>
              <a:buClrTx/>
              <a:buSzPts val="1600"/>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Defeated $12MM city-wide surveillance network – Domain Awareness Center (2014)</a:t>
            </a:r>
          </a:p>
          <a:p>
            <a:pPr marL="914400" marR="0" lvl="0" indent="-330200" algn="l" defTabSz="914400" rtl="0" eaLnBrk="1" fontAlgn="auto" latinLnBrk="0" hangingPunct="1">
              <a:lnSpc>
                <a:spcPct val="100000"/>
              </a:lnSpc>
              <a:spcBef>
                <a:spcPts val="0"/>
              </a:spcBef>
              <a:spcAft>
                <a:spcPts val="0"/>
              </a:spcAft>
              <a:buClrTx/>
              <a:buSzPts val="1600"/>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Creation of first municipal citizen’s commission with oversight of surveillance equipment/use (2015)</a:t>
            </a:r>
          </a:p>
          <a:p>
            <a:pPr marL="914400" marR="0" lvl="0" indent="-330200" algn="l" defTabSz="914400" rtl="0" eaLnBrk="1" fontAlgn="auto" latinLnBrk="0" hangingPunct="1">
              <a:lnSpc>
                <a:spcPct val="100000"/>
              </a:lnSpc>
              <a:spcBef>
                <a:spcPts val="0"/>
              </a:spcBef>
              <a:spcAft>
                <a:spcPts val="0"/>
              </a:spcAft>
              <a:buClrTx/>
              <a:buSzPts val="1600"/>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Defeated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PredPol</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funding request during budget review (2015)</a:t>
            </a:r>
          </a:p>
          <a:p>
            <a:pPr marL="914400" marR="0" lvl="0" indent="-330200" algn="l" defTabSz="914400" rtl="0" eaLnBrk="1" fontAlgn="auto" latinLnBrk="0" hangingPunct="1">
              <a:lnSpc>
                <a:spcPct val="100000"/>
              </a:lnSpc>
              <a:spcBef>
                <a:spcPts val="0"/>
              </a:spcBef>
              <a:spcAft>
                <a:spcPts val="0"/>
              </a:spcAft>
              <a:buClrTx/>
              <a:buSzPts val="1600"/>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Created nation’s strongest Stingray policy with first annual report - Alameda County (2015)</a:t>
            </a:r>
          </a:p>
          <a:p>
            <a:pPr marL="914400" marR="0" lvl="0" indent="-330200" algn="l" defTabSz="914400" rtl="0" eaLnBrk="1" fontAlgn="auto" latinLnBrk="0" hangingPunct="1">
              <a:lnSpc>
                <a:spcPct val="100000"/>
              </a:lnSpc>
              <a:spcBef>
                <a:spcPts val="0"/>
              </a:spcBef>
              <a:spcAft>
                <a:spcPts val="0"/>
              </a:spcAft>
              <a:buClrTx/>
              <a:buSzPts val="1600"/>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Stopped BART’s implementation of ALPR, led to invite from the Board to draft surveillance equipment ordinance (2016)</a:t>
            </a:r>
          </a:p>
          <a:p>
            <a:pPr marL="914400" marR="0" lvl="0" indent="-330200" algn="l" defTabSz="914400" rtl="0" eaLnBrk="1" fontAlgn="auto" latinLnBrk="0" hangingPunct="1">
              <a:lnSpc>
                <a:spcPct val="100000"/>
              </a:lnSpc>
              <a:spcBef>
                <a:spcPts val="0"/>
              </a:spcBef>
              <a:spcAft>
                <a:spcPts val="0"/>
              </a:spcAft>
              <a:buClrTx/>
              <a:buSzPts val="1600"/>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Adoption of first-of-its-kind surveillance equipment ordinance - Santa Clara County (2016)</a:t>
            </a:r>
          </a:p>
          <a:p>
            <a:pPr marL="914400" marR="0" lvl="0" indent="-330200" algn="l" defTabSz="914400" rtl="0" eaLnBrk="1" fontAlgn="auto" latinLnBrk="0" hangingPunct="1">
              <a:lnSpc>
                <a:spcPct val="100000"/>
              </a:lnSpc>
              <a:spcBef>
                <a:spcPts val="0"/>
              </a:spcBef>
              <a:spcAft>
                <a:spcPts val="0"/>
              </a:spcAft>
              <a:buClrTx/>
              <a:buSzPts val="1600"/>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Created new gold standard Stingray policy with most robust annual report - Oakland (2016)</a:t>
            </a:r>
          </a:p>
          <a:p>
            <a:pPr marL="1828800" marR="0" lvl="1" indent="-330200" algn="l" defTabSz="914400" rtl="0" eaLnBrk="1" fontAlgn="auto" latinLnBrk="0" hangingPunct="1">
              <a:lnSpc>
                <a:spcPct val="100000"/>
              </a:lnSpc>
              <a:spcBef>
                <a:spcPts val="0"/>
              </a:spcBef>
              <a:spcAft>
                <a:spcPts val="0"/>
              </a:spcAft>
              <a:buClrTx/>
              <a:buSzPts val="1600"/>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Pre-policy - no notice, no warrant, average annual use: 35</a:t>
            </a:r>
          </a:p>
          <a:p>
            <a:pPr marL="1828800" marR="0" lvl="1" indent="-330200" algn="l" defTabSz="914400" rtl="0" eaLnBrk="1" fontAlgn="auto" latinLnBrk="0" hangingPunct="1">
              <a:lnSpc>
                <a:spcPct val="100000"/>
              </a:lnSpc>
              <a:spcBef>
                <a:spcPts val="0"/>
              </a:spcBef>
              <a:spcAft>
                <a:spcPts val="0"/>
              </a:spcAft>
              <a:buClrTx/>
              <a:buSzPts val="1600"/>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Post-policy - each use is noticed, warrant, 2017 use: 3, homicides</a:t>
            </a:r>
          </a:p>
          <a:p>
            <a:pPr marL="1371600" marR="0" lvl="0" indent="-330200" algn="l" defTabSz="914400" rtl="0" eaLnBrk="1" fontAlgn="auto" latinLnBrk="0" hangingPunct="1">
              <a:lnSpc>
                <a:spcPct val="100000"/>
              </a:lnSpc>
              <a:spcBef>
                <a:spcPts val="0"/>
              </a:spcBef>
              <a:spcAft>
                <a:spcPts val="0"/>
              </a:spcAft>
              <a:buClrTx/>
              <a:buSzPts val="1600"/>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Oakland terminates task force MOU with ICE/HSI (2017)</a:t>
            </a:r>
          </a:p>
          <a:p>
            <a:pPr marL="1371600" marR="0" lvl="0" indent="-330200" algn="l" defTabSz="914400" rtl="0" eaLnBrk="1" fontAlgn="auto" latinLnBrk="0" hangingPunct="1">
              <a:lnSpc>
                <a:spcPct val="100000"/>
              </a:lnSpc>
              <a:spcBef>
                <a:spcPts val="0"/>
              </a:spcBef>
              <a:spcAft>
                <a:spcPts val="0"/>
              </a:spcAft>
              <a:buClrTx/>
              <a:buSzPts val="1600"/>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Oakland enacts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TrumpIntelPro</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ordinance (2017)</a:t>
            </a:r>
          </a:p>
          <a:p>
            <a:pPr marL="1371600" marR="0" lvl="0" indent="-330200" algn="l" defTabSz="914400" rtl="0" eaLnBrk="1" fontAlgn="auto" latinLnBrk="0" hangingPunct="1">
              <a:lnSpc>
                <a:spcPct val="100000"/>
              </a:lnSpc>
              <a:spcBef>
                <a:spcPts val="0"/>
              </a:spcBef>
              <a:spcAft>
                <a:spcPts val="0"/>
              </a:spcAft>
              <a:buClrTx/>
              <a:buSzPts val="1600"/>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Creation of nation’s first true “non-cooperation” Sanctuary City Ordinance - Oakland (2018)</a:t>
            </a:r>
          </a:p>
          <a:p>
            <a:pPr marL="1371600" marR="0" lvl="0" indent="-330200" algn="l" defTabSz="914400" rtl="0" eaLnBrk="1" fontAlgn="auto" latinLnBrk="0" hangingPunct="1">
              <a:lnSpc>
                <a:spcPct val="100000"/>
              </a:lnSpc>
              <a:spcBef>
                <a:spcPts val="0"/>
              </a:spcBef>
              <a:spcAft>
                <a:spcPts val="0"/>
              </a:spcAft>
              <a:buClrTx/>
              <a:buSzPts val="1600"/>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Rejection of ALPR contract due to vendor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Vigilant’s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contract with ICE - Alameda city (2018)</a:t>
            </a:r>
          </a:p>
          <a:p>
            <a:pPr marL="1371600" marR="0" lvl="0" indent="-330200" algn="l" defTabSz="914400" rtl="0" eaLnBrk="1" fontAlgn="auto" latinLnBrk="0" hangingPunct="1">
              <a:lnSpc>
                <a:spcPct val="100000"/>
              </a:lnSpc>
              <a:spcBef>
                <a:spcPts val="0"/>
              </a:spcBef>
              <a:spcAft>
                <a:spcPts val="0"/>
              </a:spcAft>
              <a:buClrTx/>
              <a:buSzPts val="1600"/>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Adoption of surveillance equipment ordinance, first city in the country - Berkeley (2018)</a:t>
            </a:r>
          </a:p>
          <a:p>
            <a:pPr marL="1371600" marR="0" lvl="0" indent="-330200" algn="l" defTabSz="914400" rtl="0" eaLnBrk="1" fontAlgn="auto" latinLnBrk="0" hangingPunct="1">
              <a:lnSpc>
                <a:spcPct val="100000"/>
              </a:lnSpc>
              <a:spcBef>
                <a:spcPts val="0"/>
              </a:spcBef>
              <a:spcAft>
                <a:spcPts val="0"/>
              </a:spcAft>
              <a:buClrTx/>
              <a:buSzPts val="1600"/>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Adoption of surveillance equipment ordinance, second city in the country (two weeks after Berkeley) - Davis (2018)</a:t>
            </a:r>
          </a:p>
          <a:p>
            <a:pPr marL="1371600" marR="0" lvl="0" indent="-330200" algn="l" defTabSz="914400" rtl="0" eaLnBrk="1" fontAlgn="auto" latinLnBrk="0" hangingPunct="1">
              <a:lnSpc>
                <a:spcPct val="100000"/>
              </a:lnSpc>
              <a:spcBef>
                <a:spcPts val="0"/>
              </a:spcBef>
              <a:spcAft>
                <a:spcPts val="0"/>
              </a:spcAft>
              <a:buClrTx/>
              <a:buSzPts val="1600"/>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Adoption of new gold standard surveillance equipment ordinance - Oakland (2018)</a:t>
            </a:r>
          </a:p>
          <a:p>
            <a:pPr marL="1828800" marR="0" lvl="1" indent="-330200" algn="l" defTabSz="914400" rtl="0" eaLnBrk="1" fontAlgn="auto" latinLnBrk="0" hangingPunct="1">
              <a:lnSpc>
                <a:spcPct val="100000"/>
              </a:lnSpc>
              <a:spcBef>
                <a:spcPts val="0"/>
              </a:spcBef>
              <a:spcAft>
                <a:spcPts val="0"/>
              </a:spcAft>
              <a:buClrTx/>
              <a:buSzPts val="1600"/>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Prohibition on NDAs</a:t>
            </a:r>
          </a:p>
          <a:p>
            <a:pPr marL="1828800" marR="0" lvl="1" indent="-330200" algn="l" defTabSz="914400" rtl="0" eaLnBrk="1" fontAlgn="auto" latinLnBrk="0" hangingPunct="1">
              <a:lnSpc>
                <a:spcPct val="100000"/>
              </a:lnSpc>
              <a:spcBef>
                <a:spcPts val="0"/>
              </a:spcBef>
              <a:spcAft>
                <a:spcPts val="0"/>
              </a:spcAft>
              <a:buClrTx/>
              <a:buSzPts val="1600"/>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Enhanced whistleblower protections</a:t>
            </a:r>
          </a:p>
          <a:p>
            <a:pPr marL="1828800" marR="0" lvl="1" indent="-330200" algn="l" defTabSz="914400" rtl="0" eaLnBrk="1" fontAlgn="auto" latinLnBrk="0" hangingPunct="1">
              <a:lnSpc>
                <a:spcPct val="100000"/>
              </a:lnSpc>
              <a:spcBef>
                <a:spcPts val="0"/>
              </a:spcBef>
              <a:spcAft>
                <a:spcPts val="0"/>
              </a:spcAft>
              <a:buClrTx/>
              <a:buSzPts val="1600"/>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Most robust annual reporting metrics</a:t>
            </a:r>
          </a:p>
          <a:p>
            <a:pPr marL="1371600" marR="0" lvl="0" indent="-330200" algn="l" defTabSz="914400" rtl="0" eaLnBrk="1" fontAlgn="auto" latinLnBrk="0" hangingPunct="1">
              <a:lnSpc>
                <a:spcPct val="100000"/>
              </a:lnSpc>
              <a:spcBef>
                <a:spcPts val="0"/>
              </a:spcBef>
              <a:spcAft>
                <a:spcPts val="0"/>
              </a:spcAft>
              <a:buClrTx/>
              <a:buSzPts val="1600"/>
              <a:buFontTx/>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Adoption of “Sanctuary Contracting Ordinance” - Richmond (2018)</a:t>
            </a:r>
          </a:p>
        </p:txBody>
      </p:sp>
    </p:spTree>
    <p:extLst>
      <p:ext uri="{BB962C8B-B14F-4D97-AF65-F5344CB8AC3E}">
        <p14:creationId xmlns:p14="http://schemas.microsoft.com/office/powerpoint/2010/main" val="1579366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6A09CB-A627-40E8-8E77-F4A58837114D}"/>
              </a:ext>
            </a:extLst>
          </p:cNvPr>
          <p:cNvSpPr txBox="1"/>
          <p:nvPr/>
        </p:nvSpPr>
        <p:spPr>
          <a:xfrm>
            <a:off x="267286" y="337625"/>
            <a:ext cx="11549576" cy="2800767"/>
          </a:xfrm>
          <a:prstGeom prst="rect">
            <a:avLst/>
          </a:prstGeom>
          <a:noFill/>
        </p:spPr>
        <p:txBody>
          <a:bodyPr wrap="square" rtlCol="0">
            <a:spAutoFit/>
          </a:bodyPr>
          <a:lstStyle/>
          <a:p>
            <a:pPr marL="285750" indent="-285750">
              <a:buFont typeface="Arial" panose="020B0604020202020204" pitchFamily="34" charset="0"/>
              <a:buChar char="•"/>
            </a:pPr>
            <a:r>
              <a:rPr lang="en-US" sz="2000" dirty="0"/>
              <a:t>Adoption of surveillance equipment ordinance, first transit district in the country – BART (2018)</a:t>
            </a:r>
          </a:p>
          <a:p>
            <a:pPr marL="285750" indent="-285750">
              <a:buFont typeface="Arial" panose="020B0604020202020204" pitchFamily="34" charset="0"/>
              <a:buChar char="•"/>
            </a:pPr>
            <a:r>
              <a:rPr lang="en-US" sz="2000" dirty="0"/>
              <a:t>Adoption of surveillance equipment ordinance – Palo Alto (2018)</a:t>
            </a:r>
          </a:p>
          <a:p>
            <a:pPr marL="285750" indent="-285750">
              <a:buFont typeface="Arial" panose="020B0604020202020204" pitchFamily="34" charset="0"/>
              <a:buChar char="•"/>
            </a:pPr>
            <a:r>
              <a:rPr lang="en-US" sz="2000" dirty="0"/>
              <a:t>Adoption of Sanctuary Contracting Ordinance – Oakland (2018)</a:t>
            </a:r>
          </a:p>
          <a:p>
            <a:pPr marL="285750" indent="-285750">
              <a:buFont typeface="Arial" panose="020B0604020202020204" pitchFamily="34" charset="0"/>
              <a:buChar char="•"/>
            </a:pPr>
            <a:r>
              <a:rPr lang="en-US" sz="2000" dirty="0"/>
              <a:t>Adoption of Sanctuary Contracting Ordinance – Berkeley (2018)</a:t>
            </a:r>
          </a:p>
          <a:p>
            <a:pPr marL="285750" indent="-285750">
              <a:buFont typeface="Arial" panose="020B0604020202020204" pitchFamily="34" charset="0"/>
              <a:buChar char="•"/>
            </a:pPr>
            <a:r>
              <a:rPr lang="en-US" sz="2000" dirty="0"/>
              <a:t>Adoption of surveillance equipment ordinance, first city in the nation to ban face surveillance – San Francisco (2019)</a:t>
            </a:r>
          </a:p>
          <a:p>
            <a:pPr marL="285750" indent="-285750">
              <a:buFont typeface="Arial" panose="020B0604020202020204" pitchFamily="34" charset="0"/>
              <a:buChar char="•"/>
            </a:pPr>
            <a:r>
              <a:rPr lang="en-US" sz="2000" dirty="0"/>
              <a:t>Adoption of amendment to ordinance, third city in the nation to ban face surveillance – Oakland (2019)</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55723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0FD6F2-5E1E-438E-85C1-A652990CB8F2}"/>
              </a:ext>
            </a:extLst>
          </p:cNvPr>
          <p:cNvSpPr txBox="1"/>
          <p:nvPr/>
        </p:nvSpPr>
        <p:spPr>
          <a:xfrm>
            <a:off x="182880" y="196948"/>
            <a:ext cx="4933406" cy="523220"/>
          </a:xfrm>
          <a:prstGeom prst="rect">
            <a:avLst/>
          </a:prstGeom>
          <a:noFill/>
        </p:spPr>
        <p:txBody>
          <a:bodyPr wrap="square" rtlCol="0">
            <a:spAutoFit/>
          </a:bodyPr>
          <a:lstStyle/>
          <a:p>
            <a:r>
              <a:rPr lang="en-US" sz="2800" dirty="0"/>
              <a:t>Show coalition sign on letter</a:t>
            </a:r>
          </a:p>
        </p:txBody>
      </p:sp>
    </p:spTree>
    <p:extLst>
      <p:ext uri="{BB962C8B-B14F-4D97-AF65-F5344CB8AC3E}">
        <p14:creationId xmlns:p14="http://schemas.microsoft.com/office/powerpoint/2010/main" val="843772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957" y="2743200"/>
            <a:ext cx="9369776" cy="707886"/>
          </a:xfrm>
          <a:prstGeom prst="rect">
            <a:avLst/>
          </a:prstGeom>
          <a:noFill/>
        </p:spPr>
        <p:txBody>
          <a:bodyPr wrap="square" rtlCol="0">
            <a:spAutoFit/>
          </a:bodyPr>
          <a:lstStyle/>
          <a:p>
            <a:pPr algn="ctr"/>
            <a:r>
              <a:rPr lang="en-US" sz="2000" dirty="0"/>
              <a:t>(A true, mostly-good, yet unnecessarily-messy story about what can happen when a city government doesn’t think carefully about privacy from the outset.)</a:t>
            </a:r>
          </a:p>
        </p:txBody>
      </p:sp>
    </p:spTree>
    <p:extLst>
      <p:ext uri="{BB962C8B-B14F-4D97-AF65-F5344CB8AC3E}">
        <p14:creationId xmlns:p14="http://schemas.microsoft.com/office/powerpoint/2010/main" val="3728702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241" y="174957"/>
            <a:ext cx="5823858" cy="5741775"/>
          </a:xfrm>
        </p:spPr>
        <p:txBody>
          <a:bodyPr>
            <a:normAutofit fontScale="62500" lnSpcReduction="20000"/>
          </a:bodyPr>
          <a:lstStyle/>
          <a:p>
            <a:pPr>
              <a:lnSpc>
                <a:spcPct val="100000"/>
              </a:lnSpc>
              <a:spcBef>
                <a:spcPts val="0"/>
              </a:spcBef>
            </a:pPr>
            <a:r>
              <a:rPr lang="en-US" dirty="0"/>
              <a:t>TrumpIntelPro, Sanctuary Contracting, and Surveillance Equipment Ordinances at minimum create friction and slow the advance of the surveillance/police state</a:t>
            </a:r>
          </a:p>
          <a:p>
            <a:pPr>
              <a:lnSpc>
                <a:spcPct val="100000"/>
              </a:lnSpc>
              <a:spcBef>
                <a:spcPts val="0"/>
              </a:spcBef>
            </a:pPr>
            <a:endParaRPr lang="en-US" dirty="0"/>
          </a:p>
          <a:p>
            <a:pPr>
              <a:lnSpc>
                <a:spcPct val="100000"/>
              </a:lnSpc>
              <a:spcBef>
                <a:spcPts val="0"/>
              </a:spcBef>
            </a:pPr>
            <a:r>
              <a:rPr lang="en-US" dirty="0"/>
              <a:t>Agenda watching and public record requests are underused, easy-to-do tools that have helped our success rate</a:t>
            </a:r>
          </a:p>
          <a:p>
            <a:pPr>
              <a:lnSpc>
                <a:spcPct val="100000"/>
              </a:lnSpc>
              <a:spcBef>
                <a:spcPts val="0"/>
              </a:spcBef>
            </a:pPr>
            <a:endParaRPr lang="en-US" dirty="0"/>
          </a:p>
          <a:p>
            <a:pPr>
              <a:lnSpc>
                <a:spcPct val="100000"/>
              </a:lnSpc>
              <a:spcBef>
                <a:spcPts val="0"/>
              </a:spcBef>
            </a:pPr>
            <a:r>
              <a:rPr lang="en-US" dirty="0"/>
              <a:t>A citizen's oversight commission gives you the platform, legitimacy, and voice to take back real community control</a:t>
            </a:r>
          </a:p>
          <a:p>
            <a:pPr>
              <a:lnSpc>
                <a:spcPct val="100000"/>
              </a:lnSpc>
              <a:spcBef>
                <a:spcPts val="0"/>
              </a:spcBef>
            </a:pPr>
            <a:endParaRPr lang="en-US" dirty="0"/>
          </a:p>
          <a:p>
            <a:pPr>
              <a:lnSpc>
                <a:spcPct val="100000"/>
              </a:lnSpc>
              <a:spcBef>
                <a:spcPts val="0"/>
              </a:spcBef>
            </a:pPr>
            <a:r>
              <a:rPr lang="en-US" dirty="0"/>
              <a:t>Coalition sign-on letters are magic and demonstrate the movement’s power</a:t>
            </a:r>
          </a:p>
          <a:p>
            <a:pPr>
              <a:lnSpc>
                <a:spcPct val="100000"/>
              </a:lnSpc>
              <a:spcBef>
                <a:spcPts val="0"/>
              </a:spcBef>
            </a:pPr>
            <a:endParaRPr lang="en-US" dirty="0"/>
          </a:p>
          <a:p>
            <a:pPr>
              <a:lnSpc>
                <a:spcPct val="100000"/>
              </a:lnSpc>
              <a:spcBef>
                <a:spcPts val="0"/>
              </a:spcBef>
            </a:pPr>
            <a:r>
              <a:rPr lang="en-US" dirty="0"/>
              <a:t>Talk to the ”other” side (administrative staff, law enforcement) – you might have more in common than you know</a:t>
            </a:r>
          </a:p>
          <a:p>
            <a:pPr>
              <a:lnSpc>
                <a:spcPct val="100000"/>
              </a:lnSpc>
              <a:spcBef>
                <a:spcPts val="0"/>
              </a:spcBef>
            </a:pPr>
            <a:endParaRPr lang="en-US" dirty="0"/>
          </a:p>
          <a:p>
            <a:pPr>
              <a:lnSpc>
                <a:spcPct val="100000"/>
              </a:lnSpc>
              <a:spcBef>
                <a:spcPts val="0"/>
              </a:spcBef>
            </a:pPr>
            <a:r>
              <a:rPr lang="en-US" dirty="0"/>
              <a:t>Don’t be afraid to speak to the elected officials doing the voting</a:t>
            </a:r>
          </a:p>
          <a:p>
            <a:pPr lvl="1">
              <a:lnSpc>
                <a:spcPct val="100000"/>
              </a:lnSpc>
              <a:spcBef>
                <a:spcPts val="0"/>
              </a:spcBef>
            </a:pPr>
            <a:r>
              <a:rPr lang="en-US" dirty="0"/>
              <a:t>Occupy Oakland Privacy Working group made this mistake in 2013, and went 0-2</a:t>
            </a:r>
          </a:p>
          <a:p>
            <a:pPr lvl="1">
              <a:lnSpc>
                <a:spcPct val="100000"/>
              </a:lnSpc>
              <a:spcBef>
                <a:spcPts val="0"/>
              </a:spcBef>
            </a:pPr>
            <a:r>
              <a:rPr lang="en-US" dirty="0"/>
              <a:t>Oakland Privacy (2014-to-present) has since been undefeated throughout the greater Bay Area.</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0099" y="174957"/>
            <a:ext cx="6321902" cy="4741427"/>
          </a:xfrm>
          <a:prstGeom prst="rect">
            <a:avLst/>
          </a:prstGeom>
        </p:spPr>
      </p:pic>
      <p:sp>
        <p:nvSpPr>
          <p:cNvPr id="4" name="TextBox 3"/>
          <p:cNvSpPr txBox="1"/>
          <p:nvPr/>
        </p:nvSpPr>
        <p:spPr>
          <a:xfrm>
            <a:off x="4789242" y="5916732"/>
            <a:ext cx="216171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#HellaPrivacy</a:t>
            </a:r>
          </a:p>
        </p:txBody>
      </p:sp>
    </p:spTree>
    <p:extLst>
      <p:ext uri="{BB962C8B-B14F-4D97-AF65-F5344CB8AC3E}">
        <p14:creationId xmlns:p14="http://schemas.microsoft.com/office/powerpoint/2010/main" val="235668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5102"/>
            <a:ext cx="12191999" cy="6842898"/>
          </a:xfrm>
          <a:prstGeom prst="rect">
            <a:avLst/>
          </a:prstGeom>
          <a:gradFill flip="none" rotWithShape="1">
            <a:gsLst>
              <a:gs pos="0">
                <a:schemeClr val="tx1"/>
              </a:gs>
              <a:gs pos="98000">
                <a:schemeClr val="accent1">
                  <a:lumMod val="89000"/>
                </a:schemeClr>
              </a:gs>
              <a:gs pos="98000">
                <a:schemeClr val="accent1">
                  <a:lumMod val="75000"/>
                </a:schemeClr>
              </a:gs>
              <a:gs pos="97000">
                <a:schemeClr val="accent1">
                  <a:lumMod val="70000"/>
                </a:schemeClr>
              </a:gs>
            </a:gsLst>
            <a:lin ang="27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Century Gothic" panose="020B0502020202020204" pitchFamily="34" charset="0"/>
            </a:endParaRPr>
          </a:p>
        </p:txBody>
      </p:sp>
      <p:sp>
        <p:nvSpPr>
          <p:cNvPr id="6" name="Title 5"/>
          <p:cNvSpPr>
            <a:spLocks noGrp="1"/>
          </p:cNvSpPr>
          <p:nvPr>
            <p:ph type="title"/>
          </p:nvPr>
        </p:nvSpPr>
        <p:spPr>
          <a:xfrm>
            <a:off x="685094" y="-85196"/>
            <a:ext cx="10515600" cy="2852737"/>
          </a:xfrm>
        </p:spPr>
        <p:txBody>
          <a:bodyPr/>
          <a:lstStyle/>
          <a:p>
            <a:r>
              <a:rPr lang="en-US" b="1" dirty="0">
                <a:solidFill>
                  <a:schemeClr val="bg1"/>
                </a:solidFill>
              </a:rPr>
              <a:t>Questions? </a:t>
            </a:r>
            <a:br>
              <a:rPr lang="en-US" b="1" dirty="0">
                <a:solidFill>
                  <a:schemeClr val="bg1"/>
                </a:solidFill>
              </a:rPr>
            </a:br>
            <a:r>
              <a:rPr lang="en-US" b="1" dirty="0">
                <a:solidFill>
                  <a:schemeClr val="bg1"/>
                </a:solidFill>
              </a:rPr>
              <a:t>Interested in engaging?</a:t>
            </a:r>
          </a:p>
        </p:txBody>
      </p:sp>
      <p:sp>
        <p:nvSpPr>
          <p:cNvPr id="7" name="Text Placeholder 6"/>
          <p:cNvSpPr>
            <a:spLocks noGrp="1"/>
          </p:cNvSpPr>
          <p:nvPr>
            <p:ph type="body" idx="1"/>
          </p:nvPr>
        </p:nvSpPr>
        <p:spPr>
          <a:xfrm>
            <a:off x="831850" y="4571757"/>
            <a:ext cx="10515600" cy="1500187"/>
          </a:xfrm>
        </p:spPr>
        <p:txBody>
          <a:bodyPr/>
          <a:lstStyle/>
          <a:p>
            <a:r>
              <a:rPr lang="en-US" dirty="0">
                <a:hlinkClick r:id="rId2"/>
              </a:rPr>
              <a:t>brian@secure-justice.org</a:t>
            </a:r>
            <a:endParaRPr lang="en-US" dirty="0"/>
          </a:p>
          <a:p>
            <a:r>
              <a:rPr lang="en-US" dirty="0"/>
              <a:t>@</a:t>
            </a:r>
            <a:r>
              <a:rPr lang="en-US" dirty="0" err="1"/>
              <a:t>b_haddy</a:t>
            </a:r>
            <a:endParaRPr lang="en-US" dirty="0"/>
          </a:p>
          <a:p>
            <a:r>
              <a:rPr lang="en-US" dirty="0"/>
              <a:t>@</a:t>
            </a:r>
            <a:r>
              <a:rPr lang="en-US" dirty="0" err="1"/>
              <a:t>securejustice</a:t>
            </a:r>
            <a:endParaRPr lang="en-US" dirty="0"/>
          </a:p>
        </p:txBody>
      </p:sp>
      <p:sp>
        <p:nvSpPr>
          <p:cNvPr id="2" name="Rectangle 1"/>
          <p:cNvSpPr/>
          <p:nvPr/>
        </p:nvSpPr>
        <p:spPr>
          <a:xfrm>
            <a:off x="831850" y="2977151"/>
            <a:ext cx="3277306" cy="1384995"/>
          </a:xfrm>
          <a:prstGeom prst="rect">
            <a:avLst/>
          </a:prstGeom>
        </p:spPr>
        <p:txBody>
          <a:bodyPr wrap="square">
            <a:spAutoFit/>
          </a:bodyPr>
          <a:lstStyle/>
          <a:p>
            <a:r>
              <a:rPr lang="en-US" sz="2800" dirty="0">
                <a:solidFill>
                  <a:srgbClr val="92D050"/>
                </a:solidFill>
                <a:latin typeface="Century Gothic" panose="020B0502020202020204" pitchFamily="34" charset="0"/>
              </a:rPr>
              <a:t>Please reach out! We’d love to hear from you.</a:t>
            </a:r>
          </a:p>
        </p:txBody>
      </p:sp>
    </p:spTree>
    <p:extLst>
      <p:ext uri="{BB962C8B-B14F-4D97-AF65-F5344CB8AC3E}">
        <p14:creationId xmlns:p14="http://schemas.microsoft.com/office/powerpoint/2010/main" val="1040378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200"/>
            <a:ext cx="12191999" cy="1641296"/>
          </a:xfrm>
          <a:prstGeom prst="rect">
            <a:avLst/>
          </a:prstGeom>
          <a:gradFill flip="none" rotWithShape="1">
            <a:gsLst>
              <a:gs pos="0">
                <a:schemeClr val="tx1"/>
              </a:gs>
              <a:gs pos="98000">
                <a:schemeClr val="accent1">
                  <a:lumMod val="89000"/>
                </a:schemeClr>
              </a:gs>
              <a:gs pos="98000">
                <a:schemeClr val="accent1">
                  <a:lumMod val="75000"/>
                </a:schemeClr>
              </a:gs>
              <a:gs pos="97000">
                <a:schemeClr val="accent1">
                  <a:lumMod val="70000"/>
                </a:schemeClr>
              </a:gs>
            </a:gsLst>
            <a:lin ang="27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entury Gothic" panose="020B0502020202020204" pitchFamily="34" charset="0"/>
            </a:endParaRPr>
          </a:p>
        </p:txBody>
      </p:sp>
      <p:sp>
        <p:nvSpPr>
          <p:cNvPr id="5" name="Title 3"/>
          <p:cNvSpPr txBox="1">
            <a:spLocks/>
          </p:cNvSpPr>
          <p:nvPr/>
        </p:nvSpPr>
        <p:spPr>
          <a:xfrm>
            <a:off x="252605" y="3840601"/>
            <a:ext cx="4341973" cy="9078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gn="r">
              <a:buFont typeface="Arial" panose="020B0604020202020204" pitchFamily="34" charset="0"/>
              <a:buChar char="•"/>
            </a:pPr>
            <a:r>
              <a:rPr lang="en-US" sz="2600" dirty="0">
                <a:solidFill>
                  <a:srgbClr val="002060"/>
                </a:solidFill>
              </a:rPr>
              <a:t>In 2014, Oakland was given the opportunity to expand its Port’s </a:t>
            </a:r>
            <a:r>
              <a:rPr lang="en-US" sz="2600" b="1" dirty="0">
                <a:solidFill>
                  <a:srgbClr val="002060"/>
                </a:solidFill>
              </a:rPr>
              <a:t>Domain Awareness Center</a:t>
            </a:r>
          </a:p>
          <a:p>
            <a:pPr marL="457200" indent="-457200" algn="r">
              <a:buFont typeface="Arial" panose="020B0604020202020204" pitchFamily="34" charset="0"/>
              <a:buChar char="•"/>
            </a:pPr>
            <a:r>
              <a:rPr lang="en-US" sz="2600" dirty="0">
                <a:solidFill>
                  <a:srgbClr val="002060"/>
                </a:solidFill>
              </a:rPr>
              <a:t> DHS would foot the $10.9M bill to build out a city-wide surveillance apparatus to fight terrorism and improve security</a:t>
            </a:r>
          </a:p>
          <a:p>
            <a:pPr marL="457200" indent="-457200" algn="r">
              <a:buFont typeface="Arial" panose="020B0604020202020204" pitchFamily="34" charset="0"/>
              <a:buChar char="•"/>
            </a:pPr>
            <a:r>
              <a:rPr lang="en-US" sz="2600" dirty="0">
                <a:solidFill>
                  <a:srgbClr val="002060"/>
                </a:solidFill>
              </a:rPr>
              <a:t>City council voted to proceed</a:t>
            </a:r>
          </a:p>
        </p:txBody>
      </p:sp>
      <p:sp>
        <p:nvSpPr>
          <p:cNvPr id="6" name="Rectangle 5"/>
          <p:cNvSpPr/>
          <p:nvPr/>
        </p:nvSpPr>
        <p:spPr>
          <a:xfrm>
            <a:off x="252604" y="229529"/>
            <a:ext cx="3861955" cy="666786"/>
          </a:xfrm>
          <a:prstGeom prst="rect">
            <a:avLst/>
          </a:prstGeom>
        </p:spPr>
        <p:txBody>
          <a:bodyPr wrap="none">
            <a:spAutoFit/>
          </a:bodyPr>
          <a:lstStyle/>
          <a:p>
            <a:pPr defTabSz="1219170">
              <a:defRPr/>
            </a:pPr>
            <a:r>
              <a:rPr lang="en-US" sz="3733" b="1" kern="0" dirty="0">
                <a:solidFill>
                  <a:schemeClr val="bg1"/>
                </a:solidFill>
                <a:latin typeface="Century Gothic" panose="020B0502020202020204" pitchFamily="34" charset="0"/>
                <a:ea typeface="Intel Clear"/>
                <a:cs typeface="Intel Clear"/>
              </a:rPr>
              <a:t>The Opportunity</a:t>
            </a:r>
            <a:endParaRPr lang="en-US" sz="1400" kern="0" dirty="0">
              <a:solidFill>
                <a:schemeClr val="bg1"/>
              </a:solidFill>
            </a:endParaRPr>
          </a:p>
        </p:txBody>
      </p:sp>
      <p:sp>
        <p:nvSpPr>
          <p:cNvPr id="15" name="Title 3"/>
          <p:cNvSpPr txBox="1">
            <a:spLocks/>
          </p:cNvSpPr>
          <p:nvPr/>
        </p:nvSpPr>
        <p:spPr>
          <a:xfrm>
            <a:off x="252604" y="562922"/>
            <a:ext cx="11939395" cy="11582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C4D600"/>
                </a:solidFill>
              </a:rPr>
              <a:t>Oakland contemplated building-out a multi-faceted surveillance apparatus</a:t>
            </a:r>
          </a:p>
        </p:txBody>
      </p:sp>
      <p:pic>
        <p:nvPicPr>
          <p:cNvPr id="12" name="Picture 11"/>
          <p:cNvPicPr>
            <a:picLocks noChangeAspect="1"/>
          </p:cNvPicPr>
          <p:nvPr/>
        </p:nvPicPr>
        <p:blipFill>
          <a:blip r:embed="rId3"/>
          <a:stretch>
            <a:fillRect/>
          </a:stretch>
        </p:blipFill>
        <p:spPr>
          <a:xfrm>
            <a:off x="4847182" y="1721162"/>
            <a:ext cx="6821649" cy="5019512"/>
          </a:xfrm>
          <a:prstGeom prst="rect">
            <a:avLst/>
          </a:prstGeom>
        </p:spPr>
      </p:pic>
    </p:spTree>
    <p:extLst>
      <p:ext uri="{BB962C8B-B14F-4D97-AF65-F5344CB8AC3E}">
        <p14:creationId xmlns:p14="http://schemas.microsoft.com/office/powerpoint/2010/main" val="2398976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994460" y="1694320"/>
            <a:ext cx="4955822" cy="2148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srcRect b="7491"/>
          <a:stretch/>
        </p:blipFill>
        <p:spPr>
          <a:xfrm>
            <a:off x="3616793" y="4338483"/>
            <a:ext cx="3221511" cy="2193119"/>
          </a:xfrm>
          <a:prstGeom prst="rect">
            <a:avLst/>
          </a:prstGeom>
          <a:ln>
            <a:noFill/>
          </a:ln>
          <a:effectLst>
            <a:outerShdw blurRad="292100" dist="139700" dir="2700000" algn="tl" rotWithShape="0">
              <a:srgbClr val="333333">
                <a:alpha val="65000"/>
              </a:srgbClr>
            </a:outerShdw>
          </a:effectLst>
        </p:spPr>
      </p:pic>
      <p:sp>
        <p:nvSpPr>
          <p:cNvPr id="10" name="TextBox 9"/>
          <p:cNvSpPr txBox="1"/>
          <p:nvPr/>
        </p:nvSpPr>
        <p:spPr>
          <a:xfrm>
            <a:off x="7377773" y="3381241"/>
            <a:ext cx="4386083" cy="3046988"/>
          </a:xfrm>
          <a:prstGeom prst="rect">
            <a:avLst/>
          </a:prstGeom>
          <a:noFill/>
        </p:spPr>
        <p:txBody>
          <a:bodyPr wrap="square" rtlCol="0">
            <a:spAutoFit/>
          </a:bodyPr>
          <a:lstStyle/>
          <a:p>
            <a:pPr marL="514350" indent="-514350" algn="just">
              <a:buFont typeface="+mj-lt"/>
              <a:buAutoNum type="arabicPeriod"/>
            </a:pPr>
            <a:r>
              <a:rPr lang="en-US" sz="1600" b="1" dirty="0"/>
              <a:t>Secrecy</a:t>
            </a:r>
            <a:r>
              <a:rPr lang="en-US" sz="1600" dirty="0"/>
              <a:t> - </a:t>
            </a:r>
            <a:r>
              <a:rPr lang="en-US" sz="1600" i="1" dirty="0"/>
              <a:t>our ability to keep our opinions known only to those we intend to receive them. Without secrecy, people may not discuss affairs with whom they choose, excluding those with whom they do not wish to converse</a:t>
            </a:r>
            <a:r>
              <a:rPr lang="en-US" sz="1600" dirty="0"/>
              <a:t>; </a:t>
            </a:r>
          </a:p>
          <a:p>
            <a:pPr marL="514350" indent="-514350" algn="just">
              <a:buFont typeface="+mj-lt"/>
              <a:buAutoNum type="arabicPeriod"/>
            </a:pPr>
            <a:r>
              <a:rPr lang="en-US" sz="1600" b="1" dirty="0"/>
              <a:t>Anonymity</a:t>
            </a:r>
            <a:r>
              <a:rPr lang="en-US" sz="1600" dirty="0"/>
              <a:t> - </a:t>
            </a:r>
            <a:r>
              <a:rPr lang="en-US" sz="1600" i="1" dirty="0"/>
              <a:t>Secrecy about who is sending and receiving an opinion or message</a:t>
            </a:r>
            <a:r>
              <a:rPr lang="en-US" sz="1600" dirty="0"/>
              <a:t>; and</a:t>
            </a:r>
          </a:p>
          <a:p>
            <a:pPr marL="514350" indent="-514350" algn="just">
              <a:buFont typeface="+mj-lt"/>
              <a:buAutoNum type="arabicPeriod"/>
            </a:pPr>
            <a:r>
              <a:rPr lang="en-US" sz="1600" b="1" dirty="0"/>
              <a:t>Autonomy</a:t>
            </a:r>
            <a:r>
              <a:rPr lang="en-US" sz="1600" dirty="0"/>
              <a:t> - </a:t>
            </a:r>
            <a:r>
              <a:rPr lang="en-US" sz="1600" i="1" dirty="0"/>
              <a:t>Ability to make our own life decisions free from any force that has violated our secrecy or anonymity</a:t>
            </a:r>
            <a:r>
              <a:rPr lang="en-US" sz="1600" dirty="0"/>
              <a:t>.</a:t>
            </a:r>
          </a:p>
          <a:p>
            <a:endParaRPr lang="en-US" sz="1600" dirty="0"/>
          </a:p>
        </p:txBody>
      </p:sp>
      <p:sp>
        <p:nvSpPr>
          <p:cNvPr id="11" name="Rectangle 10"/>
          <p:cNvSpPr/>
          <p:nvPr/>
        </p:nvSpPr>
        <p:spPr>
          <a:xfrm>
            <a:off x="7265595" y="1951037"/>
            <a:ext cx="5081314" cy="1200329"/>
          </a:xfrm>
          <a:prstGeom prst="rect">
            <a:avLst/>
          </a:prstGeom>
        </p:spPr>
        <p:txBody>
          <a:bodyPr wrap="square">
            <a:spAutoFit/>
          </a:bodyPr>
          <a:lstStyle/>
          <a:p>
            <a:r>
              <a:rPr lang="en-US" sz="2400" b="1" dirty="0">
                <a:solidFill>
                  <a:schemeClr val="accent6">
                    <a:lumMod val="75000"/>
                  </a:schemeClr>
                </a:solidFill>
              </a:rPr>
              <a:t>Prompted Oakland residents to organize, protest, and to publically assert a three-part right to privacy:</a:t>
            </a:r>
          </a:p>
        </p:txBody>
      </p:sp>
      <p:pic>
        <p:nvPicPr>
          <p:cNvPr id="6" name="Picture 5"/>
          <p:cNvPicPr>
            <a:picLocks noChangeAspect="1"/>
          </p:cNvPicPr>
          <p:nvPr/>
        </p:nvPicPr>
        <p:blipFill>
          <a:blip r:embed="rId4"/>
          <a:stretch>
            <a:fillRect/>
          </a:stretch>
        </p:blipFill>
        <p:spPr>
          <a:xfrm>
            <a:off x="217721" y="2187038"/>
            <a:ext cx="3106599" cy="1682291"/>
          </a:xfrm>
          <a:prstGeom prst="rect">
            <a:avLst/>
          </a:prstGeom>
        </p:spPr>
      </p:pic>
      <p:cxnSp>
        <p:nvCxnSpPr>
          <p:cNvPr id="14" name="Straight Connector 13"/>
          <p:cNvCxnSpPr/>
          <p:nvPr/>
        </p:nvCxnSpPr>
        <p:spPr>
          <a:xfrm>
            <a:off x="7108038" y="676374"/>
            <a:ext cx="0" cy="6181626"/>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5"/>
          <a:srcRect t="1706"/>
          <a:stretch/>
        </p:blipFill>
        <p:spPr>
          <a:xfrm>
            <a:off x="3591994" y="2045871"/>
            <a:ext cx="3221511" cy="2171932"/>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a:stretch>
            <a:fillRect/>
          </a:stretch>
        </p:blipFill>
        <p:spPr>
          <a:xfrm>
            <a:off x="217721" y="4338483"/>
            <a:ext cx="3221511" cy="2193119"/>
          </a:xfrm>
          <a:prstGeom prst="rect">
            <a:avLst/>
          </a:prstGeom>
          <a:ln>
            <a:noFill/>
          </a:ln>
          <a:effectLst>
            <a:outerShdw blurRad="292100" dist="139700" dir="2700000" algn="tl" rotWithShape="0">
              <a:srgbClr val="333333">
                <a:alpha val="65000"/>
              </a:srgbClr>
            </a:outerShdw>
          </a:effectLst>
        </p:spPr>
      </p:pic>
      <p:sp>
        <p:nvSpPr>
          <p:cNvPr id="15" name="Rectangle 14"/>
          <p:cNvSpPr/>
          <p:nvPr/>
        </p:nvSpPr>
        <p:spPr>
          <a:xfrm>
            <a:off x="0" y="-7200"/>
            <a:ext cx="12191999" cy="1641296"/>
          </a:xfrm>
          <a:prstGeom prst="rect">
            <a:avLst/>
          </a:prstGeom>
          <a:gradFill flip="none" rotWithShape="1">
            <a:gsLst>
              <a:gs pos="0">
                <a:schemeClr val="tx1"/>
              </a:gs>
              <a:gs pos="98000">
                <a:schemeClr val="accent1">
                  <a:lumMod val="89000"/>
                </a:schemeClr>
              </a:gs>
              <a:gs pos="98000">
                <a:schemeClr val="accent1">
                  <a:lumMod val="75000"/>
                </a:schemeClr>
              </a:gs>
              <a:gs pos="97000">
                <a:schemeClr val="accent1">
                  <a:lumMod val="70000"/>
                </a:schemeClr>
              </a:gs>
            </a:gsLst>
            <a:lin ang="27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entury Gothic" panose="020B0502020202020204" pitchFamily="34" charset="0"/>
            </a:endParaRPr>
          </a:p>
        </p:txBody>
      </p:sp>
      <p:sp>
        <p:nvSpPr>
          <p:cNvPr id="16" name="Rectangle 15"/>
          <p:cNvSpPr/>
          <p:nvPr/>
        </p:nvSpPr>
        <p:spPr>
          <a:xfrm>
            <a:off x="252604" y="229529"/>
            <a:ext cx="5229317" cy="666786"/>
          </a:xfrm>
          <a:prstGeom prst="rect">
            <a:avLst/>
          </a:prstGeom>
        </p:spPr>
        <p:txBody>
          <a:bodyPr wrap="none">
            <a:spAutoFit/>
          </a:bodyPr>
          <a:lstStyle/>
          <a:p>
            <a:pPr defTabSz="1219170">
              <a:defRPr/>
            </a:pPr>
            <a:r>
              <a:rPr lang="en-US" sz="3733" b="1" kern="0" dirty="0">
                <a:solidFill>
                  <a:schemeClr val="bg1"/>
                </a:solidFill>
                <a:latin typeface="Century Gothic" panose="020B0502020202020204" pitchFamily="34" charset="0"/>
                <a:ea typeface="Intel Clear"/>
                <a:cs typeface="Intel Clear"/>
              </a:rPr>
              <a:t>Community Response</a:t>
            </a:r>
            <a:endParaRPr lang="en-US" sz="1400" kern="0" dirty="0">
              <a:solidFill>
                <a:schemeClr val="bg1"/>
              </a:solidFill>
            </a:endParaRPr>
          </a:p>
        </p:txBody>
      </p:sp>
      <p:sp>
        <p:nvSpPr>
          <p:cNvPr id="17" name="Title 3"/>
          <p:cNvSpPr txBox="1">
            <a:spLocks/>
          </p:cNvSpPr>
          <p:nvPr/>
        </p:nvSpPr>
        <p:spPr>
          <a:xfrm>
            <a:off x="252604" y="562922"/>
            <a:ext cx="11939395" cy="11582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C4D600"/>
                </a:solidFill>
              </a:rPr>
              <a:t>Community backlash was swift and certain</a:t>
            </a:r>
          </a:p>
        </p:txBody>
      </p:sp>
      <p:sp>
        <p:nvSpPr>
          <p:cNvPr id="18" name="Rectangle 17"/>
          <p:cNvSpPr/>
          <p:nvPr/>
        </p:nvSpPr>
        <p:spPr>
          <a:xfrm>
            <a:off x="217721" y="2027568"/>
            <a:ext cx="3221511" cy="2171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1141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87342"/>
            <a:ext cx="12191999" cy="1641296"/>
          </a:xfrm>
          <a:prstGeom prst="rect">
            <a:avLst/>
          </a:prstGeom>
          <a:gradFill flip="none" rotWithShape="1">
            <a:gsLst>
              <a:gs pos="0">
                <a:schemeClr val="tx1"/>
              </a:gs>
              <a:gs pos="98000">
                <a:schemeClr val="accent1">
                  <a:lumMod val="89000"/>
                </a:schemeClr>
              </a:gs>
              <a:gs pos="98000">
                <a:schemeClr val="accent1">
                  <a:lumMod val="75000"/>
                </a:schemeClr>
              </a:gs>
              <a:gs pos="97000">
                <a:schemeClr val="accent1">
                  <a:lumMod val="70000"/>
                </a:schemeClr>
              </a:gs>
            </a:gsLst>
            <a:lin ang="27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entury Gothic" panose="020B0502020202020204" pitchFamily="34" charset="0"/>
            </a:endParaRPr>
          </a:p>
        </p:txBody>
      </p:sp>
      <p:sp>
        <p:nvSpPr>
          <p:cNvPr id="5" name="Title 3"/>
          <p:cNvSpPr txBox="1">
            <a:spLocks/>
          </p:cNvSpPr>
          <p:nvPr/>
        </p:nvSpPr>
        <p:spPr>
          <a:xfrm>
            <a:off x="252605" y="538526"/>
            <a:ext cx="12035808" cy="11582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C4D600"/>
                </a:solidFill>
              </a:rPr>
              <a:t>The City Council listened to residents</a:t>
            </a:r>
          </a:p>
        </p:txBody>
      </p:sp>
      <p:sp>
        <p:nvSpPr>
          <p:cNvPr id="6" name="Rectangle 5"/>
          <p:cNvSpPr/>
          <p:nvPr/>
        </p:nvSpPr>
        <p:spPr>
          <a:xfrm>
            <a:off x="252605" y="253055"/>
            <a:ext cx="5019323" cy="666786"/>
          </a:xfrm>
          <a:prstGeom prst="rect">
            <a:avLst/>
          </a:prstGeom>
        </p:spPr>
        <p:txBody>
          <a:bodyPr wrap="none">
            <a:spAutoFit/>
          </a:bodyPr>
          <a:lstStyle/>
          <a:p>
            <a:pPr defTabSz="1219170">
              <a:defRPr/>
            </a:pPr>
            <a:r>
              <a:rPr lang="en-US" sz="3733" b="1" kern="0" dirty="0">
                <a:solidFill>
                  <a:schemeClr val="bg1"/>
                </a:solidFill>
                <a:latin typeface="Century Gothic" panose="020B0502020202020204" pitchFamily="34" charset="0"/>
                <a:ea typeface="Intel Clear"/>
                <a:cs typeface="Intel Clear"/>
              </a:rPr>
              <a:t>Oakland’s Reaction?</a:t>
            </a:r>
            <a:endParaRPr lang="en-US" sz="1400" kern="0" dirty="0">
              <a:solidFill>
                <a:schemeClr val="bg1"/>
              </a:solidFill>
            </a:endParaRPr>
          </a:p>
        </p:txBody>
      </p:sp>
      <p:sp>
        <p:nvSpPr>
          <p:cNvPr id="18" name="Content Placeholder 17"/>
          <p:cNvSpPr>
            <a:spLocks noGrp="1"/>
          </p:cNvSpPr>
          <p:nvPr>
            <p:ph sz="half" idx="1"/>
          </p:nvPr>
        </p:nvSpPr>
        <p:spPr>
          <a:xfrm>
            <a:off x="236457" y="1696766"/>
            <a:ext cx="11713617" cy="1120844"/>
          </a:xfrm>
          <a:noFill/>
          <a:ln>
            <a:noFill/>
          </a:ln>
        </p:spPr>
        <p:style>
          <a:lnRef idx="2">
            <a:schemeClr val="accent5">
              <a:shade val="50000"/>
            </a:schemeClr>
          </a:lnRef>
          <a:fillRef idx="1">
            <a:schemeClr val="accent5"/>
          </a:fillRef>
          <a:effectRef idx="0">
            <a:schemeClr val="accent5"/>
          </a:effectRef>
          <a:fontRef idx="minor">
            <a:schemeClr val="lt1"/>
          </a:fontRef>
        </p:style>
        <p:txBody>
          <a:bodyPr>
            <a:noAutofit/>
          </a:bodyPr>
          <a:lstStyle/>
          <a:p>
            <a:r>
              <a:rPr lang="en-US" sz="2000" dirty="0">
                <a:solidFill>
                  <a:schemeClr val="accent5">
                    <a:lumMod val="50000"/>
                  </a:schemeClr>
                </a:solidFill>
              </a:rPr>
              <a:t>Voted to </a:t>
            </a:r>
            <a:r>
              <a:rPr lang="en-US" sz="2000" b="1" dirty="0">
                <a:solidFill>
                  <a:schemeClr val="accent5">
                    <a:lumMod val="50000"/>
                  </a:schemeClr>
                </a:solidFill>
              </a:rPr>
              <a:t>restrict DAC to a Port-focused operation</a:t>
            </a:r>
            <a:r>
              <a:rPr lang="en-US" sz="2000" dirty="0">
                <a:solidFill>
                  <a:schemeClr val="accent5">
                    <a:lumMod val="50000"/>
                  </a:schemeClr>
                </a:solidFill>
              </a:rPr>
              <a:t>, removing citywide traffic cameras and ShotSpotter maps from the system;</a:t>
            </a:r>
          </a:p>
          <a:p>
            <a:r>
              <a:rPr lang="en-US" sz="2000" dirty="0">
                <a:solidFill>
                  <a:schemeClr val="accent5">
                    <a:lumMod val="50000"/>
                  </a:schemeClr>
                </a:solidFill>
              </a:rPr>
              <a:t>Established an </a:t>
            </a:r>
            <a:r>
              <a:rPr lang="en-US" sz="2000" b="1" dirty="0">
                <a:solidFill>
                  <a:schemeClr val="accent5">
                    <a:lumMod val="50000"/>
                  </a:schemeClr>
                </a:solidFill>
              </a:rPr>
              <a:t>ad hoc Privacy Advisory Committee </a:t>
            </a:r>
            <a:r>
              <a:rPr lang="en-US" sz="2000" dirty="0">
                <a:solidFill>
                  <a:schemeClr val="accent5">
                    <a:lumMod val="50000"/>
                  </a:schemeClr>
                </a:solidFill>
              </a:rPr>
              <a:t>to develop a DAC Privacy and Data Retention Policy; and </a:t>
            </a:r>
          </a:p>
          <a:p>
            <a:r>
              <a:rPr lang="en-US" sz="2000" dirty="0">
                <a:solidFill>
                  <a:schemeClr val="accent5">
                    <a:lumMod val="50000"/>
                  </a:schemeClr>
                </a:solidFill>
              </a:rPr>
              <a:t>Created a permanent </a:t>
            </a:r>
            <a:r>
              <a:rPr lang="en-US" sz="2000" b="1" dirty="0">
                <a:solidFill>
                  <a:schemeClr val="accent5">
                    <a:lumMod val="50000"/>
                  </a:schemeClr>
                </a:solidFill>
                <a:effectLst/>
              </a:rPr>
              <a:t>Privacy Advisory Commission </a:t>
            </a:r>
            <a:r>
              <a:rPr lang="en-US" sz="2000" dirty="0">
                <a:solidFill>
                  <a:schemeClr val="accent5">
                    <a:lumMod val="50000"/>
                  </a:schemeClr>
                </a:solidFill>
                <a:effectLst/>
              </a:rPr>
              <a:t>to provide advice to the City of Oakland on best practices to protect Oaklanders' privacy rights in connection with the City's purchase and use of surveillance equipment and other technology that collects or stores our data</a:t>
            </a:r>
          </a:p>
        </p:txBody>
      </p:sp>
      <p:grpSp>
        <p:nvGrpSpPr>
          <p:cNvPr id="8" name="Group 7"/>
          <p:cNvGrpSpPr/>
          <p:nvPr/>
        </p:nvGrpSpPr>
        <p:grpSpPr>
          <a:xfrm>
            <a:off x="8229598" y="3801612"/>
            <a:ext cx="3493091" cy="3129353"/>
            <a:chOff x="8229598" y="3801612"/>
            <a:chExt cx="3493091" cy="3129353"/>
          </a:xfrm>
        </p:grpSpPr>
        <p:sp>
          <p:nvSpPr>
            <p:cNvPr id="26" name="Content Placeholder 22"/>
            <p:cNvSpPr txBox="1">
              <a:spLocks/>
            </p:cNvSpPr>
            <p:nvPr/>
          </p:nvSpPr>
          <p:spPr>
            <a:xfrm>
              <a:off x="8335648" y="4509498"/>
              <a:ext cx="3280989" cy="2421467"/>
            </a:xfrm>
            <a:prstGeom prst="rect">
              <a:avLst/>
            </a:prstGeom>
            <a:ln>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spcBef>
                  <a:spcPts val="600"/>
                </a:spcBef>
              </a:pPr>
              <a:r>
                <a:rPr lang="en-US" sz="1200" dirty="0">
                  <a:solidFill>
                    <a:srgbClr val="002060"/>
                  </a:solidFill>
                </a:rPr>
                <a:t>District 1          </a:t>
              </a:r>
              <a:r>
                <a:rPr lang="en-US" sz="1200" dirty="0" err="1">
                  <a:solidFill>
                    <a:srgbClr val="002060"/>
                  </a:solidFill>
                </a:rPr>
                <a:t>Reem</a:t>
              </a:r>
              <a:r>
                <a:rPr lang="en-US" sz="1200" dirty="0">
                  <a:solidFill>
                    <a:srgbClr val="002060"/>
                  </a:solidFill>
                </a:rPr>
                <a:t> Suleiman</a:t>
              </a:r>
            </a:p>
            <a:p>
              <a:pPr>
                <a:spcBef>
                  <a:spcPts val="600"/>
                </a:spcBef>
              </a:pPr>
              <a:r>
                <a:rPr lang="en-US" sz="1200" dirty="0">
                  <a:solidFill>
                    <a:srgbClr val="002060"/>
                  </a:solidFill>
                </a:rPr>
                <a:t>District 2          Chloe Brown</a:t>
              </a:r>
            </a:p>
            <a:p>
              <a:pPr>
                <a:spcBef>
                  <a:spcPts val="600"/>
                </a:spcBef>
              </a:pPr>
              <a:r>
                <a:rPr lang="en-US" sz="1200" dirty="0">
                  <a:solidFill>
                    <a:srgbClr val="002060"/>
                  </a:solidFill>
                </a:rPr>
                <a:t>District 3          Brian Hofer (Chair)</a:t>
              </a:r>
            </a:p>
            <a:p>
              <a:pPr>
                <a:spcBef>
                  <a:spcPts val="600"/>
                </a:spcBef>
              </a:pPr>
              <a:r>
                <a:rPr lang="en-US" sz="1200" dirty="0">
                  <a:solidFill>
                    <a:srgbClr val="002060"/>
                  </a:solidFill>
                </a:rPr>
                <a:t>District 4          Lou Katz</a:t>
              </a:r>
            </a:p>
            <a:p>
              <a:pPr>
                <a:spcBef>
                  <a:spcPts val="600"/>
                </a:spcBef>
              </a:pPr>
              <a:r>
                <a:rPr lang="en-US" sz="1200" dirty="0">
                  <a:solidFill>
                    <a:srgbClr val="002060"/>
                  </a:solidFill>
                </a:rPr>
                <a:t>District 5          Raymundo Jacquez III</a:t>
              </a:r>
            </a:p>
            <a:p>
              <a:pPr>
                <a:spcBef>
                  <a:spcPts val="600"/>
                </a:spcBef>
              </a:pPr>
              <a:r>
                <a:rPr lang="en-US" sz="1200" dirty="0">
                  <a:solidFill>
                    <a:srgbClr val="002060"/>
                  </a:solidFill>
                </a:rPr>
                <a:t>District 6          Gina Tomlinson</a:t>
              </a:r>
            </a:p>
            <a:p>
              <a:pPr>
                <a:spcBef>
                  <a:spcPts val="600"/>
                </a:spcBef>
              </a:pPr>
              <a:r>
                <a:rPr lang="en-US" sz="1200" dirty="0">
                  <a:solidFill>
                    <a:srgbClr val="002060"/>
                  </a:solidFill>
                </a:rPr>
                <a:t>District 7          Robert T. Oliver</a:t>
              </a:r>
            </a:p>
            <a:p>
              <a:pPr>
                <a:spcBef>
                  <a:spcPts val="600"/>
                </a:spcBef>
              </a:pPr>
              <a:r>
                <a:rPr lang="en-US" sz="1200" dirty="0">
                  <a:solidFill>
                    <a:srgbClr val="002060"/>
                  </a:solidFill>
                </a:rPr>
                <a:t>At Large            Henry Gage III</a:t>
              </a:r>
            </a:p>
            <a:p>
              <a:pPr>
                <a:spcBef>
                  <a:spcPts val="600"/>
                </a:spcBef>
              </a:pPr>
              <a:r>
                <a:rPr lang="en-US" sz="1200" dirty="0">
                  <a:solidFill>
                    <a:srgbClr val="002060"/>
                  </a:solidFill>
                </a:rPr>
                <a:t>Mayoral            Heather Patterson</a:t>
              </a:r>
            </a:p>
          </p:txBody>
        </p:sp>
        <p:sp>
          <p:nvSpPr>
            <p:cNvPr id="29" name="TextBox 28"/>
            <p:cNvSpPr txBox="1"/>
            <p:nvPr/>
          </p:nvSpPr>
          <p:spPr>
            <a:xfrm>
              <a:off x="8229598" y="3801612"/>
              <a:ext cx="3493091" cy="707886"/>
            </a:xfrm>
            <a:prstGeom prst="rect">
              <a:avLst/>
            </a:prstGeom>
            <a:noFill/>
          </p:spPr>
          <p:txBody>
            <a:bodyPr wrap="square" rtlCol="0">
              <a:spAutoFit/>
            </a:bodyPr>
            <a:lstStyle/>
            <a:p>
              <a:r>
                <a:rPr lang="en-US" sz="2000" b="1" dirty="0">
                  <a:solidFill>
                    <a:schemeClr val="accent6">
                      <a:lumMod val="75000"/>
                    </a:schemeClr>
                  </a:solidFill>
                </a:rPr>
                <a:t>Volunteer commissioners from each city council district: </a:t>
              </a:r>
            </a:p>
          </p:txBody>
        </p:sp>
      </p:grpSp>
      <p:sp>
        <p:nvSpPr>
          <p:cNvPr id="2" name="TextBox 1"/>
          <p:cNvSpPr txBox="1"/>
          <p:nvPr/>
        </p:nvSpPr>
        <p:spPr>
          <a:xfrm>
            <a:off x="9859175" y="895279"/>
            <a:ext cx="2445386" cy="861774"/>
          </a:xfrm>
          <a:prstGeom prst="rect">
            <a:avLst/>
          </a:prstGeom>
          <a:noFill/>
        </p:spPr>
        <p:txBody>
          <a:bodyPr wrap="square" rtlCol="0">
            <a:spAutoFit/>
          </a:bodyPr>
          <a:lstStyle/>
          <a:p>
            <a:r>
              <a:rPr lang="en-US" sz="1600" dirty="0">
                <a:solidFill>
                  <a:schemeClr val="bg1"/>
                </a:solidFill>
              </a:rPr>
              <a:t>Resolution No.85638 C.M.S. on June 2, 2015 </a:t>
            </a:r>
            <a:br>
              <a:rPr lang="en-US" dirty="0">
                <a:solidFill>
                  <a:schemeClr val="bg1"/>
                </a:solidFill>
              </a:rPr>
            </a:br>
            <a:endParaRPr lang="en-US" dirty="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872" y="3823600"/>
            <a:ext cx="7443861" cy="2938527"/>
          </a:xfrm>
          <a:prstGeom prst="rect">
            <a:avLst/>
          </a:prstGeom>
        </p:spPr>
      </p:pic>
    </p:spTree>
    <p:extLst>
      <p:ext uri="{BB962C8B-B14F-4D97-AF65-F5344CB8AC3E}">
        <p14:creationId xmlns:p14="http://schemas.microsoft.com/office/powerpoint/2010/main" val="200701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605" y="1852310"/>
            <a:ext cx="11645746" cy="4351338"/>
          </a:xfrm>
        </p:spPr>
        <p:txBody>
          <a:bodyPr>
            <a:noAutofit/>
          </a:bodyPr>
          <a:lstStyle/>
          <a:p>
            <a:pPr marL="342900" indent="-342900">
              <a:buFont typeface="+mj-lt"/>
              <a:buAutoNum type="arabicPeriod"/>
            </a:pPr>
            <a:r>
              <a:rPr lang="en-US" sz="2000" b="1" dirty="0">
                <a:solidFill>
                  <a:srgbClr val="002060"/>
                </a:solidFill>
              </a:rPr>
              <a:t>Provide advice and technical assistance </a:t>
            </a:r>
            <a:r>
              <a:rPr lang="en-US" sz="2000" dirty="0">
                <a:solidFill>
                  <a:srgbClr val="002060"/>
                </a:solidFill>
              </a:rPr>
              <a:t>to the City of Oakland on best practices to protect citizen privacy rights in connection with the City’s purchase and use of surveillance equipment and other technology that collects or stores citizen data. </a:t>
            </a:r>
          </a:p>
          <a:p>
            <a:pPr marL="342900" indent="-342900">
              <a:buFont typeface="+mj-lt"/>
              <a:buAutoNum type="arabicPeriod"/>
            </a:pPr>
            <a:r>
              <a:rPr lang="en-US" sz="2000" b="1" dirty="0">
                <a:solidFill>
                  <a:srgbClr val="FF0000"/>
                </a:solidFill>
              </a:rPr>
              <a:t>Draft for City Council consideration, model legislation relevant to privacy and data protection</a:t>
            </a:r>
            <a:r>
              <a:rPr lang="en-US" sz="2000" dirty="0">
                <a:solidFill>
                  <a:srgbClr val="FF0000"/>
                </a:solidFill>
              </a:rPr>
              <a:t>, including a Surveillance Equipment Usage Ordinance.</a:t>
            </a:r>
          </a:p>
          <a:p>
            <a:pPr marL="342900" indent="-342900">
              <a:buFont typeface="+mj-lt"/>
              <a:buAutoNum type="arabicPeriod"/>
            </a:pPr>
            <a:r>
              <a:rPr lang="en-US" sz="2000" b="1" dirty="0">
                <a:solidFill>
                  <a:srgbClr val="002060"/>
                </a:solidFill>
              </a:rPr>
              <a:t>Submit annual reports and recommendations to the City Council </a:t>
            </a:r>
            <a:r>
              <a:rPr lang="en-US" sz="2000" dirty="0">
                <a:solidFill>
                  <a:srgbClr val="002060"/>
                </a:solidFill>
              </a:rPr>
              <a:t>regarding: (1) the City’s use of surveillance equipment, and (2) whether new City surveillance equipment privacy and data retention policies should be developed or such existing policies be amended. </a:t>
            </a:r>
          </a:p>
          <a:p>
            <a:pPr marL="342900" indent="-342900">
              <a:buFont typeface="+mj-lt"/>
              <a:buAutoNum type="arabicPeriod"/>
            </a:pPr>
            <a:r>
              <a:rPr lang="en-US" sz="2000" b="1" dirty="0">
                <a:solidFill>
                  <a:srgbClr val="002060"/>
                </a:solidFill>
              </a:rPr>
              <a:t>Provide analyses to the City Council of pending federal, state and local legislation </a:t>
            </a:r>
            <a:r>
              <a:rPr lang="en-US" sz="2000" dirty="0">
                <a:solidFill>
                  <a:srgbClr val="002060"/>
                </a:solidFill>
              </a:rPr>
              <a:t>relevant to the City’s purchase and/or use of technology that collects, stores, transmits, handles or processes citizen data.</a:t>
            </a:r>
          </a:p>
          <a:p>
            <a:pPr marL="342900" indent="-342900">
              <a:buFont typeface="+mj-lt"/>
              <a:buAutoNum type="arabicPeriod"/>
            </a:pPr>
            <a:r>
              <a:rPr lang="en-US" sz="2000" b="1" dirty="0">
                <a:solidFill>
                  <a:srgbClr val="002060"/>
                </a:solidFill>
              </a:rPr>
              <a:t>Conduct public hearings, make reports, findings and recommendations </a:t>
            </a:r>
            <a:r>
              <a:rPr lang="en-US" sz="2000" dirty="0">
                <a:solidFill>
                  <a:srgbClr val="002060"/>
                </a:solidFill>
              </a:rPr>
              <a:t>either to the City Administrator or the City Council as appropriate, including an annual report to be presented in writing to the City Council.</a:t>
            </a:r>
          </a:p>
          <a:p>
            <a:pPr marL="342900" indent="-342900">
              <a:buFont typeface="+mj-lt"/>
              <a:buAutoNum type="arabicPeriod"/>
            </a:pPr>
            <a:r>
              <a:rPr lang="en-US" sz="2000" b="1" dirty="0">
                <a:solidFill>
                  <a:srgbClr val="002060"/>
                </a:solidFill>
              </a:rPr>
              <a:t>Review and make recommendations to the City Council regarding any proposed changes to the operations of the Domain Awareness Center (“DAC”) </a:t>
            </a:r>
            <a:r>
              <a:rPr lang="en-US" sz="2000" dirty="0">
                <a:solidFill>
                  <a:srgbClr val="002060"/>
                </a:solidFill>
              </a:rPr>
              <a:t>and/or proposed changes to the City’s Policy for Privacy and Data Retention for the Port Domain Awareness Center (“DAC Policy”).</a:t>
            </a:r>
          </a:p>
        </p:txBody>
      </p:sp>
      <p:sp>
        <p:nvSpPr>
          <p:cNvPr id="8" name="Rectangle 7"/>
          <p:cNvSpPr/>
          <p:nvPr/>
        </p:nvSpPr>
        <p:spPr>
          <a:xfrm>
            <a:off x="0" y="15102"/>
            <a:ext cx="12191999" cy="1641296"/>
          </a:xfrm>
          <a:prstGeom prst="rect">
            <a:avLst/>
          </a:prstGeom>
          <a:gradFill flip="none" rotWithShape="1">
            <a:gsLst>
              <a:gs pos="0">
                <a:schemeClr val="tx1"/>
              </a:gs>
              <a:gs pos="98000">
                <a:schemeClr val="accent1">
                  <a:lumMod val="89000"/>
                </a:schemeClr>
              </a:gs>
              <a:gs pos="98000">
                <a:schemeClr val="accent1">
                  <a:lumMod val="75000"/>
                </a:schemeClr>
              </a:gs>
              <a:gs pos="97000">
                <a:schemeClr val="accent1">
                  <a:lumMod val="70000"/>
                </a:schemeClr>
              </a:gs>
            </a:gsLst>
            <a:lin ang="27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entury Gothic" panose="020B0502020202020204" pitchFamily="34" charset="0"/>
            </a:endParaRPr>
          </a:p>
        </p:txBody>
      </p:sp>
      <p:sp>
        <p:nvSpPr>
          <p:cNvPr id="9" name="Title 3"/>
          <p:cNvSpPr txBox="1">
            <a:spLocks/>
          </p:cNvSpPr>
          <p:nvPr/>
        </p:nvSpPr>
        <p:spPr>
          <a:xfrm>
            <a:off x="252605" y="581847"/>
            <a:ext cx="12035808" cy="11582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C4D600"/>
                </a:solidFill>
              </a:rPr>
              <a:t>Duties of the Commission</a:t>
            </a:r>
          </a:p>
        </p:txBody>
      </p:sp>
      <p:sp>
        <p:nvSpPr>
          <p:cNvPr id="10" name="Rectangle 9"/>
          <p:cNvSpPr/>
          <p:nvPr/>
        </p:nvSpPr>
        <p:spPr>
          <a:xfrm>
            <a:off x="252605" y="211014"/>
            <a:ext cx="6983002" cy="666786"/>
          </a:xfrm>
          <a:prstGeom prst="rect">
            <a:avLst/>
          </a:prstGeom>
        </p:spPr>
        <p:txBody>
          <a:bodyPr wrap="none">
            <a:spAutoFit/>
          </a:bodyPr>
          <a:lstStyle/>
          <a:p>
            <a:pPr defTabSz="1219170">
              <a:defRPr/>
            </a:pPr>
            <a:r>
              <a:rPr lang="en-US" sz="3733" b="1" kern="0" dirty="0">
                <a:solidFill>
                  <a:schemeClr val="bg1"/>
                </a:solidFill>
                <a:latin typeface="Century Gothic" panose="020B0502020202020204" pitchFamily="34" charset="0"/>
                <a:ea typeface="Intel Clear"/>
                <a:cs typeface="Intel Clear"/>
              </a:rPr>
              <a:t>Privacy Advisory Commission</a:t>
            </a:r>
            <a:endParaRPr lang="en-US" sz="1400" kern="0" dirty="0">
              <a:solidFill>
                <a:schemeClr val="bg1"/>
              </a:solidFill>
            </a:endParaRPr>
          </a:p>
        </p:txBody>
      </p:sp>
      <p:sp>
        <p:nvSpPr>
          <p:cNvPr id="6" name="TextBox 5"/>
          <p:cNvSpPr txBox="1"/>
          <p:nvPr/>
        </p:nvSpPr>
        <p:spPr>
          <a:xfrm>
            <a:off x="9843027" y="990536"/>
            <a:ext cx="2445386" cy="861774"/>
          </a:xfrm>
          <a:prstGeom prst="rect">
            <a:avLst/>
          </a:prstGeom>
          <a:noFill/>
        </p:spPr>
        <p:txBody>
          <a:bodyPr wrap="square" rtlCol="0">
            <a:spAutoFit/>
          </a:bodyPr>
          <a:lstStyle/>
          <a:p>
            <a:r>
              <a:rPr lang="en-US" sz="1600" dirty="0">
                <a:solidFill>
                  <a:schemeClr val="bg1"/>
                </a:solidFill>
              </a:rPr>
              <a:t>Resolution No.85638 C.M.S. on June 2, 2015 </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2501181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2" fill="hold" nodeType="clickEffect">
                                  <p:stCondLst>
                                    <p:cond delay="0"/>
                                  </p:stCondLst>
                                  <p:childTnLst>
                                    <p:animClr clrSpc="rgb" dir="cw">
                                      <p:cBhvr override="childStyle">
                                        <p:cTn id="30" dur="2000" fill="hold"/>
                                        <p:tgtEl>
                                          <p:spTgt spid="3">
                                            <p:txEl>
                                              <p:pRg st="1" end="1"/>
                                            </p:txEl>
                                          </p:spTgt>
                                        </p:tgtEl>
                                        <p:attrNameLst>
                                          <p:attrName>style.color</p:attrName>
                                        </p:attrNameLst>
                                      </p:cBhvr>
                                      <p:to>
                                        <a:srgbClr val="C4D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5102"/>
            <a:ext cx="12191999" cy="1641296"/>
          </a:xfrm>
          <a:prstGeom prst="rect">
            <a:avLst/>
          </a:prstGeom>
          <a:gradFill flip="none" rotWithShape="1">
            <a:gsLst>
              <a:gs pos="0">
                <a:schemeClr val="tx1"/>
              </a:gs>
              <a:gs pos="98000">
                <a:schemeClr val="accent1">
                  <a:lumMod val="89000"/>
                </a:schemeClr>
              </a:gs>
              <a:gs pos="98000">
                <a:schemeClr val="accent1">
                  <a:lumMod val="75000"/>
                </a:schemeClr>
              </a:gs>
              <a:gs pos="97000">
                <a:schemeClr val="accent1">
                  <a:lumMod val="70000"/>
                </a:schemeClr>
              </a:gs>
            </a:gsLst>
            <a:lin ang="27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entury Gothic" panose="020B0502020202020204" pitchFamily="34" charset="0"/>
            </a:endParaRPr>
          </a:p>
        </p:txBody>
      </p:sp>
      <p:sp>
        <p:nvSpPr>
          <p:cNvPr id="3" name="Content Placeholder 2"/>
          <p:cNvSpPr>
            <a:spLocks noGrp="1"/>
          </p:cNvSpPr>
          <p:nvPr>
            <p:ph idx="1"/>
          </p:nvPr>
        </p:nvSpPr>
        <p:spPr>
          <a:xfrm>
            <a:off x="150395" y="1889500"/>
            <a:ext cx="6309109" cy="4351338"/>
          </a:xfrm>
        </p:spPr>
        <p:txBody>
          <a:bodyPr>
            <a:noAutofit/>
          </a:bodyPr>
          <a:lstStyle/>
          <a:p>
            <a:r>
              <a:rPr lang="en-US" sz="1700" b="1" dirty="0">
                <a:solidFill>
                  <a:srgbClr val="002060"/>
                </a:solidFill>
              </a:rPr>
              <a:t>Purpose: </a:t>
            </a:r>
            <a:r>
              <a:rPr lang="en-US" sz="1700" dirty="0">
                <a:solidFill>
                  <a:srgbClr val="002060"/>
                </a:solidFill>
              </a:rPr>
              <a:t>Establish a public approval process for surveillance technologies used by the city; lay the groundwork for the City Council to decide whether the benefits of using the technology outweigh the costs to privacy.</a:t>
            </a:r>
          </a:p>
          <a:p>
            <a:r>
              <a:rPr lang="en-US" sz="1700" b="1" dirty="0">
                <a:solidFill>
                  <a:srgbClr val="002060"/>
                </a:solidFill>
              </a:rPr>
              <a:t>City obligations: </a:t>
            </a:r>
            <a:r>
              <a:rPr lang="en-US" sz="1700" dirty="0">
                <a:solidFill>
                  <a:srgbClr val="002060"/>
                </a:solidFill>
              </a:rPr>
              <a:t>City agencies must submit </a:t>
            </a:r>
            <a:r>
              <a:rPr lang="en-US" sz="1700" b="1" dirty="0">
                <a:solidFill>
                  <a:srgbClr val="002060"/>
                </a:solidFill>
              </a:rPr>
              <a:t>a “technology impact report”</a:t>
            </a:r>
            <a:r>
              <a:rPr lang="en-US" sz="1700" dirty="0">
                <a:solidFill>
                  <a:srgbClr val="002060"/>
                </a:solidFill>
              </a:rPr>
              <a:t> and a </a:t>
            </a:r>
            <a:r>
              <a:rPr lang="en-US" sz="1700" b="1" dirty="0">
                <a:solidFill>
                  <a:srgbClr val="002060"/>
                </a:solidFill>
              </a:rPr>
              <a:t>use policy </a:t>
            </a:r>
            <a:r>
              <a:rPr lang="en-US" sz="1700" dirty="0">
                <a:solidFill>
                  <a:srgbClr val="002060"/>
                </a:solidFill>
              </a:rPr>
              <a:t>to Oakland’s Privacy Advisory Commission if they plan to implement new surveillance technologies, like </a:t>
            </a:r>
            <a:r>
              <a:rPr lang="en-US" sz="1700" dirty="0">
                <a:solidFill>
                  <a:srgbClr val="002060"/>
                </a:solidFill>
                <a:hlinkClick r:id="rId3"/>
              </a:rPr>
              <a:t>license plate readers </a:t>
            </a:r>
            <a:r>
              <a:rPr lang="en-US" sz="1700" dirty="0">
                <a:solidFill>
                  <a:srgbClr val="002060"/>
                </a:solidFill>
              </a:rPr>
              <a:t>or </a:t>
            </a:r>
            <a:r>
              <a:rPr lang="en-US" sz="1700" dirty="0">
                <a:solidFill>
                  <a:srgbClr val="002060"/>
                </a:solidFill>
                <a:hlinkClick r:id="rId4"/>
              </a:rPr>
              <a:t>cellphone trackers</a:t>
            </a:r>
            <a:r>
              <a:rPr lang="en-US" sz="1700" dirty="0">
                <a:solidFill>
                  <a:srgbClr val="002060"/>
                </a:solidFill>
              </a:rPr>
              <a:t>. </a:t>
            </a:r>
          </a:p>
          <a:p>
            <a:r>
              <a:rPr lang="en-US" sz="1700" b="1" dirty="0">
                <a:solidFill>
                  <a:srgbClr val="002060"/>
                </a:solidFill>
              </a:rPr>
              <a:t>“Surveillance Technologies”: </a:t>
            </a:r>
            <a:r>
              <a:rPr lang="en-US" sz="1700" dirty="0">
                <a:solidFill>
                  <a:srgbClr val="002060"/>
                </a:solidFill>
              </a:rPr>
              <a:t>Any software, electronic device, system utilizing an electronic device, or similar used, designed, or primarily intended to collect, retain, analyze, process, or share audio, electronic, visual, location, thermal, olfactory, biometric, or similar information specifically associated with, or capable of being associated with, any individual or group.</a:t>
            </a:r>
          </a:p>
          <a:p>
            <a:r>
              <a:rPr lang="en-US" sz="1700" b="1" dirty="0">
                <a:solidFill>
                  <a:srgbClr val="002060"/>
                </a:solidFill>
              </a:rPr>
              <a:t>Differentiated from other cities</a:t>
            </a:r>
            <a:r>
              <a:rPr lang="en-US" sz="1700" dirty="0">
                <a:solidFill>
                  <a:srgbClr val="002060"/>
                </a:solidFill>
              </a:rPr>
              <a:t>: 1) Standardized public format for evaluation and approval; 2) Prohibits secret contracts or non-disclosure agreements between cities and third parties; 3) Provides whistleblower protections to employees who report violations.</a:t>
            </a:r>
          </a:p>
        </p:txBody>
      </p:sp>
      <p:sp>
        <p:nvSpPr>
          <p:cNvPr id="5" name="Title 3"/>
          <p:cNvSpPr txBox="1">
            <a:spLocks/>
          </p:cNvSpPr>
          <p:nvPr/>
        </p:nvSpPr>
        <p:spPr>
          <a:xfrm>
            <a:off x="252605" y="498158"/>
            <a:ext cx="12035808" cy="11582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C4D600"/>
                </a:solidFill>
              </a:rPr>
              <a:t>“Surveillance Ordinance” passed May 2018</a:t>
            </a:r>
          </a:p>
        </p:txBody>
      </p:sp>
      <p:sp>
        <p:nvSpPr>
          <p:cNvPr id="6" name="Rectangle 5"/>
          <p:cNvSpPr/>
          <p:nvPr/>
        </p:nvSpPr>
        <p:spPr>
          <a:xfrm>
            <a:off x="252605" y="253055"/>
            <a:ext cx="11073865" cy="666786"/>
          </a:xfrm>
          <a:prstGeom prst="rect">
            <a:avLst/>
          </a:prstGeom>
        </p:spPr>
        <p:txBody>
          <a:bodyPr wrap="none">
            <a:spAutoFit/>
          </a:bodyPr>
          <a:lstStyle/>
          <a:p>
            <a:pPr defTabSz="1219170">
              <a:defRPr/>
            </a:pPr>
            <a:r>
              <a:rPr lang="en-US" sz="3733" b="1" kern="0" dirty="0">
                <a:solidFill>
                  <a:schemeClr val="bg1"/>
                </a:solidFill>
                <a:latin typeface="Century Gothic" panose="020B0502020202020204" pitchFamily="34" charset="0"/>
                <a:ea typeface="Intel Clear"/>
                <a:cs typeface="Intel Clear"/>
              </a:rPr>
              <a:t>Surveillance and Community Safety Ordinance</a:t>
            </a:r>
            <a:endParaRPr lang="en-US" sz="1400" kern="0" dirty="0">
              <a:solidFill>
                <a:schemeClr val="bg1"/>
              </a:solidFill>
            </a:endParaRPr>
          </a:p>
        </p:txBody>
      </p:sp>
      <p:pic>
        <p:nvPicPr>
          <p:cNvPr id="12" name="Picture 11"/>
          <p:cNvPicPr>
            <a:picLocks noChangeAspect="1"/>
          </p:cNvPicPr>
          <p:nvPr/>
        </p:nvPicPr>
        <p:blipFill>
          <a:blip r:embed="rId5"/>
          <a:stretch>
            <a:fillRect/>
          </a:stretch>
        </p:blipFill>
        <p:spPr>
          <a:xfrm>
            <a:off x="6757831" y="1828407"/>
            <a:ext cx="3105300" cy="825875"/>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p:cNvPicPr>
          <p:nvPr/>
        </p:nvPicPr>
        <p:blipFill>
          <a:blip r:embed="rId6"/>
          <a:stretch>
            <a:fillRect/>
          </a:stretch>
        </p:blipFill>
        <p:spPr>
          <a:xfrm>
            <a:off x="8828162" y="1001746"/>
            <a:ext cx="2875091" cy="1107390"/>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7"/>
          <a:stretch>
            <a:fillRect/>
          </a:stretch>
        </p:blipFill>
        <p:spPr>
          <a:xfrm>
            <a:off x="6637867" y="2755239"/>
            <a:ext cx="5170311" cy="3938342"/>
          </a:xfrm>
          <a:prstGeom prst="rect">
            <a:avLst/>
          </a:prstGeom>
        </p:spPr>
      </p:pic>
      <p:sp>
        <p:nvSpPr>
          <p:cNvPr id="9" name="Rectangle 8"/>
          <p:cNvSpPr/>
          <p:nvPr/>
        </p:nvSpPr>
        <p:spPr>
          <a:xfrm>
            <a:off x="363492" y="1293831"/>
            <a:ext cx="7222629" cy="261610"/>
          </a:xfrm>
          <a:prstGeom prst="rect">
            <a:avLst/>
          </a:prstGeom>
        </p:spPr>
        <p:txBody>
          <a:bodyPr wrap="square">
            <a:spAutoFit/>
          </a:bodyPr>
          <a:lstStyle/>
          <a:p>
            <a:r>
              <a:rPr lang="en-US" sz="1100" dirty="0">
                <a:solidFill>
                  <a:schemeClr val="bg1"/>
                </a:solidFill>
              </a:rPr>
              <a:t>Ordinance adding Ch. 9.64 to the Municipal Code Establishing Rules For the City’s Acquisition and Use of Surveillance Tech</a:t>
            </a:r>
          </a:p>
        </p:txBody>
      </p:sp>
    </p:spTree>
    <p:extLst>
      <p:ext uri="{BB962C8B-B14F-4D97-AF65-F5344CB8AC3E}">
        <p14:creationId xmlns:p14="http://schemas.microsoft.com/office/powerpoint/2010/main" val="194294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1999" cy="1641296"/>
          </a:xfrm>
          <a:prstGeom prst="rect">
            <a:avLst/>
          </a:prstGeom>
          <a:gradFill flip="none" rotWithShape="1">
            <a:gsLst>
              <a:gs pos="0">
                <a:schemeClr val="tx1"/>
              </a:gs>
              <a:gs pos="98000">
                <a:schemeClr val="accent1">
                  <a:lumMod val="89000"/>
                </a:schemeClr>
              </a:gs>
              <a:gs pos="98000">
                <a:schemeClr val="accent1">
                  <a:lumMod val="75000"/>
                </a:schemeClr>
              </a:gs>
              <a:gs pos="97000">
                <a:schemeClr val="accent1">
                  <a:lumMod val="70000"/>
                </a:schemeClr>
              </a:gs>
            </a:gsLst>
            <a:lin ang="27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entury Gothic" panose="020B0502020202020204" pitchFamily="34" charset="0"/>
            </a:endParaRPr>
          </a:p>
        </p:txBody>
      </p:sp>
      <p:sp>
        <p:nvSpPr>
          <p:cNvPr id="6" name="Rectangle 5"/>
          <p:cNvSpPr/>
          <p:nvPr/>
        </p:nvSpPr>
        <p:spPr>
          <a:xfrm>
            <a:off x="364117" y="200029"/>
            <a:ext cx="10954371" cy="1241237"/>
          </a:xfrm>
          <a:prstGeom prst="rect">
            <a:avLst/>
          </a:prstGeom>
        </p:spPr>
        <p:txBody>
          <a:bodyPr wrap="square">
            <a:spAutoFit/>
          </a:bodyPr>
          <a:lstStyle/>
          <a:p>
            <a:pPr defTabSz="1219170">
              <a:defRPr/>
            </a:pPr>
            <a:r>
              <a:rPr lang="en-US" sz="3733" b="1" kern="0" dirty="0">
                <a:solidFill>
                  <a:schemeClr val="bg1"/>
                </a:solidFill>
                <a:latin typeface="Century Gothic" panose="020B0502020202020204" pitchFamily="34" charset="0"/>
                <a:ea typeface="Intel Clear"/>
                <a:cs typeface="Intel Clear"/>
              </a:rPr>
              <a:t>How does the Surveillance Ordinance work in practice?</a:t>
            </a:r>
            <a:endParaRPr lang="en-US" sz="1400" kern="0" dirty="0">
              <a:solidFill>
                <a:schemeClr val="bg1"/>
              </a:solidFill>
            </a:endParaRPr>
          </a:p>
        </p:txBody>
      </p:sp>
      <p:sp>
        <p:nvSpPr>
          <p:cNvPr id="9" name="Freeform 8"/>
          <p:cNvSpPr/>
          <p:nvPr/>
        </p:nvSpPr>
        <p:spPr>
          <a:xfrm>
            <a:off x="720128" y="1977128"/>
            <a:ext cx="1425322" cy="941583"/>
          </a:xfrm>
          <a:custGeom>
            <a:avLst/>
            <a:gdLst>
              <a:gd name="connsiteX0" fmla="*/ 0 w 1425322"/>
              <a:gd name="connsiteY0" fmla="*/ 47520 h 475200"/>
              <a:gd name="connsiteX1" fmla="*/ 47520 w 1425322"/>
              <a:gd name="connsiteY1" fmla="*/ 0 h 475200"/>
              <a:gd name="connsiteX2" fmla="*/ 1377802 w 1425322"/>
              <a:gd name="connsiteY2" fmla="*/ 0 h 475200"/>
              <a:gd name="connsiteX3" fmla="*/ 1425322 w 1425322"/>
              <a:gd name="connsiteY3" fmla="*/ 47520 h 475200"/>
              <a:gd name="connsiteX4" fmla="*/ 1425322 w 1425322"/>
              <a:gd name="connsiteY4" fmla="*/ 427680 h 475200"/>
              <a:gd name="connsiteX5" fmla="*/ 1377802 w 1425322"/>
              <a:gd name="connsiteY5" fmla="*/ 475200 h 475200"/>
              <a:gd name="connsiteX6" fmla="*/ 47520 w 1425322"/>
              <a:gd name="connsiteY6" fmla="*/ 475200 h 475200"/>
              <a:gd name="connsiteX7" fmla="*/ 0 w 1425322"/>
              <a:gd name="connsiteY7" fmla="*/ 427680 h 475200"/>
              <a:gd name="connsiteX8" fmla="*/ 0 w 1425322"/>
              <a:gd name="connsiteY8" fmla="*/ 47520 h 4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322" h="475200">
                <a:moveTo>
                  <a:pt x="0" y="47520"/>
                </a:moveTo>
                <a:cubicBezTo>
                  <a:pt x="0" y="21275"/>
                  <a:pt x="21275" y="0"/>
                  <a:pt x="47520" y="0"/>
                </a:cubicBezTo>
                <a:lnTo>
                  <a:pt x="1377802" y="0"/>
                </a:lnTo>
                <a:cubicBezTo>
                  <a:pt x="1404047" y="0"/>
                  <a:pt x="1425322" y="21275"/>
                  <a:pt x="1425322" y="47520"/>
                </a:cubicBezTo>
                <a:lnTo>
                  <a:pt x="1425322" y="427680"/>
                </a:lnTo>
                <a:cubicBezTo>
                  <a:pt x="1425322" y="453925"/>
                  <a:pt x="1404047" y="475200"/>
                  <a:pt x="1377802" y="475200"/>
                </a:cubicBezTo>
                <a:lnTo>
                  <a:pt x="47520" y="475200"/>
                </a:lnTo>
                <a:cubicBezTo>
                  <a:pt x="21275" y="475200"/>
                  <a:pt x="0" y="453925"/>
                  <a:pt x="0" y="427680"/>
                </a:cubicBezTo>
                <a:lnTo>
                  <a:pt x="0" y="47520"/>
                </a:lnTo>
                <a:close/>
              </a:path>
            </a:pathLst>
          </a:custGeom>
          <a:solidFill>
            <a:schemeClr val="accent5">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232" tIns="78232" rIns="78232" bIns="200310" numCol="1" spcCol="1270" anchor="t" anchorCtr="0">
            <a:noAutofit/>
          </a:bodyPr>
          <a:lstStyle/>
          <a:p>
            <a:pPr lvl="0" algn="l" defTabSz="488950">
              <a:lnSpc>
                <a:spcPct val="90000"/>
              </a:lnSpc>
              <a:spcBef>
                <a:spcPct val="0"/>
              </a:spcBef>
              <a:spcAft>
                <a:spcPct val="35000"/>
              </a:spcAft>
            </a:pPr>
            <a:r>
              <a:rPr lang="en-US" sz="2000" b="1" kern="1200" dirty="0"/>
              <a:t>Notification</a:t>
            </a:r>
          </a:p>
        </p:txBody>
      </p:sp>
      <p:sp>
        <p:nvSpPr>
          <p:cNvPr id="10" name="Freeform 9"/>
          <p:cNvSpPr/>
          <p:nvPr/>
        </p:nvSpPr>
        <p:spPr>
          <a:xfrm>
            <a:off x="632300" y="2760311"/>
            <a:ext cx="1805083" cy="3774304"/>
          </a:xfrm>
          <a:custGeom>
            <a:avLst/>
            <a:gdLst>
              <a:gd name="connsiteX0" fmla="*/ 0 w 1425322"/>
              <a:gd name="connsiteY0" fmla="*/ 142532 h 3349951"/>
              <a:gd name="connsiteX1" fmla="*/ 142532 w 1425322"/>
              <a:gd name="connsiteY1" fmla="*/ 0 h 3349951"/>
              <a:gd name="connsiteX2" fmla="*/ 1282790 w 1425322"/>
              <a:gd name="connsiteY2" fmla="*/ 0 h 3349951"/>
              <a:gd name="connsiteX3" fmla="*/ 1425322 w 1425322"/>
              <a:gd name="connsiteY3" fmla="*/ 142532 h 3349951"/>
              <a:gd name="connsiteX4" fmla="*/ 1425322 w 1425322"/>
              <a:gd name="connsiteY4" fmla="*/ 3207419 h 3349951"/>
              <a:gd name="connsiteX5" fmla="*/ 1282790 w 1425322"/>
              <a:gd name="connsiteY5" fmla="*/ 3349951 h 3349951"/>
              <a:gd name="connsiteX6" fmla="*/ 142532 w 1425322"/>
              <a:gd name="connsiteY6" fmla="*/ 3349951 h 3349951"/>
              <a:gd name="connsiteX7" fmla="*/ 0 w 1425322"/>
              <a:gd name="connsiteY7" fmla="*/ 3207419 h 3349951"/>
              <a:gd name="connsiteX8" fmla="*/ 0 w 1425322"/>
              <a:gd name="connsiteY8" fmla="*/ 142532 h 334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322" h="3349951">
                <a:moveTo>
                  <a:pt x="0" y="142532"/>
                </a:moveTo>
                <a:cubicBezTo>
                  <a:pt x="0" y="63814"/>
                  <a:pt x="63814" y="0"/>
                  <a:pt x="142532" y="0"/>
                </a:cubicBezTo>
                <a:lnTo>
                  <a:pt x="1282790" y="0"/>
                </a:lnTo>
                <a:cubicBezTo>
                  <a:pt x="1361508" y="0"/>
                  <a:pt x="1425322" y="63814"/>
                  <a:pt x="1425322" y="142532"/>
                </a:cubicBezTo>
                <a:lnTo>
                  <a:pt x="1425322" y="3207419"/>
                </a:lnTo>
                <a:cubicBezTo>
                  <a:pt x="1425322" y="3286137"/>
                  <a:pt x="1361508" y="3349951"/>
                  <a:pt x="1282790" y="3349951"/>
                </a:cubicBezTo>
                <a:lnTo>
                  <a:pt x="142532" y="3349951"/>
                </a:lnTo>
                <a:cubicBezTo>
                  <a:pt x="63814" y="3349951"/>
                  <a:pt x="0" y="3286137"/>
                  <a:pt x="0" y="3207419"/>
                </a:cubicBezTo>
                <a:lnTo>
                  <a:pt x="0" y="14253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9978" tIns="119978" rIns="119978" bIns="119978" numCol="1" spcCol="1270" anchor="t" anchorCtr="0">
            <a:noAutofit/>
          </a:bodyPr>
          <a:lstStyle/>
          <a:p>
            <a:pPr marL="57150" lvl="1" indent="-57150" algn="l" defTabSz="488950">
              <a:lnSpc>
                <a:spcPct val="90000"/>
              </a:lnSpc>
              <a:spcBef>
                <a:spcPct val="0"/>
              </a:spcBef>
              <a:spcAft>
                <a:spcPct val="15000"/>
              </a:spcAft>
              <a:buChar char="••"/>
            </a:pPr>
            <a:r>
              <a:rPr lang="en-US" sz="1600" kern="1200" dirty="0"/>
              <a:t>City entity </a:t>
            </a:r>
            <a:r>
              <a:rPr lang="en-US" sz="1600" b="1" kern="1200" dirty="0"/>
              <a:t>notifies</a:t>
            </a:r>
            <a:r>
              <a:rPr lang="en-US" sz="1600" kern="1200" dirty="0"/>
              <a:t> PAC Chair of its wish to acquire new surveillance technology.</a:t>
            </a:r>
          </a:p>
        </p:txBody>
      </p:sp>
      <p:sp>
        <p:nvSpPr>
          <p:cNvPr id="11" name="Freeform 10"/>
          <p:cNvSpPr/>
          <p:nvPr/>
        </p:nvSpPr>
        <p:spPr>
          <a:xfrm>
            <a:off x="2361524" y="2424479"/>
            <a:ext cx="458076" cy="354864"/>
          </a:xfrm>
          <a:custGeom>
            <a:avLst/>
            <a:gdLst>
              <a:gd name="connsiteX0" fmla="*/ 0 w 458076"/>
              <a:gd name="connsiteY0" fmla="*/ 70973 h 354864"/>
              <a:gd name="connsiteX1" fmla="*/ 280644 w 458076"/>
              <a:gd name="connsiteY1" fmla="*/ 70973 h 354864"/>
              <a:gd name="connsiteX2" fmla="*/ 280644 w 458076"/>
              <a:gd name="connsiteY2" fmla="*/ 0 h 354864"/>
              <a:gd name="connsiteX3" fmla="*/ 458076 w 458076"/>
              <a:gd name="connsiteY3" fmla="*/ 177432 h 354864"/>
              <a:gd name="connsiteX4" fmla="*/ 280644 w 458076"/>
              <a:gd name="connsiteY4" fmla="*/ 354864 h 354864"/>
              <a:gd name="connsiteX5" fmla="*/ 280644 w 458076"/>
              <a:gd name="connsiteY5" fmla="*/ 283891 h 354864"/>
              <a:gd name="connsiteX6" fmla="*/ 0 w 458076"/>
              <a:gd name="connsiteY6" fmla="*/ 283891 h 354864"/>
              <a:gd name="connsiteX7" fmla="*/ 0 w 458076"/>
              <a:gd name="connsiteY7" fmla="*/ 70973 h 35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076" h="354864">
                <a:moveTo>
                  <a:pt x="0" y="70973"/>
                </a:moveTo>
                <a:lnTo>
                  <a:pt x="280644" y="70973"/>
                </a:lnTo>
                <a:lnTo>
                  <a:pt x="280644" y="0"/>
                </a:lnTo>
                <a:lnTo>
                  <a:pt x="458076" y="177432"/>
                </a:lnTo>
                <a:lnTo>
                  <a:pt x="280644" y="354864"/>
                </a:lnTo>
                <a:lnTo>
                  <a:pt x="280644" y="283891"/>
                </a:lnTo>
                <a:lnTo>
                  <a:pt x="0" y="283891"/>
                </a:lnTo>
                <a:lnTo>
                  <a:pt x="0" y="70973"/>
                </a:lnTo>
                <a:close/>
              </a:path>
            </a:pathLst>
          </a:custGeom>
          <a:solidFill>
            <a:srgbClr val="C4D600"/>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70973" rIns="106459" bIns="70973" numCol="1" spcCol="1270" anchor="ctr" anchorCtr="0">
            <a:noAutofit/>
          </a:bodyPr>
          <a:lstStyle/>
          <a:p>
            <a:pPr lvl="0" algn="ctr" defTabSz="400050">
              <a:lnSpc>
                <a:spcPct val="90000"/>
              </a:lnSpc>
              <a:spcBef>
                <a:spcPct val="0"/>
              </a:spcBef>
              <a:spcAft>
                <a:spcPct val="35000"/>
              </a:spcAft>
            </a:pPr>
            <a:endParaRPr lang="en-US" sz="900" kern="1200"/>
          </a:p>
        </p:txBody>
      </p:sp>
      <p:sp>
        <p:nvSpPr>
          <p:cNvPr id="12" name="Freeform 11"/>
          <p:cNvSpPr/>
          <p:nvPr/>
        </p:nvSpPr>
        <p:spPr>
          <a:xfrm>
            <a:off x="3009745" y="1977128"/>
            <a:ext cx="1425322" cy="941583"/>
          </a:xfrm>
          <a:custGeom>
            <a:avLst/>
            <a:gdLst>
              <a:gd name="connsiteX0" fmla="*/ 0 w 1425322"/>
              <a:gd name="connsiteY0" fmla="*/ 47520 h 475200"/>
              <a:gd name="connsiteX1" fmla="*/ 47520 w 1425322"/>
              <a:gd name="connsiteY1" fmla="*/ 0 h 475200"/>
              <a:gd name="connsiteX2" fmla="*/ 1377802 w 1425322"/>
              <a:gd name="connsiteY2" fmla="*/ 0 h 475200"/>
              <a:gd name="connsiteX3" fmla="*/ 1425322 w 1425322"/>
              <a:gd name="connsiteY3" fmla="*/ 47520 h 475200"/>
              <a:gd name="connsiteX4" fmla="*/ 1425322 w 1425322"/>
              <a:gd name="connsiteY4" fmla="*/ 427680 h 475200"/>
              <a:gd name="connsiteX5" fmla="*/ 1377802 w 1425322"/>
              <a:gd name="connsiteY5" fmla="*/ 475200 h 475200"/>
              <a:gd name="connsiteX6" fmla="*/ 47520 w 1425322"/>
              <a:gd name="connsiteY6" fmla="*/ 475200 h 475200"/>
              <a:gd name="connsiteX7" fmla="*/ 0 w 1425322"/>
              <a:gd name="connsiteY7" fmla="*/ 427680 h 475200"/>
              <a:gd name="connsiteX8" fmla="*/ 0 w 1425322"/>
              <a:gd name="connsiteY8" fmla="*/ 47520 h 4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322" h="475200">
                <a:moveTo>
                  <a:pt x="0" y="47520"/>
                </a:moveTo>
                <a:cubicBezTo>
                  <a:pt x="0" y="21275"/>
                  <a:pt x="21275" y="0"/>
                  <a:pt x="47520" y="0"/>
                </a:cubicBezTo>
                <a:lnTo>
                  <a:pt x="1377802" y="0"/>
                </a:lnTo>
                <a:cubicBezTo>
                  <a:pt x="1404047" y="0"/>
                  <a:pt x="1425322" y="21275"/>
                  <a:pt x="1425322" y="47520"/>
                </a:cubicBezTo>
                <a:lnTo>
                  <a:pt x="1425322" y="427680"/>
                </a:lnTo>
                <a:cubicBezTo>
                  <a:pt x="1425322" y="453925"/>
                  <a:pt x="1404047" y="475200"/>
                  <a:pt x="1377802" y="475200"/>
                </a:cubicBezTo>
                <a:lnTo>
                  <a:pt x="47520" y="475200"/>
                </a:lnTo>
                <a:cubicBezTo>
                  <a:pt x="21275" y="475200"/>
                  <a:pt x="0" y="453925"/>
                  <a:pt x="0" y="427680"/>
                </a:cubicBezTo>
                <a:lnTo>
                  <a:pt x="0" y="47520"/>
                </a:lnTo>
                <a:close/>
              </a:path>
            </a:pathLst>
          </a:custGeom>
          <a:solidFill>
            <a:schemeClr val="accent5">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232" tIns="78232" rIns="78232" bIns="200310" numCol="1" spcCol="1270" anchor="t" anchorCtr="0">
            <a:noAutofit/>
          </a:bodyPr>
          <a:lstStyle/>
          <a:p>
            <a:pPr lvl="0" algn="l" defTabSz="488950">
              <a:lnSpc>
                <a:spcPct val="90000"/>
              </a:lnSpc>
              <a:spcBef>
                <a:spcPct val="0"/>
              </a:spcBef>
              <a:spcAft>
                <a:spcPct val="35000"/>
              </a:spcAft>
            </a:pPr>
            <a:r>
              <a:rPr lang="en-US" sz="2000" b="1" kern="1200" dirty="0"/>
              <a:t>Report Submission</a:t>
            </a:r>
          </a:p>
        </p:txBody>
      </p:sp>
      <p:sp>
        <p:nvSpPr>
          <p:cNvPr id="13" name="Freeform 12"/>
          <p:cNvSpPr/>
          <p:nvPr/>
        </p:nvSpPr>
        <p:spPr>
          <a:xfrm>
            <a:off x="2921918" y="2760311"/>
            <a:ext cx="1805083" cy="3774304"/>
          </a:xfrm>
          <a:custGeom>
            <a:avLst/>
            <a:gdLst>
              <a:gd name="connsiteX0" fmla="*/ 0 w 1425322"/>
              <a:gd name="connsiteY0" fmla="*/ 142532 h 3349951"/>
              <a:gd name="connsiteX1" fmla="*/ 142532 w 1425322"/>
              <a:gd name="connsiteY1" fmla="*/ 0 h 3349951"/>
              <a:gd name="connsiteX2" fmla="*/ 1282790 w 1425322"/>
              <a:gd name="connsiteY2" fmla="*/ 0 h 3349951"/>
              <a:gd name="connsiteX3" fmla="*/ 1425322 w 1425322"/>
              <a:gd name="connsiteY3" fmla="*/ 142532 h 3349951"/>
              <a:gd name="connsiteX4" fmla="*/ 1425322 w 1425322"/>
              <a:gd name="connsiteY4" fmla="*/ 3207419 h 3349951"/>
              <a:gd name="connsiteX5" fmla="*/ 1282790 w 1425322"/>
              <a:gd name="connsiteY5" fmla="*/ 3349951 h 3349951"/>
              <a:gd name="connsiteX6" fmla="*/ 142532 w 1425322"/>
              <a:gd name="connsiteY6" fmla="*/ 3349951 h 3349951"/>
              <a:gd name="connsiteX7" fmla="*/ 0 w 1425322"/>
              <a:gd name="connsiteY7" fmla="*/ 3207419 h 3349951"/>
              <a:gd name="connsiteX8" fmla="*/ 0 w 1425322"/>
              <a:gd name="connsiteY8" fmla="*/ 142532 h 334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322" h="3349951">
                <a:moveTo>
                  <a:pt x="0" y="142532"/>
                </a:moveTo>
                <a:cubicBezTo>
                  <a:pt x="0" y="63814"/>
                  <a:pt x="63814" y="0"/>
                  <a:pt x="142532" y="0"/>
                </a:cubicBezTo>
                <a:lnTo>
                  <a:pt x="1282790" y="0"/>
                </a:lnTo>
                <a:cubicBezTo>
                  <a:pt x="1361508" y="0"/>
                  <a:pt x="1425322" y="63814"/>
                  <a:pt x="1425322" y="142532"/>
                </a:cubicBezTo>
                <a:lnTo>
                  <a:pt x="1425322" y="3207419"/>
                </a:lnTo>
                <a:cubicBezTo>
                  <a:pt x="1425322" y="3286137"/>
                  <a:pt x="1361508" y="3349951"/>
                  <a:pt x="1282790" y="3349951"/>
                </a:cubicBezTo>
                <a:lnTo>
                  <a:pt x="142532" y="3349951"/>
                </a:lnTo>
                <a:cubicBezTo>
                  <a:pt x="63814" y="3349951"/>
                  <a:pt x="0" y="3286137"/>
                  <a:pt x="0" y="3207419"/>
                </a:cubicBezTo>
                <a:lnTo>
                  <a:pt x="0" y="14253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9978" tIns="119978" rIns="119978" bIns="119978" numCol="1" spcCol="1270" anchor="t" anchorCtr="0">
            <a:noAutofit/>
          </a:bodyPr>
          <a:lstStyle/>
          <a:p>
            <a:pPr marL="57150" lvl="1" indent="-57150" algn="l" defTabSz="488950">
              <a:lnSpc>
                <a:spcPct val="90000"/>
              </a:lnSpc>
              <a:spcBef>
                <a:spcPct val="0"/>
              </a:spcBef>
              <a:spcAft>
                <a:spcPct val="15000"/>
              </a:spcAft>
              <a:buChar char="••"/>
            </a:pPr>
            <a:r>
              <a:rPr lang="en-US" sz="1600" kern="1200" dirty="0"/>
              <a:t>City entity submits a </a:t>
            </a:r>
            <a:r>
              <a:rPr lang="en-US" sz="1600" b="1" kern="1200" dirty="0"/>
              <a:t>Surveillance Impact Report </a:t>
            </a:r>
            <a:r>
              <a:rPr lang="en-US" sz="1600" kern="1200" dirty="0"/>
              <a:t>and proposed </a:t>
            </a:r>
            <a:r>
              <a:rPr lang="en-US" sz="1600" b="1" kern="1200" dirty="0"/>
              <a:t>Surveillance Use Policy </a:t>
            </a:r>
            <a:r>
              <a:rPr lang="en-US" sz="1600" kern="1200" dirty="0"/>
              <a:t>to the Privacy Advisory Commission for its review at a regularly noticed meeting.</a:t>
            </a:r>
          </a:p>
        </p:txBody>
      </p:sp>
      <p:sp>
        <p:nvSpPr>
          <p:cNvPr id="14" name="Freeform 13"/>
          <p:cNvSpPr/>
          <p:nvPr/>
        </p:nvSpPr>
        <p:spPr>
          <a:xfrm>
            <a:off x="4651142" y="2424479"/>
            <a:ext cx="458076" cy="354864"/>
          </a:xfrm>
          <a:custGeom>
            <a:avLst/>
            <a:gdLst>
              <a:gd name="connsiteX0" fmla="*/ 0 w 458076"/>
              <a:gd name="connsiteY0" fmla="*/ 70973 h 354864"/>
              <a:gd name="connsiteX1" fmla="*/ 280644 w 458076"/>
              <a:gd name="connsiteY1" fmla="*/ 70973 h 354864"/>
              <a:gd name="connsiteX2" fmla="*/ 280644 w 458076"/>
              <a:gd name="connsiteY2" fmla="*/ 0 h 354864"/>
              <a:gd name="connsiteX3" fmla="*/ 458076 w 458076"/>
              <a:gd name="connsiteY3" fmla="*/ 177432 h 354864"/>
              <a:gd name="connsiteX4" fmla="*/ 280644 w 458076"/>
              <a:gd name="connsiteY4" fmla="*/ 354864 h 354864"/>
              <a:gd name="connsiteX5" fmla="*/ 280644 w 458076"/>
              <a:gd name="connsiteY5" fmla="*/ 283891 h 354864"/>
              <a:gd name="connsiteX6" fmla="*/ 0 w 458076"/>
              <a:gd name="connsiteY6" fmla="*/ 283891 h 354864"/>
              <a:gd name="connsiteX7" fmla="*/ 0 w 458076"/>
              <a:gd name="connsiteY7" fmla="*/ 70973 h 35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076" h="354864">
                <a:moveTo>
                  <a:pt x="0" y="70973"/>
                </a:moveTo>
                <a:lnTo>
                  <a:pt x="280644" y="70973"/>
                </a:lnTo>
                <a:lnTo>
                  <a:pt x="280644" y="0"/>
                </a:lnTo>
                <a:lnTo>
                  <a:pt x="458076" y="177432"/>
                </a:lnTo>
                <a:lnTo>
                  <a:pt x="280644" y="354864"/>
                </a:lnTo>
                <a:lnTo>
                  <a:pt x="280644" y="283891"/>
                </a:lnTo>
                <a:lnTo>
                  <a:pt x="0" y="283891"/>
                </a:lnTo>
                <a:lnTo>
                  <a:pt x="0" y="70973"/>
                </a:lnTo>
                <a:close/>
              </a:path>
            </a:pathLst>
          </a:custGeom>
          <a:solidFill>
            <a:srgbClr val="C4D600"/>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70973" rIns="106459" bIns="70973" numCol="1" spcCol="1270" anchor="ctr" anchorCtr="0">
            <a:noAutofit/>
          </a:bodyPr>
          <a:lstStyle/>
          <a:p>
            <a:pPr lvl="0" algn="ctr" defTabSz="400050">
              <a:lnSpc>
                <a:spcPct val="90000"/>
              </a:lnSpc>
              <a:spcBef>
                <a:spcPct val="0"/>
              </a:spcBef>
              <a:spcAft>
                <a:spcPct val="35000"/>
              </a:spcAft>
            </a:pPr>
            <a:endParaRPr lang="en-US" sz="900" kern="1200"/>
          </a:p>
        </p:txBody>
      </p:sp>
      <p:sp>
        <p:nvSpPr>
          <p:cNvPr id="15" name="Freeform 14"/>
          <p:cNvSpPr/>
          <p:nvPr/>
        </p:nvSpPr>
        <p:spPr>
          <a:xfrm>
            <a:off x="5299363" y="1977128"/>
            <a:ext cx="1425322" cy="941583"/>
          </a:xfrm>
          <a:custGeom>
            <a:avLst/>
            <a:gdLst>
              <a:gd name="connsiteX0" fmla="*/ 0 w 1425322"/>
              <a:gd name="connsiteY0" fmla="*/ 47520 h 475200"/>
              <a:gd name="connsiteX1" fmla="*/ 47520 w 1425322"/>
              <a:gd name="connsiteY1" fmla="*/ 0 h 475200"/>
              <a:gd name="connsiteX2" fmla="*/ 1377802 w 1425322"/>
              <a:gd name="connsiteY2" fmla="*/ 0 h 475200"/>
              <a:gd name="connsiteX3" fmla="*/ 1425322 w 1425322"/>
              <a:gd name="connsiteY3" fmla="*/ 47520 h 475200"/>
              <a:gd name="connsiteX4" fmla="*/ 1425322 w 1425322"/>
              <a:gd name="connsiteY4" fmla="*/ 427680 h 475200"/>
              <a:gd name="connsiteX5" fmla="*/ 1377802 w 1425322"/>
              <a:gd name="connsiteY5" fmla="*/ 475200 h 475200"/>
              <a:gd name="connsiteX6" fmla="*/ 47520 w 1425322"/>
              <a:gd name="connsiteY6" fmla="*/ 475200 h 475200"/>
              <a:gd name="connsiteX7" fmla="*/ 0 w 1425322"/>
              <a:gd name="connsiteY7" fmla="*/ 427680 h 475200"/>
              <a:gd name="connsiteX8" fmla="*/ 0 w 1425322"/>
              <a:gd name="connsiteY8" fmla="*/ 47520 h 4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322" h="475200">
                <a:moveTo>
                  <a:pt x="0" y="47520"/>
                </a:moveTo>
                <a:cubicBezTo>
                  <a:pt x="0" y="21275"/>
                  <a:pt x="21275" y="0"/>
                  <a:pt x="47520" y="0"/>
                </a:cubicBezTo>
                <a:lnTo>
                  <a:pt x="1377802" y="0"/>
                </a:lnTo>
                <a:cubicBezTo>
                  <a:pt x="1404047" y="0"/>
                  <a:pt x="1425322" y="21275"/>
                  <a:pt x="1425322" y="47520"/>
                </a:cubicBezTo>
                <a:lnTo>
                  <a:pt x="1425322" y="427680"/>
                </a:lnTo>
                <a:cubicBezTo>
                  <a:pt x="1425322" y="453925"/>
                  <a:pt x="1404047" y="475200"/>
                  <a:pt x="1377802" y="475200"/>
                </a:cubicBezTo>
                <a:lnTo>
                  <a:pt x="47520" y="475200"/>
                </a:lnTo>
                <a:cubicBezTo>
                  <a:pt x="21275" y="475200"/>
                  <a:pt x="0" y="453925"/>
                  <a:pt x="0" y="427680"/>
                </a:cubicBezTo>
                <a:lnTo>
                  <a:pt x="0" y="47520"/>
                </a:lnTo>
                <a:close/>
              </a:path>
            </a:pathLst>
          </a:custGeom>
          <a:solidFill>
            <a:schemeClr val="accent5">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232" tIns="78232" rIns="78232" bIns="200310" numCol="1" spcCol="1270" anchor="t" anchorCtr="0">
            <a:noAutofit/>
          </a:bodyPr>
          <a:lstStyle/>
          <a:p>
            <a:pPr lvl="0" algn="l" defTabSz="488950">
              <a:lnSpc>
                <a:spcPct val="90000"/>
              </a:lnSpc>
              <a:spcBef>
                <a:spcPct val="0"/>
              </a:spcBef>
              <a:spcAft>
                <a:spcPct val="35000"/>
              </a:spcAft>
            </a:pPr>
            <a:r>
              <a:rPr lang="en-US" sz="2000" b="1" kern="1200" dirty="0"/>
              <a:t>PAC Evaluation</a:t>
            </a:r>
          </a:p>
        </p:txBody>
      </p:sp>
      <p:sp>
        <p:nvSpPr>
          <p:cNvPr id="16" name="Freeform 15"/>
          <p:cNvSpPr/>
          <p:nvPr/>
        </p:nvSpPr>
        <p:spPr>
          <a:xfrm>
            <a:off x="5211535" y="2760311"/>
            <a:ext cx="1805083" cy="3774304"/>
          </a:xfrm>
          <a:custGeom>
            <a:avLst/>
            <a:gdLst>
              <a:gd name="connsiteX0" fmla="*/ 0 w 1425322"/>
              <a:gd name="connsiteY0" fmla="*/ 142532 h 3349951"/>
              <a:gd name="connsiteX1" fmla="*/ 142532 w 1425322"/>
              <a:gd name="connsiteY1" fmla="*/ 0 h 3349951"/>
              <a:gd name="connsiteX2" fmla="*/ 1282790 w 1425322"/>
              <a:gd name="connsiteY2" fmla="*/ 0 h 3349951"/>
              <a:gd name="connsiteX3" fmla="*/ 1425322 w 1425322"/>
              <a:gd name="connsiteY3" fmla="*/ 142532 h 3349951"/>
              <a:gd name="connsiteX4" fmla="*/ 1425322 w 1425322"/>
              <a:gd name="connsiteY4" fmla="*/ 3207419 h 3349951"/>
              <a:gd name="connsiteX5" fmla="*/ 1282790 w 1425322"/>
              <a:gd name="connsiteY5" fmla="*/ 3349951 h 3349951"/>
              <a:gd name="connsiteX6" fmla="*/ 142532 w 1425322"/>
              <a:gd name="connsiteY6" fmla="*/ 3349951 h 3349951"/>
              <a:gd name="connsiteX7" fmla="*/ 0 w 1425322"/>
              <a:gd name="connsiteY7" fmla="*/ 3207419 h 3349951"/>
              <a:gd name="connsiteX8" fmla="*/ 0 w 1425322"/>
              <a:gd name="connsiteY8" fmla="*/ 142532 h 334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322" h="3349951">
                <a:moveTo>
                  <a:pt x="0" y="142532"/>
                </a:moveTo>
                <a:cubicBezTo>
                  <a:pt x="0" y="63814"/>
                  <a:pt x="63814" y="0"/>
                  <a:pt x="142532" y="0"/>
                </a:cubicBezTo>
                <a:lnTo>
                  <a:pt x="1282790" y="0"/>
                </a:lnTo>
                <a:cubicBezTo>
                  <a:pt x="1361508" y="0"/>
                  <a:pt x="1425322" y="63814"/>
                  <a:pt x="1425322" y="142532"/>
                </a:cubicBezTo>
                <a:lnTo>
                  <a:pt x="1425322" y="3207419"/>
                </a:lnTo>
                <a:cubicBezTo>
                  <a:pt x="1425322" y="3286137"/>
                  <a:pt x="1361508" y="3349951"/>
                  <a:pt x="1282790" y="3349951"/>
                </a:cubicBezTo>
                <a:lnTo>
                  <a:pt x="142532" y="3349951"/>
                </a:lnTo>
                <a:cubicBezTo>
                  <a:pt x="63814" y="3349951"/>
                  <a:pt x="0" y="3286137"/>
                  <a:pt x="0" y="3207419"/>
                </a:cubicBezTo>
                <a:lnTo>
                  <a:pt x="0" y="14253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9978" tIns="119978" rIns="119978" bIns="119978" numCol="1" spcCol="1270" anchor="t" anchorCtr="0">
            <a:noAutofit/>
          </a:bodyPr>
          <a:lstStyle/>
          <a:p>
            <a:pPr marL="57150" lvl="1" indent="-57150" algn="l" defTabSz="488950">
              <a:lnSpc>
                <a:spcPct val="90000"/>
              </a:lnSpc>
              <a:spcBef>
                <a:spcPct val="0"/>
              </a:spcBef>
              <a:spcAft>
                <a:spcPct val="15000"/>
              </a:spcAft>
              <a:buChar char="••"/>
            </a:pPr>
            <a:r>
              <a:rPr lang="en-US" sz="1600" kern="1200" dirty="0"/>
              <a:t>PAC reviews documentation, works with City entity to revise Impact Report and Use Policy</a:t>
            </a:r>
          </a:p>
          <a:p>
            <a:pPr marL="57150" lvl="1" indent="-57150" algn="l" defTabSz="488950">
              <a:lnSpc>
                <a:spcPct val="90000"/>
              </a:lnSpc>
              <a:spcBef>
                <a:spcPct val="0"/>
              </a:spcBef>
              <a:spcAft>
                <a:spcPct val="15000"/>
              </a:spcAft>
              <a:buChar char="••"/>
            </a:pPr>
            <a:r>
              <a:rPr lang="en-US" sz="1600" dirty="0"/>
              <a:t>R</a:t>
            </a:r>
            <a:r>
              <a:rPr lang="en-US" sz="1600" kern="1200" dirty="0"/>
              <a:t>ecommends that the City Council </a:t>
            </a:r>
            <a:r>
              <a:rPr lang="en-US" sz="1600" b="1" kern="1200" dirty="0"/>
              <a:t>adopt</a:t>
            </a:r>
            <a:r>
              <a:rPr lang="en-US" sz="1600" kern="1200" dirty="0"/>
              <a:t>, </a:t>
            </a:r>
            <a:r>
              <a:rPr lang="en-US" sz="1600" b="1" kern="1200" dirty="0"/>
              <a:t>modify</a:t>
            </a:r>
            <a:r>
              <a:rPr lang="en-US" sz="1600" kern="1200" dirty="0"/>
              <a:t>, or </a:t>
            </a:r>
            <a:r>
              <a:rPr lang="en-US" sz="1600" b="1" kern="1200" dirty="0"/>
              <a:t>reject</a:t>
            </a:r>
            <a:r>
              <a:rPr lang="en-US" sz="1600" kern="1200" dirty="0"/>
              <a:t> the proposed Surveillance Use Policy. </a:t>
            </a:r>
          </a:p>
        </p:txBody>
      </p:sp>
      <p:sp>
        <p:nvSpPr>
          <p:cNvPr id="17" name="Freeform 16"/>
          <p:cNvSpPr/>
          <p:nvPr/>
        </p:nvSpPr>
        <p:spPr>
          <a:xfrm>
            <a:off x="6940759" y="2424479"/>
            <a:ext cx="458076" cy="354864"/>
          </a:xfrm>
          <a:custGeom>
            <a:avLst/>
            <a:gdLst>
              <a:gd name="connsiteX0" fmla="*/ 0 w 458076"/>
              <a:gd name="connsiteY0" fmla="*/ 70973 h 354864"/>
              <a:gd name="connsiteX1" fmla="*/ 280644 w 458076"/>
              <a:gd name="connsiteY1" fmla="*/ 70973 h 354864"/>
              <a:gd name="connsiteX2" fmla="*/ 280644 w 458076"/>
              <a:gd name="connsiteY2" fmla="*/ 0 h 354864"/>
              <a:gd name="connsiteX3" fmla="*/ 458076 w 458076"/>
              <a:gd name="connsiteY3" fmla="*/ 177432 h 354864"/>
              <a:gd name="connsiteX4" fmla="*/ 280644 w 458076"/>
              <a:gd name="connsiteY4" fmla="*/ 354864 h 354864"/>
              <a:gd name="connsiteX5" fmla="*/ 280644 w 458076"/>
              <a:gd name="connsiteY5" fmla="*/ 283891 h 354864"/>
              <a:gd name="connsiteX6" fmla="*/ 0 w 458076"/>
              <a:gd name="connsiteY6" fmla="*/ 283891 h 354864"/>
              <a:gd name="connsiteX7" fmla="*/ 0 w 458076"/>
              <a:gd name="connsiteY7" fmla="*/ 70973 h 35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076" h="354864">
                <a:moveTo>
                  <a:pt x="0" y="70973"/>
                </a:moveTo>
                <a:lnTo>
                  <a:pt x="280644" y="70973"/>
                </a:lnTo>
                <a:lnTo>
                  <a:pt x="280644" y="0"/>
                </a:lnTo>
                <a:lnTo>
                  <a:pt x="458076" y="177432"/>
                </a:lnTo>
                <a:lnTo>
                  <a:pt x="280644" y="354864"/>
                </a:lnTo>
                <a:lnTo>
                  <a:pt x="280644" y="283891"/>
                </a:lnTo>
                <a:lnTo>
                  <a:pt x="0" y="283891"/>
                </a:lnTo>
                <a:lnTo>
                  <a:pt x="0" y="70973"/>
                </a:lnTo>
                <a:close/>
              </a:path>
            </a:pathLst>
          </a:custGeom>
          <a:solidFill>
            <a:srgbClr val="C4D600"/>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70973" rIns="106459" bIns="70973" numCol="1" spcCol="1270" anchor="ctr" anchorCtr="0">
            <a:noAutofit/>
          </a:bodyPr>
          <a:lstStyle/>
          <a:p>
            <a:pPr lvl="0" algn="ctr" defTabSz="400050">
              <a:lnSpc>
                <a:spcPct val="90000"/>
              </a:lnSpc>
              <a:spcBef>
                <a:spcPct val="0"/>
              </a:spcBef>
              <a:spcAft>
                <a:spcPct val="35000"/>
              </a:spcAft>
            </a:pPr>
            <a:endParaRPr lang="en-US" sz="900" kern="1200"/>
          </a:p>
        </p:txBody>
      </p:sp>
      <p:sp>
        <p:nvSpPr>
          <p:cNvPr id="18" name="Freeform 17"/>
          <p:cNvSpPr/>
          <p:nvPr/>
        </p:nvSpPr>
        <p:spPr>
          <a:xfrm>
            <a:off x="7588981" y="1977128"/>
            <a:ext cx="1425322" cy="941583"/>
          </a:xfrm>
          <a:custGeom>
            <a:avLst/>
            <a:gdLst>
              <a:gd name="connsiteX0" fmla="*/ 0 w 1425322"/>
              <a:gd name="connsiteY0" fmla="*/ 47520 h 475200"/>
              <a:gd name="connsiteX1" fmla="*/ 47520 w 1425322"/>
              <a:gd name="connsiteY1" fmla="*/ 0 h 475200"/>
              <a:gd name="connsiteX2" fmla="*/ 1377802 w 1425322"/>
              <a:gd name="connsiteY2" fmla="*/ 0 h 475200"/>
              <a:gd name="connsiteX3" fmla="*/ 1425322 w 1425322"/>
              <a:gd name="connsiteY3" fmla="*/ 47520 h 475200"/>
              <a:gd name="connsiteX4" fmla="*/ 1425322 w 1425322"/>
              <a:gd name="connsiteY4" fmla="*/ 427680 h 475200"/>
              <a:gd name="connsiteX5" fmla="*/ 1377802 w 1425322"/>
              <a:gd name="connsiteY5" fmla="*/ 475200 h 475200"/>
              <a:gd name="connsiteX6" fmla="*/ 47520 w 1425322"/>
              <a:gd name="connsiteY6" fmla="*/ 475200 h 475200"/>
              <a:gd name="connsiteX7" fmla="*/ 0 w 1425322"/>
              <a:gd name="connsiteY7" fmla="*/ 427680 h 475200"/>
              <a:gd name="connsiteX8" fmla="*/ 0 w 1425322"/>
              <a:gd name="connsiteY8" fmla="*/ 47520 h 4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322" h="475200">
                <a:moveTo>
                  <a:pt x="0" y="47520"/>
                </a:moveTo>
                <a:cubicBezTo>
                  <a:pt x="0" y="21275"/>
                  <a:pt x="21275" y="0"/>
                  <a:pt x="47520" y="0"/>
                </a:cubicBezTo>
                <a:lnTo>
                  <a:pt x="1377802" y="0"/>
                </a:lnTo>
                <a:cubicBezTo>
                  <a:pt x="1404047" y="0"/>
                  <a:pt x="1425322" y="21275"/>
                  <a:pt x="1425322" y="47520"/>
                </a:cubicBezTo>
                <a:lnTo>
                  <a:pt x="1425322" y="427680"/>
                </a:lnTo>
                <a:cubicBezTo>
                  <a:pt x="1425322" y="453925"/>
                  <a:pt x="1404047" y="475200"/>
                  <a:pt x="1377802" y="475200"/>
                </a:cubicBezTo>
                <a:lnTo>
                  <a:pt x="47520" y="475200"/>
                </a:lnTo>
                <a:cubicBezTo>
                  <a:pt x="21275" y="475200"/>
                  <a:pt x="0" y="453925"/>
                  <a:pt x="0" y="427680"/>
                </a:cubicBezTo>
                <a:lnTo>
                  <a:pt x="0" y="47520"/>
                </a:lnTo>
                <a:close/>
              </a:path>
            </a:pathLst>
          </a:custGeom>
          <a:solidFill>
            <a:schemeClr val="accent5">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232" tIns="78232" rIns="78232" bIns="200310" numCol="1" spcCol="1270" anchor="t" anchorCtr="0">
            <a:noAutofit/>
          </a:bodyPr>
          <a:lstStyle/>
          <a:p>
            <a:pPr lvl="0" algn="l" defTabSz="488950">
              <a:lnSpc>
                <a:spcPct val="90000"/>
              </a:lnSpc>
              <a:spcBef>
                <a:spcPct val="0"/>
              </a:spcBef>
              <a:spcAft>
                <a:spcPct val="35000"/>
              </a:spcAft>
            </a:pPr>
            <a:r>
              <a:rPr lang="en-US" sz="2000" b="1" kern="1200" dirty="0"/>
              <a:t>Public Notice</a:t>
            </a:r>
          </a:p>
        </p:txBody>
      </p:sp>
      <p:sp>
        <p:nvSpPr>
          <p:cNvPr id="19" name="Freeform 18"/>
          <p:cNvSpPr/>
          <p:nvPr/>
        </p:nvSpPr>
        <p:spPr>
          <a:xfrm>
            <a:off x="7501153" y="2760311"/>
            <a:ext cx="1805083" cy="3774304"/>
          </a:xfrm>
          <a:custGeom>
            <a:avLst/>
            <a:gdLst>
              <a:gd name="connsiteX0" fmla="*/ 0 w 1425322"/>
              <a:gd name="connsiteY0" fmla="*/ 142532 h 3349951"/>
              <a:gd name="connsiteX1" fmla="*/ 142532 w 1425322"/>
              <a:gd name="connsiteY1" fmla="*/ 0 h 3349951"/>
              <a:gd name="connsiteX2" fmla="*/ 1282790 w 1425322"/>
              <a:gd name="connsiteY2" fmla="*/ 0 h 3349951"/>
              <a:gd name="connsiteX3" fmla="*/ 1425322 w 1425322"/>
              <a:gd name="connsiteY3" fmla="*/ 142532 h 3349951"/>
              <a:gd name="connsiteX4" fmla="*/ 1425322 w 1425322"/>
              <a:gd name="connsiteY4" fmla="*/ 3207419 h 3349951"/>
              <a:gd name="connsiteX5" fmla="*/ 1282790 w 1425322"/>
              <a:gd name="connsiteY5" fmla="*/ 3349951 h 3349951"/>
              <a:gd name="connsiteX6" fmla="*/ 142532 w 1425322"/>
              <a:gd name="connsiteY6" fmla="*/ 3349951 h 3349951"/>
              <a:gd name="connsiteX7" fmla="*/ 0 w 1425322"/>
              <a:gd name="connsiteY7" fmla="*/ 3207419 h 3349951"/>
              <a:gd name="connsiteX8" fmla="*/ 0 w 1425322"/>
              <a:gd name="connsiteY8" fmla="*/ 142532 h 334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322" h="3349951">
                <a:moveTo>
                  <a:pt x="0" y="142532"/>
                </a:moveTo>
                <a:cubicBezTo>
                  <a:pt x="0" y="63814"/>
                  <a:pt x="63814" y="0"/>
                  <a:pt x="142532" y="0"/>
                </a:cubicBezTo>
                <a:lnTo>
                  <a:pt x="1282790" y="0"/>
                </a:lnTo>
                <a:cubicBezTo>
                  <a:pt x="1361508" y="0"/>
                  <a:pt x="1425322" y="63814"/>
                  <a:pt x="1425322" y="142532"/>
                </a:cubicBezTo>
                <a:lnTo>
                  <a:pt x="1425322" y="3207419"/>
                </a:lnTo>
                <a:cubicBezTo>
                  <a:pt x="1425322" y="3286137"/>
                  <a:pt x="1361508" y="3349951"/>
                  <a:pt x="1282790" y="3349951"/>
                </a:cubicBezTo>
                <a:lnTo>
                  <a:pt x="142532" y="3349951"/>
                </a:lnTo>
                <a:cubicBezTo>
                  <a:pt x="63814" y="3349951"/>
                  <a:pt x="0" y="3286137"/>
                  <a:pt x="0" y="3207419"/>
                </a:cubicBezTo>
                <a:lnTo>
                  <a:pt x="0" y="14253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9978" tIns="119978" rIns="119978" bIns="119978" numCol="1" spcCol="1270" anchor="t" anchorCtr="0">
            <a:noAutofit/>
          </a:bodyPr>
          <a:lstStyle/>
          <a:p>
            <a:pPr marL="57150" lvl="1" indent="-57150" algn="l" defTabSz="488950">
              <a:lnSpc>
                <a:spcPct val="90000"/>
              </a:lnSpc>
              <a:spcBef>
                <a:spcPct val="0"/>
              </a:spcBef>
              <a:spcAft>
                <a:spcPct val="15000"/>
              </a:spcAft>
              <a:buChar char="••"/>
            </a:pPr>
            <a:r>
              <a:rPr lang="en-US" sz="1600" kern="1200" dirty="0"/>
              <a:t>City Council provides </a:t>
            </a:r>
            <a:r>
              <a:rPr lang="en-US" sz="1600" b="1" kern="1200" dirty="0"/>
              <a:t>public notice</a:t>
            </a:r>
            <a:r>
              <a:rPr lang="en-US" sz="1600" kern="1200" dirty="0"/>
              <a:t> that will include the Surveillance Impact Report, proposed Surveillance Use Policy, and Privacy Advisory Commission recommendation at least fifteen (15) days prior to the public hearing.</a:t>
            </a:r>
          </a:p>
        </p:txBody>
      </p:sp>
      <p:sp>
        <p:nvSpPr>
          <p:cNvPr id="20" name="Freeform 19"/>
          <p:cNvSpPr/>
          <p:nvPr/>
        </p:nvSpPr>
        <p:spPr>
          <a:xfrm>
            <a:off x="9230377" y="2424479"/>
            <a:ext cx="458076" cy="354864"/>
          </a:xfrm>
          <a:custGeom>
            <a:avLst/>
            <a:gdLst>
              <a:gd name="connsiteX0" fmla="*/ 0 w 458076"/>
              <a:gd name="connsiteY0" fmla="*/ 70973 h 354864"/>
              <a:gd name="connsiteX1" fmla="*/ 280644 w 458076"/>
              <a:gd name="connsiteY1" fmla="*/ 70973 h 354864"/>
              <a:gd name="connsiteX2" fmla="*/ 280644 w 458076"/>
              <a:gd name="connsiteY2" fmla="*/ 0 h 354864"/>
              <a:gd name="connsiteX3" fmla="*/ 458076 w 458076"/>
              <a:gd name="connsiteY3" fmla="*/ 177432 h 354864"/>
              <a:gd name="connsiteX4" fmla="*/ 280644 w 458076"/>
              <a:gd name="connsiteY4" fmla="*/ 354864 h 354864"/>
              <a:gd name="connsiteX5" fmla="*/ 280644 w 458076"/>
              <a:gd name="connsiteY5" fmla="*/ 283891 h 354864"/>
              <a:gd name="connsiteX6" fmla="*/ 0 w 458076"/>
              <a:gd name="connsiteY6" fmla="*/ 283891 h 354864"/>
              <a:gd name="connsiteX7" fmla="*/ 0 w 458076"/>
              <a:gd name="connsiteY7" fmla="*/ 70973 h 35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076" h="354864">
                <a:moveTo>
                  <a:pt x="0" y="70973"/>
                </a:moveTo>
                <a:lnTo>
                  <a:pt x="280644" y="70973"/>
                </a:lnTo>
                <a:lnTo>
                  <a:pt x="280644" y="0"/>
                </a:lnTo>
                <a:lnTo>
                  <a:pt x="458076" y="177432"/>
                </a:lnTo>
                <a:lnTo>
                  <a:pt x="280644" y="354864"/>
                </a:lnTo>
                <a:lnTo>
                  <a:pt x="280644" y="283891"/>
                </a:lnTo>
                <a:lnTo>
                  <a:pt x="0" y="283891"/>
                </a:lnTo>
                <a:lnTo>
                  <a:pt x="0" y="70973"/>
                </a:lnTo>
                <a:close/>
              </a:path>
            </a:pathLst>
          </a:custGeom>
          <a:solidFill>
            <a:srgbClr val="C4D600"/>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70973" rIns="106459" bIns="70973" numCol="1" spcCol="1270" anchor="ctr" anchorCtr="0">
            <a:noAutofit/>
          </a:bodyPr>
          <a:lstStyle/>
          <a:p>
            <a:pPr lvl="0" algn="ctr" defTabSz="400050">
              <a:lnSpc>
                <a:spcPct val="90000"/>
              </a:lnSpc>
              <a:spcBef>
                <a:spcPct val="0"/>
              </a:spcBef>
              <a:spcAft>
                <a:spcPct val="35000"/>
              </a:spcAft>
            </a:pPr>
            <a:endParaRPr lang="en-US" sz="900" kern="1200"/>
          </a:p>
        </p:txBody>
      </p:sp>
      <p:sp>
        <p:nvSpPr>
          <p:cNvPr id="21" name="Freeform 20"/>
          <p:cNvSpPr/>
          <p:nvPr/>
        </p:nvSpPr>
        <p:spPr>
          <a:xfrm>
            <a:off x="9878598" y="1977128"/>
            <a:ext cx="1425322" cy="941583"/>
          </a:xfrm>
          <a:custGeom>
            <a:avLst/>
            <a:gdLst>
              <a:gd name="connsiteX0" fmla="*/ 0 w 1425322"/>
              <a:gd name="connsiteY0" fmla="*/ 47520 h 475200"/>
              <a:gd name="connsiteX1" fmla="*/ 47520 w 1425322"/>
              <a:gd name="connsiteY1" fmla="*/ 0 h 475200"/>
              <a:gd name="connsiteX2" fmla="*/ 1377802 w 1425322"/>
              <a:gd name="connsiteY2" fmla="*/ 0 h 475200"/>
              <a:gd name="connsiteX3" fmla="*/ 1425322 w 1425322"/>
              <a:gd name="connsiteY3" fmla="*/ 47520 h 475200"/>
              <a:gd name="connsiteX4" fmla="*/ 1425322 w 1425322"/>
              <a:gd name="connsiteY4" fmla="*/ 427680 h 475200"/>
              <a:gd name="connsiteX5" fmla="*/ 1377802 w 1425322"/>
              <a:gd name="connsiteY5" fmla="*/ 475200 h 475200"/>
              <a:gd name="connsiteX6" fmla="*/ 47520 w 1425322"/>
              <a:gd name="connsiteY6" fmla="*/ 475200 h 475200"/>
              <a:gd name="connsiteX7" fmla="*/ 0 w 1425322"/>
              <a:gd name="connsiteY7" fmla="*/ 427680 h 475200"/>
              <a:gd name="connsiteX8" fmla="*/ 0 w 1425322"/>
              <a:gd name="connsiteY8" fmla="*/ 47520 h 4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322" h="475200">
                <a:moveTo>
                  <a:pt x="0" y="47520"/>
                </a:moveTo>
                <a:cubicBezTo>
                  <a:pt x="0" y="21275"/>
                  <a:pt x="21275" y="0"/>
                  <a:pt x="47520" y="0"/>
                </a:cubicBezTo>
                <a:lnTo>
                  <a:pt x="1377802" y="0"/>
                </a:lnTo>
                <a:cubicBezTo>
                  <a:pt x="1404047" y="0"/>
                  <a:pt x="1425322" y="21275"/>
                  <a:pt x="1425322" y="47520"/>
                </a:cubicBezTo>
                <a:lnTo>
                  <a:pt x="1425322" y="427680"/>
                </a:lnTo>
                <a:cubicBezTo>
                  <a:pt x="1425322" y="453925"/>
                  <a:pt x="1404047" y="475200"/>
                  <a:pt x="1377802" y="475200"/>
                </a:cubicBezTo>
                <a:lnTo>
                  <a:pt x="47520" y="475200"/>
                </a:lnTo>
                <a:cubicBezTo>
                  <a:pt x="21275" y="475200"/>
                  <a:pt x="0" y="453925"/>
                  <a:pt x="0" y="427680"/>
                </a:cubicBezTo>
                <a:lnTo>
                  <a:pt x="0" y="47520"/>
                </a:lnTo>
                <a:close/>
              </a:path>
            </a:pathLst>
          </a:custGeom>
          <a:solidFill>
            <a:schemeClr val="accent5">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232" tIns="78232" rIns="78232" bIns="200310" numCol="1" spcCol="1270" anchor="t" anchorCtr="0">
            <a:noAutofit/>
          </a:bodyPr>
          <a:lstStyle/>
          <a:p>
            <a:pPr lvl="0" algn="l" defTabSz="488950">
              <a:lnSpc>
                <a:spcPct val="90000"/>
              </a:lnSpc>
              <a:spcBef>
                <a:spcPct val="0"/>
              </a:spcBef>
              <a:spcAft>
                <a:spcPct val="35000"/>
              </a:spcAft>
            </a:pPr>
            <a:r>
              <a:rPr lang="en-US" sz="2000" b="1" kern="1200" dirty="0"/>
              <a:t>Public Hearing</a:t>
            </a:r>
          </a:p>
        </p:txBody>
      </p:sp>
      <p:sp>
        <p:nvSpPr>
          <p:cNvPr id="22" name="Freeform 21"/>
          <p:cNvSpPr/>
          <p:nvPr/>
        </p:nvSpPr>
        <p:spPr>
          <a:xfrm>
            <a:off x="9790771" y="2760311"/>
            <a:ext cx="1805083" cy="3774304"/>
          </a:xfrm>
          <a:custGeom>
            <a:avLst/>
            <a:gdLst>
              <a:gd name="connsiteX0" fmla="*/ 0 w 1425322"/>
              <a:gd name="connsiteY0" fmla="*/ 142532 h 3349951"/>
              <a:gd name="connsiteX1" fmla="*/ 142532 w 1425322"/>
              <a:gd name="connsiteY1" fmla="*/ 0 h 3349951"/>
              <a:gd name="connsiteX2" fmla="*/ 1282790 w 1425322"/>
              <a:gd name="connsiteY2" fmla="*/ 0 h 3349951"/>
              <a:gd name="connsiteX3" fmla="*/ 1425322 w 1425322"/>
              <a:gd name="connsiteY3" fmla="*/ 142532 h 3349951"/>
              <a:gd name="connsiteX4" fmla="*/ 1425322 w 1425322"/>
              <a:gd name="connsiteY4" fmla="*/ 3207419 h 3349951"/>
              <a:gd name="connsiteX5" fmla="*/ 1282790 w 1425322"/>
              <a:gd name="connsiteY5" fmla="*/ 3349951 h 3349951"/>
              <a:gd name="connsiteX6" fmla="*/ 142532 w 1425322"/>
              <a:gd name="connsiteY6" fmla="*/ 3349951 h 3349951"/>
              <a:gd name="connsiteX7" fmla="*/ 0 w 1425322"/>
              <a:gd name="connsiteY7" fmla="*/ 3207419 h 3349951"/>
              <a:gd name="connsiteX8" fmla="*/ 0 w 1425322"/>
              <a:gd name="connsiteY8" fmla="*/ 142532 h 334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322" h="3349951">
                <a:moveTo>
                  <a:pt x="0" y="142532"/>
                </a:moveTo>
                <a:cubicBezTo>
                  <a:pt x="0" y="63814"/>
                  <a:pt x="63814" y="0"/>
                  <a:pt x="142532" y="0"/>
                </a:cubicBezTo>
                <a:lnTo>
                  <a:pt x="1282790" y="0"/>
                </a:lnTo>
                <a:cubicBezTo>
                  <a:pt x="1361508" y="0"/>
                  <a:pt x="1425322" y="63814"/>
                  <a:pt x="1425322" y="142532"/>
                </a:cubicBezTo>
                <a:lnTo>
                  <a:pt x="1425322" y="3207419"/>
                </a:lnTo>
                <a:cubicBezTo>
                  <a:pt x="1425322" y="3286137"/>
                  <a:pt x="1361508" y="3349951"/>
                  <a:pt x="1282790" y="3349951"/>
                </a:cubicBezTo>
                <a:lnTo>
                  <a:pt x="142532" y="3349951"/>
                </a:lnTo>
                <a:cubicBezTo>
                  <a:pt x="63814" y="3349951"/>
                  <a:pt x="0" y="3286137"/>
                  <a:pt x="0" y="3207419"/>
                </a:cubicBezTo>
                <a:lnTo>
                  <a:pt x="0" y="14253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9978" tIns="119978" rIns="119978" bIns="119978" numCol="1" spcCol="1270" anchor="t" anchorCtr="0">
            <a:noAutofit/>
          </a:bodyPr>
          <a:lstStyle/>
          <a:p>
            <a:pPr marL="57150" lvl="1" indent="-57150" algn="l" defTabSz="488950">
              <a:lnSpc>
                <a:spcPct val="90000"/>
              </a:lnSpc>
              <a:spcBef>
                <a:spcPct val="0"/>
              </a:spcBef>
              <a:spcAft>
                <a:spcPct val="15000"/>
              </a:spcAft>
              <a:buChar char="••"/>
            </a:pPr>
            <a:r>
              <a:rPr lang="en-US" sz="1600" kern="1200" dirty="0"/>
              <a:t>City Council determination: 1) benefits to the community outweighs the costs; 2) proposal will safeguard civil liberties and civil rights; and 3) no alternative with a lesser economic cost or impact on civil rights or civil liberties would be as effective.</a:t>
            </a:r>
          </a:p>
        </p:txBody>
      </p:sp>
      <p:sp>
        <p:nvSpPr>
          <p:cNvPr id="5" name="Title 3"/>
          <p:cNvSpPr txBox="1">
            <a:spLocks/>
          </p:cNvSpPr>
          <p:nvPr/>
        </p:nvSpPr>
        <p:spPr>
          <a:xfrm>
            <a:off x="2674288" y="583071"/>
            <a:ext cx="9080955" cy="11582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C4D600"/>
                </a:solidFill>
              </a:rPr>
              <a:t>Process for city to acquire or use a surveillance technology</a:t>
            </a:r>
            <a:endParaRPr lang="en-US" sz="2400" dirty="0">
              <a:solidFill>
                <a:srgbClr val="C4D600"/>
              </a:solidFill>
            </a:endParaRPr>
          </a:p>
        </p:txBody>
      </p:sp>
    </p:spTree>
    <p:extLst>
      <p:ext uri="{BB962C8B-B14F-4D97-AF65-F5344CB8AC3E}">
        <p14:creationId xmlns:p14="http://schemas.microsoft.com/office/powerpoint/2010/main" val="336390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5102"/>
            <a:ext cx="12191999" cy="1641296"/>
          </a:xfrm>
          <a:prstGeom prst="rect">
            <a:avLst/>
          </a:prstGeom>
          <a:gradFill flip="none" rotWithShape="1">
            <a:gsLst>
              <a:gs pos="0">
                <a:schemeClr val="tx1"/>
              </a:gs>
              <a:gs pos="98000">
                <a:schemeClr val="accent1">
                  <a:lumMod val="89000"/>
                </a:schemeClr>
              </a:gs>
              <a:gs pos="98000">
                <a:schemeClr val="accent1">
                  <a:lumMod val="75000"/>
                </a:schemeClr>
              </a:gs>
              <a:gs pos="97000">
                <a:schemeClr val="accent1">
                  <a:lumMod val="70000"/>
                </a:schemeClr>
              </a:gs>
            </a:gsLst>
            <a:lin ang="27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entury Gothic" panose="020B0502020202020204" pitchFamily="34" charset="0"/>
            </a:endParaRPr>
          </a:p>
        </p:txBody>
      </p:sp>
      <p:sp>
        <p:nvSpPr>
          <p:cNvPr id="6" name="Rectangle 5"/>
          <p:cNvSpPr/>
          <p:nvPr/>
        </p:nvSpPr>
        <p:spPr>
          <a:xfrm>
            <a:off x="252605" y="253055"/>
            <a:ext cx="4859022" cy="666786"/>
          </a:xfrm>
          <a:prstGeom prst="rect">
            <a:avLst/>
          </a:prstGeom>
        </p:spPr>
        <p:txBody>
          <a:bodyPr wrap="none">
            <a:spAutoFit/>
          </a:bodyPr>
          <a:lstStyle/>
          <a:p>
            <a:pPr defTabSz="1219170">
              <a:defRPr/>
            </a:pPr>
            <a:r>
              <a:rPr lang="en-US" sz="3733" b="1" kern="0" dirty="0">
                <a:solidFill>
                  <a:schemeClr val="bg1"/>
                </a:solidFill>
                <a:latin typeface="Century Gothic" panose="020B0502020202020204" pitchFamily="34" charset="0"/>
                <a:ea typeface="Intel Clear"/>
                <a:cs typeface="Intel Clear"/>
              </a:rPr>
              <a:t>Illustrative Examples</a:t>
            </a:r>
            <a:endParaRPr lang="en-US" sz="1400" kern="0" dirty="0">
              <a:solidFill>
                <a:schemeClr val="bg1"/>
              </a:solidFill>
            </a:endParaRPr>
          </a:p>
        </p:txBody>
      </p:sp>
      <p:sp>
        <p:nvSpPr>
          <p:cNvPr id="16" name="Content Placeholder 15"/>
          <p:cNvSpPr>
            <a:spLocks noGrp="1"/>
          </p:cNvSpPr>
          <p:nvPr>
            <p:ph idx="1"/>
          </p:nvPr>
        </p:nvSpPr>
        <p:spPr>
          <a:xfrm>
            <a:off x="443089" y="2454070"/>
            <a:ext cx="5246511" cy="4351338"/>
          </a:xfrm>
        </p:spPr>
        <p:txBody>
          <a:bodyPr>
            <a:normAutofit fontScale="77500" lnSpcReduction="20000"/>
          </a:bodyPr>
          <a:lstStyle/>
          <a:p>
            <a:r>
              <a:rPr lang="en-US" dirty="0">
                <a:solidFill>
                  <a:srgbClr val="002060"/>
                </a:solidFill>
              </a:rPr>
              <a:t>DOT acquisition of </a:t>
            </a:r>
            <a:r>
              <a:rPr lang="en-US" b="1" dirty="0">
                <a:solidFill>
                  <a:srgbClr val="002060"/>
                </a:solidFill>
              </a:rPr>
              <a:t>Unmanned Arial Vehicles (UAVs) </a:t>
            </a:r>
            <a:r>
              <a:rPr lang="en-US" dirty="0">
                <a:solidFill>
                  <a:srgbClr val="002060"/>
                </a:solidFill>
              </a:rPr>
              <a:t>to document transportation improvement projects;</a:t>
            </a:r>
          </a:p>
          <a:p>
            <a:r>
              <a:rPr lang="en-US" dirty="0">
                <a:solidFill>
                  <a:srgbClr val="002060"/>
                </a:solidFill>
              </a:rPr>
              <a:t>DOT Parking and Mobility using vehicle-mounted </a:t>
            </a:r>
            <a:r>
              <a:rPr lang="en-US" b="1" dirty="0">
                <a:solidFill>
                  <a:srgbClr val="002060"/>
                </a:solidFill>
              </a:rPr>
              <a:t>Automatic License Plate Recognition (ALPR)</a:t>
            </a:r>
            <a:r>
              <a:rPr lang="en-US" dirty="0">
                <a:solidFill>
                  <a:srgbClr val="002060"/>
                </a:solidFill>
              </a:rPr>
              <a:t> to “virtually chalk” vehicles in time-limited spaces, verify permit parking, monitor “pay by phone” parking payments;</a:t>
            </a:r>
          </a:p>
          <a:p>
            <a:r>
              <a:rPr lang="en-US" dirty="0">
                <a:solidFill>
                  <a:srgbClr val="002060"/>
                </a:solidFill>
              </a:rPr>
              <a:t>District Attorney’ use of </a:t>
            </a:r>
            <a:r>
              <a:rPr lang="en-US" b="1" dirty="0">
                <a:solidFill>
                  <a:srgbClr val="002060"/>
                </a:solidFill>
              </a:rPr>
              <a:t>surveillance video</a:t>
            </a:r>
            <a:r>
              <a:rPr lang="en-US" dirty="0">
                <a:solidFill>
                  <a:srgbClr val="002060"/>
                </a:solidFill>
              </a:rPr>
              <a:t> to monitor illegal dumping; </a:t>
            </a:r>
          </a:p>
          <a:p>
            <a:r>
              <a:rPr lang="en-US" dirty="0">
                <a:solidFill>
                  <a:srgbClr val="002060"/>
                </a:solidFill>
              </a:rPr>
              <a:t>Police Dept. use of </a:t>
            </a:r>
            <a:r>
              <a:rPr lang="en-US" b="1" dirty="0">
                <a:solidFill>
                  <a:srgbClr val="002060"/>
                </a:solidFill>
              </a:rPr>
              <a:t>cell site simulators </a:t>
            </a:r>
            <a:r>
              <a:rPr lang="en-US" dirty="0">
                <a:solidFill>
                  <a:srgbClr val="002060"/>
                </a:solidFill>
              </a:rPr>
              <a:t>to locate missing persons and apprehend fugitives;</a:t>
            </a:r>
          </a:p>
          <a:p>
            <a:r>
              <a:rPr lang="en-US" dirty="0">
                <a:solidFill>
                  <a:srgbClr val="002060"/>
                </a:solidFill>
              </a:rPr>
              <a:t>. . .</a:t>
            </a:r>
          </a:p>
          <a:p>
            <a:endParaRPr lang="en-US" dirty="0"/>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0420" y="2349855"/>
            <a:ext cx="2764488" cy="3242886"/>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52976" y="2367951"/>
            <a:ext cx="2420388" cy="1808493"/>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59706" y="4287616"/>
            <a:ext cx="2413658" cy="1305126"/>
          </a:xfrm>
          <a:prstGeom prst="rect">
            <a:avLst/>
          </a:prstGeom>
        </p:spPr>
      </p:pic>
      <p:sp>
        <p:nvSpPr>
          <p:cNvPr id="20" name="TextBox 19"/>
          <p:cNvSpPr txBox="1"/>
          <p:nvPr/>
        </p:nvSpPr>
        <p:spPr>
          <a:xfrm>
            <a:off x="6095999" y="1838573"/>
            <a:ext cx="5361826" cy="400110"/>
          </a:xfrm>
          <a:prstGeom prst="rect">
            <a:avLst/>
          </a:prstGeom>
          <a:noFill/>
        </p:spPr>
        <p:txBody>
          <a:bodyPr wrap="square" rtlCol="0">
            <a:spAutoFit/>
          </a:bodyPr>
          <a:lstStyle/>
          <a:p>
            <a:r>
              <a:rPr lang="en-US" sz="2000" b="1" dirty="0">
                <a:solidFill>
                  <a:schemeClr val="tx2"/>
                </a:solidFill>
              </a:rPr>
              <a:t>E.g., Pending DOT request:</a:t>
            </a:r>
          </a:p>
        </p:txBody>
      </p:sp>
      <p:sp>
        <p:nvSpPr>
          <p:cNvPr id="21" name="Rectangle 20"/>
          <p:cNvSpPr/>
          <p:nvPr/>
        </p:nvSpPr>
        <p:spPr>
          <a:xfrm>
            <a:off x="339668" y="1840010"/>
            <a:ext cx="4015779" cy="523220"/>
          </a:xfrm>
          <a:prstGeom prst="rect">
            <a:avLst/>
          </a:prstGeom>
        </p:spPr>
        <p:txBody>
          <a:bodyPr wrap="none">
            <a:spAutoFit/>
          </a:bodyPr>
          <a:lstStyle/>
          <a:p>
            <a:r>
              <a:rPr lang="en-US" sz="2800" b="1" dirty="0">
                <a:solidFill>
                  <a:schemeClr val="tx2"/>
                </a:solidFill>
              </a:rPr>
              <a:t>Types of requests include</a:t>
            </a:r>
            <a:r>
              <a:rPr lang="en-US" b="1" dirty="0">
                <a:solidFill>
                  <a:schemeClr val="tx2"/>
                </a:solidFill>
              </a:rPr>
              <a:t>:</a:t>
            </a:r>
          </a:p>
        </p:txBody>
      </p:sp>
      <p:sp>
        <p:nvSpPr>
          <p:cNvPr id="22" name="TextBox 21"/>
          <p:cNvSpPr txBox="1"/>
          <p:nvPr/>
        </p:nvSpPr>
        <p:spPr>
          <a:xfrm>
            <a:off x="6095999" y="5610837"/>
            <a:ext cx="5802490" cy="1569660"/>
          </a:xfrm>
          <a:prstGeom prst="rect">
            <a:avLst/>
          </a:prstGeom>
          <a:noFill/>
        </p:spPr>
        <p:txBody>
          <a:bodyPr wrap="square" rtlCol="0">
            <a:spAutoFit/>
          </a:bodyPr>
          <a:lstStyle/>
          <a:p>
            <a:pPr marL="285750" indent="-285750">
              <a:buFont typeface="Arial" panose="020B0604020202020204" pitchFamily="34" charset="0"/>
              <a:buChar char="•"/>
            </a:pPr>
            <a:r>
              <a:rPr lang="en-US" sz="1200" b="1" dirty="0"/>
              <a:t>Data types and sources: </a:t>
            </a:r>
            <a:r>
              <a:rPr lang="en-US" sz="1200" dirty="0"/>
              <a:t>Optical cameras, IR cameras, LIDAR, mapping software </a:t>
            </a:r>
          </a:p>
          <a:p>
            <a:pPr marL="285750" lvl="0" indent="-285750">
              <a:buFont typeface="Arial" panose="020B0604020202020204" pitchFamily="34" charset="0"/>
              <a:buChar char="•"/>
            </a:pPr>
            <a:r>
              <a:rPr lang="en-US" sz="1200" b="1" dirty="0"/>
              <a:t>Potential impacts: </a:t>
            </a:r>
            <a:r>
              <a:rPr lang="en-US" sz="1200" dirty="0"/>
              <a:t>Capturing PII without notice or consent; Enabling targeted voyeurism; Data use and retention uncertainties</a:t>
            </a:r>
          </a:p>
          <a:p>
            <a:pPr marL="285750" lvl="0" indent="-285750">
              <a:buFont typeface="Arial" panose="020B0604020202020204" pitchFamily="34" charset="0"/>
              <a:buChar char="•"/>
            </a:pPr>
            <a:r>
              <a:rPr lang="en-US" sz="1200" b="1" dirty="0"/>
              <a:t>Mitigations: </a:t>
            </a:r>
            <a:r>
              <a:rPr lang="en-US" sz="1200" dirty="0"/>
              <a:t>Deploy only in public and with notice where possible; obfuscate faces and license plates. Two-person team; focus must remain on project</a:t>
            </a:r>
          </a:p>
          <a:p>
            <a:endParaRPr lang="en-US" dirty="0"/>
          </a:p>
          <a:p>
            <a:endParaRPr lang="en-US" dirty="0"/>
          </a:p>
        </p:txBody>
      </p:sp>
    </p:spTree>
    <p:extLst>
      <p:ext uri="{BB962C8B-B14F-4D97-AF65-F5344CB8AC3E}">
        <p14:creationId xmlns:p14="http://schemas.microsoft.com/office/powerpoint/2010/main" val="2590957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4947</TotalTime>
  <Words>2587</Words>
  <Application>Microsoft Office PowerPoint</Application>
  <PresentationFormat>Widescreen</PresentationFormat>
  <Paragraphs>255</Paragraphs>
  <Slides>21</Slides>
  <Notes>14</Notes>
  <HiddenSlides>3</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Calibri</vt:lpstr>
      <vt:lpstr>Calibri Light</vt:lpstr>
      <vt:lpstr>Century Gothic</vt:lpstr>
      <vt:lpstr>Times New Roman</vt:lpstr>
      <vt:lpstr>Office Theme</vt:lpstr>
      <vt:lpstr>1_Office Theme</vt:lpstr>
      <vt:lpstr>OAKLAND: #HellaPrivacy, #DeportICE  History, Process, and Next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  Interested in engaging?</vt:lpstr>
    </vt:vector>
  </TitlesOfParts>
  <Company>Intel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Patterson, Heather M</dc:creator>
  <cp:keywords>CTPClassification=CTP_NT</cp:keywords>
  <cp:lastModifiedBy>Brian Hofer</cp:lastModifiedBy>
  <cp:revision>286</cp:revision>
  <dcterms:created xsi:type="dcterms:W3CDTF">2018-09-24T04:47:20Z</dcterms:created>
  <dcterms:modified xsi:type="dcterms:W3CDTF">2019-07-19T16:27:33Z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984e3e2c-b09a-4be6-ae50-cbdc292d6c4f</vt:lpwstr>
  </property>
  <property fmtid="{D5CDD505-2E9C-101B-9397-08002B2CF9AE}" pid="3" name="CTP_TimeStamp">
    <vt:lpwstr>2019-03-24 17:57:20Z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