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2" r:id="rId16"/>
    <p:sldId id="273"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6897" autoAdjust="0"/>
  </p:normalViewPr>
  <p:slideViewPr>
    <p:cSldViewPr snapToGrid="0">
      <p:cViewPr varScale="1">
        <p:scale>
          <a:sx n="96" d="100"/>
          <a:sy n="96" d="100"/>
        </p:scale>
        <p:origin x="96" y="8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448FFF-FA81-4B12-9A61-447A62438514}"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630B-D219-4EEA-9788-3E1A8DE42EF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22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48FFF-FA81-4B12-9A61-447A62438514}"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88196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48FFF-FA81-4B12-9A61-447A62438514}"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10190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48FFF-FA81-4B12-9A61-447A62438514}"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219321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48FFF-FA81-4B12-9A61-447A62438514}"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630B-D219-4EEA-9788-3E1A8DE42EF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61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448FFF-FA81-4B12-9A61-447A62438514}"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426685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48FFF-FA81-4B12-9A61-447A62438514}"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408459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448FFF-FA81-4B12-9A61-447A62438514}"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106408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448FFF-FA81-4B12-9A61-447A62438514}" type="datetimeFigureOut">
              <a:rPr lang="en-US" smtClean="0"/>
              <a:t>10/1/2018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350728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448FFF-FA81-4B12-9A61-447A62438514}" type="datetimeFigureOut">
              <a:rPr lang="en-US" smtClean="0"/>
              <a:t>10/1/2018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62630B-D219-4EEA-9788-3E1A8DE42EF3}" type="slidenum">
              <a:rPr lang="en-US" smtClean="0"/>
              <a:t>‹#›</a:t>
            </a:fld>
            <a:endParaRPr lang="en-US"/>
          </a:p>
        </p:txBody>
      </p:sp>
    </p:spTree>
    <p:extLst>
      <p:ext uri="{BB962C8B-B14F-4D97-AF65-F5344CB8AC3E}">
        <p14:creationId xmlns:p14="http://schemas.microsoft.com/office/powerpoint/2010/main" val="312194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48FFF-FA81-4B12-9A61-447A62438514}"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2630B-D219-4EEA-9788-3E1A8DE42EF3}" type="slidenum">
              <a:rPr lang="en-US" smtClean="0"/>
              <a:t>‹#›</a:t>
            </a:fld>
            <a:endParaRPr lang="en-US"/>
          </a:p>
        </p:txBody>
      </p:sp>
    </p:spTree>
    <p:extLst>
      <p:ext uri="{BB962C8B-B14F-4D97-AF65-F5344CB8AC3E}">
        <p14:creationId xmlns:p14="http://schemas.microsoft.com/office/powerpoint/2010/main" val="249692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448FFF-FA81-4B12-9A61-447A62438514}" type="datetimeFigureOut">
              <a:rPr lang="en-US" smtClean="0"/>
              <a:t>10/1/2018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62630B-D219-4EEA-9788-3E1A8DE42EF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906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 to Video Chat</a:t>
            </a:r>
            <a:endParaRPr lang="en-US" dirty="0"/>
          </a:p>
        </p:txBody>
      </p:sp>
      <p:sp>
        <p:nvSpPr>
          <p:cNvPr id="3" name="Subtitle 2"/>
          <p:cNvSpPr>
            <a:spLocks noGrp="1"/>
          </p:cNvSpPr>
          <p:nvPr>
            <p:ph type="subTitle" idx="1"/>
          </p:nvPr>
        </p:nvSpPr>
        <p:spPr/>
        <p:txBody>
          <a:bodyPr/>
          <a:lstStyle/>
          <a:p>
            <a:r>
              <a:rPr lang="en-US" dirty="0" smtClean="0"/>
              <a:t>Computers, phones, Tablets</a:t>
            </a:r>
            <a:endParaRPr lang="en-US" dirty="0"/>
          </a:p>
        </p:txBody>
      </p:sp>
    </p:spTree>
    <p:extLst>
      <p:ext uri="{BB962C8B-B14F-4D97-AF65-F5344CB8AC3E}">
        <p14:creationId xmlns:p14="http://schemas.microsoft.com/office/powerpoint/2010/main" val="3532180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Skype	</a:t>
            </a:r>
            <a:endParaRPr lang="en-US" dirty="0"/>
          </a:p>
        </p:txBody>
      </p:sp>
      <p:sp>
        <p:nvSpPr>
          <p:cNvPr id="3" name="Content Placeholder 2"/>
          <p:cNvSpPr>
            <a:spLocks noGrp="1"/>
          </p:cNvSpPr>
          <p:nvPr>
            <p:ph idx="1"/>
          </p:nvPr>
        </p:nvSpPr>
        <p:spPr/>
        <p:txBody>
          <a:bodyPr>
            <a:normAutofit/>
          </a:bodyPr>
          <a:lstStyle/>
          <a:p>
            <a:r>
              <a:rPr lang="en-US" sz="3000" dirty="0" smtClean="0"/>
              <a:t>What you will need:</a:t>
            </a:r>
          </a:p>
          <a:p>
            <a:pPr>
              <a:buFont typeface="Wingdings" panose="05000000000000000000" pitchFamily="2" charset="2"/>
              <a:buChar char="q"/>
            </a:pPr>
            <a:r>
              <a:rPr lang="en-US" sz="3000" dirty="0" smtClean="0"/>
              <a:t>A Microsoft account (either hotmail.com or outlook.com) OR a phone number</a:t>
            </a:r>
          </a:p>
          <a:p>
            <a:pPr>
              <a:buFont typeface="Wingdings" panose="05000000000000000000" pitchFamily="2" charset="2"/>
              <a:buChar char="q"/>
            </a:pPr>
            <a:r>
              <a:rPr lang="en-US" sz="3200" dirty="0" smtClean="0"/>
              <a:t>A </a:t>
            </a:r>
            <a:r>
              <a:rPr lang="en-US" sz="3200" dirty="0"/>
              <a:t>high-speed </a:t>
            </a:r>
            <a:r>
              <a:rPr lang="en-US" sz="3200" dirty="0" smtClean="0"/>
              <a:t>Internet/data </a:t>
            </a:r>
            <a:r>
              <a:rPr lang="en-US" sz="3200" dirty="0"/>
              <a:t>connection (DSL, cable, or </a:t>
            </a:r>
            <a:r>
              <a:rPr lang="en-US" sz="3200" dirty="0" smtClean="0"/>
              <a:t>3G/4G)</a:t>
            </a:r>
            <a:endParaRPr lang="en-US" sz="3200" dirty="0"/>
          </a:p>
          <a:p>
            <a:pPr>
              <a:buFont typeface="Wingdings" panose="05000000000000000000" pitchFamily="2" charset="2"/>
              <a:buChar char="q"/>
            </a:pPr>
            <a:r>
              <a:rPr lang="en-US" sz="3200" dirty="0" smtClean="0"/>
              <a:t>Speakers, </a:t>
            </a:r>
            <a:r>
              <a:rPr lang="en-US" sz="3200" dirty="0"/>
              <a:t>a </a:t>
            </a:r>
            <a:r>
              <a:rPr lang="en-US" sz="3200" dirty="0" smtClean="0"/>
              <a:t>microphone, and a webcam </a:t>
            </a:r>
            <a:r>
              <a:rPr lang="en-US" sz="3200" dirty="0"/>
              <a:t>(built-in to your device or </a:t>
            </a:r>
            <a:r>
              <a:rPr lang="en-US" sz="3200" dirty="0" smtClean="0"/>
              <a:t>separate)</a:t>
            </a:r>
          </a:p>
        </p:txBody>
      </p:sp>
    </p:spTree>
    <p:extLst>
      <p:ext uri="{BB962C8B-B14F-4D97-AF65-F5344CB8AC3E}">
        <p14:creationId xmlns:p14="http://schemas.microsoft.com/office/powerpoint/2010/main" val="2849075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WhatsApp</a:t>
            </a:r>
            <a:endParaRPr lang="en-US" dirty="0"/>
          </a:p>
        </p:txBody>
      </p:sp>
      <p:sp>
        <p:nvSpPr>
          <p:cNvPr id="3" name="Content Placeholder 2"/>
          <p:cNvSpPr>
            <a:spLocks noGrp="1"/>
          </p:cNvSpPr>
          <p:nvPr>
            <p:ph idx="1"/>
          </p:nvPr>
        </p:nvSpPr>
        <p:spPr/>
        <p:txBody>
          <a:bodyPr>
            <a:normAutofit/>
          </a:bodyPr>
          <a:lstStyle/>
          <a:p>
            <a:endParaRPr lang="en-US" sz="3000" dirty="0" smtClean="0"/>
          </a:p>
          <a:p>
            <a:r>
              <a:rPr lang="en-US" sz="3000" dirty="0" smtClean="0"/>
              <a:t>To talk to someone in WhatsApp, both people will need a phone with the app installed on it. WhatsApp is very popular, though, and many people have it.</a:t>
            </a:r>
          </a:p>
        </p:txBody>
      </p:sp>
    </p:spTree>
    <p:extLst>
      <p:ext uri="{BB962C8B-B14F-4D97-AF65-F5344CB8AC3E}">
        <p14:creationId xmlns:p14="http://schemas.microsoft.com/office/powerpoint/2010/main" val="3939844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WhatsApp</a:t>
            </a:r>
            <a:endParaRPr lang="en-US" dirty="0"/>
          </a:p>
        </p:txBody>
      </p:sp>
      <p:sp>
        <p:nvSpPr>
          <p:cNvPr id="3" name="Content Placeholder 2"/>
          <p:cNvSpPr>
            <a:spLocks noGrp="1"/>
          </p:cNvSpPr>
          <p:nvPr>
            <p:ph idx="1"/>
          </p:nvPr>
        </p:nvSpPr>
        <p:spPr/>
        <p:txBody>
          <a:bodyPr>
            <a:normAutofit/>
          </a:bodyPr>
          <a:lstStyle/>
          <a:p>
            <a:r>
              <a:rPr lang="en-US" sz="3000" dirty="0" smtClean="0"/>
              <a:t>What you will need:</a:t>
            </a:r>
          </a:p>
          <a:p>
            <a:pPr>
              <a:buFont typeface="Wingdings" panose="05000000000000000000" pitchFamily="2" charset="2"/>
              <a:buChar char="q"/>
            </a:pPr>
            <a:r>
              <a:rPr lang="en-US" sz="3200" dirty="0" smtClean="0"/>
              <a:t>A smartphone with a phone plan and your phone number</a:t>
            </a:r>
            <a:endParaRPr lang="en-US" sz="3200" dirty="0"/>
          </a:p>
          <a:p>
            <a:pPr>
              <a:buFont typeface="Wingdings" panose="05000000000000000000" pitchFamily="2" charset="2"/>
              <a:buChar char="q"/>
            </a:pPr>
            <a:r>
              <a:rPr lang="en-US" sz="3200" dirty="0"/>
              <a:t>A high-speed </a:t>
            </a:r>
            <a:r>
              <a:rPr lang="en-US" sz="3200" dirty="0" smtClean="0"/>
              <a:t>Internet/data </a:t>
            </a:r>
            <a:r>
              <a:rPr lang="en-US" sz="3200" dirty="0"/>
              <a:t>connection (DSL, cable, or </a:t>
            </a:r>
            <a:r>
              <a:rPr lang="en-US" sz="3200" dirty="0" smtClean="0"/>
              <a:t>3G/4G)</a:t>
            </a:r>
          </a:p>
          <a:p>
            <a:pPr>
              <a:buFont typeface="Wingdings" panose="05000000000000000000" pitchFamily="2" charset="2"/>
              <a:buChar char="q"/>
            </a:pPr>
            <a:r>
              <a:rPr lang="en-US" sz="3200" dirty="0" smtClean="0"/>
              <a:t>The username and password (or thumbprint ID) that you use to download apps</a:t>
            </a:r>
            <a:endParaRPr lang="en-US" sz="3200" dirty="0"/>
          </a:p>
        </p:txBody>
      </p:sp>
    </p:spTree>
    <p:extLst>
      <p:ext uri="{BB962C8B-B14F-4D97-AF65-F5344CB8AC3E}">
        <p14:creationId xmlns:p14="http://schemas.microsoft.com/office/powerpoint/2010/main" val="1579038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Facebook Messenger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000" dirty="0" smtClean="0"/>
              <a:t>To talk to someone in Facebook messenger, both people will need a Facebook account. Facebook is very popular, though, and many people have an account.</a:t>
            </a:r>
          </a:p>
          <a:p>
            <a:pPr>
              <a:buFont typeface="Wingdings" panose="05000000000000000000" pitchFamily="2" charset="2"/>
              <a:buChar char="q"/>
            </a:pPr>
            <a:r>
              <a:rPr lang="en-US" sz="3000" dirty="0" smtClean="0"/>
              <a:t>You can video call someone from a computer when you are both logged in to Facebook.</a:t>
            </a:r>
          </a:p>
          <a:p>
            <a:pPr>
              <a:buFont typeface="Wingdings" panose="05000000000000000000" pitchFamily="2" charset="2"/>
              <a:buChar char="q"/>
            </a:pPr>
            <a:r>
              <a:rPr lang="en-US" sz="3000" dirty="0" smtClean="0"/>
              <a:t>You can also video call someone from your smartphone if you and the other person have Facebook messenger installed.</a:t>
            </a:r>
          </a:p>
        </p:txBody>
      </p:sp>
    </p:spTree>
    <p:extLst>
      <p:ext uri="{BB962C8B-B14F-4D97-AF65-F5344CB8AC3E}">
        <p14:creationId xmlns:p14="http://schemas.microsoft.com/office/powerpoint/2010/main" val="245128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Facebook Messenger</a:t>
            </a:r>
            <a:endParaRPr lang="en-US" dirty="0"/>
          </a:p>
        </p:txBody>
      </p:sp>
      <p:sp>
        <p:nvSpPr>
          <p:cNvPr id="3" name="Content Placeholder 2"/>
          <p:cNvSpPr>
            <a:spLocks noGrp="1"/>
          </p:cNvSpPr>
          <p:nvPr>
            <p:ph idx="1"/>
          </p:nvPr>
        </p:nvSpPr>
        <p:spPr/>
        <p:txBody>
          <a:bodyPr>
            <a:normAutofit/>
          </a:bodyPr>
          <a:lstStyle/>
          <a:p>
            <a:r>
              <a:rPr lang="en-US" sz="3000" dirty="0" smtClean="0"/>
              <a:t>What you will need:</a:t>
            </a:r>
          </a:p>
          <a:p>
            <a:pPr>
              <a:buFont typeface="Wingdings" panose="05000000000000000000" pitchFamily="2" charset="2"/>
              <a:buChar char="q"/>
            </a:pPr>
            <a:r>
              <a:rPr lang="en-US" sz="3000" dirty="0" smtClean="0"/>
              <a:t>Either a 1) smartphone with the </a:t>
            </a:r>
            <a:r>
              <a:rPr lang="en-US" sz="3000" dirty="0"/>
              <a:t>username and password </a:t>
            </a:r>
            <a:r>
              <a:rPr lang="en-US" sz="3000" dirty="0" smtClean="0"/>
              <a:t>or </a:t>
            </a:r>
            <a:r>
              <a:rPr lang="en-US" sz="3000" dirty="0"/>
              <a:t>thumbprint </a:t>
            </a:r>
            <a:r>
              <a:rPr lang="en-US" sz="3000" dirty="0" smtClean="0"/>
              <a:t>ID </a:t>
            </a:r>
            <a:r>
              <a:rPr lang="en-US" sz="3000" dirty="0"/>
              <a:t>that you use to download </a:t>
            </a:r>
            <a:r>
              <a:rPr lang="en-US" sz="3000" dirty="0" smtClean="0"/>
              <a:t>apps or 2) a computer</a:t>
            </a:r>
            <a:endParaRPr lang="en-US" sz="3000" dirty="0"/>
          </a:p>
          <a:p>
            <a:pPr>
              <a:buFont typeface="Wingdings" panose="05000000000000000000" pitchFamily="2" charset="2"/>
              <a:buChar char="q"/>
            </a:pPr>
            <a:r>
              <a:rPr lang="en-US" sz="3000" dirty="0" smtClean="0"/>
              <a:t> A </a:t>
            </a:r>
            <a:r>
              <a:rPr lang="en-US" sz="3000" dirty="0"/>
              <a:t>high-speed </a:t>
            </a:r>
            <a:r>
              <a:rPr lang="en-US" sz="3000" dirty="0" smtClean="0"/>
              <a:t>Internet or data </a:t>
            </a:r>
            <a:r>
              <a:rPr lang="en-US" sz="3000" dirty="0"/>
              <a:t>connection (DSL, cable, or </a:t>
            </a:r>
            <a:r>
              <a:rPr lang="en-US" sz="3000" dirty="0" smtClean="0"/>
              <a:t>3G/4G)</a:t>
            </a:r>
          </a:p>
          <a:p>
            <a:pPr>
              <a:buFont typeface="Wingdings" panose="05000000000000000000" pitchFamily="2" charset="2"/>
              <a:buChar char="q"/>
            </a:pPr>
            <a:r>
              <a:rPr lang="en-US" sz="3000" dirty="0" smtClean="0"/>
              <a:t>A Facebook account and your Facebook login and password.</a:t>
            </a:r>
          </a:p>
        </p:txBody>
      </p:sp>
    </p:spTree>
    <p:extLst>
      <p:ext uri="{BB962C8B-B14F-4D97-AF65-F5344CB8AC3E}">
        <p14:creationId xmlns:p14="http://schemas.microsoft.com/office/powerpoint/2010/main" val="133078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Google Hangouts</a:t>
            </a:r>
            <a:endParaRPr lang="en-US" dirty="0"/>
          </a:p>
        </p:txBody>
      </p:sp>
      <p:sp>
        <p:nvSpPr>
          <p:cNvPr id="3" name="Content Placeholder 2"/>
          <p:cNvSpPr>
            <a:spLocks noGrp="1"/>
          </p:cNvSpPr>
          <p:nvPr>
            <p:ph idx="1"/>
          </p:nvPr>
        </p:nvSpPr>
        <p:spPr/>
        <p:txBody>
          <a:bodyPr>
            <a:normAutofit/>
          </a:bodyPr>
          <a:lstStyle/>
          <a:p>
            <a:r>
              <a:rPr lang="en-US" sz="2800" dirty="0" smtClean="0"/>
              <a:t>Google Hangouts is </a:t>
            </a:r>
            <a:r>
              <a:rPr lang="en-US" sz="2800" dirty="0"/>
              <a:t>a free program that allows you to video chat to friends and family.</a:t>
            </a:r>
          </a:p>
          <a:p>
            <a:pPr>
              <a:buFont typeface="Wingdings" panose="05000000000000000000" pitchFamily="2" charset="2"/>
              <a:buChar char="q"/>
            </a:pPr>
            <a:r>
              <a:rPr lang="en-US" sz="2800" dirty="0"/>
              <a:t>Use a computer, smartphone, or tablet </a:t>
            </a:r>
          </a:p>
          <a:p>
            <a:pPr>
              <a:buFont typeface="Wingdings" panose="05000000000000000000" pitchFamily="2" charset="2"/>
              <a:buChar char="q"/>
            </a:pPr>
            <a:r>
              <a:rPr lang="en-US" sz="2800" dirty="0"/>
              <a:t>Make phone calls, video calls, group calls, and more over the Internet for free </a:t>
            </a:r>
          </a:p>
          <a:p>
            <a:pPr>
              <a:buFont typeface="Wingdings" panose="05000000000000000000" pitchFamily="2" charset="2"/>
              <a:buChar char="q"/>
            </a:pPr>
            <a:r>
              <a:rPr lang="en-US" sz="2800" dirty="0"/>
              <a:t>You can call landlines and cell </a:t>
            </a:r>
            <a:r>
              <a:rPr lang="en-US" sz="2800" dirty="0" smtClean="0"/>
              <a:t>phones too, though there is a small fee for this</a:t>
            </a:r>
            <a:endParaRPr lang="en-US" sz="2800" dirty="0"/>
          </a:p>
          <a:p>
            <a:endParaRPr lang="en-US" sz="2800" dirty="0"/>
          </a:p>
        </p:txBody>
      </p:sp>
    </p:spTree>
    <p:extLst>
      <p:ext uri="{BB962C8B-B14F-4D97-AF65-F5344CB8AC3E}">
        <p14:creationId xmlns:p14="http://schemas.microsoft.com/office/powerpoint/2010/main" val="2758939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Google Hangouts</a:t>
            </a:r>
            <a:endParaRPr lang="en-US" dirty="0"/>
          </a:p>
        </p:txBody>
      </p:sp>
      <p:sp>
        <p:nvSpPr>
          <p:cNvPr id="3" name="Content Placeholder 2"/>
          <p:cNvSpPr>
            <a:spLocks noGrp="1"/>
          </p:cNvSpPr>
          <p:nvPr>
            <p:ph idx="1"/>
          </p:nvPr>
        </p:nvSpPr>
        <p:spPr/>
        <p:txBody>
          <a:bodyPr>
            <a:normAutofit/>
          </a:bodyPr>
          <a:lstStyle/>
          <a:p>
            <a:r>
              <a:rPr lang="en-US" sz="2800" dirty="0"/>
              <a:t>What you will need:</a:t>
            </a:r>
          </a:p>
          <a:p>
            <a:pPr>
              <a:buFont typeface="Wingdings" panose="05000000000000000000" pitchFamily="2" charset="2"/>
              <a:buChar char="q"/>
            </a:pPr>
            <a:r>
              <a:rPr lang="en-US" sz="2800" dirty="0"/>
              <a:t>A </a:t>
            </a:r>
            <a:r>
              <a:rPr lang="en-US" sz="2800" dirty="0" smtClean="0"/>
              <a:t>google </a:t>
            </a:r>
            <a:r>
              <a:rPr lang="en-US" sz="2800" dirty="0"/>
              <a:t>account </a:t>
            </a:r>
            <a:r>
              <a:rPr lang="en-US" sz="2800" dirty="0" smtClean="0"/>
              <a:t>(gmail.com) </a:t>
            </a:r>
          </a:p>
          <a:p>
            <a:pPr>
              <a:buFont typeface="Wingdings" panose="05000000000000000000" pitchFamily="2" charset="2"/>
              <a:buChar char="q"/>
            </a:pPr>
            <a:r>
              <a:rPr lang="en-US" sz="2800" dirty="0" smtClean="0"/>
              <a:t>A </a:t>
            </a:r>
            <a:r>
              <a:rPr lang="en-US" sz="2800" dirty="0"/>
              <a:t>high-speed Internet/data connection (DSL, cable, or 3G/4G)</a:t>
            </a:r>
          </a:p>
          <a:p>
            <a:pPr>
              <a:buFont typeface="Wingdings" panose="05000000000000000000" pitchFamily="2" charset="2"/>
              <a:buChar char="q"/>
            </a:pPr>
            <a:r>
              <a:rPr lang="en-US" sz="2800" dirty="0"/>
              <a:t>Speakers, a microphone, and a webcam (built-in to your device or separate</a:t>
            </a:r>
            <a:r>
              <a:rPr lang="en-US" sz="2800" dirty="0" smtClean="0"/>
              <a:t>)</a:t>
            </a:r>
          </a:p>
          <a:p>
            <a:pPr>
              <a:buFont typeface="Wingdings" panose="05000000000000000000" pitchFamily="2" charset="2"/>
              <a:buChar char="q"/>
            </a:pPr>
            <a:r>
              <a:rPr lang="en-US" sz="2800" dirty="0" smtClean="0"/>
              <a:t>If you want to use it with a smartphone, you’ll need the </a:t>
            </a:r>
            <a:r>
              <a:rPr lang="en-US" sz="2800" dirty="0"/>
              <a:t>username and password (or thumbprint ID) that you use to download </a:t>
            </a:r>
            <a:r>
              <a:rPr lang="en-US" sz="2800" dirty="0" smtClean="0"/>
              <a:t>apps </a:t>
            </a:r>
            <a:endParaRPr lang="en-US" sz="2800" dirty="0"/>
          </a:p>
          <a:p>
            <a:endParaRPr lang="en-US" sz="2800" dirty="0"/>
          </a:p>
        </p:txBody>
      </p:sp>
    </p:spTree>
    <p:extLst>
      <p:ext uri="{BB962C8B-B14F-4D97-AF65-F5344CB8AC3E}">
        <p14:creationId xmlns:p14="http://schemas.microsoft.com/office/powerpoint/2010/main" val="2242966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Signal</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sz="3000" dirty="0" smtClean="0"/>
              <a:t>To talk to someone in Signal, both people need a smartphone with the Signal app installed. Signal is not very popular, but you can always ask your friends to download it.</a:t>
            </a:r>
          </a:p>
          <a:p>
            <a:pPr>
              <a:buFont typeface="Wingdings" panose="05000000000000000000" pitchFamily="2" charset="2"/>
              <a:buChar char="q"/>
            </a:pPr>
            <a:r>
              <a:rPr lang="en-US" sz="3000" dirty="0"/>
              <a:t>Signal is </a:t>
            </a:r>
            <a:r>
              <a:rPr lang="en-US" sz="3000" dirty="0" smtClean="0"/>
              <a:t>an </a:t>
            </a:r>
            <a:r>
              <a:rPr lang="en-US" sz="3000" dirty="0" smtClean="0"/>
              <a:t>open source </a:t>
            </a:r>
            <a:r>
              <a:rPr lang="en-US" sz="3000" dirty="0"/>
              <a:t>project supported by grants and </a:t>
            </a:r>
            <a:r>
              <a:rPr lang="en-US" sz="3000" dirty="0" smtClean="0"/>
              <a:t>donations. </a:t>
            </a:r>
            <a:r>
              <a:rPr lang="en-US" sz="3000" dirty="0"/>
              <a:t>There are no ads, no affiliate marketers, </a:t>
            </a:r>
            <a:r>
              <a:rPr lang="en-US" sz="3000" dirty="0" smtClean="0"/>
              <a:t>and no </a:t>
            </a:r>
            <a:r>
              <a:rPr lang="en-US" sz="3000" dirty="0"/>
              <a:t>tracking</a:t>
            </a:r>
            <a:r>
              <a:rPr lang="en-US" sz="3000" dirty="0" smtClean="0"/>
              <a:t>.</a:t>
            </a:r>
          </a:p>
          <a:p>
            <a:pPr>
              <a:buFont typeface="Wingdings" panose="05000000000000000000" pitchFamily="2" charset="2"/>
              <a:buChar char="q"/>
            </a:pPr>
            <a:r>
              <a:rPr lang="en-US" sz="3000" dirty="0" smtClean="0"/>
              <a:t>Signal is end-to-end encrypted and the company doesn’t have access to your data. (This basically means Signal is trying to maintain your privacy from the government, private companies, and marketers.)</a:t>
            </a:r>
          </a:p>
        </p:txBody>
      </p:sp>
    </p:spTree>
    <p:extLst>
      <p:ext uri="{BB962C8B-B14F-4D97-AF65-F5344CB8AC3E}">
        <p14:creationId xmlns:p14="http://schemas.microsoft.com/office/powerpoint/2010/main" val="2353483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Signal</a:t>
            </a:r>
            <a:endParaRPr lang="en-US" dirty="0"/>
          </a:p>
        </p:txBody>
      </p:sp>
      <p:sp>
        <p:nvSpPr>
          <p:cNvPr id="3" name="Content Placeholder 2"/>
          <p:cNvSpPr>
            <a:spLocks noGrp="1"/>
          </p:cNvSpPr>
          <p:nvPr>
            <p:ph idx="1"/>
          </p:nvPr>
        </p:nvSpPr>
        <p:spPr/>
        <p:txBody>
          <a:bodyPr>
            <a:normAutofit/>
          </a:bodyPr>
          <a:lstStyle/>
          <a:p>
            <a:r>
              <a:rPr lang="en-US" sz="2800" dirty="0"/>
              <a:t>What you will need:</a:t>
            </a:r>
          </a:p>
          <a:p>
            <a:pPr>
              <a:buFont typeface="Wingdings" panose="05000000000000000000" pitchFamily="2" charset="2"/>
              <a:buChar char="q"/>
            </a:pPr>
            <a:r>
              <a:rPr lang="en-US" sz="2800" dirty="0"/>
              <a:t>A smartphone with a phone plan and your phone number</a:t>
            </a:r>
          </a:p>
          <a:p>
            <a:pPr>
              <a:buFont typeface="Wingdings" panose="05000000000000000000" pitchFamily="2" charset="2"/>
              <a:buChar char="q"/>
            </a:pPr>
            <a:r>
              <a:rPr lang="en-US" sz="2800" dirty="0"/>
              <a:t>A high-speed Internet/data connection (DSL, cable, or 3G/4G)</a:t>
            </a:r>
          </a:p>
          <a:p>
            <a:pPr>
              <a:buFont typeface="Wingdings" panose="05000000000000000000" pitchFamily="2" charset="2"/>
              <a:buChar char="q"/>
            </a:pPr>
            <a:r>
              <a:rPr lang="en-US" sz="2800" dirty="0"/>
              <a:t>The username and password (or thumbprint ID) that you use to download apps</a:t>
            </a:r>
          </a:p>
        </p:txBody>
      </p:sp>
    </p:spTree>
    <p:extLst>
      <p:ext uri="{BB962C8B-B14F-4D97-AF65-F5344CB8AC3E}">
        <p14:creationId xmlns:p14="http://schemas.microsoft.com/office/powerpoint/2010/main" val="3435888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operating </a:t>
            </a:r>
            <a:r>
              <a:rPr lang="en-US" b="1" dirty="0" smtClean="0"/>
              <a:t>system (OS)?</a:t>
            </a:r>
            <a:endParaRPr lang="en-US" dirty="0"/>
          </a:p>
        </p:txBody>
      </p:sp>
      <p:sp>
        <p:nvSpPr>
          <p:cNvPr id="3" name="Content Placeholder 2"/>
          <p:cNvSpPr>
            <a:spLocks noGrp="1"/>
          </p:cNvSpPr>
          <p:nvPr>
            <p:ph idx="1"/>
          </p:nvPr>
        </p:nvSpPr>
        <p:spPr/>
        <p:txBody>
          <a:bodyPr/>
          <a:lstStyle/>
          <a:p>
            <a:endParaRPr lang="en-US" dirty="0" smtClean="0"/>
          </a:p>
          <a:p>
            <a:r>
              <a:rPr lang="en-US" sz="3000" dirty="0" smtClean="0"/>
              <a:t>An </a:t>
            </a:r>
            <a:r>
              <a:rPr lang="en-US" sz="3000" b="1" dirty="0"/>
              <a:t>operating system</a:t>
            </a:r>
            <a:r>
              <a:rPr lang="en-US" sz="3000" dirty="0"/>
              <a:t> is the </a:t>
            </a:r>
            <a:r>
              <a:rPr lang="en-US" sz="3000" b="1" dirty="0"/>
              <a:t>most important software</a:t>
            </a:r>
            <a:r>
              <a:rPr lang="en-US" sz="3000" dirty="0"/>
              <a:t> that runs on a </a:t>
            </a:r>
            <a:r>
              <a:rPr lang="en-US" sz="3000" dirty="0" smtClean="0"/>
              <a:t>computer, tablet or phone. </a:t>
            </a:r>
            <a:r>
              <a:rPr lang="en-US" sz="3000" dirty="0"/>
              <a:t>It manages the </a:t>
            </a:r>
            <a:r>
              <a:rPr lang="en-US" sz="3000" dirty="0" smtClean="0"/>
              <a:t>device’s </a:t>
            </a:r>
            <a:r>
              <a:rPr lang="en-US" sz="3000" b="1" dirty="0" smtClean="0"/>
              <a:t>memory</a:t>
            </a:r>
            <a:r>
              <a:rPr lang="en-US" sz="3000" dirty="0" smtClean="0"/>
              <a:t> </a:t>
            </a:r>
            <a:r>
              <a:rPr lang="en-US" sz="3000" dirty="0"/>
              <a:t>and </a:t>
            </a:r>
            <a:r>
              <a:rPr lang="en-US" sz="3000" b="1" dirty="0"/>
              <a:t>processes</a:t>
            </a:r>
            <a:r>
              <a:rPr lang="en-US" sz="3000" dirty="0"/>
              <a:t>, as well as all of its </a:t>
            </a:r>
            <a:r>
              <a:rPr lang="en-US" sz="3000" b="1" dirty="0"/>
              <a:t>software</a:t>
            </a:r>
            <a:r>
              <a:rPr lang="en-US" sz="3000" dirty="0"/>
              <a:t> and </a:t>
            </a:r>
            <a:r>
              <a:rPr lang="en-US" sz="3000" b="1" dirty="0"/>
              <a:t>hardware</a:t>
            </a:r>
            <a:r>
              <a:rPr lang="en-US" sz="3000" dirty="0"/>
              <a:t>. It also allows you to </a:t>
            </a:r>
            <a:r>
              <a:rPr lang="en-US" sz="3000" b="1" dirty="0"/>
              <a:t>communicate</a:t>
            </a:r>
            <a:r>
              <a:rPr lang="en-US" sz="3000" dirty="0"/>
              <a:t> with the </a:t>
            </a:r>
            <a:r>
              <a:rPr lang="en-US" sz="3000" dirty="0" smtClean="0"/>
              <a:t>device </a:t>
            </a:r>
            <a:r>
              <a:rPr lang="en-US" sz="3000" dirty="0"/>
              <a:t>without knowing how to speak the computer's language. </a:t>
            </a:r>
          </a:p>
          <a:p>
            <a:endParaRPr lang="en-US" dirty="0"/>
          </a:p>
        </p:txBody>
      </p:sp>
    </p:spTree>
    <p:extLst>
      <p:ext uri="{BB962C8B-B14F-4D97-AF65-F5344CB8AC3E}">
        <p14:creationId xmlns:p14="http://schemas.microsoft.com/office/powerpoint/2010/main" val="464581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operating </a:t>
            </a:r>
            <a:r>
              <a:rPr lang="en-US" b="1" dirty="0" smtClean="0"/>
              <a:t>system (OS)?</a:t>
            </a:r>
            <a:endParaRPr lang="en-US" dirty="0"/>
          </a:p>
        </p:txBody>
      </p:sp>
      <p:sp>
        <p:nvSpPr>
          <p:cNvPr id="3" name="Content Placeholder 2"/>
          <p:cNvSpPr>
            <a:spLocks noGrp="1"/>
          </p:cNvSpPr>
          <p:nvPr>
            <p:ph idx="1"/>
          </p:nvPr>
        </p:nvSpPr>
        <p:spPr/>
        <p:txBody>
          <a:bodyPr/>
          <a:lstStyle/>
          <a:p>
            <a:endParaRPr lang="en-US" dirty="0" smtClean="0"/>
          </a:p>
          <a:p>
            <a:r>
              <a:rPr lang="en-US" sz="3000" dirty="0" smtClean="0"/>
              <a:t>Operating </a:t>
            </a:r>
            <a:r>
              <a:rPr lang="en-US" sz="3000" dirty="0"/>
              <a:t>systems usually come </a:t>
            </a:r>
            <a:r>
              <a:rPr lang="en-US" sz="3000" b="1" dirty="0"/>
              <a:t>pre-loaded</a:t>
            </a:r>
            <a:r>
              <a:rPr lang="en-US" sz="3000" dirty="0"/>
              <a:t> on any </a:t>
            </a:r>
            <a:r>
              <a:rPr lang="en-US" sz="3000" dirty="0" smtClean="0"/>
              <a:t>device </a:t>
            </a:r>
            <a:r>
              <a:rPr lang="en-US" sz="3000" dirty="0"/>
              <a:t>you buy. Most people use the operating system that comes with their </a:t>
            </a:r>
            <a:r>
              <a:rPr lang="en-US" sz="3000" dirty="0" smtClean="0"/>
              <a:t>device </a:t>
            </a:r>
            <a:r>
              <a:rPr lang="en-US" sz="3000" dirty="0"/>
              <a:t>but it's possible to upgrade or even change operating systems. </a:t>
            </a:r>
          </a:p>
          <a:p>
            <a:endParaRPr lang="en-US" dirty="0"/>
          </a:p>
        </p:txBody>
      </p:sp>
    </p:spTree>
    <p:extLst>
      <p:ext uri="{BB962C8B-B14F-4D97-AF65-F5344CB8AC3E}">
        <p14:creationId xmlns:p14="http://schemas.microsoft.com/office/powerpoint/2010/main" val="1099358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operating systems for a computer: Windows</a:t>
            </a:r>
            <a:endParaRPr lang="en-US" dirty="0"/>
          </a:p>
        </p:txBody>
      </p:sp>
      <p:sp>
        <p:nvSpPr>
          <p:cNvPr id="3" name="Content Placeholder 2"/>
          <p:cNvSpPr>
            <a:spLocks noGrp="1"/>
          </p:cNvSpPr>
          <p:nvPr>
            <p:ph idx="1"/>
          </p:nvPr>
        </p:nvSpPr>
        <p:spPr>
          <a:xfrm>
            <a:off x="1097280" y="2892286"/>
            <a:ext cx="10058400" cy="2976807"/>
          </a:xfrm>
        </p:spPr>
        <p:txBody>
          <a:bodyPr>
            <a:normAutofit/>
          </a:bodyPr>
          <a:lstStyle/>
          <a:p>
            <a:r>
              <a:rPr lang="en-US" sz="3000" dirty="0"/>
              <a:t>Microsoft created the </a:t>
            </a:r>
            <a:r>
              <a:rPr lang="en-US" sz="3000" b="1" dirty="0"/>
              <a:t>Windows</a:t>
            </a:r>
            <a:r>
              <a:rPr lang="en-US" sz="3000" dirty="0"/>
              <a:t> operating system in the mid-1980s. Over the years, there have been many different versions of Windows, but the most recent ones are </a:t>
            </a:r>
            <a:r>
              <a:rPr lang="en-US" sz="3000" b="1" dirty="0"/>
              <a:t>Windows 10</a:t>
            </a:r>
            <a:r>
              <a:rPr lang="en-US" sz="3000" dirty="0"/>
              <a:t> (released in 2015), </a:t>
            </a:r>
            <a:r>
              <a:rPr lang="en-US" sz="3000" b="1" dirty="0"/>
              <a:t>Windows 8</a:t>
            </a:r>
            <a:r>
              <a:rPr lang="en-US" sz="3000" dirty="0"/>
              <a:t> (2012), </a:t>
            </a:r>
            <a:r>
              <a:rPr lang="en-US" sz="3000" b="1" dirty="0"/>
              <a:t>Windows 7 </a:t>
            </a:r>
            <a:r>
              <a:rPr lang="en-US" sz="3000" dirty="0"/>
              <a:t>(2009), and </a:t>
            </a:r>
            <a:r>
              <a:rPr lang="en-US" sz="3000" b="1" dirty="0"/>
              <a:t>Windows Vista</a:t>
            </a:r>
            <a:r>
              <a:rPr lang="en-US" sz="3000" dirty="0"/>
              <a:t> (2007). Windows comes </a:t>
            </a:r>
            <a:r>
              <a:rPr lang="en-US" sz="3000" b="1" dirty="0"/>
              <a:t>pre-loaded</a:t>
            </a:r>
            <a:r>
              <a:rPr lang="en-US" sz="3000" dirty="0"/>
              <a:t> on most new PCs, which helps to make it the </a:t>
            </a:r>
            <a:r>
              <a:rPr lang="en-US" sz="3000" b="1" dirty="0"/>
              <a:t>most popular operating system</a:t>
            </a:r>
            <a:r>
              <a:rPr lang="en-US" sz="3000" dirty="0"/>
              <a:t> in the 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621221"/>
            <a:ext cx="4763165" cy="1428949"/>
          </a:xfrm>
          <a:prstGeom prst="rect">
            <a:avLst/>
          </a:prstGeom>
        </p:spPr>
      </p:pic>
    </p:spTree>
    <p:extLst>
      <p:ext uri="{BB962C8B-B14F-4D97-AF65-F5344CB8AC3E}">
        <p14:creationId xmlns:p14="http://schemas.microsoft.com/office/powerpoint/2010/main" val="2370828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operating systems for a computer: Mac OS X</a:t>
            </a:r>
            <a:endParaRPr lang="en-US" dirty="0"/>
          </a:p>
        </p:txBody>
      </p:sp>
      <p:sp>
        <p:nvSpPr>
          <p:cNvPr id="3" name="Content Placeholder 2"/>
          <p:cNvSpPr>
            <a:spLocks noGrp="1"/>
          </p:cNvSpPr>
          <p:nvPr>
            <p:ph idx="1"/>
          </p:nvPr>
        </p:nvSpPr>
        <p:spPr>
          <a:xfrm>
            <a:off x="1097280" y="1845734"/>
            <a:ext cx="6962343" cy="2962688"/>
          </a:xfrm>
        </p:spPr>
        <p:txBody>
          <a:bodyPr>
            <a:normAutofit fontScale="92500" lnSpcReduction="20000"/>
          </a:bodyPr>
          <a:lstStyle/>
          <a:p>
            <a:r>
              <a:rPr lang="en-US" sz="3200" b="1" dirty="0"/>
              <a:t>Mac OS</a:t>
            </a:r>
            <a:r>
              <a:rPr lang="en-US" sz="3200" dirty="0"/>
              <a:t> is a line of operating systems created by Apple. It comes preloaded on all new Macintosh computers, or Macs. All of the recent versions are known as</a:t>
            </a:r>
            <a:r>
              <a:rPr lang="en-US" sz="3200" b="1" dirty="0"/>
              <a:t> OS X </a:t>
            </a:r>
            <a:r>
              <a:rPr lang="en-US" sz="3200" b="1" dirty="0" smtClean="0"/>
              <a:t> </a:t>
            </a:r>
            <a:r>
              <a:rPr lang="en-US" sz="3200" dirty="0" smtClean="0"/>
              <a:t>(</a:t>
            </a:r>
            <a:r>
              <a:rPr lang="en-US" sz="3200" dirty="0"/>
              <a:t>pronounced O-S Ten), and the specific versions include </a:t>
            </a:r>
            <a:r>
              <a:rPr lang="en-US" sz="3200" b="1" dirty="0"/>
              <a:t>El Capitan</a:t>
            </a:r>
            <a:r>
              <a:rPr lang="en-US" sz="3200" dirty="0"/>
              <a:t> (released in 2015), </a:t>
            </a:r>
            <a:r>
              <a:rPr lang="en-US" sz="3200" b="1" dirty="0"/>
              <a:t>Yosemite</a:t>
            </a:r>
            <a:r>
              <a:rPr lang="en-US" sz="3200" dirty="0"/>
              <a:t> (2014), </a:t>
            </a:r>
            <a:r>
              <a:rPr lang="en-US" sz="3200" b="1" dirty="0"/>
              <a:t>Mavericks</a:t>
            </a:r>
            <a:r>
              <a:rPr lang="en-US" sz="3200" dirty="0"/>
              <a:t> (2013), </a:t>
            </a:r>
            <a:r>
              <a:rPr lang="en-US" sz="3200" b="1" dirty="0"/>
              <a:t>Mountain Lion</a:t>
            </a:r>
            <a:r>
              <a:rPr lang="en-US" sz="3200" dirty="0"/>
              <a:t> (2012), and </a:t>
            </a:r>
            <a:r>
              <a:rPr lang="en-US" sz="3200" b="1" dirty="0"/>
              <a:t>Lion</a:t>
            </a:r>
            <a:r>
              <a:rPr lang="en-US" sz="3200" dirty="0"/>
              <a:t> (2011).</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23" y="1845734"/>
            <a:ext cx="3096057" cy="2962688"/>
          </a:xfrm>
          <a:prstGeom prst="rect">
            <a:avLst/>
          </a:prstGeom>
        </p:spPr>
      </p:pic>
    </p:spTree>
    <p:extLst>
      <p:ext uri="{BB962C8B-B14F-4D97-AF65-F5344CB8AC3E}">
        <p14:creationId xmlns:p14="http://schemas.microsoft.com/office/powerpoint/2010/main" val="92600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Operating System for a phone or Tablet: iOS</a:t>
            </a:r>
            <a:endParaRPr lang="en-US" dirty="0"/>
          </a:p>
        </p:txBody>
      </p:sp>
      <p:sp>
        <p:nvSpPr>
          <p:cNvPr id="3" name="Content Placeholder 2"/>
          <p:cNvSpPr>
            <a:spLocks noGrp="1"/>
          </p:cNvSpPr>
          <p:nvPr>
            <p:ph idx="1"/>
          </p:nvPr>
        </p:nvSpPr>
        <p:spPr>
          <a:xfrm>
            <a:off x="5208104" y="1858617"/>
            <a:ext cx="5947576" cy="3536343"/>
          </a:xfrm>
        </p:spPr>
        <p:txBody>
          <a:bodyPr>
            <a:normAutofit lnSpcReduction="10000"/>
          </a:bodyPr>
          <a:lstStyle/>
          <a:p>
            <a:r>
              <a:rPr lang="en-US" sz="3200" b="1" dirty="0" smtClean="0"/>
              <a:t>iOS</a:t>
            </a:r>
            <a:r>
              <a:rPr lang="en-US" sz="3200" dirty="0" smtClean="0"/>
              <a:t> </a:t>
            </a:r>
            <a:r>
              <a:rPr lang="en-US" sz="3200" dirty="0"/>
              <a:t>is </a:t>
            </a:r>
            <a:r>
              <a:rPr lang="en-US" sz="3200" dirty="0" smtClean="0"/>
              <a:t>an </a:t>
            </a:r>
            <a:r>
              <a:rPr lang="en-US" sz="3200" dirty="0"/>
              <a:t>operating </a:t>
            </a:r>
            <a:r>
              <a:rPr lang="en-US" sz="3200" dirty="0" smtClean="0"/>
              <a:t>system </a:t>
            </a:r>
            <a:r>
              <a:rPr lang="en-US" sz="3200" dirty="0"/>
              <a:t>created by Apple. It comes preloaded on all new </a:t>
            </a:r>
            <a:r>
              <a:rPr lang="en-US" sz="3200" dirty="0" smtClean="0"/>
              <a:t>iPhones and iPads. Apple sends software updates automatically so you’re updated to the latest version. If your device is really old, you might not be able to update to the latest version.</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37360"/>
            <a:ext cx="3862346" cy="3862346"/>
          </a:xfrm>
          <a:prstGeom prst="rect">
            <a:avLst/>
          </a:prstGeom>
        </p:spPr>
      </p:pic>
    </p:spTree>
    <p:extLst>
      <p:ext uri="{BB962C8B-B14F-4D97-AF65-F5344CB8AC3E}">
        <p14:creationId xmlns:p14="http://schemas.microsoft.com/office/powerpoint/2010/main" val="1360940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Operating System for a phone or Tablet: Android</a:t>
            </a:r>
            <a:endParaRPr lang="en-US" dirty="0"/>
          </a:p>
        </p:txBody>
      </p:sp>
      <p:sp>
        <p:nvSpPr>
          <p:cNvPr id="3" name="Content Placeholder 2"/>
          <p:cNvSpPr>
            <a:spLocks noGrp="1"/>
          </p:cNvSpPr>
          <p:nvPr>
            <p:ph idx="1"/>
          </p:nvPr>
        </p:nvSpPr>
        <p:spPr>
          <a:xfrm>
            <a:off x="7193280" y="1858617"/>
            <a:ext cx="3962400" cy="3536343"/>
          </a:xfrm>
        </p:spPr>
        <p:txBody>
          <a:bodyPr>
            <a:normAutofit/>
          </a:bodyPr>
          <a:lstStyle/>
          <a:p>
            <a:r>
              <a:rPr lang="en-US" sz="3200" dirty="0" smtClean="0"/>
              <a:t>The Android OS is on a lot of different devices. Many different companies use Android.</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37360"/>
            <a:ext cx="6096000" cy="3657600"/>
          </a:xfrm>
          <a:prstGeom prst="rect">
            <a:avLst/>
          </a:prstGeom>
        </p:spPr>
      </p:pic>
    </p:spTree>
    <p:extLst>
      <p:ext uri="{BB962C8B-B14F-4D97-AF65-F5344CB8AC3E}">
        <p14:creationId xmlns:p14="http://schemas.microsoft.com/office/powerpoint/2010/main" val="303103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a:t>
            </a:r>
            <a:endParaRPr lang="en-US" dirty="0"/>
          </a:p>
        </p:txBody>
      </p:sp>
      <p:sp>
        <p:nvSpPr>
          <p:cNvPr id="3" name="Content Placeholder 2"/>
          <p:cNvSpPr>
            <a:spLocks noGrp="1"/>
          </p:cNvSpPr>
          <p:nvPr>
            <p:ph idx="1"/>
          </p:nvPr>
        </p:nvSpPr>
        <p:spPr>
          <a:xfrm>
            <a:off x="1097280" y="1858617"/>
            <a:ext cx="10058400" cy="3536343"/>
          </a:xfrm>
        </p:spPr>
        <p:txBody>
          <a:bodyPr>
            <a:normAutofit/>
          </a:bodyPr>
          <a:lstStyle/>
          <a:p>
            <a:r>
              <a:rPr lang="en-US" sz="3200" dirty="0" smtClean="0"/>
              <a:t>Answer the questions on the handout. Use the tutorials from the document called “more information” if you need to.</a:t>
            </a:r>
            <a:endParaRPr lang="en-US" sz="3200" dirty="0"/>
          </a:p>
        </p:txBody>
      </p:sp>
    </p:spTree>
    <p:extLst>
      <p:ext uri="{BB962C8B-B14F-4D97-AF65-F5344CB8AC3E}">
        <p14:creationId xmlns:p14="http://schemas.microsoft.com/office/powerpoint/2010/main" val="167153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Chat Services: Skype	</a:t>
            </a:r>
            <a:endParaRPr lang="en-US" dirty="0"/>
          </a:p>
        </p:txBody>
      </p:sp>
      <p:sp>
        <p:nvSpPr>
          <p:cNvPr id="3" name="Content Placeholder 2"/>
          <p:cNvSpPr>
            <a:spLocks noGrp="1"/>
          </p:cNvSpPr>
          <p:nvPr>
            <p:ph idx="1"/>
          </p:nvPr>
        </p:nvSpPr>
        <p:spPr/>
        <p:txBody>
          <a:bodyPr>
            <a:normAutofit/>
          </a:bodyPr>
          <a:lstStyle/>
          <a:p>
            <a:r>
              <a:rPr lang="en-US" sz="3000" dirty="0"/>
              <a:t>Skype is a free program that allows you to </a:t>
            </a:r>
            <a:r>
              <a:rPr lang="en-US" sz="3000" dirty="0" smtClean="0"/>
              <a:t>video chat </a:t>
            </a:r>
            <a:r>
              <a:rPr lang="en-US" sz="3000" dirty="0"/>
              <a:t>to friends and </a:t>
            </a:r>
            <a:r>
              <a:rPr lang="en-US" sz="3000" dirty="0" smtClean="0"/>
              <a:t>family.</a:t>
            </a:r>
          </a:p>
          <a:p>
            <a:pPr>
              <a:buFont typeface="Wingdings" panose="05000000000000000000" pitchFamily="2" charset="2"/>
              <a:buChar char="q"/>
            </a:pPr>
            <a:r>
              <a:rPr lang="en-US" sz="3000" dirty="0" smtClean="0"/>
              <a:t>Use a computer, smartphone, or tablet </a:t>
            </a:r>
          </a:p>
          <a:p>
            <a:pPr>
              <a:buFont typeface="Wingdings" panose="05000000000000000000" pitchFamily="2" charset="2"/>
              <a:buChar char="q"/>
            </a:pPr>
            <a:r>
              <a:rPr lang="en-US" sz="3000" dirty="0" smtClean="0"/>
              <a:t>Make </a:t>
            </a:r>
            <a:r>
              <a:rPr lang="en-US" sz="3000" dirty="0"/>
              <a:t>phone calls, video calls, group calls, and more over the </a:t>
            </a:r>
            <a:r>
              <a:rPr lang="en-US" sz="3000" dirty="0" smtClean="0"/>
              <a:t>Internet for free </a:t>
            </a:r>
          </a:p>
          <a:p>
            <a:pPr>
              <a:buFont typeface="Wingdings" panose="05000000000000000000" pitchFamily="2" charset="2"/>
              <a:buChar char="q"/>
            </a:pPr>
            <a:r>
              <a:rPr lang="en-US" sz="3000" dirty="0" smtClean="0"/>
              <a:t>You can call landlines and cell phones, though this does cost </a:t>
            </a:r>
            <a:r>
              <a:rPr lang="en-US" sz="3000" dirty="0"/>
              <a:t>money, ranging from a few cents per minute to several dollars per </a:t>
            </a:r>
            <a:r>
              <a:rPr lang="en-US" sz="3000" dirty="0" smtClean="0"/>
              <a:t>month</a:t>
            </a:r>
            <a:endParaRPr lang="en-US" sz="3000" dirty="0"/>
          </a:p>
        </p:txBody>
      </p:sp>
    </p:spTree>
    <p:extLst>
      <p:ext uri="{BB962C8B-B14F-4D97-AF65-F5344CB8AC3E}">
        <p14:creationId xmlns:p14="http://schemas.microsoft.com/office/powerpoint/2010/main" val="3205492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329</TotalTime>
  <Words>1012</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Wingdings</vt:lpstr>
      <vt:lpstr>Retrospect</vt:lpstr>
      <vt:lpstr>Learn to Video Chat</vt:lpstr>
      <vt:lpstr>What is an operating system (OS)?</vt:lpstr>
      <vt:lpstr>What is an operating system (OS)?</vt:lpstr>
      <vt:lpstr>Common operating systems for a computer: Windows</vt:lpstr>
      <vt:lpstr>Common operating systems for a computer: Mac OS X</vt:lpstr>
      <vt:lpstr>Common Operating System for a phone or Tablet: iOS</vt:lpstr>
      <vt:lpstr>Common Operating System for a phone or Tablet: Android</vt:lpstr>
      <vt:lpstr>Activity #1</vt:lpstr>
      <vt:lpstr>Video Chat Services: Skype </vt:lpstr>
      <vt:lpstr>Video Chat Services: Skype </vt:lpstr>
      <vt:lpstr>Video Chat Services: WhatsApp</vt:lpstr>
      <vt:lpstr>Video Chat Services: WhatsApp</vt:lpstr>
      <vt:lpstr>Video Chat Services: Facebook Messenger</vt:lpstr>
      <vt:lpstr>Video Chat Services: Facebook Messenger</vt:lpstr>
      <vt:lpstr>Video Chat Services: Google Hangouts</vt:lpstr>
      <vt:lpstr>Video Chat Services: Google Hangouts</vt:lpstr>
      <vt:lpstr>Video Chat Services: Signal</vt:lpstr>
      <vt:lpstr>Video Chat Services: Signal</vt:lpstr>
    </vt:vector>
  </TitlesOfParts>
  <Company>City of Eugene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Video Chat</dc:title>
  <dc:creator>WHITE Sarah B</dc:creator>
  <cp:lastModifiedBy>WHITE Sarah B</cp:lastModifiedBy>
  <cp:revision>29</cp:revision>
  <dcterms:created xsi:type="dcterms:W3CDTF">2018-08-15T23:33:36Z</dcterms:created>
  <dcterms:modified xsi:type="dcterms:W3CDTF">2018-10-01T23:32:52Z</dcterms:modified>
</cp:coreProperties>
</file>