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85" r:id="rId3"/>
    <p:sldId id="287" r:id="rId4"/>
    <p:sldId id="286" r:id="rId5"/>
    <p:sldId id="288" r:id="rId6"/>
    <p:sldId id="292" r:id="rId7"/>
    <p:sldId id="309" r:id="rId8"/>
    <p:sldId id="289" r:id="rId9"/>
    <p:sldId id="296" r:id="rId10"/>
    <p:sldId id="265" r:id="rId11"/>
    <p:sldId id="291" r:id="rId12"/>
    <p:sldId id="259" r:id="rId13"/>
    <p:sldId id="258" r:id="rId14"/>
    <p:sldId id="294" r:id="rId15"/>
    <p:sldId id="295" r:id="rId16"/>
    <p:sldId id="297" r:id="rId17"/>
    <p:sldId id="298" r:id="rId18"/>
    <p:sldId id="299" r:id="rId19"/>
    <p:sldId id="300" r:id="rId20"/>
    <p:sldId id="301" r:id="rId21"/>
    <p:sldId id="293" r:id="rId22"/>
    <p:sldId id="304" r:id="rId23"/>
    <p:sldId id="302" r:id="rId24"/>
    <p:sldId id="303" r:id="rId25"/>
    <p:sldId id="307" r:id="rId26"/>
    <p:sldId id="308" r:id="rId27"/>
    <p:sldId id="280" r:id="rId28"/>
  </p:sldIdLst>
  <p:sldSz cx="9144000" cy="5143500" type="screen16x9"/>
  <p:notesSz cx="6858000" cy="9144000"/>
  <p:embeddedFontLst>
    <p:embeddedFont>
      <p:font typeface="Montserrat" panose="00000500000000000000" pitchFamily="50" charset="0"/>
      <p:regular r:id="rId30"/>
      <p:bold r:id="rId31"/>
      <p:italic r:id="rId32"/>
      <p:boldItalic r:id="rId33"/>
    </p:embeddedFont>
    <p:embeddedFont>
      <p:font typeface="Calibri Light" panose="020F0302020204030204" pitchFamily="34" charset="0"/>
      <p:regular r:id="rId34"/>
      <p:italic r:id="rId35"/>
    </p:embeddedFont>
    <p:embeddedFont>
      <p:font typeface="Karla"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34A"/>
    <a:srgbClr val="2C618B"/>
    <a:srgbClr val="FF9800"/>
    <a:srgbClr val="607D8B"/>
    <a:srgbClr val="009688"/>
    <a:srgbClr val="999999"/>
    <a:srgbClr val="7030A0"/>
    <a:srgbClr val="EEEEEE"/>
    <a:srgbClr val="CDDC39"/>
    <a:srgbClr val="F443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AD70CB-6C13-48E4-ACBE-9D47974E4F65}">
  <a:tblStyle styleId="{48AD70CB-6C13-48E4-ACBE-9D47974E4F6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0" autoAdjust="0"/>
    <p:restoredTop sz="92989" autoAdjust="0"/>
  </p:normalViewPr>
  <p:slideViewPr>
    <p:cSldViewPr snapToGrid="0">
      <p:cViewPr varScale="1">
        <p:scale>
          <a:sx n="89" d="100"/>
          <a:sy n="89" d="100"/>
        </p:scale>
        <p:origin x="8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6068C-0F53-4182-AFD6-0C9A1F4F92FC}" type="doc">
      <dgm:prSet loTypeId="urn:microsoft.com/office/officeart/2005/8/layout/radial4" loCatId="relationship" qsTypeId="urn:microsoft.com/office/officeart/2005/8/quickstyle/simple2" qsCatId="simple" csTypeId="urn:microsoft.com/office/officeart/2005/8/colors/colorful1" csCatId="colorful" phldr="1"/>
      <dgm:spPr/>
      <dgm:t>
        <a:bodyPr/>
        <a:lstStyle/>
        <a:p>
          <a:endParaRPr lang="ru-RU"/>
        </a:p>
      </dgm:t>
    </dgm:pt>
    <dgm:pt modelId="{8297DBC7-DA20-45DC-ADC4-79A388625A35}">
      <dgm:prSet phldrT="[Текст]"/>
      <dgm:spPr>
        <a:solidFill>
          <a:schemeClr val="accent6">
            <a:lumMod val="60000"/>
            <a:lumOff val="40000"/>
          </a:schemeClr>
        </a:solidFill>
      </dgm:spPr>
      <dgm:t>
        <a:bodyPr/>
        <a:lstStyle/>
        <a:p>
          <a:r>
            <a:rPr lang="en-US" dirty="0"/>
            <a:t>Software tool</a:t>
          </a:r>
          <a:endParaRPr lang="ru-RU" dirty="0"/>
        </a:p>
      </dgm:t>
    </dgm:pt>
    <dgm:pt modelId="{8EBF5EF9-1DB0-4CC3-93C0-F5DA56B9E7AC}" type="parTrans" cxnId="{3EFF69E9-B718-4A39-B8D3-BD8BC0BEE636}">
      <dgm:prSet/>
      <dgm:spPr/>
      <dgm:t>
        <a:bodyPr/>
        <a:lstStyle/>
        <a:p>
          <a:endParaRPr lang="ru-RU"/>
        </a:p>
      </dgm:t>
    </dgm:pt>
    <dgm:pt modelId="{E327E145-52F6-465E-8566-885259CBC711}" type="sibTrans" cxnId="{3EFF69E9-B718-4A39-B8D3-BD8BC0BEE636}">
      <dgm:prSet/>
      <dgm:spPr/>
      <dgm:t>
        <a:bodyPr/>
        <a:lstStyle/>
        <a:p>
          <a:endParaRPr lang="ru-RU"/>
        </a:p>
      </dgm:t>
    </dgm:pt>
    <dgm:pt modelId="{355187DF-1959-4BD5-8F21-EAD2584862ED}">
      <dgm:prSet phldrT="[Текст]"/>
      <dgm:spPr/>
      <dgm:t>
        <a:bodyPr/>
        <a:lstStyle/>
        <a:p>
          <a:r>
            <a:rPr lang="en-US" dirty="0"/>
            <a:t>Management data</a:t>
          </a:r>
          <a:endParaRPr lang="ru-RU" dirty="0"/>
        </a:p>
      </dgm:t>
    </dgm:pt>
    <dgm:pt modelId="{01718F31-16B7-4D6A-8D63-4EE982EE7E60}" type="parTrans" cxnId="{0220920E-7DB2-4B03-8D62-7A63C6B76559}">
      <dgm:prSet/>
      <dgm:spPr/>
      <dgm:t>
        <a:bodyPr/>
        <a:lstStyle/>
        <a:p>
          <a:endParaRPr lang="ru-RU"/>
        </a:p>
      </dgm:t>
    </dgm:pt>
    <dgm:pt modelId="{E2E7A5FE-445B-452E-B6F6-C89F4EDFA7DF}" type="sibTrans" cxnId="{0220920E-7DB2-4B03-8D62-7A63C6B76559}">
      <dgm:prSet/>
      <dgm:spPr/>
      <dgm:t>
        <a:bodyPr/>
        <a:lstStyle/>
        <a:p>
          <a:endParaRPr lang="ru-RU"/>
        </a:p>
      </dgm:t>
    </dgm:pt>
    <dgm:pt modelId="{35313F4C-38E9-40BD-854C-BFDF016BE6CE}">
      <dgm:prSet phldrT="[Текст]"/>
      <dgm:spPr/>
      <dgm:t>
        <a:bodyPr/>
        <a:lstStyle/>
        <a:p>
          <a:r>
            <a:rPr lang="en-US" dirty="0"/>
            <a:t>BIG Bridge</a:t>
          </a:r>
        </a:p>
        <a:p>
          <a:r>
            <a:rPr lang="en-US" dirty="0"/>
            <a:t>(DATA LAKE)</a:t>
          </a:r>
          <a:endParaRPr lang="ru-RU" dirty="0"/>
        </a:p>
      </dgm:t>
    </dgm:pt>
    <dgm:pt modelId="{C4C47AFB-D3EA-41B1-83D8-FD7DFA730422}" type="parTrans" cxnId="{B808920A-5159-4350-A395-0FEA3C5354E7}">
      <dgm:prSet/>
      <dgm:spPr/>
      <dgm:t>
        <a:bodyPr/>
        <a:lstStyle/>
        <a:p>
          <a:endParaRPr lang="ru-RU"/>
        </a:p>
      </dgm:t>
    </dgm:pt>
    <dgm:pt modelId="{DBDD6F8A-1222-4B9D-B3E5-7667A202044F}" type="sibTrans" cxnId="{B808920A-5159-4350-A395-0FEA3C5354E7}">
      <dgm:prSet/>
      <dgm:spPr/>
      <dgm:t>
        <a:bodyPr/>
        <a:lstStyle/>
        <a:p>
          <a:endParaRPr lang="ru-RU"/>
        </a:p>
      </dgm:t>
    </dgm:pt>
    <dgm:pt modelId="{C92C4924-DA0E-4910-A87F-368A567DE1B6}">
      <dgm:prSet phldrT="[Текст]"/>
      <dgm:spPr/>
      <dgm:t>
        <a:bodyPr/>
        <a:lstStyle/>
        <a:p>
          <a:r>
            <a:rPr lang="en-US" dirty="0"/>
            <a:t>Data Analysis</a:t>
          </a:r>
          <a:endParaRPr lang="ru-RU" dirty="0"/>
        </a:p>
      </dgm:t>
    </dgm:pt>
    <dgm:pt modelId="{274F7FE4-D3D7-4112-8AB2-5046FACAB401}" type="parTrans" cxnId="{72E3AD33-D1BE-429F-A34F-81318411C77B}">
      <dgm:prSet/>
      <dgm:spPr/>
      <dgm:t>
        <a:bodyPr/>
        <a:lstStyle/>
        <a:p>
          <a:endParaRPr lang="ru-RU"/>
        </a:p>
      </dgm:t>
    </dgm:pt>
    <dgm:pt modelId="{EFD3B712-04D0-4CF6-85F1-C9C603C99AEA}" type="sibTrans" cxnId="{72E3AD33-D1BE-429F-A34F-81318411C77B}">
      <dgm:prSet/>
      <dgm:spPr/>
      <dgm:t>
        <a:bodyPr/>
        <a:lstStyle/>
        <a:p>
          <a:endParaRPr lang="ru-RU"/>
        </a:p>
      </dgm:t>
    </dgm:pt>
    <dgm:pt modelId="{36310D11-A448-4847-8B8B-18BEA333885E}" type="pres">
      <dgm:prSet presAssocID="{2636068C-0F53-4182-AFD6-0C9A1F4F92FC}" presName="cycle" presStyleCnt="0">
        <dgm:presLayoutVars>
          <dgm:chMax val="1"/>
          <dgm:dir/>
          <dgm:animLvl val="ctr"/>
          <dgm:resizeHandles val="exact"/>
        </dgm:presLayoutVars>
      </dgm:prSet>
      <dgm:spPr/>
    </dgm:pt>
    <dgm:pt modelId="{23C10239-F265-4362-A1F8-145104A36D98}" type="pres">
      <dgm:prSet presAssocID="{8297DBC7-DA20-45DC-ADC4-79A388625A35}" presName="centerShape" presStyleLbl="node0" presStyleIdx="0" presStyleCnt="1"/>
      <dgm:spPr/>
    </dgm:pt>
    <dgm:pt modelId="{F753BF4A-0B96-4E29-AB1D-5DFB63E84F3A}" type="pres">
      <dgm:prSet presAssocID="{01718F31-16B7-4D6A-8D63-4EE982EE7E60}" presName="parTrans" presStyleLbl="bgSibTrans2D1" presStyleIdx="0" presStyleCnt="3" custAng="19178160" custScaleX="92817" custLinFactY="-46639" custLinFactNeighborX="-16318" custLinFactNeighborY="-100000"/>
      <dgm:spPr/>
    </dgm:pt>
    <dgm:pt modelId="{E4868B0A-96EA-4BFF-AEA4-0913E855160A}" type="pres">
      <dgm:prSet presAssocID="{355187DF-1959-4BD5-8F21-EAD2584862ED}" presName="node" presStyleLbl="node1" presStyleIdx="0" presStyleCnt="3" custRadScaleRad="143188" custRadScaleInc="8940">
        <dgm:presLayoutVars>
          <dgm:bulletEnabled val="1"/>
        </dgm:presLayoutVars>
      </dgm:prSet>
      <dgm:spPr/>
    </dgm:pt>
    <dgm:pt modelId="{B7DF28D2-5FA7-4C5A-A37A-905FAD417985}" type="pres">
      <dgm:prSet presAssocID="{C4C47AFB-D3EA-41B1-83D8-FD7DFA730422}" presName="parTrans" presStyleLbl="bgSibTrans2D1" presStyleIdx="1" presStyleCnt="3"/>
      <dgm:spPr/>
    </dgm:pt>
    <dgm:pt modelId="{840D14C4-DC83-4123-BA5C-6B7EF7BF74F7}" type="pres">
      <dgm:prSet presAssocID="{35313F4C-38E9-40BD-854C-BFDF016BE6CE}" presName="node" presStyleLbl="node1" presStyleIdx="1" presStyleCnt="3" custRadScaleRad="91951" custRadScaleInc="-2172">
        <dgm:presLayoutVars>
          <dgm:bulletEnabled val="1"/>
        </dgm:presLayoutVars>
      </dgm:prSet>
      <dgm:spPr/>
    </dgm:pt>
    <dgm:pt modelId="{DE85C9BA-46B0-4ED5-B777-145F957DAAD0}" type="pres">
      <dgm:prSet presAssocID="{274F7FE4-D3D7-4112-8AB2-5046FACAB401}" presName="parTrans" presStyleLbl="bgSibTrans2D1" presStyleIdx="2" presStyleCnt="3" custAng="2499816" custScaleX="54487" custLinFactY="-49043" custLinFactNeighborX="-4589" custLinFactNeighborY="-100000"/>
      <dgm:spPr/>
    </dgm:pt>
    <dgm:pt modelId="{FA2B592F-3328-4994-BBC0-A59F8A8C0D5F}" type="pres">
      <dgm:prSet presAssocID="{C92C4924-DA0E-4910-A87F-368A567DE1B6}" presName="node" presStyleLbl="node1" presStyleIdx="2" presStyleCnt="3" custRadScaleRad="138969" custRadScaleInc="-11106">
        <dgm:presLayoutVars>
          <dgm:bulletEnabled val="1"/>
        </dgm:presLayoutVars>
      </dgm:prSet>
      <dgm:spPr/>
    </dgm:pt>
  </dgm:ptLst>
  <dgm:cxnLst>
    <dgm:cxn modelId="{B808920A-5159-4350-A395-0FEA3C5354E7}" srcId="{8297DBC7-DA20-45DC-ADC4-79A388625A35}" destId="{35313F4C-38E9-40BD-854C-BFDF016BE6CE}" srcOrd="1" destOrd="0" parTransId="{C4C47AFB-D3EA-41B1-83D8-FD7DFA730422}" sibTransId="{DBDD6F8A-1222-4B9D-B3E5-7667A202044F}"/>
    <dgm:cxn modelId="{0220920E-7DB2-4B03-8D62-7A63C6B76559}" srcId="{8297DBC7-DA20-45DC-ADC4-79A388625A35}" destId="{355187DF-1959-4BD5-8F21-EAD2584862ED}" srcOrd="0" destOrd="0" parTransId="{01718F31-16B7-4D6A-8D63-4EE982EE7E60}" sibTransId="{E2E7A5FE-445B-452E-B6F6-C89F4EDFA7DF}"/>
    <dgm:cxn modelId="{E4866B12-F061-4223-BFCA-D04C375C1C2B}" type="presOf" srcId="{8297DBC7-DA20-45DC-ADC4-79A388625A35}" destId="{23C10239-F265-4362-A1F8-145104A36D98}" srcOrd="0" destOrd="0" presId="urn:microsoft.com/office/officeart/2005/8/layout/radial4"/>
    <dgm:cxn modelId="{014D0C1A-36EB-47C7-A1A8-E866ABCF9170}" type="presOf" srcId="{C92C4924-DA0E-4910-A87F-368A567DE1B6}" destId="{FA2B592F-3328-4994-BBC0-A59F8A8C0D5F}" srcOrd="0" destOrd="0" presId="urn:microsoft.com/office/officeart/2005/8/layout/radial4"/>
    <dgm:cxn modelId="{EA4AFF28-8956-4CB5-B0A2-4F0E8A73FA03}" type="presOf" srcId="{C4C47AFB-D3EA-41B1-83D8-FD7DFA730422}" destId="{B7DF28D2-5FA7-4C5A-A37A-905FAD417985}" srcOrd="0" destOrd="0" presId="urn:microsoft.com/office/officeart/2005/8/layout/radial4"/>
    <dgm:cxn modelId="{72E3AD33-D1BE-429F-A34F-81318411C77B}" srcId="{8297DBC7-DA20-45DC-ADC4-79A388625A35}" destId="{C92C4924-DA0E-4910-A87F-368A567DE1B6}" srcOrd="2" destOrd="0" parTransId="{274F7FE4-D3D7-4112-8AB2-5046FACAB401}" sibTransId="{EFD3B712-04D0-4CF6-85F1-C9C603C99AEA}"/>
    <dgm:cxn modelId="{86BB433A-30B8-49EA-A7E4-39962CED2B5C}" type="presOf" srcId="{274F7FE4-D3D7-4112-8AB2-5046FACAB401}" destId="{DE85C9BA-46B0-4ED5-B777-145F957DAAD0}" srcOrd="0" destOrd="0" presId="urn:microsoft.com/office/officeart/2005/8/layout/radial4"/>
    <dgm:cxn modelId="{1991FD5C-C93A-4CEF-9716-DB4B0F363529}" type="presOf" srcId="{2636068C-0F53-4182-AFD6-0C9A1F4F92FC}" destId="{36310D11-A448-4847-8B8B-18BEA333885E}" srcOrd="0" destOrd="0" presId="urn:microsoft.com/office/officeart/2005/8/layout/radial4"/>
    <dgm:cxn modelId="{7E045FC5-1679-4911-BAA6-E1C84F69D6E4}" type="presOf" srcId="{355187DF-1959-4BD5-8F21-EAD2584862ED}" destId="{E4868B0A-96EA-4BFF-AEA4-0913E855160A}" srcOrd="0" destOrd="0" presId="urn:microsoft.com/office/officeart/2005/8/layout/radial4"/>
    <dgm:cxn modelId="{663082D0-8356-425A-9901-0F1C3B53DA55}" type="presOf" srcId="{35313F4C-38E9-40BD-854C-BFDF016BE6CE}" destId="{840D14C4-DC83-4123-BA5C-6B7EF7BF74F7}" srcOrd="0" destOrd="0" presId="urn:microsoft.com/office/officeart/2005/8/layout/radial4"/>
    <dgm:cxn modelId="{F7ABF2DD-E5FE-4593-AF10-80CDE651378F}" type="presOf" srcId="{01718F31-16B7-4D6A-8D63-4EE982EE7E60}" destId="{F753BF4A-0B96-4E29-AB1D-5DFB63E84F3A}" srcOrd="0" destOrd="0" presId="urn:microsoft.com/office/officeart/2005/8/layout/radial4"/>
    <dgm:cxn modelId="{3EFF69E9-B718-4A39-B8D3-BD8BC0BEE636}" srcId="{2636068C-0F53-4182-AFD6-0C9A1F4F92FC}" destId="{8297DBC7-DA20-45DC-ADC4-79A388625A35}" srcOrd="0" destOrd="0" parTransId="{8EBF5EF9-1DB0-4CC3-93C0-F5DA56B9E7AC}" sibTransId="{E327E145-52F6-465E-8566-885259CBC711}"/>
    <dgm:cxn modelId="{35FE67DA-F545-4ED7-97AA-8CB8D29DE41F}" type="presParOf" srcId="{36310D11-A448-4847-8B8B-18BEA333885E}" destId="{23C10239-F265-4362-A1F8-145104A36D98}" srcOrd="0" destOrd="0" presId="urn:microsoft.com/office/officeart/2005/8/layout/radial4"/>
    <dgm:cxn modelId="{32573BF0-CDED-4081-AFB3-D0E98D89087F}" type="presParOf" srcId="{36310D11-A448-4847-8B8B-18BEA333885E}" destId="{F753BF4A-0B96-4E29-AB1D-5DFB63E84F3A}" srcOrd="1" destOrd="0" presId="urn:microsoft.com/office/officeart/2005/8/layout/radial4"/>
    <dgm:cxn modelId="{A1B65802-595D-4BC7-8585-36C8CC9DD933}" type="presParOf" srcId="{36310D11-A448-4847-8B8B-18BEA333885E}" destId="{E4868B0A-96EA-4BFF-AEA4-0913E855160A}" srcOrd="2" destOrd="0" presId="urn:microsoft.com/office/officeart/2005/8/layout/radial4"/>
    <dgm:cxn modelId="{A4ACF5F1-4162-4AA3-94A5-092F4C193B24}" type="presParOf" srcId="{36310D11-A448-4847-8B8B-18BEA333885E}" destId="{B7DF28D2-5FA7-4C5A-A37A-905FAD417985}" srcOrd="3" destOrd="0" presId="urn:microsoft.com/office/officeart/2005/8/layout/radial4"/>
    <dgm:cxn modelId="{A27335DD-E0CD-4DDB-963A-D848248F52A9}" type="presParOf" srcId="{36310D11-A448-4847-8B8B-18BEA333885E}" destId="{840D14C4-DC83-4123-BA5C-6B7EF7BF74F7}" srcOrd="4" destOrd="0" presId="urn:microsoft.com/office/officeart/2005/8/layout/radial4"/>
    <dgm:cxn modelId="{DF17CEF0-F8B9-402A-AA4F-F903EDCE2613}" type="presParOf" srcId="{36310D11-A448-4847-8B8B-18BEA333885E}" destId="{DE85C9BA-46B0-4ED5-B777-145F957DAAD0}" srcOrd="5" destOrd="0" presId="urn:microsoft.com/office/officeart/2005/8/layout/radial4"/>
    <dgm:cxn modelId="{B4363A97-4DFB-467F-99C7-AA780E2260BA}" type="presParOf" srcId="{36310D11-A448-4847-8B8B-18BEA333885E}" destId="{FA2B592F-3328-4994-BBC0-A59F8A8C0D5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C6887A-330B-4E05-AA02-313002DE542E}"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ru-RU"/>
        </a:p>
      </dgm:t>
    </dgm:pt>
    <dgm:pt modelId="{DD28ED30-3C18-4F2A-B4C5-A50421A63F62}">
      <dgm:prSet phldrT="[Текст]"/>
      <dgm:spPr/>
      <dgm:t>
        <a:bodyPr/>
        <a:lstStyle/>
        <a:p>
          <a:pPr>
            <a:buFont typeface="Wingdings" panose="05000000000000000000" pitchFamily="2" charset="2"/>
            <a:buChar char=""/>
          </a:pPr>
          <a:r>
            <a:rPr lang="en-US" dirty="0">
              <a:latin typeface="Calibri Light" panose="020F0302020204030204" pitchFamily="34" charset="0"/>
              <a:ea typeface="Calibri" panose="020F0502020204030204" pitchFamily="34" charset="0"/>
              <a:cs typeface="Times New Roman" panose="02020603050405020304" pitchFamily="18" charset="0"/>
            </a:rPr>
            <a:t>conduct and promote the scientific, technological, economic, social and human scientific and technological research and training activities of sustainable development;</a:t>
          </a:r>
          <a:endParaRPr lang="ru-RU" dirty="0">
            <a:latin typeface="Calibri Light" panose="020F0302020204030204" pitchFamily="34" charset="0"/>
            <a:ea typeface="Calibri" panose="020F0502020204030204" pitchFamily="34" charset="0"/>
            <a:cs typeface="Times New Roman" panose="02020603050405020304" pitchFamily="18" charset="0"/>
          </a:endParaRPr>
        </a:p>
      </dgm:t>
    </dgm:pt>
    <dgm:pt modelId="{E095EABA-C84C-44AE-8D30-88F367CDDC69}" type="parTrans" cxnId="{D5B7A925-7E74-42D4-98C5-4E1A093E72A0}">
      <dgm:prSet/>
      <dgm:spPr/>
      <dgm:t>
        <a:bodyPr/>
        <a:lstStyle/>
        <a:p>
          <a:endParaRPr lang="ru-RU"/>
        </a:p>
      </dgm:t>
    </dgm:pt>
    <dgm:pt modelId="{81375A13-A1A7-4A7B-B37A-36C39805B0DC}" type="sibTrans" cxnId="{D5B7A925-7E74-42D4-98C5-4E1A093E72A0}">
      <dgm:prSet/>
      <dgm:spPr/>
      <dgm:t>
        <a:bodyPr/>
        <a:lstStyle/>
        <a:p>
          <a:endParaRPr lang="ru-RU"/>
        </a:p>
      </dgm:t>
    </dgm:pt>
    <dgm:pt modelId="{92E8ABF1-4A90-4A69-A456-AAD29F47C465}">
      <dgm:prSet phldrT="[Текст]"/>
      <dgm:spPr/>
      <dgm:t>
        <a:bodyPr/>
        <a:lstStyle/>
        <a:p>
          <a:pPr>
            <a:buFont typeface="Wingdings" panose="05000000000000000000" pitchFamily="2" charset="2"/>
            <a:buChar char=""/>
          </a:pPr>
          <a:r>
            <a:rPr lang="en-US" dirty="0">
              <a:latin typeface="Calibri Light" panose="020F0302020204030204" pitchFamily="34" charset="0"/>
              <a:ea typeface="Calibri" panose="020F0502020204030204" pitchFamily="34" charset="0"/>
              <a:cs typeface="Times New Roman" panose="02020603050405020304" pitchFamily="18" charset="0"/>
            </a:rPr>
            <a:t>impulse the logics of platforms necessary for mutualized research and development activities;</a:t>
          </a:r>
          <a:endParaRPr lang="ru-RU" dirty="0"/>
        </a:p>
      </dgm:t>
    </dgm:pt>
    <dgm:pt modelId="{63E5E746-F115-4CFC-BC65-BEDCA82E55B5}" type="parTrans" cxnId="{63F14714-F90F-4530-BA7C-F55DD6B0CE6A}">
      <dgm:prSet/>
      <dgm:spPr/>
      <dgm:t>
        <a:bodyPr/>
        <a:lstStyle/>
        <a:p>
          <a:endParaRPr lang="ru-RU"/>
        </a:p>
      </dgm:t>
    </dgm:pt>
    <dgm:pt modelId="{422524E1-CA26-46D1-A638-C0FC22E85978}" type="sibTrans" cxnId="{63F14714-F90F-4530-BA7C-F55DD6B0CE6A}">
      <dgm:prSet/>
      <dgm:spPr/>
      <dgm:t>
        <a:bodyPr/>
        <a:lstStyle/>
        <a:p>
          <a:endParaRPr lang="ru-RU"/>
        </a:p>
      </dgm:t>
    </dgm:pt>
    <dgm:pt modelId="{FCFD5635-BDB4-4BDA-8911-D1E720857081}">
      <dgm:prSet/>
      <dgm:spPr/>
      <dgm:t>
        <a:bodyPr/>
        <a:lstStyle/>
        <a:p>
          <a:r>
            <a:rPr lang="en-US">
              <a:latin typeface="Calibri Light" panose="020F0302020204030204" pitchFamily="34" charset="0"/>
              <a:ea typeface="Calibri" panose="020F0502020204030204" pitchFamily="34" charset="0"/>
              <a:cs typeface="Times New Roman" panose="02020603050405020304" pitchFamily="18" charset="0"/>
            </a:rPr>
            <a:t>promote the valorization of previous activities by helping to identify and support innovative new entrepreneurs and by facilitating collaborative networks between existing actors, such as laboratories, companies, local authorities and associations.</a:t>
          </a:r>
          <a:endParaRPr lang="ru-RU" dirty="0"/>
        </a:p>
      </dgm:t>
    </dgm:pt>
    <dgm:pt modelId="{4C244F59-D552-4D96-935D-9EDDADE3C141}" type="parTrans" cxnId="{FEA4341B-2DB9-4594-A39F-9E3E71E809CF}">
      <dgm:prSet/>
      <dgm:spPr/>
      <dgm:t>
        <a:bodyPr/>
        <a:lstStyle/>
        <a:p>
          <a:endParaRPr lang="ru-RU"/>
        </a:p>
      </dgm:t>
    </dgm:pt>
    <dgm:pt modelId="{13DE00F6-982D-42A5-AEF1-90F233E2FEFC}" type="sibTrans" cxnId="{FEA4341B-2DB9-4594-A39F-9E3E71E809CF}">
      <dgm:prSet/>
      <dgm:spPr/>
      <dgm:t>
        <a:bodyPr/>
        <a:lstStyle/>
        <a:p>
          <a:endParaRPr lang="ru-RU"/>
        </a:p>
      </dgm:t>
    </dgm:pt>
    <dgm:pt modelId="{6173283E-20E1-4A39-820F-97117D304D88}" type="pres">
      <dgm:prSet presAssocID="{4EC6887A-330B-4E05-AA02-313002DE542E}" presName="linear" presStyleCnt="0">
        <dgm:presLayoutVars>
          <dgm:animLvl val="lvl"/>
          <dgm:resizeHandles val="exact"/>
        </dgm:presLayoutVars>
      </dgm:prSet>
      <dgm:spPr/>
    </dgm:pt>
    <dgm:pt modelId="{738CEAD0-8377-4845-95FC-135873388515}" type="pres">
      <dgm:prSet presAssocID="{DD28ED30-3C18-4F2A-B4C5-A50421A63F62}" presName="parentText" presStyleLbl="node1" presStyleIdx="0" presStyleCnt="3">
        <dgm:presLayoutVars>
          <dgm:chMax val="0"/>
          <dgm:bulletEnabled val="1"/>
        </dgm:presLayoutVars>
      </dgm:prSet>
      <dgm:spPr/>
    </dgm:pt>
    <dgm:pt modelId="{DC9936A8-7267-4F4E-B0E2-D3EED61FCDA6}" type="pres">
      <dgm:prSet presAssocID="{81375A13-A1A7-4A7B-B37A-36C39805B0DC}" presName="spacer" presStyleCnt="0"/>
      <dgm:spPr/>
    </dgm:pt>
    <dgm:pt modelId="{3B09855E-DBE3-4DFD-A09F-3DDE89EBFA31}" type="pres">
      <dgm:prSet presAssocID="{92E8ABF1-4A90-4A69-A456-AAD29F47C465}" presName="parentText" presStyleLbl="node1" presStyleIdx="1" presStyleCnt="3">
        <dgm:presLayoutVars>
          <dgm:chMax val="0"/>
          <dgm:bulletEnabled val="1"/>
        </dgm:presLayoutVars>
      </dgm:prSet>
      <dgm:spPr/>
    </dgm:pt>
    <dgm:pt modelId="{7D5E4DF2-DFE4-42FB-9ECB-B50534BE92F1}" type="pres">
      <dgm:prSet presAssocID="{422524E1-CA26-46D1-A638-C0FC22E85978}" presName="spacer" presStyleCnt="0"/>
      <dgm:spPr/>
    </dgm:pt>
    <dgm:pt modelId="{5618C500-A4A8-46DA-8018-9B7728600AA2}" type="pres">
      <dgm:prSet presAssocID="{FCFD5635-BDB4-4BDA-8911-D1E720857081}" presName="parentText" presStyleLbl="node1" presStyleIdx="2" presStyleCnt="3">
        <dgm:presLayoutVars>
          <dgm:chMax val="0"/>
          <dgm:bulletEnabled val="1"/>
        </dgm:presLayoutVars>
      </dgm:prSet>
      <dgm:spPr/>
    </dgm:pt>
  </dgm:ptLst>
  <dgm:cxnLst>
    <dgm:cxn modelId="{63F14714-F90F-4530-BA7C-F55DD6B0CE6A}" srcId="{4EC6887A-330B-4E05-AA02-313002DE542E}" destId="{92E8ABF1-4A90-4A69-A456-AAD29F47C465}" srcOrd="1" destOrd="0" parTransId="{63E5E746-F115-4CFC-BC65-BEDCA82E55B5}" sibTransId="{422524E1-CA26-46D1-A638-C0FC22E85978}"/>
    <dgm:cxn modelId="{FEA4341B-2DB9-4594-A39F-9E3E71E809CF}" srcId="{4EC6887A-330B-4E05-AA02-313002DE542E}" destId="{FCFD5635-BDB4-4BDA-8911-D1E720857081}" srcOrd="2" destOrd="0" parTransId="{4C244F59-D552-4D96-935D-9EDDADE3C141}" sibTransId="{13DE00F6-982D-42A5-AEF1-90F233E2FEFC}"/>
    <dgm:cxn modelId="{D5B7A925-7E74-42D4-98C5-4E1A093E72A0}" srcId="{4EC6887A-330B-4E05-AA02-313002DE542E}" destId="{DD28ED30-3C18-4F2A-B4C5-A50421A63F62}" srcOrd="0" destOrd="0" parTransId="{E095EABA-C84C-44AE-8D30-88F367CDDC69}" sibTransId="{81375A13-A1A7-4A7B-B37A-36C39805B0DC}"/>
    <dgm:cxn modelId="{FEC11353-6DDA-4F7A-B37D-AA25CF2F2077}" type="presOf" srcId="{92E8ABF1-4A90-4A69-A456-AAD29F47C465}" destId="{3B09855E-DBE3-4DFD-A09F-3DDE89EBFA31}" srcOrd="0" destOrd="0" presId="urn:microsoft.com/office/officeart/2005/8/layout/vList2"/>
    <dgm:cxn modelId="{A7810DA2-B86C-459F-94BA-818A8ED0CA55}" type="presOf" srcId="{4EC6887A-330B-4E05-AA02-313002DE542E}" destId="{6173283E-20E1-4A39-820F-97117D304D88}" srcOrd="0" destOrd="0" presId="urn:microsoft.com/office/officeart/2005/8/layout/vList2"/>
    <dgm:cxn modelId="{AC7F96A4-67A9-4B80-BAF7-D17C629984DF}" type="presOf" srcId="{FCFD5635-BDB4-4BDA-8911-D1E720857081}" destId="{5618C500-A4A8-46DA-8018-9B7728600AA2}" srcOrd="0" destOrd="0" presId="urn:microsoft.com/office/officeart/2005/8/layout/vList2"/>
    <dgm:cxn modelId="{E8707DE9-AB93-4EFF-A043-461823512248}" type="presOf" srcId="{DD28ED30-3C18-4F2A-B4C5-A50421A63F62}" destId="{738CEAD0-8377-4845-95FC-135873388515}" srcOrd="0" destOrd="0" presId="urn:microsoft.com/office/officeart/2005/8/layout/vList2"/>
    <dgm:cxn modelId="{57C890DF-64E9-4C4D-BBC8-8990724635CE}" type="presParOf" srcId="{6173283E-20E1-4A39-820F-97117D304D88}" destId="{738CEAD0-8377-4845-95FC-135873388515}" srcOrd="0" destOrd="0" presId="urn:microsoft.com/office/officeart/2005/8/layout/vList2"/>
    <dgm:cxn modelId="{0102770A-A33F-4A6A-8198-9C950059610A}" type="presParOf" srcId="{6173283E-20E1-4A39-820F-97117D304D88}" destId="{DC9936A8-7267-4F4E-B0E2-D3EED61FCDA6}" srcOrd="1" destOrd="0" presId="urn:microsoft.com/office/officeart/2005/8/layout/vList2"/>
    <dgm:cxn modelId="{2628B0C1-F3B4-4D64-80A9-10FF5D507B1D}" type="presParOf" srcId="{6173283E-20E1-4A39-820F-97117D304D88}" destId="{3B09855E-DBE3-4DFD-A09F-3DDE89EBFA31}" srcOrd="2" destOrd="0" presId="urn:microsoft.com/office/officeart/2005/8/layout/vList2"/>
    <dgm:cxn modelId="{C8EA355F-3497-40C5-9FC0-74115FE69C1C}" type="presParOf" srcId="{6173283E-20E1-4A39-820F-97117D304D88}" destId="{7D5E4DF2-DFE4-42FB-9ECB-B50534BE92F1}" srcOrd="3" destOrd="0" presId="urn:microsoft.com/office/officeart/2005/8/layout/vList2"/>
    <dgm:cxn modelId="{F6A70E3C-6F98-43F7-BC40-56571E3142DD}" type="presParOf" srcId="{6173283E-20E1-4A39-820F-97117D304D88}" destId="{5618C500-A4A8-46DA-8018-9B7728600AA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10239-F265-4362-A1F8-145104A36D98}">
      <dsp:nvSpPr>
        <dsp:cNvPr id="0" name=""/>
        <dsp:cNvSpPr/>
      </dsp:nvSpPr>
      <dsp:spPr>
        <a:xfrm>
          <a:off x="1952050" y="1325245"/>
          <a:ext cx="1112399" cy="1112399"/>
        </a:xfrm>
        <a:prstGeom prst="ellipse">
          <a:avLst/>
        </a:prstGeom>
        <a:solidFill>
          <a:schemeClr val="accent6">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Software tool</a:t>
          </a:r>
          <a:endParaRPr lang="ru-RU" sz="1500" kern="1200" dirty="0"/>
        </a:p>
      </dsp:txBody>
      <dsp:txXfrm>
        <a:off x="2114957" y="1488152"/>
        <a:ext cx="786585" cy="786585"/>
      </dsp:txXfrm>
    </dsp:sp>
    <dsp:sp modelId="{F753BF4A-0B96-4E29-AB1D-5DFB63E84F3A}">
      <dsp:nvSpPr>
        <dsp:cNvPr id="0" name=""/>
        <dsp:cNvSpPr/>
      </dsp:nvSpPr>
      <dsp:spPr>
        <a:xfrm rot="10800000">
          <a:off x="561135" y="374624"/>
          <a:ext cx="1343266" cy="317033"/>
        </a:xfrm>
        <a:prstGeom prst="lef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4868B0A-96EA-4BFF-AEA4-0913E855160A}">
      <dsp:nvSpPr>
        <dsp:cNvPr id="0" name=""/>
        <dsp:cNvSpPr/>
      </dsp:nvSpPr>
      <dsp:spPr>
        <a:xfrm>
          <a:off x="389185" y="106685"/>
          <a:ext cx="1056779" cy="84542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Management data</a:t>
          </a:r>
          <a:endParaRPr lang="ru-RU" sz="1200" kern="1200" dirty="0"/>
        </a:p>
      </dsp:txBody>
      <dsp:txXfrm>
        <a:off x="413947" y="131447"/>
        <a:ext cx="1007255" cy="795899"/>
      </dsp:txXfrm>
    </dsp:sp>
    <dsp:sp modelId="{B7DF28D2-5FA7-4C5A-A37A-905FAD417985}">
      <dsp:nvSpPr>
        <dsp:cNvPr id="0" name=""/>
        <dsp:cNvSpPr/>
      </dsp:nvSpPr>
      <dsp:spPr>
        <a:xfrm rot="16121808">
          <a:off x="2115548" y="753194"/>
          <a:ext cx="741282" cy="317033"/>
        </a:xfrm>
        <a:prstGeom prst="lef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840D14C4-DC83-4123-BA5C-6B7EF7BF74F7}">
      <dsp:nvSpPr>
        <dsp:cNvPr id="0" name=""/>
        <dsp:cNvSpPr/>
      </dsp:nvSpPr>
      <dsp:spPr>
        <a:xfrm>
          <a:off x="1949370" y="118454"/>
          <a:ext cx="1056779" cy="845423"/>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BIG Bridge</a:t>
          </a:r>
        </a:p>
        <a:p>
          <a:pPr marL="0" lvl="0" indent="0" algn="ctr" defTabSz="533400">
            <a:lnSpc>
              <a:spcPct val="90000"/>
            </a:lnSpc>
            <a:spcBef>
              <a:spcPct val="0"/>
            </a:spcBef>
            <a:spcAft>
              <a:spcPct val="35000"/>
            </a:spcAft>
            <a:buNone/>
          </a:pPr>
          <a:r>
            <a:rPr lang="en-US" sz="1200" kern="1200" dirty="0"/>
            <a:t>(DATA LAKE)</a:t>
          </a:r>
          <a:endParaRPr lang="ru-RU" sz="1200" kern="1200" dirty="0"/>
        </a:p>
      </dsp:txBody>
      <dsp:txXfrm>
        <a:off x="1974132" y="143216"/>
        <a:ext cx="1007255" cy="795899"/>
      </dsp:txXfrm>
    </dsp:sp>
    <dsp:sp modelId="{DE85C9BA-46B0-4ED5-B777-145F957DAAD0}">
      <dsp:nvSpPr>
        <dsp:cNvPr id="0" name=""/>
        <dsp:cNvSpPr/>
      </dsp:nvSpPr>
      <dsp:spPr>
        <a:xfrm>
          <a:off x="3060847" y="365228"/>
          <a:ext cx="756874" cy="317033"/>
        </a:xfrm>
        <a:prstGeom prst="lef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A2B592F-3328-4994-BBC0-A59F8A8C0D5F}">
      <dsp:nvSpPr>
        <dsp:cNvPr id="0" name=""/>
        <dsp:cNvSpPr/>
      </dsp:nvSpPr>
      <dsp:spPr>
        <a:xfrm>
          <a:off x="3493508" y="111846"/>
          <a:ext cx="1056779" cy="84542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Data Analysis</a:t>
          </a:r>
          <a:endParaRPr lang="ru-RU" sz="1200" kern="1200" dirty="0"/>
        </a:p>
      </dsp:txBody>
      <dsp:txXfrm>
        <a:off x="3518270" y="136608"/>
        <a:ext cx="1007255" cy="795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CEAD0-8377-4845-95FC-135873388515}">
      <dsp:nvSpPr>
        <dsp:cNvPr id="0" name=""/>
        <dsp:cNvSpPr/>
      </dsp:nvSpPr>
      <dsp:spPr>
        <a:xfrm>
          <a:off x="0" y="19980"/>
          <a:ext cx="5435600" cy="9863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Light" panose="020F0302020204030204" pitchFamily="34" charset="0"/>
              <a:ea typeface="Calibri" panose="020F0502020204030204" pitchFamily="34" charset="0"/>
              <a:cs typeface="Times New Roman" panose="02020603050405020304" pitchFamily="18" charset="0"/>
            </a:rPr>
            <a:t>conduct and promote the scientific, technological, economic, social and human scientific and technological research and training activities of sustainable development;</a:t>
          </a:r>
          <a:endParaRPr lang="ru-RU" sz="1400" kern="1200" dirty="0">
            <a:latin typeface="Calibri Light" panose="020F0302020204030204" pitchFamily="34" charset="0"/>
            <a:ea typeface="Calibri" panose="020F0502020204030204" pitchFamily="34" charset="0"/>
            <a:cs typeface="Times New Roman" panose="02020603050405020304" pitchFamily="18" charset="0"/>
          </a:endParaRPr>
        </a:p>
      </dsp:txBody>
      <dsp:txXfrm>
        <a:off x="48151" y="68131"/>
        <a:ext cx="5339298" cy="890081"/>
      </dsp:txXfrm>
    </dsp:sp>
    <dsp:sp modelId="{3B09855E-DBE3-4DFD-A09F-3DDE89EBFA31}">
      <dsp:nvSpPr>
        <dsp:cNvPr id="0" name=""/>
        <dsp:cNvSpPr/>
      </dsp:nvSpPr>
      <dsp:spPr>
        <a:xfrm>
          <a:off x="0" y="1046683"/>
          <a:ext cx="5435600" cy="9863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Light" panose="020F0302020204030204" pitchFamily="34" charset="0"/>
              <a:ea typeface="Calibri" panose="020F0502020204030204" pitchFamily="34" charset="0"/>
              <a:cs typeface="Times New Roman" panose="02020603050405020304" pitchFamily="18" charset="0"/>
            </a:rPr>
            <a:t>impulse the logics of platforms necessary for mutualized research and development activities;</a:t>
          </a:r>
          <a:endParaRPr lang="ru-RU" sz="1400" kern="1200" dirty="0"/>
        </a:p>
      </dsp:txBody>
      <dsp:txXfrm>
        <a:off x="48151" y="1094834"/>
        <a:ext cx="5339298" cy="890081"/>
      </dsp:txXfrm>
    </dsp:sp>
    <dsp:sp modelId="{5618C500-A4A8-46DA-8018-9B7728600AA2}">
      <dsp:nvSpPr>
        <dsp:cNvPr id="0" name=""/>
        <dsp:cNvSpPr/>
      </dsp:nvSpPr>
      <dsp:spPr>
        <a:xfrm>
          <a:off x="0" y="2073386"/>
          <a:ext cx="5435600" cy="9863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Calibri Light" panose="020F0302020204030204" pitchFamily="34" charset="0"/>
              <a:ea typeface="Calibri" panose="020F0502020204030204" pitchFamily="34" charset="0"/>
              <a:cs typeface="Times New Roman" panose="02020603050405020304" pitchFamily="18" charset="0"/>
            </a:rPr>
            <a:t>promote the valorization of previous activities by helping to identify and support innovative new entrepreneurs and by facilitating collaborative networks between existing actors, such as laboratories, companies, local authorities and associations.</a:t>
          </a:r>
          <a:endParaRPr lang="ru-RU" sz="1400" kern="1200" dirty="0"/>
        </a:p>
      </dsp:txBody>
      <dsp:txXfrm>
        <a:off x="48151" y="2121537"/>
        <a:ext cx="5339298" cy="89008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1636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6210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3413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05394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3314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97501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22186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23055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84777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968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52889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022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98778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1894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411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4468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354750"/>
            <a:ext cx="3522300" cy="298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6" name="Shape 16"/>
          <p:cNvSpPr txBox="1">
            <a:spLocks noGrp="1"/>
          </p:cNvSpPr>
          <p:nvPr>
            <p:ph type="subTitle" idx="1"/>
          </p:nvPr>
        </p:nvSpPr>
        <p:spPr>
          <a:xfrm>
            <a:off x="6724950" y="3265700"/>
            <a:ext cx="1906199" cy="1031699"/>
          </a:xfrm>
          <a:prstGeom prst="rect">
            <a:avLst/>
          </a:prstGeom>
        </p:spPr>
        <p:txBody>
          <a:bodyPr lIns="91425" tIns="91425" rIns="91425" bIns="91425" anchor="b" anchorCtr="0"/>
          <a:lstStyle>
            <a:lvl1pPr lvl="0" algn="r" rtl="0">
              <a:spcBef>
                <a:spcPts val="0"/>
              </a:spcBef>
              <a:buClr>
                <a:srgbClr val="FFFFFF"/>
              </a:buClr>
              <a:buSzPct val="100000"/>
              <a:buNone/>
              <a:defRPr sz="1800">
                <a:solidFill>
                  <a:srgbClr val="FFFFFF"/>
                </a:solidFill>
              </a:defRPr>
            </a:lvl1pPr>
            <a:lvl2pPr lvl="1" algn="r" rtl="0">
              <a:spcBef>
                <a:spcPts val="0"/>
              </a:spcBef>
              <a:buClr>
                <a:srgbClr val="FFFFFF"/>
              </a:buClr>
              <a:buSzPct val="100000"/>
              <a:buNone/>
              <a:defRPr sz="1800">
                <a:solidFill>
                  <a:srgbClr val="FFFFFF"/>
                </a:solidFill>
              </a:defRPr>
            </a:lvl2pPr>
            <a:lvl3pPr lvl="2" algn="r" rtl="0">
              <a:spcBef>
                <a:spcPts val="0"/>
              </a:spcBef>
              <a:buClr>
                <a:srgbClr val="FFFFFF"/>
              </a:buClr>
              <a:buSzPct val="100000"/>
              <a:buNone/>
              <a:defRPr sz="1800">
                <a:solidFill>
                  <a:srgbClr val="FFFFFF"/>
                </a:solidFill>
              </a:defRPr>
            </a:lvl3pPr>
            <a:lvl4pPr lvl="3" algn="r" rtl="0">
              <a:spcBef>
                <a:spcPts val="0"/>
              </a:spcBef>
              <a:buClr>
                <a:srgbClr val="FFFFFF"/>
              </a:buClr>
              <a:buSzPct val="100000"/>
              <a:buNone/>
              <a:defRPr sz="1800">
                <a:solidFill>
                  <a:srgbClr val="FFFFFF"/>
                </a:solidFill>
              </a:defRPr>
            </a:lvl4pPr>
            <a:lvl5pPr lvl="4" algn="r" rtl="0">
              <a:spcBef>
                <a:spcPts val="0"/>
              </a:spcBef>
              <a:buClr>
                <a:srgbClr val="FFFFFF"/>
              </a:buClr>
              <a:buSzPct val="100000"/>
              <a:buNone/>
              <a:defRPr sz="1800">
                <a:solidFill>
                  <a:srgbClr val="FFFFFF"/>
                </a:solidFill>
              </a:defRPr>
            </a:lvl5pPr>
            <a:lvl6pPr lvl="5" algn="r" rtl="0">
              <a:spcBef>
                <a:spcPts val="0"/>
              </a:spcBef>
              <a:buClr>
                <a:srgbClr val="FFFFFF"/>
              </a:buClr>
              <a:buSzPct val="100000"/>
              <a:buNone/>
              <a:defRPr sz="1800">
                <a:solidFill>
                  <a:srgbClr val="FFFFFF"/>
                </a:solidFill>
              </a:defRPr>
            </a:lvl6pPr>
            <a:lvl7pPr lvl="6" algn="r" rtl="0">
              <a:spcBef>
                <a:spcPts val="0"/>
              </a:spcBef>
              <a:buClr>
                <a:srgbClr val="FFFFFF"/>
              </a:buClr>
              <a:buSzPct val="100000"/>
              <a:buNone/>
              <a:defRPr sz="1800">
                <a:solidFill>
                  <a:srgbClr val="FFFFFF"/>
                </a:solidFill>
              </a:defRPr>
            </a:lvl7pPr>
            <a:lvl8pPr lvl="7" algn="r" rtl="0">
              <a:spcBef>
                <a:spcPts val="0"/>
              </a:spcBef>
              <a:buClr>
                <a:srgbClr val="FFFFFF"/>
              </a:buClr>
              <a:buSzPct val="100000"/>
              <a:buNone/>
              <a:defRPr sz="1800">
                <a:solidFill>
                  <a:srgbClr val="FFFFFF"/>
                </a:solidFill>
              </a:defRPr>
            </a:lvl8pPr>
            <a:lvl9pPr lvl="8"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18" name="Shape 1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0" name="Shape 20"/>
          <p:cNvSpPr txBox="1">
            <a:spLocks noGrp="1"/>
          </p:cNvSpPr>
          <p:nvPr>
            <p:ph type="title"/>
          </p:nvPr>
        </p:nvSpPr>
        <p:spPr>
          <a:xfrm>
            <a:off x="838309" y="1807900"/>
            <a:ext cx="3148199" cy="485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838250" y="2419350"/>
            <a:ext cx="3148199" cy="225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2"/>
        <p:cNvGrpSpPr/>
        <p:nvPr/>
      </p:nvGrpSpPr>
      <p:grpSpPr>
        <a:xfrm>
          <a:off x="0" y="0"/>
          <a:ext cx="0" cy="0"/>
          <a:chOff x="0" y="0"/>
          <a:chExt cx="0" cy="0"/>
        </a:xfrm>
      </p:grpSpPr>
      <p:sp>
        <p:nvSpPr>
          <p:cNvPr id="23" name="Shape 23"/>
          <p:cNvSpPr/>
          <p:nvPr/>
        </p:nvSpPr>
        <p:spPr>
          <a:xfrm>
            <a:off x="2092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4" y="4116875"/>
            <a:ext cx="1609799" cy="485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37" name="Shape 3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841000"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1" name="Shape 41"/>
          <p:cNvSpPr txBox="1">
            <a:spLocks noGrp="1"/>
          </p:cNvSpPr>
          <p:nvPr>
            <p:ph type="body" idx="2"/>
          </p:nvPr>
        </p:nvSpPr>
        <p:spPr>
          <a:xfrm>
            <a:off x="3673842"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2"/>
        <p:cNvGrpSpPr/>
        <p:nvPr/>
      </p:nvGrpSpPr>
      <p:grpSpPr>
        <a:xfrm>
          <a:off x="0" y="0"/>
          <a:ext cx="0" cy="0"/>
          <a:chOff x="0" y="0"/>
          <a:chExt cx="0" cy="0"/>
        </a:xfrm>
      </p:grpSpPr>
      <p:sp>
        <p:nvSpPr>
          <p:cNvPr id="43" name="Shape 43"/>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5" name="Shape 45"/>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6" name="Shape 46"/>
          <p:cNvSpPr txBox="1">
            <a:spLocks noGrp="1"/>
          </p:cNvSpPr>
          <p:nvPr>
            <p:ph type="body" idx="1"/>
          </p:nvPr>
        </p:nvSpPr>
        <p:spPr>
          <a:xfrm>
            <a:off x="841000" y="1600975"/>
            <a:ext cx="2094900" cy="24104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47" name="Shape 47"/>
          <p:cNvSpPr txBox="1">
            <a:spLocks noGrp="1"/>
          </p:cNvSpPr>
          <p:nvPr>
            <p:ph type="body" idx="2"/>
          </p:nvPr>
        </p:nvSpPr>
        <p:spPr>
          <a:xfrm>
            <a:off x="3043281" y="1600975"/>
            <a:ext cx="2094900" cy="24104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48" name="Shape 48"/>
          <p:cNvSpPr txBox="1">
            <a:spLocks noGrp="1"/>
          </p:cNvSpPr>
          <p:nvPr>
            <p:ph type="body" idx="3"/>
          </p:nvPr>
        </p:nvSpPr>
        <p:spPr>
          <a:xfrm>
            <a:off x="5245562" y="1600975"/>
            <a:ext cx="2094900" cy="24104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2" name="Shape 52"/>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hyperlink" Target="http://freemedsoftware.org/" TargetMode="External"/><Relationship Id="rId3" Type="http://schemas.openxmlformats.org/officeDocument/2006/relationships/hyperlink" Target="http://remitt.org/" TargetMode="External"/><Relationship Id="rId7" Type="http://schemas.openxmlformats.org/officeDocument/2006/relationships/hyperlink" Target="http://www.easymedstat.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www.ohdsi.org/" TargetMode="External"/><Relationship Id="rId5" Type="http://schemas.openxmlformats.org/officeDocument/2006/relationships/hyperlink" Target="https://www.ibm.com/analytics/watson-analytics/us-en/" TargetMode="External"/><Relationship Id="rId4" Type="http://schemas.openxmlformats.org/officeDocument/2006/relationships/hyperlink" Target="http://www.openair-projec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file:///C:\Users\user\Desktop\FINALFINAL\Annexes\Project%20Plan.mpp"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pic>
        <p:nvPicPr>
          <p:cNvPr id="11" name="Рисунок 10"/>
          <p:cNvPicPr/>
          <p:nvPr/>
        </p:nvPicPr>
        <p:blipFill>
          <a:blip r:embed="rId3">
            <a:extLst>
              <a:ext uri="{28A0092B-C50C-407E-A947-70E740481C1C}">
                <a14:useLocalDpi xmlns:a14="http://schemas.microsoft.com/office/drawing/2010/main" val="0"/>
              </a:ext>
            </a:extLst>
          </a:blip>
          <a:stretch>
            <a:fillRect/>
          </a:stretch>
        </p:blipFill>
        <p:spPr>
          <a:xfrm>
            <a:off x="1236400" y="0"/>
            <a:ext cx="1989500" cy="1566570"/>
          </a:xfrm>
          <a:prstGeom prst="rect">
            <a:avLst/>
          </a:prstGeom>
        </p:spPr>
      </p:pic>
      <p:sp>
        <p:nvSpPr>
          <p:cNvPr id="65" name="Shape 65"/>
          <p:cNvSpPr txBox="1">
            <a:spLocks noGrp="1"/>
          </p:cNvSpPr>
          <p:nvPr>
            <p:ph type="ctrTitle"/>
          </p:nvPr>
        </p:nvSpPr>
        <p:spPr>
          <a:xfrm>
            <a:off x="0" y="3628014"/>
            <a:ext cx="4614530" cy="1181999"/>
          </a:xfrm>
          <a:prstGeom prst="rect">
            <a:avLst/>
          </a:prstGeom>
        </p:spPr>
        <p:txBody>
          <a:bodyPr lIns="91425" tIns="91425" rIns="91425" bIns="91425" anchor="b" anchorCtr="0">
            <a:noAutofit/>
          </a:bodyPr>
          <a:lstStyle/>
          <a:p>
            <a:r>
              <a:rPr lang="fr-FR" sz="3200" dirty="0">
                <a:solidFill>
                  <a:srgbClr val="00BCD4"/>
                </a:solidFill>
                <a:latin typeface="Montserrat" panose="00000500000000000000" pitchFamily="50" charset="0"/>
                <a:cs typeface="Arial" panose="020B0604020202020204" pitchFamily="34" charset="0"/>
              </a:rPr>
              <a:t>BIG BRIDGE</a:t>
            </a:r>
            <a:r>
              <a:rPr lang="fr-FR" sz="2400" dirty="0">
                <a:solidFill>
                  <a:srgbClr val="00BCD4"/>
                </a:solidFill>
                <a:latin typeface="Montserrat" panose="00000500000000000000" pitchFamily="50" charset="0"/>
                <a:cs typeface="Arial" panose="020B0604020202020204" pitchFamily="34" charset="0"/>
              </a:rPr>
              <a:t> :</a:t>
            </a:r>
            <a:br>
              <a:rPr lang="fr-FR" sz="2400" dirty="0">
                <a:solidFill>
                  <a:srgbClr val="00BCD4"/>
                </a:solidFill>
                <a:latin typeface="Montserrat" panose="00000500000000000000" pitchFamily="50" charset="0"/>
                <a:cs typeface="Arial" panose="020B0604020202020204" pitchFamily="34" charset="0"/>
              </a:rPr>
            </a:br>
            <a:br>
              <a:rPr lang="ru-RU" sz="2400" dirty="0">
                <a:latin typeface="Arial" panose="020B0604020202020204" pitchFamily="34" charset="0"/>
                <a:cs typeface="Arial" panose="020B0604020202020204" pitchFamily="34" charset="0"/>
              </a:rPr>
            </a:br>
            <a:r>
              <a:rPr lang="fr-FR" sz="2400" dirty="0">
                <a:latin typeface="Montserrat" panose="00000500000000000000" pitchFamily="50" charset="0"/>
                <a:cs typeface="Arial" panose="020B0604020202020204" pitchFamily="34" charset="0"/>
              </a:rPr>
              <a:t>Projet Big Data Santé et Environnement dans la ville de Nice en partenariat avec l’IMREDD</a:t>
            </a:r>
            <a:endParaRPr lang="en" sz="2400" dirty="0">
              <a:latin typeface="Montserrat" panose="00000500000000000000" pitchFamily="50" charset="0"/>
              <a:cs typeface="Arial" panose="020B0604020202020204" pitchFamily="34" charset="0"/>
            </a:endParaRPr>
          </a:p>
        </p:txBody>
      </p:sp>
      <p:sp>
        <p:nvSpPr>
          <p:cNvPr id="3" name="Прямоугольник 2"/>
          <p:cNvSpPr/>
          <p:nvPr/>
        </p:nvSpPr>
        <p:spPr>
          <a:xfrm>
            <a:off x="5095593" y="3702017"/>
            <a:ext cx="4048407" cy="1107996"/>
          </a:xfrm>
          <a:prstGeom prst="rect">
            <a:avLst/>
          </a:prstGeom>
        </p:spPr>
        <p:txBody>
          <a:bodyPr wrap="square">
            <a:spAutoFit/>
          </a:bodyPr>
          <a:lstStyle/>
          <a:p>
            <a:pPr algn="r"/>
            <a:r>
              <a:rPr lang="en-US" sz="1100" dirty="0">
                <a:solidFill>
                  <a:schemeClr val="bg1">
                    <a:lumMod val="95000"/>
                  </a:schemeClr>
                </a:solidFill>
                <a:latin typeface="Karla" panose="020B0604020202020204" charset="0"/>
                <a:ea typeface="Karla" panose="020B0604020202020204" charset="0"/>
              </a:rPr>
              <a:t>Irina GRIGOREVA – Oualid MANAI –  </a:t>
            </a:r>
          </a:p>
          <a:p>
            <a:pPr algn="r"/>
            <a:r>
              <a:rPr lang="en-US" sz="1100" dirty="0">
                <a:solidFill>
                  <a:schemeClr val="bg1">
                    <a:lumMod val="95000"/>
                  </a:schemeClr>
                </a:solidFill>
                <a:latin typeface="Karla" panose="020B0604020202020204" charset="0"/>
                <a:ea typeface="Karla" panose="020B0604020202020204" charset="0"/>
              </a:rPr>
              <a:t> Walid RHAZADI – Sergey GORIANIN</a:t>
            </a:r>
          </a:p>
          <a:p>
            <a:pPr algn="r"/>
            <a:endParaRPr lang="en-US" sz="1100" dirty="0">
              <a:solidFill>
                <a:schemeClr val="bg1">
                  <a:lumMod val="95000"/>
                </a:schemeClr>
              </a:solidFill>
              <a:latin typeface="Karla" panose="020B0604020202020204" charset="0"/>
              <a:ea typeface="Karla" panose="020B0604020202020204" charset="0"/>
            </a:endParaRPr>
          </a:p>
          <a:p>
            <a:pPr algn="r"/>
            <a:r>
              <a:rPr lang="en-US" sz="1100" dirty="0">
                <a:solidFill>
                  <a:schemeClr val="bg1">
                    <a:lumMod val="95000"/>
                  </a:schemeClr>
                </a:solidFill>
                <a:latin typeface="Karla" panose="020B0604020202020204" charset="0"/>
                <a:ea typeface="Karla" panose="020B0604020202020204" charset="0"/>
              </a:rPr>
              <a:t>Project manager : </a:t>
            </a:r>
            <a:r>
              <a:rPr lang="en-US" sz="1100" dirty="0" err="1">
                <a:solidFill>
                  <a:schemeClr val="bg1">
                    <a:lumMod val="95000"/>
                  </a:schemeClr>
                </a:solidFill>
                <a:latin typeface="Karla" panose="020B0604020202020204" charset="0"/>
                <a:ea typeface="Karla" panose="020B0604020202020204" charset="0"/>
              </a:rPr>
              <a:t>Pr</a:t>
            </a:r>
            <a:r>
              <a:rPr lang="en-US" sz="1100" dirty="0">
                <a:solidFill>
                  <a:schemeClr val="bg1">
                    <a:lumMod val="95000"/>
                  </a:schemeClr>
                </a:solidFill>
                <a:latin typeface="Karla" panose="020B0604020202020204" charset="0"/>
                <a:ea typeface="Karla" panose="020B0604020202020204" charset="0"/>
              </a:rPr>
              <a:t> Gabriel </a:t>
            </a:r>
            <a:r>
              <a:rPr lang="en-US" sz="1100" dirty="0" err="1">
                <a:solidFill>
                  <a:schemeClr val="bg1">
                    <a:lumMod val="95000"/>
                  </a:schemeClr>
                </a:solidFill>
                <a:latin typeface="Karla" panose="020B0604020202020204" charset="0"/>
                <a:ea typeface="Karla" panose="020B0604020202020204" charset="0"/>
              </a:rPr>
              <a:t>Mopolo</a:t>
            </a:r>
            <a:endParaRPr lang="en-US" sz="1100" dirty="0">
              <a:solidFill>
                <a:schemeClr val="bg1">
                  <a:lumMod val="95000"/>
                </a:schemeClr>
              </a:solidFill>
              <a:latin typeface="Karla" panose="020B0604020202020204" charset="0"/>
              <a:ea typeface="Karla" panose="020B0604020202020204" charset="0"/>
            </a:endParaRPr>
          </a:p>
          <a:p>
            <a:pPr algn="r"/>
            <a:r>
              <a:rPr lang="en-US" sz="1100" dirty="0">
                <a:solidFill>
                  <a:schemeClr val="bg1">
                    <a:lumMod val="95000"/>
                  </a:schemeClr>
                </a:solidFill>
                <a:latin typeface="Karla" panose="020B0604020202020204" charset="0"/>
                <a:ea typeface="Karla" panose="020B0604020202020204" charset="0"/>
              </a:rPr>
              <a:t>Scientific </a:t>
            </a:r>
            <a:r>
              <a:rPr lang="en-US" sz="1100" dirty="0" err="1">
                <a:solidFill>
                  <a:schemeClr val="bg1">
                    <a:lumMod val="95000"/>
                  </a:schemeClr>
                </a:solidFill>
                <a:latin typeface="Karla" panose="020B0604020202020204" charset="0"/>
                <a:ea typeface="Karla" panose="020B0604020202020204" charset="0"/>
              </a:rPr>
              <a:t>Resp</a:t>
            </a:r>
            <a:r>
              <a:rPr lang="en-US" sz="1100" dirty="0">
                <a:solidFill>
                  <a:schemeClr val="bg1">
                    <a:lumMod val="95000"/>
                  </a:schemeClr>
                </a:solidFill>
                <a:latin typeface="Karla" panose="020B0604020202020204" charset="0"/>
                <a:ea typeface="Karla" panose="020B0604020202020204" charset="0"/>
              </a:rPr>
              <a:t> : </a:t>
            </a:r>
            <a:r>
              <a:rPr lang="en-US" sz="1100" dirty="0" err="1">
                <a:solidFill>
                  <a:schemeClr val="bg1">
                    <a:lumMod val="95000"/>
                  </a:schemeClr>
                </a:solidFill>
                <a:latin typeface="Karla" panose="020B0604020202020204" charset="0"/>
                <a:ea typeface="Karla" panose="020B0604020202020204" charset="0"/>
              </a:rPr>
              <a:t>Pr</a:t>
            </a:r>
            <a:r>
              <a:rPr lang="en-US" sz="1100" dirty="0">
                <a:solidFill>
                  <a:schemeClr val="bg1">
                    <a:lumMod val="95000"/>
                  </a:schemeClr>
                </a:solidFill>
                <a:latin typeface="Karla" panose="020B0604020202020204" charset="0"/>
                <a:ea typeface="Karla" panose="020B0604020202020204" charset="0"/>
              </a:rPr>
              <a:t> Serge Miranda, Director of MBDS (www.mbds-fr.org)</a:t>
            </a:r>
          </a:p>
        </p:txBody>
      </p:sp>
      <p:pic>
        <p:nvPicPr>
          <p:cNvPr id="8195" name="Picture 3" descr="Картинки по запросу imre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46" y="235929"/>
            <a:ext cx="1100754" cy="1064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580117" y="346653"/>
            <a:ext cx="2643899" cy="485699"/>
          </a:xfrm>
          <a:prstGeom prst="rect">
            <a:avLst/>
          </a:prstGeom>
        </p:spPr>
        <p:txBody>
          <a:bodyPr lIns="91425" tIns="91425" rIns="91425" bIns="91425" anchor="b" anchorCtr="0">
            <a:noAutofit/>
          </a:bodyPr>
          <a:lstStyle/>
          <a:p>
            <a:pPr lvl="0" rtl="0">
              <a:spcBef>
                <a:spcPts val="0"/>
              </a:spcBef>
              <a:buNone/>
            </a:pPr>
            <a:r>
              <a:rPr lang="en-US" dirty="0">
                <a:solidFill>
                  <a:srgbClr val="607D8B"/>
                </a:solidFill>
              </a:rPr>
              <a:t>HEALTH</a:t>
            </a:r>
            <a:r>
              <a:rPr lang="en" dirty="0"/>
              <a:t> DATA</a:t>
            </a:r>
          </a:p>
        </p:txBody>
      </p:sp>
      <p:grpSp>
        <p:nvGrpSpPr>
          <p:cNvPr id="10" name="Shape 463"/>
          <p:cNvGrpSpPr/>
          <p:nvPr/>
        </p:nvGrpSpPr>
        <p:grpSpPr>
          <a:xfrm>
            <a:off x="236571" y="346653"/>
            <a:ext cx="342881" cy="418127"/>
            <a:chOff x="596350" y="929175"/>
            <a:chExt cx="407950" cy="497475"/>
          </a:xfrm>
        </p:grpSpPr>
        <p:sp>
          <p:nvSpPr>
            <p:cNvPr id="11"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5" name="Текст 4"/>
          <p:cNvSpPr>
            <a:spLocks noGrp="1"/>
          </p:cNvSpPr>
          <p:nvPr>
            <p:ph type="body" idx="1"/>
          </p:nvPr>
        </p:nvSpPr>
        <p:spPr>
          <a:xfrm>
            <a:off x="236571" y="947478"/>
            <a:ext cx="3148199" cy="4097857"/>
          </a:xfrm>
        </p:spPr>
        <p:txBody>
          <a:bodyPr/>
          <a:lstStyle/>
          <a:p>
            <a:pPr>
              <a:buNone/>
            </a:pPr>
            <a:r>
              <a:rPr lang="en-US" sz="1400" dirty="0">
                <a:solidFill>
                  <a:srgbClr val="607D8B"/>
                </a:solidFill>
              </a:rPr>
              <a:t>Volume: 7854 rows, 25 columns</a:t>
            </a:r>
          </a:p>
          <a:p>
            <a:pPr>
              <a:buNone/>
            </a:pPr>
            <a:r>
              <a:rPr lang="en-US" sz="1400" dirty="0">
                <a:solidFill>
                  <a:srgbClr val="607D8B"/>
                </a:solidFill>
                <a:highlight>
                  <a:srgbClr val="FFFF00"/>
                </a:highlight>
              </a:rPr>
              <a:t>Type : SQL</a:t>
            </a:r>
          </a:p>
          <a:p>
            <a:endParaRPr lang="en-US" sz="1400" dirty="0"/>
          </a:p>
          <a:p>
            <a:r>
              <a:rPr lang="en-US" sz="1400" dirty="0"/>
              <a:t>Genre</a:t>
            </a:r>
            <a:endParaRPr lang="ru-RU" sz="1400" dirty="0"/>
          </a:p>
          <a:p>
            <a:r>
              <a:rPr lang="en-US" sz="1400" dirty="0"/>
              <a:t>Age</a:t>
            </a:r>
            <a:endParaRPr lang="ru-RU" sz="1400" dirty="0"/>
          </a:p>
          <a:p>
            <a:r>
              <a:rPr lang="en-US" sz="1400" dirty="0"/>
              <a:t>Address</a:t>
            </a:r>
            <a:endParaRPr lang="ru-RU" sz="1400" dirty="0"/>
          </a:p>
          <a:p>
            <a:r>
              <a:rPr lang="fr-FR" sz="1400" dirty="0"/>
              <a:t>Postal code</a:t>
            </a:r>
            <a:endParaRPr lang="ru-RU" sz="1400" dirty="0"/>
          </a:p>
          <a:p>
            <a:r>
              <a:rPr lang="fr-FR" sz="1400" dirty="0"/>
              <a:t>Ville</a:t>
            </a:r>
            <a:endParaRPr lang="ru-RU" sz="1400" dirty="0"/>
          </a:p>
          <a:p>
            <a:r>
              <a:rPr lang="fr-FR" sz="1400" dirty="0"/>
              <a:t>Admission</a:t>
            </a:r>
            <a:endParaRPr lang="ru-RU" sz="1400" dirty="0"/>
          </a:p>
          <a:p>
            <a:r>
              <a:rPr lang="fr-FR" sz="1400" dirty="0"/>
              <a:t>Sortie</a:t>
            </a:r>
            <a:endParaRPr lang="ru-RU" sz="1400" dirty="0"/>
          </a:p>
          <a:p>
            <a:r>
              <a:rPr lang="fr-FR" sz="1400" dirty="0"/>
              <a:t>Examen</a:t>
            </a:r>
            <a:endParaRPr lang="ru-RU" sz="1400" dirty="0"/>
          </a:p>
          <a:p>
            <a:r>
              <a:rPr lang="fr-FR" sz="1400" dirty="0" err="1"/>
              <a:t>Categorie</a:t>
            </a:r>
            <a:r>
              <a:rPr lang="fr-FR" sz="1400" dirty="0"/>
              <a:t> de Recours</a:t>
            </a:r>
            <a:endParaRPr lang="ru-RU" sz="1400" dirty="0"/>
          </a:p>
          <a:p>
            <a:r>
              <a:rPr lang="fr-FR" sz="1400" dirty="0"/>
              <a:t>Libelle de Recours</a:t>
            </a:r>
            <a:endParaRPr lang="ru-RU" sz="1400" dirty="0"/>
          </a:p>
          <a:p>
            <a:r>
              <a:rPr lang="fr-FR" sz="1400" dirty="0"/>
              <a:t>Code de Recours</a:t>
            </a:r>
            <a:endParaRPr lang="ru-RU" sz="1400" dirty="0"/>
          </a:p>
          <a:p>
            <a:r>
              <a:rPr lang="fr-FR" sz="1400" dirty="0"/>
              <a:t>Libelle gravite</a:t>
            </a:r>
            <a:endParaRPr lang="ru-RU" sz="1400" dirty="0"/>
          </a:p>
          <a:p>
            <a:r>
              <a:rPr lang="fr-FR" sz="1400" dirty="0"/>
              <a:t>Libelle CCMU</a:t>
            </a:r>
            <a:endParaRPr lang="ru-RU" sz="1400" dirty="0"/>
          </a:p>
          <a:p>
            <a:r>
              <a:rPr lang="ru-RU" sz="1400" dirty="0" err="1"/>
              <a:t>Destination</a:t>
            </a:r>
            <a:r>
              <a:rPr lang="ru-RU" sz="1400" dirty="0"/>
              <a:t> </a:t>
            </a:r>
            <a:r>
              <a:rPr lang="ru-RU" sz="1400" dirty="0" err="1"/>
              <a:t>Confirmee</a:t>
            </a:r>
            <a:endParaRPr lang="ru-RU" sz="1400" dirty="0"/>
          </a:p>
          <a:p>
            <a:r>
              <a:rPr lang="ru-RU" sz="1400" dirty="0" err="1"/>
              <a:t>Type</a:t>
            </a:r>
            <a:r>
              <a:rPr lang="ru-RU" sz="1400" dirty="0"/>
              <a:t> </a:t>
            </a:r>
            <a:r>
              <a:rPr lang="ru-RU" sz="1400" dirty="0" err="1"/>
              <a:t>de</a:t>
            </a:r>
            <a:r>
              <a:rPr lang="ru-RU" sz="1400" dirty="0"/>
              <a:t> </a:t>
            </a:r>
            <a:r>
              <a:rPr lang="ru-RU" sz="1400" dirty="0" err="1"/>
              <a:t>sortie</a:t>
            </a:r>
            <a:endParaRPr lang="ru-RU" sz="1400" dirty="0"/>
          </a:p>
          <a:p>
            <a:r>
              <a:rPr lang="ru-RU" sz="1400" dirty="0"/>
              <a:t>Diag1 – diag10</a:t>
            </a:r>
          </a:p>
          <a:p>
            <a:pPr>
              <a:buNone/>
            </a:pPr>
            <a:endParaRPr lang="ru-RU"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60"/>
        <p:cNvGrpSpPr/>
        <p:nvPr/>
      </p:nvGrpSpPr>
      <p:grpSpPr>
        <a:xfrm>
          <a:off x="0" y="0"/>
          <a:ext cx="0" cy="0"/>
          <a:chOff x="0" y="0"/>
          <a:chExt cx="0" cy="0"/>
        </a:xfrm>
      </p:grpSpPr>
      <p:sp>
        <p:nvSpPr>
          <p:cNvPr id="18" name="Shape 161"/>
          <p:cNvSpPr txBox="1">
            <a:spLocks/>
          </p:cNvSpPr>
          <p:nvPr/>
        </p:nvSpPr>
        <p:spPr>
          <a:xfrm>
            <a:off x="562054" y="630540"/>
            <a:ext cx="3916579" cy="4856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lang="en-US" dirty="0">
              <a:solidFill>
                <a:srgbClr val="607D8B"/>
              </a:solidFill>
            </a:endParaRPr>
          </a:p>
          <a:p>
            <a:endParaRPr lang="en-US" dirty="0">
              <a:solidFill>
                <a:srgbClr val="607D8B"/>
              </a:solidFill>
            </a:endParaRPr>
          </a:p>
          <a:p>
            <a:endParaRPr lang="en-US" dirty="0">
              <a:solidFill>
                <a:srgbClr val="607D8B"/>
              </a:solidFill>
            </a:endParaRPr>
          </a:p>
          <a:p>
            <a:r>
              <a:rPr lang="en-US" dirty="0">
                <a:solidFill>
                  <a:srgbClr val="607D8B"/>
                </a:solidFill>
              </a:rPr>
              <a:t>ENVIRONMENTAL</a:t>
            </a:r>
          </a:p>
          <a:p>
            <a:r>
              <a:rPr lang="en" dirty="0"/>
              <a:t>DATA</a:t>
            </a:r>
          </a:p>
        </p:txBody>
      </p:sp>
      <p:grpSp>
        <p:nvGrpSpPr>
          <p:cNvPr id="19" name="Shape 463"/>
          <p:cNvGrpSpPr/>
          <p:nvPr/>
        </p:nvGrpSpPr>
        <p:grpSpPr>
          <a:xfrm>
            <a:off x="236571" y="346653"/>
            <a:ext cx="342881" cy="418127"/>
            <a:chOff x="596350" y="929175"/>
            <a:chExt cx="407950" cy="497475"/>
          </a:xfrm>
        </p:grpSpPr>
        <p:sp>
          <p:nvSpPr>
            <p:cNvPr id="20"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1"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5"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6"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31" name="Текст 4"/>
          <p:cNvSpPr txBox="1">
            <a:spLocks/>
          </p:cNvSpPr>
          <p:nvPr/>
        </p:nvSpPr>
        <p:spPr>
          <a:xfrm>
            <a:off x="236571" y="1116239"/>
            <a:ext cx="3148199" cy="409785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9pPr>
          </a:lstStyle>
          <a:p>
            <a:pPr>
              <a:buNone/>
            </a:pPr>
            <a:r>
              <a:rPr lang="fr-FR" sz="1400" dirty="0">
                <a:solidFill>
                  <a:srgbClr val="607D8B"/>
                </a:solidFill>
              </a:rPr>
              <a:t>Volume: 23016 </a:t>
            </a:r>
            <a:r>
              <a:rPr lang="fr-FR" sz="1400" dirty="0" err="1">
                <a:solidFill>
                  <a:srgbClr val="607D8B"/>
                </a:solidFill>
              </a:rPr>
              <a:t>rows</a:t>
            </a:r>
            <a:r>
              <a:rPr lang="fr-FR" sz="1400" dirty="0">
                <a:solidFill>
                  <a:srgbClr val="607D8B"/>
                </a:solidFill>
              </a:rPr>
              <a:t>, 6 </a:t>
            </a:r>
            <a:r>
              <a:rPr lang="fr-FR" sz="1400" dirty="0" err="1">
                <a:solidFill>
                  <a:srgbClr val="607D8B"/>
                </a:solidFill>
              </a:rPr>
              <a:t>columns</a:t>
            </a:r>
            <a:endParaRPr lang="fr-FR" sz="1400" dirty="0">
              <a:solidFill>
                <a:srgbClr val="607D8B"/>
              </a:solidFill>
            </a:endParaRPr>
          </a:p>
          <a:p>
            <a:pPr>
              <a:buNone/>
            </a:pPr>
            <a:r>
              <a:rPr lang="fr-FR" sz="1400" dirty="0">
                <a:solidFill>
                  <a:srgbClr val="607D8B"/>
                </a:solidFill>
                <a:highlight>
                  <a:srgbClr val="FFFF00"/>
                </a:highlight>
              </a:rPr>
              <a:t>Type : </a:t>
            </a:r>
            <a:r>
              <a:rPr lang="en-US" sz="1400" dirty="0">
                <a:solidFill>
                  <a:srgbClr val="607D8B"/>
                </a:solidFill>
                <a:highlight>
                  <a:srgbClr val="FFFF00"/>
                </a:highlight>
              </a:rPr>
              <a:t>CSV (EXCEL)</a:t>
            </a:r>
            <a:r>
              <a:rPr lang="fr-FR" sz="1400" dirty="0">
                <a:solidFill>
                  <a:srgbClr val="607D8B"/>
                </a:solidFill>
                <a:highlight>
                  <a:srgbClr val="FFFF00"/>
                </a:highlight>
              </a:rPr>
              <a:t> </a:t>
            </a:r>
          </a:p>
          <a:p>
            <a:endParaRPr lang="fr-FR" sz="1400" dirty="0"/>
          </a:p>
          <a:p>
            <a:r>
              <a:rPr lang="fr-FR" sz="1400" dirty="0"/>
              <a:t>Station</a:t>
            </a:r>
          </a:p>
          <a:p>
            <a:r>
              <a:rPr lang="fr-FR" sz="1400" dirty="0"/>
              <a:t>Polluant</a:t>
            </a:r>
          </a:p>
          <a:p>
            <a:r>
              <a:rPr lang="fr-FR" sz="1400" dirty="0"/>
              <a:t>Mesure</a:t>
            </a:r>
          </a:p>
          <a:p>
            <a:r>
              <a:rPr lang="fr-FR" sz="1400" dirty="0"/>
              <a:t>Unité</a:t>
            </a:r>
          </a:p>
          <a:p>
            <a:r>
              <a:rPr lang="fr-FR" sz="1400" dirty="0"/>
              <a:t>Date</a:t>
            </a:r>
          </a:p>
          <a:p>
            <a:r>
              <a:rPr lang="fr-FR" sz="1400" dirty="0"/>
              <a:t>Value</a:t>
            </a:r>
          </a:p>
          <a:p>
            <a:pPr>
              <a:buFont typeface="Karla"/>
              <a:buNone/>
            </a:pPr>
            <a:endParaRPr lang="ru-RU" sz="1400" dirty="0"/>
          </a:p>
        </p:txBody>
      </p:sp>
    </p:spTree>
    <p:extLst>
      <p:ext uri="{BB962C8B-B14F-4D97-AF65-F5344CB8AC3E}">
        <p14:creationId xmlns:p14="http://schemas.microsoft.com/office/powerpoint/2010/main" val="35340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endParaRPr lang="en" sz="7200" dirty="0">
              <a:solidFill>
                <a:srgbClr val="FFC107"/>
              </a:solidFill>
            </a:endParaRPr>
          </a:p>
          <a:p>
            <a:pPr lvl="0"/>
            <a:r>
              <a:rPr lang="en-US" dirty="0"/>
              <a:t>Architecture of </a:t>
            </a:r>
            <a:r>
              <a:rPr lang="en-US" dirty="0">
                <a:solidFill>
                  <a:srgbClr val="FF9800"/>
                </a:solidFill>
              </a:rPr>
              <a:t>Big Bridge </a:t>
            </a:r>
            <a:r>
              <a:rPr lang="en-US" dirty="0"/>
              <a:t>with Oracle DWH implementation </a:t>
            </a:r>
            <a:endParaRPr lang="en" dirty="0"/>
          </a:p>
        </p:txBody>
      </p:sp>
      <p:grpSp>
        <p:nvGrpSpPr>
          <p:cNvPr id="4" name="Shape 125"/>
          <p:cNvGrpSpPr/>
          <p:nvPr/>
        </p:nvGrpSpPr>
        <p:grpSpPr>
          <a:xfrm>
            <a:off x="648300" y="1136197"/>
            <a:ext cx="664652" cy="1053756"/>
            <a:chOff x="6718575" y="2318625"/>
            <a:chExt cx="256950" cy="407375"/>
          </a:xfrm>
          <a:solidFill>
            <a:srgbClr val="FF9800"/>
          </a:solidFill>
        </p:grpSpPr>
        <p:sp>
          <p:nvSpPr>
            <p:cNvPr id="5"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133"/>
            <p:cNvSpPr/>
            <p:nvPr/>
          </p:nvSpPr>
          <p:spPr>
            <a:xfrm>
              <a:off x="6795900" y="2628550"/>
              <a:ext cx="102300" cy="25"/>
            </a:xfrm>
            <a:custGeom>
              <a:avLst/>
              <a:gdLst/>
              <a:ahLst/>
              <a:cxnLst/>
              <a:rect l="0" t="0" r="0" b="0"/>
              <a:pathLst>
                <a:path w="4092" h="1" fill="none" extrusionOk="0">
                  <a:moveTo>
                    <a:pt x="0" y="1"/>
                  </a:moveTo>
                  <a:lnTo>
                    <a:pt x="4092" y="1"/>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86"/>
        <p:cNvGrpSpPr/>
        <p:nvPr/>
      </p:nvGrpSpPr>
      <p:grpSpPr>
        <a:xfrm>
          <a:off x="0" y="0"/>
          <a:ext cx="0" cy="0"/>
          <a:chOff x="0" y="0"/>
          <a:chExt cx="0" cy="0"/>
        </a:xfrm>
      </p:grpSpPr>
      <p:pic>
        <p:nvPicPr>
          <p:cNvPr id="5" name="Рисунок 15" descr="1"/>
          <p:cNvPicPr/>
          <p:nvPr/>
        </p:nvPicPr>
        <p:blipFill>
          <a:blip r:embed="rId3">
            <a:extLst>
              <a:ext uri="{28A0092B-C50C-407E-A947-70E740481C1C}">
                <a14:useLocalDpi xmlns:a14="http://schemas.microsoft.com/office/drawing/2010/main" val="0"/>
              </a:ext>
            </a:extLst>
          </a:blip>
          <a:srcRect/>
          <a:stretch>
            <a:fillRect/>
          </a:stretch>
        </p:blipFill>
        <p:spPr bwMode="auto">
          <a:xfrm>
            <a:off x="480207" y="657922"/>
            <a:ext cx="8314156" cy="32329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86"/>
        <p:cNvGrpSpPr/>
        <p:nvPr/>
      </p:nvGrpSpPr>
      <p:grpSpPr>
        <a:xfrm>
          <a:off x="0" y="0"/>
          <a:ext cx="0" cy="0"/>
          <a:chOff x="0" y="0"/>
          <a:chExt cx="0" cy="0"/>
        </a:xfrm>
      </p:grpSpPr>
      <p:pic>
        <p:nvPicPr>
          <p:cNvPr id="4" name="Рисунок 14" descr="2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3431" y="211874"/>
            <a:ext cx="6602987" cy="3583730"/>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31659277"/>
              </p:ext>
            </p:extLst>
          </p:nvPr>
        </p:nvGraphicFramePr>
        <p:xfrm>
          <a:off x="490654" y="3130108"/>
          <a:ext cx="5184774" cy="1555433"/>
        </p:xfrm>
        <a:graphic>
          <a:graphicData uri="http://schemas.openxmlformats.org/drawingml/2006/table">
            <a:tbl>
              <a:tblPr firstRow="1" firstCol="1" bandRow="1"/>
              <a:tblGrid>
                <a:gridCol w="1295916">
                  <a:extLst>
                    <a:ext uri="{9D8B030D-6E8A-4147-A177-3AD203B41FA5}">
                      <a16:colId xmlns:a16="http://schemas.microsoft.com/office/drawing/2014/main" val="3830432872"/>
                    </a:ext>
                  </a:extLst>
                </a:gridCol>
                <a:gridCol w="1295916">
                  <a:extLst>
                    <a:ext uri="{9D8B030D-6E8A-4147-A177-3AD203B41FA5}">
                      <a16:colId xmlns:a16="http://schemas.microsoft.com/office/drawing/2014/main" val="1972596460"/>
                    </a:ext>
                  </a:extLst>
                </a:gridCol>
                <a:gridCol w="1296471">
                  <a:extLst>
                    <a:ext uri="{9D8B030D-6E8A-4147-A177-3AD203B41FA5}">
                      <a16:colId xmlns:a16="http://schemas.microsoft.com/office/drawing/2014/main" val="2007848115"/>
                    </a:ext>
                  </a:extLst>
                </a:gridCol>
                <a:gridCol w="1296471">
                  <a:extLst>
                    <a:ext uri="{9D8B030D-6E8A-4147-A177-3AD203B41FA5}">
                      <a16:colId xmlns:a16="http://schemas.microsoft.com/office/drawing/2014/main" val="120870470"/>
                    </a:ext>
                  </a:extLst>
                </a:gridCol>
              </a:tblGrid>
              <a:tr h="1157841">
                <a:tc>
                  <a:txBody>
                    <a:bodyPr/>
                    <a:lstStyle/>
                    <a:p>
                      <a:pPr algn="r">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Database</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p>
                      <a:pPr algn="l">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p>
                      <a:pPr algn="l">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Executing</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p>
                      <a:pPr algn="l">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time</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9050" cap="flat" cmpd="sng" algn="ctr">
                      <a:solidFill>
                        <a:srgbClr val="9CC2E5"/>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Oracle NoSQL DB</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dirty="0">
                          <a:effectLst/>
                          <a:latin typeface="Calibri Light" panose="020F0302020204030204" pitchFamily="34" charset="0"/>
                          <a:ea typeface="Calibri" panose="020F0502020204030204" pitchFamily="34" charset="0"/>
                          <a:cs typeface="Times New Roman" panose="02020603050405020304" pitchFamily="18" charset="0"/>
                        </a:rPr>
                        <a:t>HDFS</a:t>
                      </a:r>
                      <a:endParaRPr lang="en-US" sz="10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dirty="0">
                          <a:effectLst/>
                          <a:latin typeface="Calibri Light" panose="020F0302020204030204" pitchFamily="34" charset="0"/>
                          <a:ea typeface="Calibri" panose="020F0502020204030204" pitchFamily="34" charset="0"/>
                          <a:cs typeface="Times New Roman" panose="02020603050405020304" pitchFamily="18" charset="0"/>
                        </a:rPr>
                        <a:t>MongoDB</a:t>
                      </a:r>
                      <a:endParaRPr lang="en-US" sz="10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4117041336"/>
                  </a:ext>
                </a:extLst>
              </a:tr>
              <a:tr h="397592">
                <a:tc>
                  <a:txBody>
                    <a:bodyPr/>
                    <a:lstStyle/>
                    <a:p>
                      <a:pPr algn="ctr">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Time (secs.)</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0.83</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a:lnSpc>
                          <a:spcPct val="150000"/>
                        </a:lnSpc>
                        <a:spcAft>
                          <a:spcPts val="600"/>
                        </a:spcAft>
                      </a:pPr>
                      <a:r>
                        <a:rPr lang="en-US" sz="1000" b="1">
                          <a:effectLst/>
                          <a:latin typeface="Calibri Light" panose="020F0302020204030204" pitchFamily="34" charset="0"/>
                          <a:ea typeface="Calibri" panose="020F0502020204030204" pitchFamily="34" charset="0"/>
                          <a:cs typeface="Times New Roman" panose="02020603050405020304" pitchFamily="18" charset="0"/>
                        </a:rPr>
                        <a:t>0.257</a:t>
                      </a:r>
                      <a:endParaRPr lang="en-US" sz="100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a:lnSpc>
                          <a:spcPct val="150000"/>
                        </a:lnSpc>
                        <a:spcAft>
                          <a:spcPts val="600"/>
                        </a:spcAft>
                      </a:pPr>
                      <a:r>
                        <a:rPr lang="en-US" sz="1000" b="1" dirty="0">
                          <a:effectLst/>
                          <a:latin typeface="Calibri Light" panose="020F0302020204030204" pitchFamily="34" charset="0"/>
                          <a:ea typeface="Calibri" panose="020F0502020204030204" pitchFamily="34" charset="0"/>
                          <a:cs typeface="Times New Roman" panose="02020603050405020304" pitchFamily="18" charset="0"/>
                        </a:rPr>
                        <a:t>0.57</a:t>
                      </a:r>
                      <a:endParaRPr lang="en-US" sz="10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59888" marR="59888"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extLst>
                  <a:ext uri="{0D108BD9-81ED-4DB2-BD59-A6C34878D82A}">
                    <a16:rowId xmlns:a16="http://schemas.microsoft.com/office/drawing/2014/main" val="276059957"/>
                  </a:ext>
                </a:extLst>
              </a:tr>
            </a:tbl>
          </a:graphicData>
        </a:graphic>
      </p:graphicFrame>
    </p:spTree>
    <p:extLst>
      <p:ext uri="{BB962C8B-B14F-4D97-AF65-F5344CB8AC3E}">
        <p14:creationId xmlns:p14="http://schemas.microsoft.com/office/powerpoint/2010/main" val="107806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86"/>
        <p:cNvGrpSpPr/>
        <p:nvPr/>
      </p:nvGrpSpPr>
      <p:grpSpPr>
        <a:xfrm>
          <a:off x="0" y="0"/>
          <a:ext cx="0" cy="0"/>
          <a:chOff x="0" y="0"/>
          <a:chExt cx="0" cy="0"/>
        </a:xfrm>
      </p:grpSpPr>
      <p:pic>
        <p:nvPicPr>
          <p:cNvPr id="3" name="Рисунок 3" descr="3"/>
          <p:cNvPicPr/>
          <p:nvPr/>
        </p:nvPicPr>
        <p:blipFill>
          <a:blip r:embed="rId3">
            <a:extLst>
              <a:ext uri="{28A0092B-C50C-407E-A947-70E740481C1C}">
                <a14:useLocalDpi xmlns:a14="http://schemas.microsoft.com/office/drawing/2010/main" val="0"/>
              </a:ext>
            </a:extLst>
          </a:blip>
          <a:srcRect/>
          <a:stretch>
            <a:fillRect/>
          </a:stretch>
        </p:blipFill>
        <p:spPr bwMode="auto">
          <a:xfrm>
            <a:off x="1181487" y="356838"/>
            <a:ext cx="7069873" cy="4284059"/>
          </a:xfrm>
          <a:prstGeom prst="rect">
            <a:avLst/>
          </a:prstGeom>
          <a:noFill/>
          <a:ln>
            <a:noFill/>
          </a:ln>
        </p:spPr>
      </p:pic>
    </p:spTree>
    <p:extLst>
      <p:ext uri="{BB962C8B-B14F-4D97-AF65-F5344CB8AC3E}">
        <p14:creationId xmlns:p14="http://schemas.microsoft.com/office/powerpoint/2010/main" val="116471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22"/>
        <p:cNvGrpSpPr/>
        <p:nvPr/>
      </p:nvGrpSpPr>
      <p:grpSpPr>
        <a:xfrm>
          <a:off x="0" y="0"/>
          <a:ext cx="0" cy="0"/>
          <a:chOff x="0" y="0"/>
          <a:chExt cx="0" cy="0"/>
        </a:xfrm>
      </p:grpSpPr>
      <p:grpSp>
        <p:nvGrpSpPr>
          <p:cNvPr id="125" name="Shape 125"/>
          <p:cNvGrpSpPr/>
          <p:nvPr/>
        </p:nvGrpSpPr>
        <p:grpSpPr>
          <a:xfrm>
            <a:off x="411339" y="458659"/>
            <a:ext cx="322201" cy="510825"/>
            <a:chOff x="6718575" y="2318625"/>
            <a:chExt cx="256950" cy="407375"/>
          </a:xfrm>
        </p:grpSpPr>
        <p:sp>
          <p:nvSpPr>
            <p:cNvPr id="12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3" name="Shape 190"/>
          <p:cNvSpPr txBox="1">
            <a:spLocks/>
          </p:cNvSpPr>
          <p:nvPr/>
        </p:nvSpPr>
        <p:spPr>
          <a:xfrm>
            <a:off x="838119" y="559984"/>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DATA </a:t>
            </a:r>
            <a:r>
              <a:rPr lang="en-US" dirty="0">
                <a:solidFill>
                  <a:srgbClr val="F44336"/>
                </a:solidFill>
              </a:rPr>
              <a:t>ANALYSIS</a:t>
            </a:r>
            <a:r>
              <a:rPr lang="en-US" dirty="0"/>
              <a:t> WITH R language</a:t>
            </a:r>
            <a:endParaRPr lang="en" dirty="0">
              <a:solidFill>
                <a:srgbClr val="FF9800"/>
              </a:solidFill>
            </a:endParaRPr>
          </a:p>
        </p:txBody>
      </p:sp>
      <p:pic>
        <p:nvPicPr>
          <p:cNvPr id="6" name="Рисунок 5"/>
          <p:cNvPicPr>
            <a:picLocks noChangeAspect="1"/>
          </p:cNvPicPr>
          <p:nvPr/>
        </p:nvPicPr>
        <p:blipFill>
          <a:blip r:embed="rId3"/>
          <a:stretch>
            <a:fillRect/>
          </a:stretch>
        </p:blipFill>
        <p:spPr>
          <a:xfrm>
            <a:off x="-884828" y="2272877"/>
            <a:ext cx="7355118" cy="682845"/>
          </a:xfrm>
          <a:prstGeom prst="rect">
            <a:avLst/>
          </a:prstGeom>
        </p:spPr>
      </p:pic>
      <p:pic>
        <p:nvPicPr>
          <p:cNvPr id="9" name="Рисунок 8"/>
          <p:cNvPicPr>
            <a:picLocks noChangeAspect="1"/>
          </p:cNvPicPr>
          <p:nvPr/>
        </p:nvPicPr>
        <p:blipFill>
          <a:blip r:embed="rId4"/>
          <a:stretch>
            <a:fillRect/>
          </a:stretch>
        </p:blipFill>
        <p:spPr>
          <a:xfrm>
            <a:off x="528112" y="3768427"/>
            <a:ext cx="5942178" cy="1109432"/>
          </a:xfrm>
          <a:prstGeom prst="rect">
            <a:avLst/>
          </a:prstGeom>
        </p:spPr>
      </p:pic>
      <p:sp>
        <p:nvSpPr>
          <p:cNvPr id="22" name="Прямоугольник 21"/>
          <p:cNvSpPr/>
          <p:nvPr/>
        </p:nvSpPr>
        <p:spPr>
          <a:xfrm>
            <a:off x="572439" y="1361552"/>
            <a:ext cx="6202339" cy="830997"/>
          </a:xfrm>
          <a:prstGeom prst="rect">
            <a:avLst/>
          </a:prstGeom>
        </p:spPr>
        <p:txBody>
          <a:bodyPr wrap="none">
            <a:spAutoFit/>
          </a:bodyPr>
          <a:lstStyle/>
          <a:p>
            <a:r>
              <a:rPr lang="en-US" sz="1600" dirty="0">
                <a:solidFill>
                  <a:srgbClr val="999999"/>
                </a:solidFill>
                <a:latin typeface="Karla" panose="020B0604020202020204" charset="0"/>
                <a:ea typeface="Karla" panose="020B0604020202020204" charset="0"/>
                <a:cs typeface="Times New Roman" panose="02020603050405020304" pitchFamily="18" charset="0"/>
              </a:rPr>
              <a:t>The population correlation coefficient ρX,Y between two random</a:t>
            </a:r>
          </a:p>
          <a:p>
            <a:r>
              <a:rPr lang="en-US" sz="1600" dirty="0">
                <a:solidFill>
                  <a:srgbClr val="999999"/>
                </a:solidFill>
                <a:latin typeface="Karla" panose="020B0604020202020204" charset="0"/>
                <a:ea typeface="Karla" panose="020B0604020202020204" charset="0"/>
                <a:cs typeface="Times New Roman" panose="02020603050405020304" pitchFamily="18" charset="0"/>
              </a:rPr>
              <a:t> variables X and Y with expected values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μX</a:t>
            </a:r>
            <a:r>
              <a:rPr lang="en-US" sz="1600" dirty="0">
                <a:solidFill>
                  <a:srgbClr val="999999"/>
                </a:solidFill>
                <a:latin typeface="Karla" panose="020B0604020202020204" charset="0"/>
                <a:ea typeface="Karla" panose="020B0604020202020204" charset="0"/>
                <a:cs typeface="Times New Roman" panose="02020603050405020304" pitchFamily="18" charset="0"/>
              </a:rPr>
              <a:t> and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μY</a:t>
            </a:r>
            <a:r>
              <a:rPr lang="en-US" sz="1600" dirty="0">
                <a:solidFill>
                  <a:srgbClr val="999999"/>
                </a:solidFill>
                <a:latin typeface="Karla" panose="020B0604020202020204" charset="0"/>
                <a:ea typeface="Karla" panose="020B0604020202020204" charset="0"/>
                <a:cs typeface="Times New Roman" panose="02020603050405020304" pitchFamily="18" charset="0"/>
              </a:rPr>
              <a:t> and standard </a:t>
            </a:r>
          </a:p>
          <a:p>
            <a:r>
              <a:rPr lang="en-US" sz="1600" dirty="0">
                <a:solidFill>
                  <a:srgbClr val="999999"/>
                </a:solidFill>
                <a:latin typeface="Karla" panose="020B0604020202020204" charset="0"/>
                <a:ea typeface="Karla" panose="020B0604020202020204" charset="0"/>
                <a:cs typeface="Times New Roman" panose="02020603050405020304" pitchFamily="18" charset="0"/>
              </a:rPr>
              <a:t>deviations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σX</a:t>
            </a:r>
            <a:r>
              <a:rPr lang="en-US" sz="1600" dirty="0">
                <a:solidFill>
                  <a:srgbClr val="999999"/>
                </a:solidFill>
                <a:latin typeface="Karla" panose="020B0604020202020204" charset="0"/>
                <a:ea typeface="Karla" panose="020B0604020202020204" charset="0"/>
                <a:cs typeface="Times New Roman" panose="02020603050405020304" pitchFamily="18" charset="0"/>
              </a:rPr>
              <a:t> and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σY</a:t>
            </a:r>
            <a:r>
              <a:rPr lang="en-US" sz="1600" dirty="0">
                <a:solidFill>
                  <a:srgbClr val="999999"/>
                </a:solidFill>
                <a:latin typeface="Karla" panose="020B0604020202020204" charset="0"/>
                <a:ea typeface="Karla" panose="020B0604020202020204" charset="0"/>
                <a:cs typeface="Times New Roman" panose="02020603050405020304" pitchFamily="18" charset="0"/>
              </a:rPr>
              <a:t> is defined as:</a:t>
            </a:r>
            <a:endParaRPr lang="ru-RU" sz="1600" dirty="0">
              <a:solidFill>
                <a:srgbClr val="999999"/>
              </a:solidFill>
              <a:ea typeface="Karla" panose="020B0604020202020204" charset="0"/>
            </a:endParaRPr>
          </a:p>
        </p:txBody>
      </p:sp>
      <p:sp>
        <p:nvSpPr>
          <p:cNvPr id="3" name="Rectangle 2"/>
          <p:cNvSpPr/>
          <p:nvPr/>
        </p:nvSpPr>
        <p:spPr>
          <a:xfrm>
            <a:off x="572439" y="2755573"/>
            <a:ext cx="5207620" cy="830997"/>
          </a:xfrm>
          <a:prstGeom prst="rect">
            <a:avLst/>
          </a:prstGeom>
        </p:spPr>
        <p:txBody>
          <a:bodyPr wrap="square">
            <a:spAutoFit/>
          </a:bodyPr>
          <a:lstStyle/>
          <a:p>
            <a:r>
              <a:rPr lang="en-US" sz="1600" dirty="0">
                <a:solidFill>
                  <a:srgbClr val="999999"/>
                </a:solidFill>
                <a:latin typeface="Karla" panose="020B0604020202020204" charset="0"/>
                <a:ea typeface="Karla" panose="020B0604020202020204" charset="0"/>
                <a:cs typeface="Times New Roman" panose="02020603050405020304" pitchFamily="18" charset="0"/>
              </a:rPr>
              <a:t>where E is the expected value operator,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cov</a:t>
            </a:r>
            <a:r>
              <a:rPr lang="en-US" sz="1600" dirty="0">
                <a:solidFill>
                  <a:srgbClr val="999999"/>
                </a:solidFill>
                <a:latin typeface="Karla" panose="020B0604020202020204" charset="0"/>
                <a:ea typeface="Karla" panose="020B0604020202020204" charset="0"/>
                <a:cs typeface="Times New Roman" panose="02020603050405020304" pitchFamily="18" charset="0"/>
              </a:rPr>
              <a:t> means covariance, and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cor</a:t>
            </a:r>
            <a:r>
              <a:rPr lang="en-US" sz="1600" dirty="0">
                <a:solidFill>
                  <a:srgbClr val="999999"/>
                </a:solidFill>
                <a:latin typeface="Karla" panose="020B0604020202020204" charset="0"/>
                <a:ea typeface="Karla" panose="020B0604020202020204" charset="0"/>
                <a:cs typeface="Times New Roman" panose="02020603050405020304" pitchFamily="18" charset="0"/>
              </a:rPr>
              <a:t> is a widely used alternative notation for the correlation coefficient</a:t>
            </a:r>
          </a:p>
        </p:txBody>
      </p:sp>
    </p:spTree>
    <p:extLst>
      <p:ext uri="{BB962C8B-B14F-4D97-AF65-F5344CB8AC3E}">
        <p14:creationId xmlns:p14="http://schemas.microsoft.com/office/powerpoint/2010/main" val="2051339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41000" y="969700"/>
            <a:ext cx="4801499" cy="409500"/>
          </a:xfrm>
          <a:prstGeom prst="rect">
            <a:avLst/>
          </a:prstGeom>
        </p:spPr>
        <p:txBody>
          <a:bodyPr lIns="91425" tIns="91425" rIns="91425" bIns="91425" anchor="b" anchorCtr="0">
            <a:noAutofit/>
          </a:bodyPr>
          <a:lstStyle/>
          <a:p>
            <a:pPr lvl="0" rtl="0">
              <a:spcBef>
                <a:spcPts val="0"/>
              </a:spcBef>
              <a:buNone/>
            </a:pPr>
            <a:r>
              <a:rPr lang="en-US" sz="2000" dirty="0"/>
              <a:t>THE LINEAR CORRELATION COEFFICIENT OF </a:t>
            </a:r>
            <a:r>
              <a:rPr lang="en-US" sz="2000" dirty="0">
                <a:solidFill>
                  <a:srgbClr val="00B0F0"/>
                </a:solidFill>
              </a:rPr>
              <a:t>UNFILTERED DATA</a:t>
            </a:r>
            <a:endParaRPr lang="en" sz="2000" dirty="0">
              <a:solidFill>
                <a:srgbClr val="00B0F0"/>
              </a:solidFill>
            </a:endParaRPr>
          </a:p>
        </p:txBody>
      </p:sp>
      <p:graphicFrame>
        <p:nvGraphicFramePr>
          <p:cNvPr id="258" name="Shape 258"/>
          <p:cNvGraphicFramePr/>
          <p:nvPr>
            <p:extLst>
              <p:ext uri="{D42A27DB-BD31-4B8C-83A1-F6EECF244321}">
                <p14:modId xmlns:p14="http://schemas.microsoft.com/office/powerpoint/2010/main" val="3903470498"/>
              </p:ext>
            </p:extLst>
          </p:nvPr>
        </p:nvGraphicFramePr>
        <p:xfrm>
          <a:off x="841000" y="1512907"/>
          <a:ext cx="6104517" cy="3333300"/>
        </p:xfrm>
        <a:graphic>
          <a:graphicData uri="http://schemas.openxmlformats.org/drawingml/2006/table">
            <a:tbl>
              <a:tblPr>
                <a:noFill/>
                <a:tableStyleId>{48AD70CB-6C13-48E4-ACBE-9D47974E4F65}</a:tableStyleId>
              </a:tblPr>
              <a:tblGrid>
                <a:gridCol w="1134484">
                  <a:extLst>
                    <a:ext uri="{9D8B030D-6E8A-4147-A177-3AD203B41FA5}">
                      <a16:colId xmlns:a16="http://schemas.microsoft.com/office/drawing/2014/main" val="20001"/>
                    </a:ext>
                  </a:extLst>
                </a:gridCol>
                <a:gridCol w="1140310">
                  <a:extLst>
                    <a:ext uri="{9D8B030D-6E8A-4147-A177-3AD203B41FA5}">
                      <a16:colId xmlns:a16="http://schemas.microsoft.com/office/drawing/2014/main" val="20002"/>
                    </a:ext>
                  </a:extLst>
                </a:gridCol>
                <a:gridCol w="3829723">
                  <a:extLst>
                    <a:ext uri="{9D8B030D-6E8A-4147-A177-3AD203B41FA5}">
                      <a16:colId xmlns:a16="http://schemas.microsoft.com/office/drawing/2014/main" val="20003"/>
                    </a:ext>
                  </a:extLst>
                </a:gridCol>
              </a:tblGrid>
              <a:tr h="638622">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a:t>
                      </a:r>
                      <a:r>
                        <a:rPr lang="en-US" sz="12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200" b="0" i="0" u="none" strike="noStrike" cap="none" dirty="0">
                          <a:solidFill>
                            <a:srgbClr val="999999"/>
                          </a:solidFill>
                          <a:latin typeface="Karla"/>
                          <a:ea typeface="Karla"/>
                          <a:cs typeface="Times New Roman" panose="02020603050405020304" pitchFamily="18" charset="0"/>
                          <a:sym typeface="Arial"/>
                        </a:rPr>
                        <a:t>set 1</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 set 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 </a:t>
                      </a: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correlation coefficien</a:t>
                      </a:r>
                      <a:r>
                        <a:rPr lang="en-US" sz="1200" b="0" i="0" u="none" strike="noStrike" cap="none" dirty="0">
                          <a:solidFill>
                            <a:srgbClr val="999999"/>
                          </a:solidFill>
                          <a:latin typeface="Karla"/>
                          <a:ea typeface="Karla"/>
                          <a:cs typeface="Times New Roman" panose="02020603050405020304" pitchFamily="18" charset="0"/>
                          <a:sym typeface="Arial"/>
                        </a:rPr>
                        <a:t>t</a:t>
                      </a:r>
                      <a:endParaRPr lang="ru-RU"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Karla"/>
                          <a:ea typeface="Karla"/>
                          <a:cs typeface="Times New Roman" panose="02020603050405020304" pitchFamily="18" charset="0"/>
                          <a:sym typeface="Arial"/>
                        </a:rPr>
                        <a:t>NO</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999999"/>
                          </a:solidFill>
                          <a:effectLst/>
                          <a:latin typeface="Karla" panose="020B0604020202020204" charset="0"/>
                          <a:ea typeface="Karla" panose="020B0604020202020204" charset="0"/>
                          <a:cs typeface="Times New Roman" panose="02020603050405020304" pitchFamily="18" charset="0"/>
                        </a:rPr>
                        <a:t>0.1804087</a:t>
                      </a:r>
                      <a:endParaRPr lang="ru-RU" sz="11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200" b="1" i="0" dirty="0">
                          <a:solidFill>
                            <a:srgbClr val="999999"/>
                          </a:solidFill>
                          <a:effectLst/>
                          <a:latin typeface="Karla" panose="020B0604020202020204" charset="0"/>
                          <a:ea typeface="Karla" panose="020B0604020202020204" charset="0"/>
                          <a:cs typeface="Times New Roman" panose="02020603050405020304" pitchFamily="18" charset="0"/>
                        </a:rPr>
                        <a:t>0.1012164</a:t>
                      </a:r>
                      <a:endParaRPr lang="ru-RU" sz="12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NOX</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200" b="1" i="0" dirty="0">
                          <a:solidFill>
                            <a:srgbClr val="999999"/>
                          </a:solidFill>
                          <a:effectLst/>
                          <a:latin typeface="Karla" panose="020B0604020202020204" charset="0"/>
                          <a:ea typeface="Karla" panose="020B0604020202020204" charset="0"/>
                          <a:cs typeface="Times New Roman" panose="02020603050405020304" pitchFamily="18" charset="0"/>
                        </a:rPr>
                        <a:t>0.1616413</a:t>
                      </a:r>
                      <a:endParaRPr lang="ru-RU" sz="12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O3</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200" b="1" i="0" dirty="0">
                          <a:solidFill>
                            <a:srgbClr val="999999"/>
                          </a:solidFill>
                          <a:effectLst/>
                          <a:latin typeface="Karla" panose="020B0604020202020204" charset="0"/>
                          <a:ea typeface="Karla" panose="020B0604020202020204" charset="0"/>
                          <a:cs typeface="Times New Roman" panose="02020603050405020304" pitchFamily="18" charset="0"/>
                        </a:rPr>
                        <a:t>-0.2199504</a:t>
                      </a:r>
                      <a:endParaRPr lang="ru-RU" sz="12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572747724"/>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PM10</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200" b="1" i="0" dirty="0">
                          <a:solidFill>
                            <a:srgbClr val="999999"/>
                          </a:solidFill>
                          <a:effectLst/>
                          <a:latin typeface="Karla" panose="020B0604020202020204" charset="0"/>
                          <a:ea typeface="Karla" panose="020B0604020202020204" charset="0"/>
                          <a:cs typeface="Times New Roman" panose="02020603050405020304" pitchFamily="18" charset="0"/>
                        </a:rPr>
                        <a:t>0.05497636</a:t>
                      </a:r>
                      <a:endParaRPr lang="ru-RU" sz="12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620167417"/>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PM2,5</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200" b="1" i="0" dirty="0">
                          <a:solidFill>
                            <a:srgbClr val="999999"/>
                          </a:solidFill>
                          <a:effectLst/>
                          <a:latin typeface="Karla" panose="020B0604020202020204" charset="0"/>
                          <a:ea typeface="Karla" panose="020B0604020202020204" charset="0"/>
                          <a:cs typeface="Times New Roman" panose="02020603050405020304" pitchFamily="18" charset="0"/>
                        </a:rPr>
                        <a:t>0.0786113</a:t>
                      </a:r>
                      <a:endParaRPr lang="ru-RU" sz="12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3493697410"/>
                  </a:ext>
                </a:extLst>
              </a:tr>
            </a:tbl>
          </a:graphicData>
        </a:graphic>
      </p:graphicFrame>
    </p:spTree>
    <p:extLst>
      <p:ext uri="{BB962C8B-B14F-4D97-AF65-F5344CB8AC3E}">
        <p14:creationId xmlns:p14="http://schemas.microsoft.com/office/powerpoint/2010/main" val="309485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41000" y="969700"/>
            <a:ext cx="4801499" cy="409500"/>
          </a:xfrm>
          <a:prstGeom prst="rect">
            <a:avLst/>
          </a:prstGeom>
        </p:spPr>
        <p:txBody>
          <a:bodyPr lIns="91425" tIns="91425" rIns="91425" bIns="91425" anchor="b" anchorCtr="0">
            <a:noAutofit/>
          </a:bodyPr>
          <a:lstStyle/>
          <a:p>
            <a:pPr lvl="0" rtl="0">
              <a:spcBef>
                <a:spcPts val="0"/>
              </a:spcBef>
              <a:buNone/>
            </a:pPr>
            <a:r>
              <a:rPr lang="en-US" sz="2000" dirty="0"/>
              <a:t>THE LINEAR CORRELATION COEFFICIENT OF </a:t>
            </a:r>
            <a:r>
              <a:rPr lang="en-US" sz="2000" dirty="0">
                <a:solidFill>
                  <a:srgbClr val="CDDC39"/>
                </a:solidFill>
              </a:rPr>
              <a:t>FILTERED DATA BY DIAGNOSIS </a:t>
            </a:r>
            <a:r>
              <a:rPr lang="en-US" sz="2000" dirty="0"/>
              <a:t>(Lung patients)</a:t>
            </a:r>
            <a:endParaRPr lang="en" sz="2000" dirty="0"/>
          </a:p>
        </p:txBody>
      </p:sp>
      <p:graphicFrame>
        <p:nvGraphicFramePr>
          <p:cNvPr id="258" name="Shape 258"/>
          <p:cNvGraphicFramePr/>
          <p:nvPr>
            <p:extLst>
              <p:ext uri="{D42A27DB-BD31-4B8C-83A1-F6EECF244321}">
                <p14:modId xmlns:p14="http://schemas.microsoft.com/office/powerpoint/2010/main" val="2072561247"/>
              </p:ext>
            </p:extLst>
          </p:nvPr>
        </p:nvGraphicFramePr>
        <p:xfrm>
          <a:off x="841000" y="1512907"/>
          <a:ext cx="6104517" cy="3333300"/>
        </p:xfrm>
        <a:graphic>
          <a:graphicData uri="http://schemas.openxmlformats.org/drawingml/2006/table">
            <a:tbl>
              <a:tblPr>
                <a:noFill/>
                <a:tableStyleId>{48AD70CB-6C13-48E4-ACBE-9D47974E4F65}</a:tableStyleId>
              </a:tblPr>
              <a:tblGrid>
                <a:gridCol w="1134484">
                  <a:extLst>
                    <a:ext uri="{9D8B030D-6E8A-4147-A177-3AD203B41FA5}">
                      <a16:colId xmlns:a16="http://schemas.microsoft.com/office/drawing/2014/main" val="20001"/>
                    </a:ext>
                  </a:extLst>
                </a:gridCol>
                <a:gridCol w="1140310">
                  <a:extLst>
                    <a:ext uri="{9D8B030D-6E8A-4147-A177-3AD203B41FA5}">
                      <a16:colId xmlns:a16="http://schemas.microsoft.com/office/drawing/2014/main" val="20002"/>
                    </a:ext>
                  </a:extLst>
                </a:gridCol>
                <a:gridCol w="3829723">
                  <a:extLst>
                    <a:ext uri="{9D8B030D-6E8A-4147-A177-3AD203B41FA5}">
                      <a16:colId xmlns:a16="http://schemas.microsoft.com/office/drawing/2014/main" val="20003"/>
                    </a:ext>
                  </a:extLst>
                </a:gridCol>
              </a:tblGrid>
              <a:tr h="638622">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a:t>
                      </a:r>
                      <a:r>
                        <a:rPr lang="en-US" sz="1200" dirty="0">
                          <a:effectLst/>
                          <a:latin typeface="Calibri Light" panose="020F0302020204030204" pitchFamily="34" charset="0"/>
                          <a:ea typeface="Karla" panose="020B0604020202020204" charset="0"/>
                          <a:cs typeface="Times New Roman" panose="02020603050405020304" pitchFamily="18" charset="0"/>
                        </a:rPr>
                        <a:t> </a:t>
                      </a:r>
                      <a:r>
                        <a:rPr lang="en-US" sz="1200" b="0" i="0" u="none" strike="noStrike" cap="none" dirty="0">
                          <a:solidFill>
                            <a:srgbClr val="999999"/>
                          </a:solidFill>
                          <a:latin typeface="Karla"/>
                          <a:ea typeface="Karla"/>
                          <a:cs typeface="Times New Roman" panose="02020603050405020304" pitchFamily="18" charset="0"/>
                          <a:sym typeface="Arial"/>
                        </a:rPr>
                        <a:t>set 1</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 set 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 </a:t>
                      </a:r>
                      <a:r>
                        <a:rPr lang="ru-RU" sz="1200" b="0" i="0" u="none" strike="noStrike" cap="none" dirty="0" err="1">
                          <a:solidFill>
                            <a:srgbClr val="999999"/>
                          </a:solidFill>
                          <a:latin typeface="Calibri Light" panose="020F0302020204030204" pitchFamily="34" charset="0"/>
                          <a:ea typeface="Karla"/>
                          <a:cs typeface="Times New Roman" panose="02020603050405020304" pitchFamily="18" charset="0"/>
                          <a:sym typeface="Arial"/>
                        </a:rPr>
                        <a:t>correlation</a:t>
                      </a: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 </a:t>
                      </a:r>
                      <a:r>
                        <a:rPr lang="ru-RU" sz="1200" b="0" i="0" u="none" strike="noStrike" cap="none" dirty="0" err="1">
                          <a:solidFill>
                            <a:srgbClr val="999999"/>
                          </a:solidFill>
                          <a:latin typeface="Calibri Light" panose="020F0302020204030204" pitchFamily="34" charset="0"/>
                          <a:ea typeface="Karla"/>
                          <a:cs typeface="Times New Roman" panose="02020603050405020304" pitchFamily="18" charset="0"/>
                          <a:sym typeface="Arial"/>
                        </a:rPr>
                        <a:t>coefficien</a:t>
                      </a:r>
                      <a:r>
                        <a:rPr lang="en-US" sz="1200" b="0" i="0" u="none" strike="noStrike" cap="none" dirty="0">
                          <a:solidFill>
                            <a:srgbClr val="999999"/>
                          </a:solidFill>
                          <a:latin typeface="Karla"/>
                          <a:ea typeface="Karla"/>
                          <a:cs typeface="Times New Roman" panose="02020603050405020304" pitchFamily="18" charset="0"/>
                          <a:sym typeface="Arial"/>
                        </a:rPr>
                        <a:t>t</a:t>
                      </a:r>
                      <a:endParaRPr lang="ru-RU" sz="1200" dirty="0">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Karla"/>
                          <a:ea typeface="Karla"/>
                          <a:cs typeface="Times New Roman" panose="02020603050405020304" pitchFamily="18" charset="0"/>
                          <a:sym typeface="Arial"/>
                        </a:rPr>
                        <a:t>NO</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Patients(lung)</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999999"/>
                          </a:solidFill>
                          <a:effectLst/>
                          <a:latin typeface="Karla" panose="020B0604020202020204" charset="0"/>
                          <a:ea typeface="Karla" panose="020B0604020202020204" charset="0"/>
                          <a:cs typeface="Times New Roman" panose="02020603050405020304" pitchFamily="18" charset="0"/>
                        </a:rPr>
                        <a:t>0.1719213</a:t>
                      </a:r>
                      <a:endParaRPr lang="ru-RU" sz="11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Patients(lung)</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0.08888615</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NOX</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Patients(lung)</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0.1535681</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O3</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Patients(lung)</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-0.2045952</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572747724"/>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PM10</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Patients(lung)</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0.06846391</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620167417"/>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PM2,5</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Patients(lung)</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999999"/>
                          </a:solidFill>
                          <a:effectLst/>
                          <a:latin typeface="Karla" panose="020B0604020202020204" charset="0"/>
                          <a:ea typeface="Karla" panose="020B0604020202020204" charset="0"/>
                          <a:cs typeface="Times New Roman" panose="02020603050405020304" pitchFamily="18" charset="0"/>
                        </a:rPr>
                        <a:t>0.0973422</a:t>
                      </a:r>
                      <a:endParaRPr lang="ru-RU" sz="11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3493697410"/>
                  </a:ext>
                </a:extLst>
              </a:tr>
            </a:tbl>
          </a:graphicData>
        </a:graphic>
      </p:graphicFrame>
    </p:spTree>
    <p:extLst>
      <p:ext uri="{BB962C8B-B14F-4D97-AF65-F5344CB8AC3E}">
        <p14:creationId xmlns:p14="http://schemas.microsoft.com/office/powerpoint/2010/main" val="133866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41000" y="969700"/>
            <a:ext cx="4801499" cy="409500"/>
          </a:xfrm>
          <a:prstGeom prst="rect">
            <a:avLst/>
          </a:prstGeom>
        </p:spPr>
        <p:txBody>
          <a:bodyPr lIns="91425" tIns="91425" rIns="91425" bIns="91425" anchor="b" anchorCtr="0">
            <a:noAutofit/>
          </a:bodyPr>
          <a:lstStyle/>
          <a:p>
            <a:pPr lvl="0" rtl="0">
              <a:spcBef>
                <a:spcPts val="0"/>
              </a:spcBef>
              <a:buNone/>
            </a:pPr>
            <a:r>
              <a:rPr lang="en-US" sz="2000" dirty="0"/>
              <a:t>THE LINEAR CORRELATION COEFFICIENT OF </a:t>
            </a:r>
            <a:r>
              <a:rPr lang="en-US" sz="2000" dirty="0">
                <a:solidFill>
                  <a:srgbClr val="CDDC39"/>
                </a:solidFill>
              </a:rPr>
              <a:t>FILTERED DATA BY DIAGNOSIS </a:t>
            </a:r>
            <a:r>
              <a:rPr lang="en-US" sz="2000" dirty="0"/>
              <a:t>(Heart patients)</a:t>
            </a:r>
            <a:endParaRPr lang="en" sz="2000" dirty="0"/>
          </a:p>
        </p:txBody>
      </p:sp>
      <p:graphicFrame>
        <p:nvGraphicFramePr>
          <p:cNvPr id="258" name="Shape 258"/>
          <p:cNvGraphicFramePr/>
          <p:nvPr>
            <p:extLst>
              <p:ext uri="{D42A27DB-BD31-4B8C-83A1-F6EECF244321}">
                <p14:modId xmlns:p14="http://schemas.microsoft.com/office/powerpoint/2010/main" val="201431589"/>
              </p:ext>
            </p:extLst>
          </p:nvPr>
        </p:nvGraphicFramePr>
        <p:xfrm>
          <a:off x="841000" y="1512907"/>
          <a:ext cx="6104517" cy="3333300"/>
        </p:xfrm>
        <a:graphic>
          <a:graphicData uri="http://schemas.openxmlformats.org/drawingml/2006/table">
            <a:tbl>
              <a:tblPr>
                <a:noFill/>
                <a:tableStyleId>{48AD70CB-6C13-48E4-ACBE-9D47974E4F65}</a:tableStyleId>
              </a:tblPr>
              <a:tblGrid>
                <a:gridCol w="1134484">
                  <a:extLst>
                    <a:ext uri="{9D8B030D-6E8A-4147-A177-3AD203B41FA5}">
                      <a16:colId xmlns:a16="http://schemas.microsoft.com/office/drawing/2014/main" val="20001"/>
                    </a:ext>
                  </a:extLst>
                </a:gridCol>
                <a:gridCol w="1140310">
                  <a:extLst>
                    <a:ext uri="{9D8B030D-6E8A-4147-A177-3AD203B41FA5}">
                      <a16:colId xmlns:a16="http://schemas.microsoft.com/office/drawing/2014/main" val="20002"/>
                    </a:ext>
                  </a:extLst>
                </a:gridCol>
                <a:gridCol w="3829723">
                  <a:extLst>
                    <a:ext uri="{9D8B030D-6E8A-4147-A177-3AD203B41FA5}">
                      <a16:colId xmlns:a16="http://schemas.microsoft.com/office/drawing/2014/main" val="20003"/>
                    </a:ext>
                  </a:extLst>
                </a:gridCol>
              </a:tblGrid>
              <a:tr h="638622">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a:t>
                      </a:r>
                      <a:r>
                        <a:rPr lang="en-US" sz="1200" dirty="0">
                          <a:effectLst/>
                          <a:latin typeface="Calibri Light" panose="020F0302020204030204" pitchFamily="34" charset="0"/>
                          <a:ea typeface="Karla" panose="020B0604020202020204" charset="0"/>
                          <a:cs typeface="Times New Roman" panose="02020603050405020304" pitchFamily="18" charset="0"/>
                        </a:rPr>
                        <a:t> </a:t>
                      </a:r>
                      <a:r>
                        <a:rPr lang="en-US" sz="1200" b="0" i="0" u="none" strike="noStrike" cap="none" dirty="0">
                          <a:solidFill>
                            <a:srgbClr val="999999"/>
                          </a:solidFill>
                          <a:latin typeface="Karla"/>
                          <a:ea typeface="Karla"/>
                          <a:cs typeface="Times New Roman" panose="02020603050405020304" pitchFamily="18" charset="0"/>
                          <a:sym typeface="Arial"/>
                        </a:rPr>
                        <a:t>set 1</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 set 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 </a:t>
                      </a:r>
                      <a:r>
                        <a:rPr lang="ru-RU" sz="1200" b="0" i="0" u="none" strike="noStrike" cap="none" dirty="0" err="1">
                          <a:solidFill>
                            <a:srgbClr val="999999"/>
                          </a:solidFill>
                          <a:latin typeface="Calibri Light" panose="020F0302020204030204" pitchFamily="34" charset="0"/>
                          <a:ea typeface="Karla"/>
                          <a:cs typeface="Times New Roman" panose="02020603050405020304" pitchFamily="18" charset="0"/>
                          <a:sym typeface="Arial"/>
                        </a:rPr>
                        <a:t>correlation</a:t>
                      </a: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 </a:t>
                      </a:r>
                      <a:r>
                        <a:rPr lang="ru-RU" sz="1200" b="0" i="0" u="none" strike="noStrike" cap="none" dirty="0" err="1">
                          <a:solidFill>
                            <a:srgbClr val="999999"/>
                          </a:solidFill>
                          <a:latin typeface="Calibri Light" panose="020F0302020204030204" pitchFamily="34" charset="0"/>
                          <a:ea typeface="Karla"/>
                          <a:cs typeface="Times New Roman" panose="02020603050405020304" pitchFamily="18" charset="0"/>
                          <a:sym typeface="Arial"/>
                        </a:rPr>
                        <a:t>coefficien</a:t>
                      </a:r>
                      <a:r>
                        <a:rPr lang="en-US" sz="1200" b="0" i="0" u="none" strike="noStrike" cap="none" dirty="0">
                          <a:solidFill>
                            <a:srgbClr val="999999"/>
                          </a:solidFill>
                          <a:latin typeface="Karla"/>
                          <a:ea typeface="Karla"/>
                          <a:cs typeface="Times New Roman" panose="02020603050405020304" pitchFamily="18" charset="0"/>
                          <a:sym typeface="Arial"/>
                        </a:rPr>
                        <a:t>t</a:t>
                      </a:r>
                      <a:endParaRPr lang="ru-RU" sz="1200" dirty="0">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Karla"/>
                          <a:ea typeface="Karla"/>
                          <a:cs typeface="Times New Roman" panose="02020603050405020304" pitchFamily="18" charset="0"/>
                          <a:sym typeface="Arial"/>
                        </a:rPr>
                        <a:t>NO</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Patients(heart)</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999999"/>
                          </a:solidFill>
                          <a:effectLst/>
                          <a:latin typeface="Karla" panose="020B0604020202020204" charset="0"/>
                          <a:ea typeface="Karla" panose="020B0604020202020204" charset="0"/>
                          <a:cs typeface="Times New Roman" panose="02020603050405020304" pitchFamily="18" charset="0"/>
                        </a:rPr>
                        <a:t>0.1060834</a:t>
                      </a:r>
                      <a:endParaRPr lang="ru-RU" sz="11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Patients(heart)</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0.03138159</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NOX</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Patients(heart)</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0.08371402</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O3</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Patients(heart)</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-0.1386231</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572747724"/>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PM10</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Patients(heart)</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999999"/>
                          </a:solidFill>
                          <a:effectLst/>
                          <a:latin typeface="Karla" panose="020B0604020202020204" charset="0"/>
                          <a:ea typeface="Karla" panose="020B0604020202020204" charset="0"/>
                          <a:cs typeface="Times New Roman" panose="02020603050405020304" pitchFamily="18" charset="0"/>
                        </a:rPr>
                        <a:t>-0.005957092</a:t>
                      </a:r>
                      <a:endParaRPr lang="ru-RU" sz="11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620167417"/>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PM2,5</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Patients(heart)</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999999"/>
                          </a:solidFill>
                          <a:effectLst/>
                          <a:latin typeface="Karla" panose="020B0604020202020204" charset="0"/>
                          <a:ea typeface="Karla" panose="020B0604020202020204" charset="0"/>
                          <a:cs typeface="Times New Roman" panose="02020603050405020304" pitchFamily="18" charset="0"/>
                        </a:rPr>
                        <a:t>0.002553244</a:t>
                      </a:r>
                      <a:endParaRPr lang="ru-RU" sz="11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3493697410"/>
                  </a:ext>
                </a:extLst>
              </a:tr>
            </a:tbl>
          </a:graphicData>
        </a:graphic>
      </p:graphicFrame>
    </p:spTree>
    <p:extLst>
      <p:ext uri="{BB962C8B-B14F-4D97-AF65-F5344CB8AC3E}">
        <p14:creationId xmlns:p14="http://schemas.microsoft.com/office/powerpoint/2010/main" val="160507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38350" y="893500"/>
            <a:ext cx="5324100" cy="485699"/>
          </a:xfrm>
          <a:prstGeom prst="rect">
            <a:avLst/>
          </a:prstGeom>
        </p:spPr>
        <p:txBody>
          <a:bodyPr lIns="91425" tIns="91425" rIns="91425" bIns="91425" anchor="b" anchorCtr="0">
            <a:noAutofit/>
          </a:bodyPr>
          <a:lstStyle/>
          <a:p>
            <a:pPr lvl="0">
              <a:spcBef>
                <a:spcPts val="0"/>
              </a:spcBef>
              <a:buNone/>
            </a:pPr>
            <a:r>
              <a:rPr lang="en-US" dirty="0"/>
              <a:t>SUMMARY</a:t>
            </a:r>
            <a:endParaRPr lang="en" dirty="0"/>
          </a:p>
        </p:txBody>
      </p:sp>
      <p:sp>
        <p:nvSpPr>
          <p:cNvPr id="111" name="Shape 111"/>
          <p:cNvSpPr txBox="1">
            <a:spLocks noGrp="1"/>
          </p:cNvSpPr>
          <p:nvPr>
            <p:ph type="body" idx="1"/>
          </p:nvPr>
        </p:nvSpPr>
        <p:spPr>
          <a:xfrm>
            <a:off x="838250" y="1504950"/>
            <a:ext cx="5324100" cy="2255700"/>
          </a:xfrm>
          <a:prstGeom prst="rect">
            <a:avLst/>
          </a:prstGeom>
        </p:spPr>
        <p:txBody>
          <a:bodyPr lIns="91425" tIns="91425" rIns="91425" bIns="91425" anchor="t" anchorCtr="0">
            <a:noAutofit/>
          </a:bodyPr>
          <a:lstStyle/>
          <a:p>
            <a:pPr marL="457200" lvl="0" indent="-228600" rtl="0">
              <a:spcBef>
                <a:spcPts val="0"/>
              </a:spcBef>
            </a:pPr>
            <a:r>
              <a:rPr lang="en-US" dirty="0"/>
              <a:t>Project Presentation</a:t>
            </a:r>
          </a:p>
          <a:p>
            <a:pPr marL="457200" lvl="0" indent="-228600"/>
            <a:r>
              <a:rPr lang="en-US" dirty="0"/>
              <a:t>What is </a:t>
            </a:r>
            <a:r>
              <a:rPr lang="ru-RU" dirty="0"/>
              <a:t>IMREDD</a:t>
            </a:r>
            <a:endParaRPr lang="en-US" dirty="0"/>
          </a:p>
          <a:p>
            <a:pPr marL="457200" indent="-228600"/>
            <a:r>
              <a:rPr lang="en-US" dirty="0"/>
              <a:t>State of Art</a:t>
            </a:r>
          </a:p>
          <a:p>
            <a:pPr marL="457200" lvl="0" indent="-228600" rtl="0">
              <a:spcBef>
                <a:spcPts val="0"/>
              </a:spcBef>
            </a:pPr>
            <a:r>
              <a:rPr lang="en-US" dirty="0"/>
              <a:t>About Our Team</a:t>
            </a:r>
          </a:p>
          <a:p>
            <a:pPr marL="457200" lvl="0" indent="-228600"/>
            <a:r>
              <a:rPr lang="ru-RU" dirty="0" err="1"/>
              <a:t>Project</a:t>
            </a:r>
            <a:r>
              <a:rPr lang="ru-RU" dirty="0"/>
              <a:t> </a:t>
            </a:r>
            <a:r>
              <a:rPr lang="ru-RU" dirty="0" err="1"/>
              <a:t>Organization</a:t>
            </a:r>
            <a:endParaRPr lang="en-US" dirty="0"/>
          </a:p>
          <a:p>
            <a:pPr marL="457200" lvl="0" indent="-228600"/>
            <a:r>
              <a:rPr lang="en-US" dirty="0"/>
              <a:t>D</a:t>
            </a:r>
            <a:r>
              <a:rPr lang="ru-RU" dirty="0" err="1"/>
              <a:t>ata</a:t>
            </a:r>
            <a:r>
              <a:rPr lang="ru-RU" dirty="0"/>
              <a:t> </a:t>
            </a:r>
            <a:r>
              <a:rPr lang="en-US" dirty="0"/>
              <a:t>D</a:t>
            </a:r>
            <a:r>
              <a:rPr lang="ru-RU" dirty="0" err="1"/>
              <a:t>escription</a:t>
            </a:r>
            <a:endParaRPr lang="en-US" dirty="0"/>
          </a:p>
          <a:p>
            <a:pPr marL="457200" lvl="0" indent="-228600"/>
            <a:r>
              <a:rPr lang="ru-RU" dirty="0" err="1"/>
              <a:t>Architecture</a:t>
            </a:r>
            <a:r>
              <a:rPr lang="ru-RU" dirty="0"/>
              <a:t> </a:t>
            </a:r>
            <a:r>
              <a:rPr lang="ru-RU" dirty="0" err="1"/>
              <a:t>and</a:t>
            </a:r>
            <a:r>
              <a:rPr lang="ru-RU" dirty="0"/>
              <a:t> </a:t>
            </a:r>
            <a:r>
              <a:rPr lang="ru-RU" dirty="0" err="1"/>
              <a:t>Data</a:t>
            </a:r>
            <a:r>
              <a:rPr lang="ru-RU" dirty="0"/>
              <a:t> </a:t>
            </a:r>
            <a:r>
              <a:rPr lang="ru-RU" dirty="0" err="1"/>
              <a:t>Management</a:t>
            </a:r>
            <a:endParaRPr lang="en-US" dirty="0"/>
          </a:p>
          <a:p>
            <a:pPr marL="457200" lvl="0" indent="-228600"/>
            <a:r>
              <a:rPr lang="en-US" dirty="0"/>
              <a:t>Results of </a:t>
            </a:r>
            <a:r>
              <a:rPr lang="ru-RU" dirty="0" err="1"/>
              <a:t>Data</a:t>
            </a:r>
            <a:r>
              <a:rPr lang="ru-RU" dirty="0"/>
              <a:t> </a:t>
            </a:r>
            <a:r>
              <a:rPr lang="ru-RU" dirty="0" err="1"/>
              <a:t>Analysi</a:t>
            </a:r>
            <a:r>
              <a:rPr lang="en-US" dirty="0"/>
              <a:t>s</a:t>
            </a:r>
          </a:p>
          <a:p>
            <a:pPr marL="457200" lvl="0" indent="-228600"/>
            <a:endParaRPr lang="en-US" dirty="0"/>
          </a:p>
          <a:p>
            <a:pPr marL="457200" lvl="0" indent="-228600" rtl="0">
              <a:spcBef>
                <a:spcPts val="0"/>
              </a:spcBef>
            </a:pPr>
            <a:endParaRPr lang="en-US" dirty="0"/>
          </a:p>
          <a:p>
            <a:pPr marL="457200" lvl="0" indent="-228600" rtl="0">
              <a:spcBef>
                <a:spcPts val="0"/>
              </a:spcBef>
            </a:pPr>
            <a:endParaRPr lang="en-US" dirty="0"/>
          </a:p>
          <a:p>
            <a:pPr marL="457200" lvl="0" indent="-228600" rtl="0">
              <a:spcBef>
                <a:spcPts val="0"/>
              </a:spcBef>
            </a:pPr>
            <a:endParaRPr lang="en" dirty="0"/>
          </a:p>
        </p:txBody>
      </p:sp>
      <p:grpSp>
        <p:nvGrpSpPr>
          <p:cNvPr id="112" name="Shape 112"/>
          <p:cNvGrpSpPr/>
          <p:nvPr/>
        </p:nvGrpSpPr>
        <p:grpSpPr>
          <a:xfrm>
            <a:off x="301520" y="869242"/>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16035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41000" y="969700"/>
            <a:ext cx="4801499" cy="409500"/>
          </a:xfrm>
          <a:prstGeom prst="rect">
            <a:avLst/>
          </a:prstGeom>
        </p:spPr>
        <p:txBody>
          <a:bodyPr lIns="91425" tIns="91425" rIns="91425" bIns="91425" anchor="b" anchorCtr="0">
            <a:noAutofit/>
          </a:bodyPr>
          <a:lstStyle/>
          <a:p>
            <a:pPr lvl="0" rtl="0">
              <a:spcBef>
                <a:spcPts val="0"/>
              </a:spcBef>
              <a:buNone/>
            </a:pPr>
            <a:r>
              <a:rPr lang="en-US" sz="2000" dirty="0"/>
              <a:t>THE LINEAR CORRELATION COEFFICIENT OF </a:t>
            </a:r>
            <a:r>
              <a:rPr lang="en-US" sz="2000" dirty="0">
                <a:solidFill>
                  <a:srgbClr val="8BC34A"/>
                </a:solidFill>
              </a:rPr>
              <a:t>INTERVAL DATA </a:t>
            </a:r>
            <a:r>
              <a:rPr lang="en-US" sz="2000" dirty="0"/>
              <a:t>(</a:t>
            </a:r>
            <a:r>
              <a:rPr lang="en-US" sz="2000" dirty="0">
                <a:solidFill>
                  <a:srgbClr val="FF0000"/>
                </a:solidFill>
              </a:rPr>
              <a:t>5 days period</a:t>
            </a:r>
            <a:r>
              <a:rPr lang="en-US" sz="2000" dirty="0"/>
              <a:t>)</a:t>
            </a:r>
            <a:endParaRPr lang="en" sz="2000" dirty="0"/>
          </a:p>
        </p:txBody>
      </p:sp>
      <p:graphicFrame>
        <p:nvGraphicFramePr>
          <p:cNvPr id="258" name="Shape 258"/>
          <p:cNvGraphicFramePr/>
          <p:nvPr>
            <p:extLst>
              <p:ext uri="{D42A27DB-BD31-4B8C-83A1-F6EECF244321}">
                <p14:modId xmlns:p14="http://schemas.microsoft.com/office/powerpoint/2010/main" val="4138044211"/>
              </p:ext>
            </p:extLst>
          </p:nvPr>
        </p:nvGraphicFramePr>
        <p:xfrm>
          <a:off x="841000" y="1512907"/>
          <a:ext cx="6104517" cy="3333300"/>
        </p:xfrm>
        <a:graphic>
          <a:graphicData uri="http://schemas.openxmlformats.org/drawingml/2006/table">
            <a:tbl>
              <a:tblPr>
                <a:noFill/>
                <a:tableStyleId>{48AD70CB-6C13-48E4-ACBE-9D47974E4F65}</a:tableStyleId>
              </a:tblPr>
              <a:tblGrid>
                <a:gridCol w="1134484">
                  <a:extLst>
                    <a:ext uri="{9D8B030D-6E8A-4147-A177-3AD203B41FA5}">
                      <a16:colId xmlns:a16="http://schemas.microsoft.com/office/drawing/2014/main" val="20001"/>
                    </a:ext>
                  </a:extLst>
                </a:gridCol>
                <a:gridCol w="1140310">
                  <a:extLst>
                    <a:ext uri="{9D8B030D-6E8A-4147-A177-3AD203B41FA5}">
                      <a16:colId xmlns:a16="http://schemas.microsoft.com/office/drawing/2014/main" val="20002"/>
                    </a:ext>
                  </a:extLst>
                </a:gridCol>
                <a:gridCol w="3829723">
                  <a:extLst>
                    <a:ext uri="{9D8B030D-6E8A-4147-A177-3AD203B41FA5}">
                      <a16:colId xmlns:a16="http://schemas.microsoft.com/office/drawing/2014/main" val="20003"/>
                    </a:ext>
                  </a:extLst>
                </a:gridCol>
              </a:tblGrid>
              <a:tr h="638622">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a:t>
                      </a:r>
                      <a:r>
                        <a:rPr lang="en-US" sz="1200" dirty="0">
                          <a:effectLst/>
                          <a:latin typeface="Calibri Light" panose="020F0302020204030204" pitchFamily="34" charset="0"/>
                          <a:ea typeface="Karla" panose="020B0604020202020204" charset="0"/>
                          <a:cs typeface="Times New Roman" panose="02020603050405020304" pitchFamily="18" charset="0"/>
                        </a:rPr>
                        <a:t> </a:t>
                      </a:r>
                      <a:r>
                        <a:rPr lang="en-US" sz="1200" b="0" i="0" u="none" strike="noStrike" cap="none" dirty="0">
                          <a:solidFill>
                            <a:srgbClr val="999999"/>
                          </a:solidFill>
                          <a:latin typeface="Karla"/>
                          <a:ea typeface="Karla"/>
                          <a:cs typeface="Times New Roman" panose="02020603050405020304" pitchFamily="18" charset="0"/>
                          <a:sym typeface="Arial"/>
                        </a:rPr>
                        <a:t>set 1</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Data set 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tc>
                  <a:txBody>
                    <a:bodyPr/>
                    <a:lstStyle/>
                    <a:p>
                      <a:pPr algn="ctr">
                        <a:lnSpc>
                          <a:spcPct val="150000"/>
                        </a:lnSpc>
                        <a:spcAft>
                          <a:spcPts val="600"/>
                        </a:spcAft>
                      </a:pPr>
                      <a:r>
                        <a:rPr lang="en-US" sz="1200" b="0" i="0" u="none" strike="noStrike" cap="none" dirty="0">
                          <a:solidFill>
                            <a:srgbClr val="999999"/>
                          </a:solidFill>
                          <a:latin typeface="Karla"/>
                          <a:ea typeface="Karla"/>
                          <a:cs typeface="Times New Roman" panose="02020603050405020304" pitchFamily="18" charset="0"/>
                          <a:sym typeface="Arial"/>
                        </a:rPr>
                        <a:t>  </a:t>
                      </a:r>
                      <a:r>
                        <a:rPr lang="ru-RU" sz="1200" b="0" i="0" u="none" strike="noStrike" cap="none" dirty="0" err="1">
                          <a:solidFill>
                            <a:srgbClr val="999999"/>
                          </a:solidFill>
                          <a:latin typeface="Calibri Light" panose="020F0302020204030204" pitchFamily="34" charset="0"/>
                          <a:ea typeface="Karla"/>
                          <a:cs typeface="Times New Roman" panose="02020603050405020304" pitchFamily="18" charset="0"/>
                          <a:sym typeface="Arial"/>
                        </a:rPr>
                        <a:t>correlation</a:t>
                      </a: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 </a:t>
                      </a:r>
                      <a:r>
                        <a:rPr lang="ru-RU" sz="1200" b="0" i="0" u="none" strike="noStrike" cap="none" dirty="0" err="1">
                          <a:solidFill>
                            <a:srgbClr val="999999"/>
                          </a:solidFill>
                          <a:latin typeface="Calibri Light" panose="020F0302020204030204" pitchFamily="34" charset="0"/>
                          <a:ea typeface="Karla"/>
                          <a:cs typeface="Times New Roman" panose="02020603050405020304" pitchFamily="18" charset="0"/>
                          <a:sym typeface="Arial"/>
                        </a:rPr>
                        <a:t>coefficien</a:t>
                      </a:r>
                      <a:r>
                        <a:rPr lang="en-US" sz="1200" b="0" i="0" u="none" strike="noStrike" cap="none" dirty="0">
                          <a:solidFill>
                            <a:srgbClr val="999999"/>
                          </a:solidFill>
                          <a:latin typeface="Karla"/>
                          <a:ea typeface="Karla"/>
                          <a:cs typeface="Times New Roman" panose="02020603050405020304" pitchFamily="18" charset="0"/>
                          <a:sym typeface="Arial"/>
                        </a:rPr>
                        <a:t>t</a:t>
                      </a:r>
                      <a:endParaRPr lang="ru-RU" sz="1200" dirty="0">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Karla"/>
                          <a:ea typeface="Karla"/>
                          <a:cs typeface="Times New Roman" panose="02020603050405020304" pitchFamily="18" charset="0"/>
                          <a:sym typeface="Arial"/>
                        </a:rPr>
                        <a:t>NO</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FF0000"/>
                          </a:solidFill>
                          <a:effectLst/>
                          <a:latin typeface="Karla" panose="020B0604020202020204" charset="0"/>
                          <a:ea typeface="Karla" panose="020B0604020202020204" charset="0"/>
                          <a:cs typeface="Times New Roman" panose="02020603050405020304" pitchFamily="18" charset="0"/>
                        </a:rPr>
                        <a:t>0.36395</a:t>
                      </a:r>
                      <a:endParaRPr lang="ru-RU" sz="1100" b="1" i="0" dirty="0">
                        <a:solidFill>
                          <a:srgbClr val="FF0000"/>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lgn="ctr">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NO2</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0.2697953</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NOX</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FF0000"/>
                          </a:solidFill>
                          <a:effectLst/>
                          <a:latin typeface="Karla" panose="020B0604020202020204" charset="0"/>
                          <a:ea typeface="Karla" panose="020B0604020202020204" charset="0"/>
                          <a:cs typeface="Times New Roman" panose="02020603050405020304" pitchFamily="18" charset="0"/>
                        </a:rPr>
                        <a:t>0.3613143</a:t>
                      </a:r>
                      <a:endParaRPr lang="ru-RU" sz="1100" b="1" i="0" dirty="0">
                        <a:solidFill>
                          <a:srgbClr val="FF0000"/>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O3</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-0.371573</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572747724"/>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PM10</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a:solidFill>
                            <a:srgbClr val="999999"/>
                          </a:solidFill>
                          <a:effectLst/>
                          <a:latin typeface="Karla" panose="020B0604020202020204" charset="0"/>
                          <a:ea typeface="Karla" panose="020B0604020202020204" charset="0"/>
                          <a:cs typeface="Times New Roman" panose="02020603050405020304" pitchFamily="18" charset="0"/>
                        </a:rPr>
                        <a:t>0.1243245</a:t>
                      </a:r>
                      <a:endParaRPr lang="ru-RU" sz="1100" b="1" i="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lgn="ctr">
                      <a:solidFill>
                        <a:srgbClr val="F3F3F3"/>
                      </a:solidFill>
                      <a:prstDash val="solid"/>
                      <a:round/>
                      <a:headEnd type="none" w="med" len="med"/>
                      <a:tailEnd type="none" w="med" len="med"/>
                    </a:lnB>
                  </a:tcPr>
                </a:tc>
                <a:extLst>
                  <a:ext uri="{0D108BD9-81ED-4DB2-BD59-A6C34878D82A}">
                    <a16:rowId xmlns:a16="http://schemas.microsoft.com/office/drawing/2014/main" val="620167417"/>
                  </a:ext>
                </a:extLst>
              </a:tr>
              <a:tr h="449113">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PM2,5</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lgn="ctr">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R="0" algn="ctr" rtl="0">
                        <a:lnSpc>
                          <a:spcPct val="150000"/>
                        </a:lnSpc>
                        <a:spcBef>
                          <a:spcPts val="0"/>
                        </a:spcBef>
                        <a:spcAft>
                          <a:spcPts val="600"/>
                        </a:spcAft>
                        <a:buNone/>
                      </a:pPr>
                      <a:r>
                        <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a:t>
                      </a:r>
                      <a:r>
                        <a:rPr lang="en-US"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rPr>
                        <a:t>Patients</a:t>
                      </a:r>
                      <a:endParaRPr lang="ru-RU" sz="1200" b="0" i="0" u="none" strike="noStrike" cap="none" dirty="0">
                        <a:solidFill>
                          <a:srgbClr val="999999"/>
                        </a:solidFill>
                        <a:latin typeface="Calibri Light" panose="020F0302020204030204" pitchFamily="34" charset="0"/>
                        <a:ea typeface="Karla"/>
                        <a:cs typeface="Times New Roman" panose="02020603050405020304" pitchFamily="18" charset="0"/>
                        <a:sym typeface="Arial"/>
                      </a:endParaRPr>
                    </a:p>
                  </a:txBody>
                  <a:tcPr marL="68580" marR="68580" marT="0" marB="0" anchor="ctr">
                    <a:lnL w="19050" cap="flat" cmpd="sng" algn="ctr">
                      <a:solidFill>
                        <a:srgbClr val="F3F3F3"/>
                      </a:solidFill>
                      <a:prstDash val="solid"/>
                      <a:round/>
                      <a:headEnd type="none" w="med" len="med"/>
                      <a:tailEnd type="none" w="med" len="med"/>
                    </a:lnL>
                    <a:lnR w="19050" cap="flat" cmpd="sng" algn="ctr">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algn="ctr">
                        <a:lnSpc>
                          <a:spcPct val="150000"/>
                        </a:lnSpc>
                        <a:spcAft>
                          <a:spcPts val="600"/>
                        </a:spcAft>
                      </a:pPr>
                      <a:r>
                        <a:rPr lang="en-US" sz="1100" b="1" i="0" dirty="0">
                          <a:solidFill>
                            <a:srgbClr val="999999"/>
                          </a:solidFill>
                          <a:effectLst/>
                          <a:latin typeface="Karla" panose="020B0604020202020204" charset="0"/>
                          <a:ea typeface="Karla" panose="020B0604020202020204" charset="0"/>
                          <a:cs typeface="Times New Roman" panose="02020603050405020304" pitchFamily="18" charset="0"/>
                        </a:rPr>
                        <a:t>0.1249298</a:t>
                      </a:r>
                      <a:endParaRPr lang="ru-RU" sz="1100" b="1" i="0" dirty="0">
                        <a:solidFill>
                          <a:srgbClr val="999999"/>
                        </a:solidFill>
                        <a:effectLst/>
                        <a:latin typeface="Calibri Light" panose="020F0302020204030204" pitchFamily="34" charset="0"/>
                        <a:ea typeface="Karla" panose="020B0604020202020204" charset="0"/>
                        <a:cs typeface="Times New Roman" panose="02020603050405020304" pitchFamily="18" charset="0"/>
                      </a:endParaRPr>
                    </a:p>
                  </a:txBody>
                  <a:tcPr marL="68580" marR="68580" marT="0" marB="0" anchor="ctr">
                    <a:lnL w="19050" cap="flat" cmpd="sng" algn="ctr">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3493697410"/>
                  </a:ext>
                </a:extLst>
              </a:tr>
            </a:tbl>
          </a:graphicData>
        </a:graphic>
      </p:graphicFrame>
    </p:spTree>
    <p:extLst>
      <p:ext uri="{BB962C8B-B14F-4D97-AF65-F5344CB8AC3E}">
        <p14:creationId xmlns:p14="http://schemas.microsoft.com/office/powerpoint/2010/main" val="3325568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Shape 190"/>
          <p:cNvSpPr txBox="1">
            <a:spLocks/>
          </p:cNvSpPr>
          <p:nvPr/>
        </p:nvSpPr>
        <p:spPr>
          <a:xfrm>
            <a:off x="838119" y="559984"/>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LINEAR </a:t>
            </a:r>
            <a:r>
              <a:rPr lang="en-US" dirty="0">
                <a:solidFill>
                  <a:srgbClr val="F44336"/>
                </a:solidFill>
              </a:rPr>
              <a:t>REGRESSION MODEL</a:t>
            </a:r>
            <a:endParaRPr lang="en" dirty="0">
              <a:solidFill>
                <a:srgbClr val="FF9800"/>
              </a:solidFill>
            </a:endParaRPr>
          </a:p>
        </p:txBody>
      </p:sp>
      <p:grpSp>
        <p:nvGrpSpPr>
          <p:cNvPr id="3" name="Shape 633"/>
          <p:cNvGrpSpPr/>
          <p:nvPr/>
        </p:nvGrpSpPr>
        <p:grpSpPr>
          <a:xfrm>
            <a:off x="301213" y="524606"/>
            <a:ext cx="536905" cy="346763"/>
            <a:chOff x="4604550" y="3714775"/>
            <a:chExt cx="439625" cy="319075"/>
          </a:xfrm>
        </p:grpSpPr>
        <p:sp>
          <p:nvSpPr>
            <p:cNvPr id="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7" name="Прямоугольник 6"/>
          <p:cNvSpPr/>
          <p:nvPr/>
        </p:nvSpPr>
        <p:spPr>
          <a:xfrm>
            <a:off x="183863" y="1171588"/>
            <a:ext cx="1826141" cy="400110"/>
          </a:xfrm>
          <a:prstGeom prst="rect">
            <a:avLst/>
          </a:prstGeom>
        </p:spPr>
        <p:txBody>
          <a:bodyPr wrap="none">
            <a:spAutoFit/>
          </a:bodyPr>
          <a:lstStyle/>
          <a:p>
            <a:r>
              <a:rPr lang="en-US" sz="2000" dirty="0">
                <a:solidFill>
                  <a:srgbClr val="999999"/>
                </a:solidFill>
                <a:latin typeface="Karla" panose="020B0604020202020204" charset="0"/>
                <a:ea typeface="Karla" panose="020B0604020202020204" charset="0"/>
                <a:cs typeface="Times New Roman" panose="02020603050405020304" pitchFamily="18" charset="0"/>
              </a:rPr>
              <a:t>NO ~ patients</a:t>
            </a:r>
            <a:endParaRPr lang="ru-RU" sz="2000" dirty="0">
              <a:solidFill>
                <a:srgbClr val="999999"/>
              </a:solidFill>
              <a:ea typeface="Karla" panose="020B0604020202020204" charset="0"/>
            </a:endParaRPr>
          </a:p>
        </p:txBody>
      </p:sp>
      <p:pic>
        <p:nvPicPr>
          <p:cNvPr id="8" name="Рисунок 7"/>
          <p:cNvPicPr/>
          <p:nvPr/>
        </p:nvPicPr>
        <p:blipFill>
          <a:blip r:embed="rId2">
            <a:extLst>
              <a:ext uri="{28A0092B-C50C-407E-A947-70E740481C1C}">
                <a14:useLocalDpi xmlns:a14="http://schemas.microsoft.com/office/drawing/2010/main" val="0"/>
              </a:ext>
            </a:extLst>
          </a:blip>
          <a:srcRect/>
          <a:stretch>
            <a:fillRect/>
          </a:stretch>
        </p:blipFill>
        <p:spPr bwMode="auto">
          <a:xfrm>
            <a:off x="301213" y="1655468"/>
            <a:ext cx="5648743" cy="3247728"/>
          </a:xfrm>
          <a:prstGeom prst="rect">
            <a:avLst/>
          </a:prstGeom>
          <a:noFill/>
          <a:ln>
            <a:noFill/>
          </a:ln>
        </p:spPr>
      </p:pic>
    </p:spTree>
    <p:extLst>
      <p:ext uri="{BB962C8B-B14F-4D97-AF65-F5344CB8AC3E}">
        <p14:creationId xmlns:p14="http://schemas.microsoft.com/office/powerpoint/2010/main" val="216702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Прямоугольник 9"/>
          <p:cNvSpPr/>
          <p:nvPr/>
        </p:nvSpPr>
        <p:spPr>
          <a:xfrm>
            <a:off x="4751013" y="2831521"/>
            <a:ext cx="4392987" cy="1569660"/>
          </a:xfrm>
          <a:prstGeom prst="rect">
            <a:avLst/>
          </a:prstGeom>
        </p:spPr>
        <p:txBody>
          <a:bodyPr wrap="square">
            <a:spAutoFit/>
          </a:bodyPr>
          <a:lstStyle/>
          <a:p>
            <a:r>
              <a:rPr lang="en-US" sz="1600" dirty="0">
                <a:solidFill>
                  <a:srgbClr val="999999"/>
                </a:solidFill>
                <a:latin typeface="Karla" panose="020B0604020202020204" charset="0"/>
                <a:ea typeface="Karla" panose="020B0604020202020204" charset="0"/>
                <a:cs typeface="Times New Roman" panose="02020603050405020304" pitchFamily="18" charset="0"/>
              </a:rPr>
              <a:t>As we can see from the results of the analysis, the greatest correlation coefficient with a set of patients concern pollutants - NО, NО2, NОХ, which also correlate with each other. But to confirm the existence of a linear correlation this coefficient is not enough.</a:t>
            </a:r>
          </a:p>
        </p:txBody>
      </p:sp>
      <p:pic>
        <p:nvPicPr>
          <p:cNvPr id="11" name="Рисунок 10"/>
          <p:cNvPicPr>
            <a:picLocks noChangeAspect="1"/>
          </p:cNvPicPr>
          <p:nvPr/>
        </p:nvPicPr>
        <p:blipFill>
          <a:blip r:embed="rId3"/>
          <a:stretch>
            <a:fillRect/>
          </a:stretch>
        </p:blipFill>
        <p:spPr>
          <a:xfrm>
            <a:off x="220105" y="0"/>
            <a:ext cx="4308866" cy="2546322"/>
          </a:xfrm>
          <a:prstGeom prst="rect">
            <a:avLst/>
          </a:prstGeom>
        </p:spPr>
      </p:pic>
      <p:pic>
        <p:nvPicPr>
          <p:cNvPr id="12" name="Рисунок 11"/>
          <p:cNvPicPr>
            <a:picLocks noChangeAspect="1"/>
          </p:cNvPicPr>
          <p:nvPr/>
        </p:nvPicPr>
        <p:blipFill>
          <a:blip r:embed="rId4"/>
          <a:stretch>
            <a:fillRect/>
          </a:stretch>
        </p:blipFill>
        <p:spPr>
          <a:xfrm>
            <a:off x="220105" y="2597178"/>
            <a:ext cx="4308866" cy="2546322"/>
          </a:xfrm>
          <a:prstGeom prst="rect">
            <a:avLst/>
          </a:prstGeom>
        </p:spPr>
      </p:pic>
      <p:pic>
        <p:nvPicPr>
          <p:cNvPr id="13" name="Рисунок 12"/>
          <p:cNvPicPr>
            <a:picLocks noChangeAspect="1"/>
          </p:cNvPicPr>
          <p:nvPr/>
        </p:nvPicPr>
        <p:blipFill>
          <a:blip r:embed="rId5"/>
          <a:stretch>
            <a:fillRect/>
          </a:stretch>
        </p:blipFill>
        <p:spPr>
          <a:xfrm>
            <a:off x="4738316" y="1"/>
            <a:ext cx="4308867" cy="2546322"/>
          </a:xfrm>
          <a:prstGeom prst="rect">
            <a:avLst/>
          </a:prstGeom>
        </p:spPr>
      </p:pic>
    </p:spTree>
    <p:extLst>
      <p:ext uri="{BB962C8B-B14F-4D97-AF65-F5344CB8AC3E}">
        <p14:creationId xmlns:p14="http://schemas.microsoft.com/office/powerpoint/2010/main" val="413768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hape 257"/>
          <p:cNvSpPr txBox="1">
            <a:spLocks noGrp="1"/>
          </p:cNvSpPr>
          <p:nvPr>
            <p:ph type="title"/>
          </p:nvPr>
        </p:nvSpPr>
        <p:spPr>
          <a:xfrm>
            <a:off x="840999" y="657728"/>
            <a:ext cx="4801499" cy="409500"/>
          </a:xfrm>
          <a:prstGeom prst="rect">
            <a:avLst/>
          </a:prstGeom>
        </p:spPr>
        <p:txBody>
          <a:bodyPr lIns="91425" tIns="91425" rIns="91425" bIns="91425" anchor="b" anchorCtr="0">
            <a:noAutofit/>
          </a:bodyPr>
          <a:lstStyle/>
          <a:p>
            <a:pPr lvl="0" rtl="0">
              <a:spcBef>
                <a:spcPts val="0"/>
              </a:spcBef>
              <a:buNone/>
            </a:pPr>
            <a:r>
              <a:rPr lang="en-US" sz="2000" dirty="0"/>
              <a:t>EXTRAPOLATION OF THE </a:t>
            </a:r>
            <a:r>
              <a:rPr lang="en-US" sz="2000" dirty="0">
                <a:solidFill>
                  <a:srgbClr val="00B0F0"/>
                </a:solidFill>
              </a:rPr>
              <a:t>ENVIRONMENTAL DATA</a:t>
            </a:r>
            <a:endParaRPr lang="en" sz="2000" dirty="0">
              <a:solidFill>
                <a:srgbClr val="00B0F0"/>
              </a:solidFill>
            </a:endParaRPr>
          </a:p>
        </p:txBody>
      </p:sp>
      <p:grpSp>
        <p:nvGrpSpPr>
          <p:cNvPr id="12" name="Группа 11"/>
          <p:cNvGrpSpPr/>
          <p:nvPr/>
        </p:nvGrpSpPr>
        <p:grpSpPr>
          <a:xfrm>
            <a:off x="301213" y="1296581"/>
            <a:ext cx="6094504" cy="1280160"/>
            <a:chOff x="258184" y="1237129"/>
            <a:chExt cx="6094504" cy="1280160"/>
          </a:xfrm>
        </p:grpSpPr>
        <p:pic>
          <p:nvPicPr>
            <p:cNvPr id="9" name="Рисунок 8"/>
            <p:cNvPicPr>
              <a:picLocks noChangeAspect="1"/>
            </p:cNvPicPr>
            <p:nvPr/>
          </p:nvPicPr>
          <p:blipFill>
            <a:blip r:embed="rId2"/>
            <a:stretch>
              <a:fillRect/>
            </a:stretch>
          </p:blipFill>
          <p:spPr>
            <a:xfrm>
              <a:off x="410510" y="1318098"/>
              <a:ext cx="5942178" cy="1001232"/>
            </a:xfrm>
            <a:prstGeom prst="rect">
              <a:avLst/>
            </a:prstGeom>
          </p:spPr>
        </p:pic>
        <p:sp>
          <p:nvSpPr>
            <p:cNvPr id="10" name="Прямоугольник 9"/>
            <p:cNvSpPr/>
            <p:nvPr/>
          </p:nvSpPr>
          <p:spPr>
            <a:xfrm>
              <a:off x="258184" y="1237129"/>
              <a:ext cx="5185185" cy="128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1" name="Рисунок 10"/>
          <p:cNvPicPr/>
          <p:nvPr/>
        </p:nvPicPr>
        <p:blipFill>
          <a:blip r:embed="rId3"/>
          <a:stretch>
            <a:fillRect/>
          </a:stretch>
        </p:blipFill>
        <p:spPr>
          <a:xfrm>
            <a:off x="301213" y="2689104"/>
            <a:ext cx="3849501" cy="2172775"/>
          </a:xfrm>
          <a:prstGeom prst="rect">
            <a:avLst/>
          </a:prstGeom>
        </p:spPr>
      </p:pic>
      <p:grpSp>
        <p:nvGrpSpPr>
          <p:cNvPr id="13" name="Shape 633"/>
          <p:cNvGrpSpPr/>
          <p:nvPr/>
        </p:nvGrpSpPr>
        <p:grpSpPr>
          <a:xfrm>
            <a:off x="301213" y="524606"/>
            <a:ext cx="536905" cy="346763"/>
            <a:chOff x="4604550" y="3714775"/>
            <a:chExt cx="439625" cy="319075"/>
          </a:xfrm>
        </p:grpSpPr>
        <p:sp>
          <p:nvSpPr>
            <p:cNvPr id="1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16" name="Shape 633"/>
          <p:cNvGrpSpPr/>
          <p:nvPr/>
        </p:nvGrpSpPr>
        <p:grpSpPr>
          <a:xfrm>
            <a:off x="301213" y="514581"/>
            <a:ext cx="536905" cy="346763"/>
            <a:chOff x="4604550" y="3714775"/>
            <a:chExt cx="439625" cy="319075"/>
          </a:xfrm>
        </p:grpSpPr>
        <p:sp>
          <p:nvSpPr>
            <p:cNvPr id="17"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439458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Shape 257"/>
          <p:cNvSpPr txBox="1">
            <a:spLocks noGrp="1"/>
          </p:cNvSpPr>
          <p:nvPr>
            <p:ph type="title"/>
          </p:nvPr>
        </p:nvSpPr>
        <p:spPr>
          <a:xfrm>
            <a:off x="840999" y="657728"/>
            <a:ext cx="4801499" cy="409500"/>
          </a:xfrm>
          <a:prstGeom prst="rect">
            <a:avLst/>
          </a:prstGeom>
        </p:spPr>
        <p:txBody>
          <a:bodyPr lIns="91425" tIns="91425" rIns="91425" bIns="91425" anchor="b" anchorCtr="0">
            <a:noAutofit/>
          </a:bodyPr>
          <a:lstStyle/>
          <a:p>
            <a:pPr lvl="0" rtl="0">
              <a:spcBef>
                <a:spcPts val="0"/>
              </a:spcBef>
              <a:buNone/>
            </a:pPr>
            <a:r>
              <a:rPr lang="en-US" sz="2000" dirty="0"/>
              <a:t>EXTRAPOLATION OF THE </a:t>
            </a:r>
            <a:br>
              <a:rPr lang="en-US" sz="2000" dirty="0"/>
            </a:br>
            <a:r>
              <a:rPr lang="en-US" sz="2000" dirty="0">
                <a:solidFill>
                  <a:srgbClr val="7030A0"/>
                </a:solidFill>
              </a:rPr>
              <a:t>HEALTH DATA</a:t>
            </a:r>
            <a:endParaRPr lang="en" sz="2000" dirty="0">
              <a:solidFill>
                <a:srgbClr val="7030A0"/>
              </a:solidFill>
            </a:endParaRPr>
          </a:p>
        </p:txBody>
      </p:sp>
      <p:pic>
        <p:nvPicPr>
          <p:cNvPr id="8" name="Рисунок 7"/>
          <p:cNvPicPr/>
          <p:nvPr/>
        </p:nvPicPr>
        <p:blipFill>
          <a:blip r:embed="rId2"/>
          <a:stretch>
            <a:fillRect/>
          </a:stretch>
        </p:blipFill>
        <p:spPr>
          <a:xfrm>
            <a:off x="301213" y="2697237"/>
            <a:ext cx="4038097" cy="2386331"/>
          </a:xfrm>
          <a:prstGeom prst="rect">
            <a:avLst/>
          </a:prstGeom>
        </p:spPr>
      </p:pic>
      <p:pic>
        <p:nvPicPr>
          <p:cNvPr id="6" name="Рисунок 5"/>
          <p:cNvPicPr>
            <a:picLocks noChangeAspect="1"/>
          </p:cNvPicPr>
          <p:nvPr/>
        </p:nvPicPr>
        <p:blipFill>
          <a:blip r:embed="rId3"/>
          <a:stretch>
            <a:fillRect/>
          </a:stretch>
        </p:blipFill>
        <p:spPr>
          <a:xfrm>
            <a:off x="560400" y="1417077"/>
            <a:ext cx="5942178" cy="1001232"/>
          </a:xfrm>
          <a:prstGeom prst="rect">
            <a:avLst/>
          </a:prstGeom>
        </p:spPr>
      </p:pic>
      <p:sp>
        <p:nvSpPr>
          <p:cNvPr id="10" name="Прямоугольник 9"/>
          <p:cNvSpPr/>
          <p:nvPr/>
        </p:nvSpPr>
        <p:spPr>
          <a:xfrm>
            <a:off x="301213" y="1274507"/>
            <a:ext cx="5540188" cy="128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3" name="Shape 633"/>
          <p:cNvGrpSpPr/>
          <p:nvPr/>
        </p:nvGrpSpPr>
        <p:grpSpPr>
          <a:xfrm>
            <a:off x="301213" y="514581"/>
            <a:ext cx="536905" cy="346763"/>
            <a:chOff x="4604550" y="3714775"/>
            <a:chExt cx="439625" cy="319075"/>
          </a:xfrm>
        </p:grpSpPr>
        <p:sp>
          <p:nvSpPr>
            <p:cNvPr id="1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2676389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379"/>
        <p:cNvGrpSpPr/>
        <p:nvPr/>
      </p:nvGrpSpPr>
      <p:grpSpPr>
        <a:xfrm>
          <a:off x="0" y="0"/>
          <a:ext cx="0" cy="0"/>
          <a:chOff x="0" y="0"/>
          <a:chExt cx="0" cy="0"/>
        </a:xfrm>
      </p:grpSpPr>
      <p:sp>
        <p:nvSpPr>
          <p:cNvPr id="382" name="Shape 382"/>
          <p:cNvSpPr txBox="1">
            <a:spLocks noGrp="1"/>
          </p:cNvSpPr>
          <p:nvPr>
            <p:ph type="title"/>
          </p:nvPr>
        </p:nvSpPr>
        <p:spPr>
          <a:xfrm>
            <a:off x="161769" y="1265529"/>
            <a:ext cx="3148199" cy="485699"/>
          </a:xfrm>
          <a:prstGeom prst="rect">
            <a:avLst/>
          </a:prstGeom>
        </p:spPr>
        <p:txBody>
          <a:bodyPr lIns="91425" tIns="91425" rIns="91425" bIns="91425" anchor="b" anchorCtr="0">
            <a:noAutofit/>
          </a:bodyPr>
          <a:lstStyle/>
          <a:p>
            <a:pPr lvl="0"/>
            <a:r>
              <a:rPr lang="en-US" dirty="0"/>
              <a:t>DISPLAYING THE  </a:t>
            </a:r>
            <a:r>
              <a:rPr lang="en-US" dirty="0">
                <a:solidFill>
                  <a:srgbClr val="FF9800"/>
                </a:solidFill>
              </a:rPr>
              <a:t>MAP</a:t>
            </a:r>
            <a:r>
              <a:rPr lang="en" dirty="0"/>
              <a:t> </a:t>
            </a:r>
            <a:r>
              <a:rPr lang="en-US" dirty="0"/>
              <a:t>IN THE WEB APPLICATION</a:t>
            </a:r>
            <a:endParaRPr lang="en" dirty="0"/>
          </a:p>
        </p:txBody>
      </p:sp>
      <p:sp>
        <p:nvSpPr>
          <p:cNvPr id="383" name="Shape 383"/>
          <p:cNvSpPr txBox="1">
            <a:spLocks noGrp="1"/>
          </p:cNvSpPr>
          <p:nvPr>
            <p:ph type="body" idx="1"/>
          </p:nvPr>
        </p:nvSpPr>
        <p:spPr>
          <a:xfrm>
            <a:off x="161710" y="1876979"/>
            <a:ext cx="2929223" cy="1238361"/>
          </a:xfrm>
          <a:prstGeom prst="rect">
            <a:avLst/>
          </a:prstGeom>
        </p:spPr>
        <p:txBody>
          <a:bodyPr lIns="91425" tIns="91425" rIns="91425" bIns="91425" anchor="t" anchorCtr="0">
            <a:noAutofit/>
          </a:bodyPr>
          <a:lstStyle/>
          <a:p>
            <a:pPr lvl="0">
              <a:buNone/>
            </a:pPr>
            <a:r>
              <a:rPr lang="en-US" dirty="0"/>
              <a:t>Displaying the result of OLAP query on the Map – average value of each pollutant and total number of patients for </a:t>
            </a:r>
            <a:r>
              <a:rPr lang="en-US" dirty="0">
                <a:solidFill>
                  <a:srgbClr val="FF9800"/>
                </a:solidFill>
              </a:rPr>
              <a:t>each station </a:t>
            </a:r>
            <a:r>
              <a:rPr lang="en-US" dirty="0"/>
              <a:t>in Nice</a:t>
            </a:r>
            <a:endParaRPr lang="en" dirty="0"/>
          </a:p>
        </p:txBody>
      </p:sp>
      <p:grpSp>
        <p:nvGrpSpPr>
          <p:cNvPr id="4" name="Group 3"/>
          <p:cNvGrpSpPr/>
          <p:nvPr/>
        </p:nvGrpSpPr>
        <p:grpSpPr>
          <a:xfrm>
            <a:off x="3309968" y="506625"/>
            <a:ext cx="5698049" cy="4288659"/>
            <a:chOff x="3864700" y="713790"/>
            <a:chExt cx="4871018" cy="3792143"/>
          </a:xfrm>
        </p:grpSpPr>
        <p:sp>
          <p:nvSpPr>
            <p:cNvPr id="380" name="Shape 380"/>
            <p:cNvSpPr/>
            <p:nvPr/>
          </p:nvSpPr>
          <p:spPr>
            <a:xfrm>
              <a:off x="3864700" y="713790"/>
              <a:ext cx="4871018" cy="379214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81" name="Shape 381"/>
            <p:cNvSpPr/>
            <p:nvPr/>
          </p:nvSpPr>
          <p:spPr>
            <a:xfrm>
              <a:off x="4068508" y="916921"/>
              <a:ext cx="4463700" cy="2850300"/>
            </a:xfrm>
            <a:prstGeom prst="rect">
              <a:avLst/>
            </a:prstGeom>
            <a:solidFill>
              <a:srgbClr val="F3F3F3"/>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Karla"/>
                  <a:ea typeface="Karla"/>
                  <a:cs typeface="Karla"/>
                  <a:sym typeface="Karla"/>
                </a:rPr>
                <a:t>Place your screenshot here</a:t>
              </a:r>
            </a:p>
          </p:txBody>
        </p:sp>
      </p:grpSp>
      <p:pic>
        <p:nvPicPr>
          <p:cNvPr id="2" name="Picture 1"/>
          <p:cNvPicPr>
            <a:picLocks noChangeAspect="1"/>
          </p:cNvPicPr>
          <p:nvPr/>
        </p:nvPicPr>
        <p:blipFill>
          <a:blip r:embed="rId3"/>
          <a:stretch>
            <a:fillRect/>
          </a:stretch>
        </p:blipFill>
        <p:spPr>
          <a:xfrm>
            <a:off x="3708453" y="850771"/>
            <a:ext cx="4901077" cy="2994661"/>
          </a:xfrm>
          <a:prstGeom prst="rect">
            <a:avLst/>
          </a:prstGeom>
        </p:spPr>
      </p:pic>
    </p:spTree>
    <p:extLst>
      <p:ext uri="{BB962C8B-B14F-4D97-AF65-F5344CB8AC3E}">
        <p14:creationId xmlns:p14="http://schemas.microsoft.com/office/powerpoint/2010/main" val="4288245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 y="4116875"/>
            <a:ext cx="2331398" cy="485699"/>
          </a:xfrm>
          <a:prstGeom prst="rect">
            <a:avLst/>
          </a:prstGeom>
        </p:spPr>
        <p:txBody>
          <a:bodyPr lIns="91425" tIns="91425" rIns="91425" bIns="91425" anchor="b" anchorCtr="0">
            <a:noAutofit/>
          </a:bodyPr>
          <a:lstStyle/>
          <a:p>
            <a:pPr lvl="0" rtl="0">
              <a:spcBef>
                <a:spcPts val="0"/>
              </a:spcBef>
              <a:buNone/>
            </a:pPr>
            <a:r>
              <a:rPr lang="en-US" dirty="0"/>
              <a:t> </a:t>
            </a:r>
            <a:r>
              <a:rPr lang="en" dirty="0"/>
              <a:t> </a:t>
            </a:r>
            <a:r>
              <a:rPr lang="en-US" dirty="0">
                <a:solidFill>
                  <a:srgbClr val="009688"/>
                </a:solidFill>
              </a:rPr>
              <a:t>CONCLUSION</a:t>
            </a:r>
            <a:endParaRPr lang="en" dirty="0"/>
          </a:p>
        </p:txBody>
      </p:sp>
      <p:sp>
        <p:nvSpPr>
          <p:cNvPr id="311" name="Shape 311"/>
          <p:cNvSpPr txBox="1"/>
          <p:nvPr/>
        </p:nvSpPr>
        <p:spPr>
          <a:xfrm>
            <a:off x="4461450" y="316543"/>
            <a:ext cx="3565500" cy="642900"/>
          </a:xfrm>
          <a:prstGeom prst="rect">
            <a:avLst/>
          </a:pr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lgn="ctr">
              <a:spcBef>
                <a:spcPts val="0"/>
              </a:spcBef>
              <a:buNone/>
            </a:pPr>
            <a:r>
              <a:rPr lang="en-US" dirty="0">
                <a:solidFill>
                  <a:srgbClr val="FFFFFF"/>
                </a:solidFill>
                <a:latin typeface="Karla"/>
                <a:ea typeface="Karla"/>
                <a:cs typeface="Karla"/>
                <a:sym typeface="Karla"/>
              </a:rPr>
              <a:t>Keep making the correlation research on such pollutants: NO, NO2, NOX</a:t>
            </a:r>
          </a:p>
          <a:p>
            <a:pPr lvl="0" algn="ctr">
              <a:spcBef>
                <a:spcPts val="0"/>
              </a:spcBef>
              <a:buNone/>
            </a:pPr>
            <a:r>
              <a:rPr lang="en-US" dirty="0">
                <a:solidFill>
                  <a:srgbClr val="FFFFFF"/>
                </a:solidFill>
                <a:latin typeface="Karla"/>
                <a:ea typeface="Karla"/>
                <a:cs typeface="Karla"/>
                <a:sym typeface="Karla"/>
              </a:rPr>
              <a:t>(try other Machine Learning methods)</a:t>
            </a:r>
            <a:endParaRPr lang="en" dirty="0">
              <a:solidFill>
                <a:srgbClr val="FFFFFF"/>
              </a:solidFill>
              <a:latin typeface="Karla"/>
              <a:ea typeface="Karla"/>
              <a:cs typeface="Karla"/>
              <a:sym typeface="Karla"/>
            </a:endParaRPr>
          </a:p>
        </p:txBody>
      </p:sp>
      <p:grpSp>
        <p:nvGrpSpPr>
          <p:cNvPr id="312" name="Shape 312"/>
          <p:cNvGrpSpPr/>
          <p:nvPr/>
        </p:nvGrpSpPr>
        <p:grpSpPr>
          <a:xfrm>
            <a:off x="6085499" y="1072793"/>
            <a:ext cx="376898" cy="330345"/>
            <a:chOff x="5323499" y="1591325"/>
            <a:chExt cx="376898" cy="330345"/>
          </a:xfrm>
        </p:grpSpPr>
        <p:sp>
          <p:nvSpPr>
            <p:cNvPr id="313" name="Shape 313"/>
            <p:cNvSpPr/>
            <p:nvPr/>
          </p:nvSpPr>
          <p:spPr>
            <a:xfrm rot="5400000">
              <a:off x="5385398" y="1606670"/>
              <a:ext cx="312599" cy="317400"/>
            </a:xfrm>
            <a:prstGeom prst="rightArrow">
              <a:avLst>
                <a:gd name="adj1" fmla="val 50000"/>
                <a:gd name="adj2" fmla="val 50000"/>
              </a:avLst>
            </a:prstGeom>
            <a:solidFill>
              <a:srgbClr val="000000">
                <a:alpha val="7310"/>
              </a:srgbClr>
            </a:solidFill>
            <a:ln>
              <a:noFill/>
            </a:ln>
          </p:spPr>
          <p:txBody>
            <a:bodyPr lIns="91425" tIns="91425" rIns="91425" bIns="91425" anchor="ctr" anchorCtr="0">
              <a:noAutofit/>
            </a:bodyPr>
            <a:lstStyle/>
            <a:p>
              <a:pPr lvl="0">
                <a:spcBef>
                  <a:spcPts val="0"/>
                </a:spcBef>
                <a:buNone/>
              </a:pPr>
              <a:endParaRPr dirty="0"/>
            </a:p>
          </p:txBody>
        </p:sp>
        <p:sp>
          <p:nvSpPr>
            <p:cNvPr id="314" name="Shape 314"/>
            <p:cNvSpPr/>
            <p:nvPr/>
          </p:nvSpPr>
          <p:spPr>
            <a:xfrm rot="5400000">
              <a:off x="5325899" y="1588924"/>
              <a:ext cx="312599" cy="317400"/>
            </a:xfrm>
            <a:prstGeom prst="rightArrow">
              <a:avLst>
                <a:gd name="adj1" fmla="val 50000"/>
                <a:gd name="adj2" fmla="val 50000"/>
              </a:avLst>
            </a:pr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315" name="Shape 315"/>
          <p:cNvGrpSpPr/>
          <p:nvPr/>
        </p:nvGrpSpPr>
        <p:grpSpPr>
          <a:xfrm>
            <a:off x="6085499" y="2266940"/>
            <a:ext cx="376898" cy="330345"/>
            <a:chOff x="5323499" y="1591325"/>
            <a:chExt cx="376898" cy="330345"/>
          </a:xfrm>
        </p:grpSpPr>
        <p:sp>
          <p:nvSpPr>
            <p:cNvPr id="316" name="Shape 316"/>
            <p:cNvSpPr/>
            <p:nvPr/>
          </p:nvSpPr>
          <p:spPr>
            <a:xfrm rot="5400000">
              <a:off x="5385398" y="1606670"/>
              <a:ext cx="312599" cy="317400"/>
            </a:xfrm>
            <a:prstGeom prst="rightArrow">
              <a:avLst>
                <a:gd name="adj1" fmla="val 50000"/>
                <a:gd name="adj2" fmla="val 50000"/>
              </a:avLst>
            </a:prstGeom>
            <a:solidFill>
              <a:srgbClr val="000000">
                <a:alpha val="7310"/>
              </a:srgbClr>
            </a:solidFill>
            <a:ln>
              <a:noFill/>
            </a:ln>
          </p:spPr>
          <p:txBody>
            <a:bodyPr lIns="91425" tIns="91425" rIns="91425" bIns="91425" anchor="ctr" anchorCtr="0">
              <a:noAutofit/>
            </a:bodyPr>
            <a:lstStyle/>
            <a:p>
              <a:pPr lvl="0">
                <a:spcBef>
                  <a:spcPts val="0"/>
                </a:spcBef>
                <a:buNone/>
              </a:pPr>
              <a:endParaRPr dirty="0"/>
            </a:p>
          </p:txBody>
        </p:sp>
        <p:sp>
          <p:nvSpPr>
            <p:cNvPr id="317" name="Shape 317"/>
            <p:cNvSpPr/>
            <p:nvPr/>
          </p:nvSpPr>
          <p:spPr>
            <a:xfrm rot="5400000">
              <a:off x="5325899" y="1588924"/>
              <a:ext cx="312599" cy="317400"/>
            </a:xfrm>
            <a:prstGeom prst="rightArrow">
              <a:avLst>
                <a:gd name="adj1" fmla="val 50000"/>
                <a:gd name="adj2" fmla="val 50000"/>
              </a:avLst>
            </a:prstGeom>
            <a:solidFill>
              <a:srgbClr val="FFFFFF"/>
            </a:solidFill>
            <a:ln>
              <a:noFill/>
            </a:ln>
          </p:spPr>
          <p:txBody>
            <a:bodyPr lIns="91425" tIns="91425" rIns="91425" bIns="91425" anchor="ctr" anchorCtr="0">
              <a:noAutofit/>
            </a:bodyPr>
            <a:lstStyle/>
            <a:p>
              <a:pPr lvl="0">
                <a:spcBef>
                  <a:spcPts val="0"/>
                </a:spcBef>
                <a:buNone/>
              </a:pPr>
              <a:endParaRPr dirty="0"/>
            </a:p>
          </p:txBody>
        </p:sp>
      </p:grpSp>
      <p:sp>
        <p:nvSpPr>
          <p:cNvPr id="318" name="Shape 318"/>
          <p:cNvSpPr txBox="1"/>
          <p:nvPr/>
        </p:nvSpPr>
        <p:spPr>
          <a:xfrm>
            <a:off x="4461450" y="1510690"/>
            <a:ext cx="3565500" cy="642900"/>
          </a:xfrm>
          <a:prstGeom prst="rect">
            <a:avLst/>
          </a:pr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lgn="ctr"/>
            <a:r>
              <a:rPr lang="en-US" dirty="0">
                <a:solidFill>
                  <a:srgbClr val="FFFFFF"/>
                </a:solidFill>
                <a:latin typeface="Karla"/>
                <a:ea typeface="Karla"/>
                <a:cs typeface="Karla"/>
                <a:sym typeface="Karla"/>
              </a:rPr>
              <a:t>Enrich the project with unstructured data coming both from social networks and captors in connected watches </a:t>
            </a:r>
            <a:endParaRPr lang="en" dirty="0">
              <a:solidFill>
                <a:srgbClr val="FFFFFF"/>
              </a:solidFill>
              <a:latin typeface="Karla"/>
              <a:ea typeface="Karla"/>
              <a:cs typeface="Karla"/>
              <a:sym typeface="Karla"/>
            </a:endParaRPr>
          </a:p>
        </p:txBody>
      </p:sp>
      <p:sp>
        <p:nvSpPr>
          <p:cNvPr id="319" name="Shape 319"/>
          <p:cNvSpPr txBox="1"/>
          <p:nvPr/>
        </p:nvSpPr>
        <p:spPr>
          <a:xfrm>
            <a:off x="4461450" y="2704838"/>
            <a:ext cx="3565500" cy="642900"/>
          </a:xfrm>
          <a:prstGeom prst="rect">
            <a:avLst/>
          </a:pr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lgn="ctr"/>
            <a:r>
              <a:rPr lang="en-US" dirty="0">
                <a:solidFill>
                  <a:srgbClr val="FFFFFF"/>
                </a:solidFill>
                <a:latin typeface="Karla"/>
                <a:ea typeface="Karla"/>
                <a:cs typeface="Karla"/>
                <a:sym typeface="Karla"/>
              </a:rPr>
              <a:t>Clustering and Classification for the Health Data, defining the Risk Factors</a:t>
            </a:r>
            <a:endParaRPr lang="en" dirty="0">
              <a:solidFill>
                <a:srgbClr val="FFFFFF"/>
              </a:solidFill>
              <a:latin typeface="Karla"/>
              <a:ea typeface="Karla"/>
              <a:cs typeface="Karla"/>
              <a:sym typeface="Karla"/>
            </a:endParaRPr>
          </a:p>
        </p:txBody>
      </p:sp>
      <p:grpSp>
        <p:nvGrpSpPr>
          <p:cNvPr id="12" name="Shape 315"/>
          <p:cNvGrpSpPr/>
          <p:nvPr/>
        </p:nvGrpSpPr>
        <p:grpSpPr>
          <a:xfrm>
            <a:off x="6085500" y="3455291"/>
            <a:ext cx="376898" cy="330345"/>
            <a:chOff x="5323499" y="1591325"/>
            <a:chExt cx="376898" cy="330345"/>
          </a:xfrm>
        </p:grpSpPr>
        <p:sp>
          <p:nvSpPr>
            <p:cNvPr id="13" name="Shape 316"/>
            <p:cNvSpPr/>
            <p:nvPr/>
          </p:nvSpPr>
          <p:spPr>
            <a:xfrm rot="5400000">
              <a:off x="5385398" y="1606670"/>
              <a:ext cx="312599" cy="317400"/>
            </a:xfrm>
            <a:prstGeom prst="rightArrow">
              <a:avLst>
                <a:gd name="adj1" fmla="val 50000"/>
                <a:gd name="adj2" fmla="val 50000"/>
              </a:avLst>
            </a:prstGeom>
            <a:solidFill>
              <a:srgbClr val="000000">
                <a:alpha val="7310"/>
              </a:srgbClr>
            </a:solidFill>
            <a:ln>
              <a:noFill/>
            </a:ln>
          </p:spPr>
          <p:txBody>
            <a:bodyPr lIns="91425" tIns="91425" rIns="91425" bIns="91425" anchor="ctr" anchorCtr="0">
              <a:noAutofit/>
            </a:bodyPr>
            <a:lstStyle/>
            <a:p>
              <a:pPr lvl="0">
                <a:spcBef>
                  <a:spcPts val="0"/>
                </a:spcBef>
                <a:buNone/>
              </a:pPr>
              <a:endParaRPr dirty="0"/>
            </a:p>
          </p:txBody>
        </p:sp>
        <p:sp>
          <p:nvSpPr>
            <p:cNvPr id="14" name="Shape 317"/>
            <p:cNvSpPr/>
            <p:nvPr/>
          </p:nvSpPr>
          <p:spPr>
            <a:xfrm rot="5400000">
              <a:off x="5325899" y="1588924"/>
              <a:ext cx="312599" cy="317400"/>
            </a:xfrm>
            <a:prstGeom prst="rightArrow">
              <a:avLst>
                <a:gd name="adj1" fmla="val 50000"/>
                <a:gd name="adj2" fmla="val 50000"/>
              </a:avLst>
            </a:prstGeom>
            <a:solidFill>
              <a:srgbClr val="FFFFFF"/>
            </a:solidFill>
            <a:ln>
              <a:noFill/>
            </a:ln>
          </p:spPr>
          <p:txBody>
            <a:bodyPr lIns="91425" tIns="91425" rIns="91425" bIns="91425" anchor="ctr" anchorCtr="0">
              <a:noAutofit/>
            </a:bodyPr>
            <a:lstStyle/>
            <a:p>
              <a:pPr lvl="0">
                <a:spcBef>
                  <a:spcPts val="0"/>
                </a:spcBef>
                <a:buNone/>
              </a:pPr>
              <a:endParaRPr dirty="0"/>
            </a:p>
          </p:txBody>
        </p:sp>
      </p:grpSp>
      <p:sp>
        <p:nvSpPr>
          <p:cNvPr id="15" name="Shape 319"/>
          <p:cNvSpPr txBox="1"/>
          <p:nvPr/>
        </p:nvSpPr>
        <p:spPr>
          <a:xfrm>
            <a:off x="4461451" y="3893189"/>
            <a:ext cx="3565500" cy="642900"/>
          </a:xfrm>
          <a:prstGeom prst="rect">
            <a:avLst/>
          </a:pr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lgn="ctr"/>
            <a:r>
              <a:rPr lang="en-US" dirty="0">
                <a:solidFill>
                  <a:srgbClr val="FFFFFF"/>
                </a:solidFill>
                <a:latin typeface="Karla"/>
                <a:ea typeface="Karla"/>
                <a:cs typeface="Karla"/>
                <a:sym typeface="Karla"/>
              </a:rPr>
              <a:t>Real-time cartography for monitored individuals</a:t>
            </a:r>
            <a:endParaRPr lang="en" dirty="0">
              <a:solidFill>
                <a:srgbClr val="FFFFFF"/>
              </a:solidFill>
              <a:latin typeface="Karla"/>
              <a:ea typeface="Karla"/>
              <a:cs typeface="Karla"/>
              <a:sym typeface="Karla"/>
            </a:endParaRPr>
          </a:p>
        </p:txBody>
      </p:sp>
    </p:spTree>
    <p:extLst>
      <p:ext uri="{BB962C8B-B14F-4D97-AF65-F5344CB8AC3E}">
        <p14:creationId xmlns:p14="http://schemas.microsoft.com/office/powerpoint/2010/main" val="3754027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685800" y="1964350"/>
            <a:ext cx="4531499" cy="1159799"/>
          </a:xfrm>
          <a:prstGeom prst="rect">
            <a:avLst/>
          </a:prstGeom>
        </p:spPr>
        <p:txBody>
          <a:bodyPr lIns="91425" tIns="91425" rIns="91425" bIns="91425" anchor="b" anchorCtr="0">
            <a:noAutofit/>
          </a:bodyPr>
          <a:lstStyle/>
          <a:p>
            <a:pPr lvl="0" rtl="0">
              <a:spcBef>
                <a:spcPts val="0"/>
              </a:spcBef>
              <a:buNone/>
            </a:pPr>
            <a:r>
              <a:rPr lang="en" sz="3600" dirty="0">
                <a:solidFill>
                  <a:srgbClr val="FF5722"/>
                </a:solidFill>
              </a:rPr>
              <a:t>THANK </a:t>
            </a:r>
            <a:r>
              <a:rPr lang="en-US" sz="3600" dirty="0">
                <a:solidFill>
                  <a:srgbClr val="FF5722"/>
                </a:solidFill>
              </a:rPr>
              <a:t>YOU</a:t>
            </a:r>
            <a:endParaRPr lang="en" sz="3600" dirty="0">
              <a:solidFill>
                <a:srgbClr val="FF5722"/>
              </a:solidFill>
            </a:endParaRPr>
          </a:p>
        </p:txBody>
      </p:sp>
      <p:sp>
        <p:nvSpPr>
          <p:cNvPr id="392" name="Shape 392"/>
          <p:cNvSpPr txBox="1">
            <a:spLocks noGrp="1"/>
          </p:cNvSpPr>
          <p:nvPr>
            <p:ph type="subTitle" idx="4294967295"/>
          </p:nvPr>
        </p:nvSpPr>
        <p:spPr>
          <a:xfrm>
            <a:off x="685800" y="3163925"/>
            <a:ext cx="4531499" cy="784799"/>
          </a:xfrm>
          <a:prstGeom prst="rect">
            <a:avLst/>
          </a:prstGeom>
        </p:spPr>
        <p:txBody>
          <a:bodyPr lIns="91425" tIns="91425" rIns="91425" bIns="91425" anchor="t" anchorCtr="0">
            <a:noAutofit/>
          </a:bodyPr>
          <a:lstStyle/>
          <a:p>
            <a:pPr lvl="0" rtl="0">
              <a:spcBef>
                <a:spcPts val="0"/>
              </a:spcBef>
              <a:buNone/>
            </a:pPr>
            <a:r>
              <a:rPr lang="en" sz="3600"/>
              <a:t>Any questions?</a:t>
            </a:r>
          </a:p>
        </p:txBody>
      </p:sp>
      <p:sp>
        <p:nvSpPr>
          <p:cNvPr id="393" name="Shape 393"/>
          <p:cNvSpPr txBox="1">
            <a:spLocks noGrp="1"/>
          </p:cNvSpPr>
          <p:nvPr>
            <p:ph type="body" idx="4294967295"/>
          </p:nvPr>
        </p:nvSpPr>
        <p:spPr>
          <a:xfrm>
            <a:off x="685800" y="3948724"/>
            <a:ext cx="6575999" cy="1007100"/>
          </a:xfrm>
          <a:prstGeom prst="rect">
            <a:avLst/>
          </a:prstGeom>
        </p:spPr>
        <p:txBody>
          <a:bodyPr lIns="91425" tIns="91425" rIns="91425" bIns="91425" anchor="t" anchorCtr="0">
            <a:noAutofit/>
          </a:bodyPr>
          <a:lstStyle/>
          <a:p>
            <a:pPr lvl="0" rtl="0">
              <a:spcBef>
                <a:spcPts val="0"/>
              </a:spcBef>
              <a:buNone/>
            </a:pPr>
            <a:r>
              <a:rPr lang="en-US" dirty="0"/>
              <a:t>e-mail: irina-gry@yandex.ru</a:t>
            </a:r>
            <a:endParaRPr lang="en" dirty="0"/>
          </a:p>
        </p:txBody>
      </p:sp>
      <p:grpSp>
        <p:nvGrpSpPr>
          <p:cNvPr id="394" name="Shape 394"/>
          <p:cNvGrpSpPr/>
          <p:nvPr/>
        </p:nvGrpSpPr>
        <p:grpSpPr>
          <a:xfrm>
            <a:off x="774546" y="1824407"/>
            <a:ext cx="462632" cy="462632"/>
            <a:chOff x="1278900" y="2333250"/>
            <a:chExt cx="381175" cy="381175"/>
          </a:xfrm>
        </p:grpSpPr>
        <p:sp>
          <p:nvSpPr>
            <p:cNvPr id="395" name="Shape 395"/>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96" name="Shape 396"/>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97" name="Shape 397"/>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98" name="Shape 39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71756" y="666838"/>
            <a:ext cx="6018350" cy="409500"/>
          </a:xfrm>
          <a:prstGeom prst="rect">
            <a:avLst/>
          </a:prstGeom>
        </p:spPr>
        <p:txBody>
          <a:bodyPr lIns="91425" tIns="91425" rIns="91425" bIns="91425" anchor="b" anchorCtr="0">
            <a:noAutofit/>
          </a:bodyPr>
          <a:lstStyle/>
          <a:p>
            <a:pPr lvl="0"/>
            <a:r>
              <a:rPr lang="en-US" dirty="0"/>
              <a:t>DOES </a:t>
            </a:r>
            <a:r>
              <a:rPr lang="en" dirty="0"/>
              <a:t>A</a:t>
            </a:r>
            <a:r>
              <a:rPr lang="en-US" dirty="0"/>
              <a:t>IR POLLUTION</a:t>
            </a:r>
            <a:r>
              <a:rPr lang="en-US" dirty="0">
                <a:solidFill>
                  <a:srgbClr val="CDDC39"/>
                </a:solidFill>
              </a:rPr>
              <a:t> </a:t>
            </a:r>
            <a:r>
              <a:rPr lang="en-US" dirty="0">
                <a:solidFill>
                  <a:srgbClr val="673AB7"/>
                </a:solidFill>
              </a:rPr>
              <a:t>AFFECT</a:t>
            </a:r>
            <a:r>
              <a:rPr lang="en-US" b="0" dirty="0"/>
              <a:t> </a:t>
            </a:r>
            <a:r>
              <a:rPr lang="en-US" dirty="0"/>
              <a:t>HEALTH</a:t>
            </a:r>
            <a:r>
              <a:rPr lang="en-US" dirty="0">
                <a:solidFill>
                  <a:srgbClr val="CDDC39"/>
                </a:solidFill>
              </a:rPr>
              <a:t> </a:t>
            </a:r>
            <a:r>
              <a:rPr lang="en-US" dirty="0"/>
              <a:t>?</a:t>
            </a:r>
            <a:endParaRPr lang="en" dirty="0"/>
          </a:p>
        </p:txBody>
      </p:sp>
      <p:grpSp>
        <p:nvGrpSpPr>
          <p:cNvPr id="2" name="Группа 1"/>
          <p:cNvGrpSpPr/>
          <p:nvPr/>
        </p:nvGrpSpPr>
        <p:grpSpPr>
          <a:xfrm>
            <a:off x="378042" y="1572000"/>
            <a:ext cx="4638457" cy="2314200"/>
            <a:chOff x="479643" y="1114800"/>
            <a:chExt cx="4097746" cy="1976912"/>
          </a:xfrm>
        </p:grpSpPr>
        <p:sp>
          <p:nvSpPr>
            <p:cNvPr id="191" name="Shape 191"/>
            <p:cNvSpPr/>
            <p:nvPr/>
          </p:nvSpPr>
          <p:spPr>
            <a:xfrm>
              <a:off x="3311775" y="1334172"/>
              <a:ext cx="1211400" cy="1202700"/>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dirty="0">
                <a:solidFill>
                  <a:srgbClr val="FFFFFF"/>
                </a:solidFill>
                <a:latin typeface="Calibri"/>
                <a:ea typeface="Calibri"/>
                <a:cs typeface="Calibri"/>
                <a:sym typeface="Calibri"/>
              </a:endParaRPr>
            </a:p>
          </p:txBody>
        </p:sp>
        <p:sp>
          <p:nvSpPr>
            <p:cNvPr id="194" name="Shape 194"/>
            <p:cNvSpPr/>
            <p:nvPr/>
          </p:nvSpPr>
          <p:spPr>
            <a:xfrm>
              <a:off x="534737" y="1186691"/>
              <a:ext cx="1211400" cy="1202700"/>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dirty="0">
                <a:solidFill>
                  <a:srgbClr val="FFFFFF"/>
                </a:solidFill>
                <a:latin typeface="Calibri"/>
                <a:ea typeface="Calibri"/>
                <a:cs typeface="Calibri"/>
                <a:sym typeface="Calibri"/>
              </a:endParaRPr>
            </a:p>
          </p:txBody>
        </p:sp>
        <p:sp>
          <p:nvSpPr>
            <p:cNvPr id="195" name="Shape 195"/>
            <p:cNvSpPr/>
            <p:nvPr/>
          </p:nvSpPr>
          <p:spPr>
            <a:xfrm>
              <a:off x="763176" y="1726634"/>
              <a:ext cx="1038599" cy="731399"/>
            </a:xfrm>
            <a:custGeom>
              <a:avLst/>
              <a:gdLst/>
              <a:ahLst/>
              <a:cxnLst/>
              <a:rect l="0" t="0" r="0" b="0"/>
              <a:pathLst>
                <a:path w="120000" h="120000" extrusionOk="0">
                  <a:moveTo>
                    <a:pt x="119568" y="0"/>
                  </a:moveTo>
                  <a:lnTo>
                    <a:pt x="119856" y="8775"/>
                  </a:lnTo>
                  <a:lnTo>
                    <a:pt x="120000" y="22040"/>
                  </a:lnTo>
                  <a:lnTo>
                    <a:pt x="119568" y="28571"/>
                  </a:lnTo>
                  <a:lnTo>
                    <a:pt x="118850" y="35102"/>
                  </a:lnTo>
                  <a:lnTo>
                    <a:pt x="117988" y="41632"/>
                  </a:lnTo>
                  <a:lnTo>
                    <a:pt x="116694" y="47959"/>
                  </a:lnTo>
                  <a:lnTo>
                    <a:pt x="115113" y="54285"/>
                  </a:lnTo>
                  <a:lnTo>
                    <a:pt x="113245" y="60408"/>
                  </a:lnTo>
                  <a:lnTo>
                    <a:pt x="111377" y="65510"/>
                  </a:lnTo>
                  <a:lnTo>
                    <a:pt x="109221" y="70816"/>
                  </a:lnTo>
                  <a:lnTo>
                    <a:pt x="106922" y="75918"/>
                  </a:lnTo>
                  <a:lnTo>
                    <a:pt x="104479" y="80612"/>
                  </a:lnTo>
                  <a:lnTo>
                    <a:pt x="103185" y="82653"/>
                  </a:lnTo>
                  <a:lnTo>
                    <a:pt x="102035" y="84693"/>
                  </a:lnTo>
                  <a:lnTo>
                    <a:pt x="100742" y="86530"/>
                  </a:lnTo>
                  <a:lnTo>
                    <a:pt x="99449" y="88571"/>
                  </a:lnTo>
                  <a:lnTo>
                    <a:pt x="95425" y="94081"/>
                  </a:lnTo>
                  <a:lnTo>
                    <a:pt x="90970" y="99183"/>
                  </a:lnTo>
                  <a:lnTo>
                    <a:pt x="86514" y="103673"/>
                  </a:lnTo>
                  <a:lnTo>
                    <a:pt x="79329" y="109387"/>
                  </a:lnTo>
                  <a:lnTo>
                    <a:pt x="71856" y="113877"/>
                  </a:lnTo>
                  <a:lnTo>
                    <a:pt x="64095" y="117142"/>
                  </a:lnTo>
                  <a:lnTo>
                    <a:pt x="56191" y="119183"/>
                  </a:lnTo>
                  <a:lnTo>
                    <a:pt x="48287" y="120000"/>
                  </a:lnTo>
                  <a:lnTo>
                    <a:pt x="40239" y="119591"/>
                  </a:lnTo>
                  <a:lnTo>
                    <a:pt x="35640" y="118775"/>
                  </a:lnTo>
                  <a:lnTo>
                    <a:pt x="31041" y="117551"/>
                  </a:lnTo>
                  <a:lnTo>
                    <a:pt x="26586" y="115918"/>
                  </a:lnTo>
                  <a:lnTo>
                    <a:pt x="22275" y="113877"/>
                  </a:lnTo>
                  <a:lnTo>
                    <a:pt x="17676" y="111428"/>
                  </a:lnTo>
                  <a:lnTo>
                    <a:pt x="13508" y="108367"/>
                  </a:lnTo>
                  <a:lnTo>
                    <a:pt x="9341" y="105306"/>
                  </a:lnTo>
                  <a:lnTo>
                    <a:pt x="5317" y="101632"/>
                  </a:lnTo>
                  <a:lnTo>
                    <a:pt x="2730" y="99183"/>
                  </a:lnTo>
                  <a:lnTo>
                    <a:pt x="2443" y="98979"/>
                  </a:lnTo>
                  <a:lnTo>
                    <a:pt x="0" y="96326"/>
                  </a:lnTo>
                  <a:lnTo>
                    <a:pt x="4167" y="100204"/>
                  </a:lnTo>
                  <a:lnTo>
                    <a:pt x="8622" y="103673"/>
                  </a:lnTo>
                  <a:lnTo>
                    <a:pt x="13077" y="106734"/>
                  </a:lnTo>
                  <a:lnTo>
                    <a:pt x="17532" y="109387"/>
                  </a:lnTo>
                  <a:lnTo>
                    <a:pt x="22275" y="111428"/>
                  </a:lnTo>
                  <a:lnTo>
                    <a:pt x="27017" y="113061"/>
                  </a:lnTo>
                  <a:lnTo>
                    <a:pt x="31616" y="114489"/>
                  </a:lnTo>
                  <a:lnTo>
                    <a:pt x="36502" y="115102"/>
                  </a:lnTo>
                  <a:lnTo>
                    <a:pt x="44838" y="115510"/>
                  </a:lnTo>
                  <a:lnTo>
                    <a:pt x="53173" y="114897"/>
                  </a:lnTo>
                  <a:lnTo>
                    <a:pt x="61365" y="112653"/>
                  </a:lnTo>
                  <a:lnTo>
                    <a:pt x="69413" y="109183"/>
                  </a:lnTo>
                  <a:lnTo>
                    <a:pt x="74586" y="106122"/>
                  </a:lnTo>
                  <a:lnTo>
                    <a:pt x="79760" y="102857"/>
                  </a:lnTo>
                  <a:lnTo>
                    <a:pt x="84646" y="98571"/>
                  </a:lnTo>
                  <a:lnTo>
                    <a:pt x="89389" y="93877"/>
                  </a:lnTo>
                  <a:lnTo>
                    <a:pt x="93844" y="88571"/>
                  </a:lnTo>
                  <a:lnTo>
                    <a:pt x="98155" y="82857"/>
                  </a:lnTo>
                  <a:lnTo>
                    <a:pt x="99449" y="80816"/>
                  </a:lnTo>
                  <a:lnTo>
                    <a:pt x="100742" y="78775"/>
                  </a:lnTo>
                  <a:lnTo>
                    <a:pt x="102035" y="76734"/>
                  </a:lnTo>
                  <a:lnTo>
                    <a:pt x="103329" y="74693"/>
                  </a:lnTo>
                  <a:lnTo>
                    <a:pt x="105916" y="69795"/>
                  </a:lnTo>
                  <a:lnTo>
                    <a:pt x="108359" y="64489"/>
                  </a:lnTo>
                  <a:lnTo>
                    <a:pt x="110514" y="58979"/>
                  </a:lnTo>
                  <a:lnTo>
                    <a:pt x="112526" y="53469"/>
                  </a:lnTo>
                  <a:lnTo>
                    <a:pt x="114395" y="47142"/>
                  </a:lnTo>
                  <a:lnTo>
                    <a:pt x="115976" y="40408"/>
                  </a:lnTo>
                  <a:lnTo>
                    <a:pt x="117413" y="33877"/>
                  </a:lnTo>
                  <a:lnTo>
                    <a:pt x="118419" y="27346"/>
                  </a:lnTo>
                  <a:lnTo>
                    <a:pt x="118994" y="20408"/>
                  </a:lnTo>
                  <a:lnTo>
                    <a:pt x="119568" y="13673"/>
                  </a:lnTo>
                  <a:lnTo>
                    <a:pt x="119712" y="6734"/>
                  </a:lnTo>
                  <a:lnTo>
                    <a:pt x="119568" y="0"/>
                  </a:lnTo>
                  <a:close/>
                </a:path>
              </a:pathLst>
            </a:custGeom>
            <a:solidFill>
              <a:srgbClr val="5B8D08"/>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196" name="Shape 196"/>
            <p:cNvSpPr/>
            <p:nvPr/>
          </p:nvSpPr>
          <p:spPr>
            <a:xfrm>
              <a:off x="528141" y="1163299"/>
              <a:ext cx="1223700" cy="1133100"/>
            </a:xfrm>
            <a:custGeom>
              <a:avLst/>
              <a:gdLst/>
              <a:ahLst/>
              <a:cxnLst/>
              <a:rect l="0" t="0" r="0" b="0"/>
              <a:pathLst>
                <a:path w="120000" h="120000" extrusionOk="0">
                  <a:moveTo>
                    <a:pt x="58902" y="0"/>
                  </a:moveTo>
                  <a:lnTo>
                    <a:pt x="65487" y="131"/>
                  </a:lnTo>
                  <a:lnTo>
                    <a:pt x="70365" y="922"/>
                  </a:lnTo>
                  <a:lnTo>
                    <a:pt x="75121" y="2107"/>
                  </a:lnTo>
                  <a:lnTo>
                    <a:pt x="79878" y="3688"/>
                  </a:lnTo>
                  <a:lnTo>
                    <a:pt x="84634" y="5664"/>
                  </a:lnTo>
                  <a:lnTo>
                    <a:pt x="89146" y="8035"/>
                  </a:lnTo>
                  <a:lnTo>
                    <a:pt x="93536" y="11064"/>
                  </a:lnTo>
                  <a:lnTo>
                    <a:pt x="97682" y="14357"/>
                  </a:lnTo>
                  <a:lnTo>
                    <a:pt x="101585" y="18046"/>
                  </a:lnTo>
                  <a:lnTo>
                    <a:pt x="105365" y="22392"/>
                  </a:lnTo>
                  <a:lnTo>
                    <a:pt x="108658" y="26871"/>
                  </a:lnTo>
                  <a:lnTo>
                    <a:pt x="111585" y="31613"/>
                  </a:lnTo>
                  <a:lnTo>
                    <a:pt x="113902" y="36619"/>
                  </a:lnTo>
                  <a:lnTo>
                    <a:pt x="115853" y="41624"/>
                  </a:lnTo>
                  <a:lnTo>
                    <a:pt x="117560" y="46893"/>
                  </a:lnTo>
                  <a:lnTo>
                    <a:pt x="118780" y="52294"/>
                  </a:lnTo>
                  <a:lnTo>
                    <a:pt x="119390" y="57694"/>
                  </a:lnTo>
                  <a:lnTo>
                    <a:pt x="120000" y="63622"/>
                  </a:lnTo>
                  <a:lnTo>
                    <a:pt x="119268" y="58485"/>
                  </a:lnTo>
                  <a:lnTo>
                    <a:pt x="118170" y="53216"/>
                  </a:lnTo>
                  <a:lnTo>
                    <a:pt x="116707" y="48210"/>
                  </a:lnTo>
                  <a:lnTo>
                    <a:pt x="114634" y="43205"/>
                  </a:lnTo>
                  <a:lnTo>
                    <a:pt x="112317" y="38594"/>
                  </a:lnTo>
                  <a:lnTo>
                    <a:pt x="109634" y="33984"/>
                  </a:lnTo>
                  <a:lnTo>
                    <a:pt x="106463" y="29769"/>
                  </a:lnTo>
                  <a:lnTo>
                    <a:pt x="102926" y="25554"/>
                  </a:lnTo>
                  <a:lnTo>
                    <a:pt x="99146" y="22129"/>
                  </a:lnTo>
                  <a:lnTo>
                    <a:pt x="95243" y="18836"/>
                  </a:lnTo>
                  <a:lnTo>
                    <a:pt x="90975" y="16070"/>
                  </a:lnTo>
                  <a:lnTo>
                    <a:pt x="86585" y="13699"/>
                  </a:lnTo>
                  <a:lnTo>
                    <a:pt x="82073" y="11723"/>
                  </a:lnTo>
                  <a:lnTo>
                    <a:pt x="77560" y="10142"/>
                  </a:lnTo>
                  <a:lnTo>
                    <a:pt x="72804" y="9088"/>
                  </a:lnTo>
                  <a:lnTo>
                    <a:pt x="68170" y="8430"/>
                  </a:lnTo>
                  <a:lnTo>
                    <a:pt x="61951" y="8035"/>
                  </a:lnTo>
                  <a:lnTo>
                    <a:pt x="55609" y="8693"/>
                  </a:lnTo>
                  <a:lnTo>
                    <a:pt x="49390" y="9879"/>
                  </a:lnTo>
                  <a:lnTo>
                    <a:pt x="43414" y="11723"/>
                  </a:lnTo>
                  <a:lnTo>
                    <a:pt x="37560" y="14357"/>
                  </a:lnTo>
                  <a:lnTo>
                    <a:pt x="31829" y="17782"/>
                  </a:lnTo>
                  <a:lnTo>
                    <a:pt x="28292" y="20548"/>
                  </a:lnTo>
                  <a:lnTo>
                    <a:pt x="24878" y="23578"/>
                  </a:lnTo>
                  <a:lnTo>
                    <a:pt x="21585" y="26871"/>
                  </a:lnTo>
                  <a:lnTo>
                    <a:pt x="17804" y="31613"/>
                  </a:lnTo>
                  <a:lnTo>
                    <a:pt x="14390" y="36750"/>
                  </a:lnTo>
                  <a:lnTo>
                    <a:pt x="11585" y="42151"/>
                  </a:lnTo>
                  <a:lnTo>
                    <a:pt x="9268" y="47683"/>
                  </a:lnTo>
                  <a:lnTo>
                    <a:pt x="7560" y="53216"/>
                  </a:lnTo>
                  <a:lnTo>
                    <a:pt x="6341" y="59143"/>
                  </a:lnTo>
                  <a:lnTo>
                    <a:pt x="5609" y="65071"/>
                  </a:lnTo>
                  <a:lnTo>
                    <a:pt x="5365" y="71130"/>
                  </a:lnTo>
                  <a:lnTo>
                    <a:pt x="5731" y="76926"/>
                  </a:lnTo>
                  <a:lnTo>
                    <a:pt x="6585" y="82854"/>
                  </a:lnTo>
                  <a:lnTo>
                    <a:pt x="8048" y="88781"/>
                  </a:lnTo>
                  <a:lnTo>
                    <a:pt x="10000" y="94313"/>
                  </a:lnTo>
                  <a:lnTo>
                    <a:pt x="12439" y="99846"/>
                  </a:lnTo>
                  <a:lnTo>
                    <a:pt x="15365" y="105115"/>
                  </a:lnTo>
                  <a:lnTo>
                    <a:pt x="18902" y="110120"/>
                  </a:lnTo>
                  <a:lnTo>
                    <a:pt x="22804" y="114731"/>
                  </a:lnTo>
                  <a:lnTo>
                    <a:pt x="24146" y="116048"/>
                  </a:lnTo>
                  <a:lnTo>
                    <a:pt x="25731" y="117497"/>
                  </a:lnTo>
                  <a:lnTo>
                    <a:pt x="27073" y="118682"/>
                  </a:lnTo>
                  <a:lnTo>
                    <a:pt x="28536" y="119999"/>
                  </a:lnTo>
                  <a:lnTo>
                    <a:pt x="24146" y="116311"/>
                  </a:lnTo>
                  <a:lnTo>
                    <a:pt x="22560" y="115126"/>
                  </a:lnTo>
                  <a:lnTo>
                    <a:pt x="21097" y="113809"/>
                  </a:lnTo>
                  <a:lnTo>
                    <a:pt x="19634" y="112360"/>
                  </a:lnTo>
                  <a:lnTo>
                    <a:pt x="18170" y="111042"/>
                  </a:lnTo>
                  <a:lnTo>
                    <a:pt x="14146" y="106169"/>
                  </a:lnTo>
                  <a:lnTo>
                    <a:pt x="10365" y="101031"/>
                  </a:lnTo>
                  <a:lnTo>
                    <a:pt x="7317" y="95367"/>
                  </a:lnTo>
                  <a:lnTo>
                    <a:pt x="4878" y="89835"/>
                  </a:lnTo>
                  <a:lnTo>
                    <a:pt x="2804" y="83907"/>
                  </a:lnTo>
                  <a:lnTo>
                    <a:pt x="1341" y="77848"/>
                  </a:lnTo>
                  <a:lnTo>
                    <a:pt x="487" y="71657"/>
                  </a:lnTo>
                  <a:lnTo>
                    <a:pt x="0" y="65466"/>
                  </a:lnTo>
                  <a:lnTo>
                    <a:pt x="243" y="59275"/>
                  </a:lnTo>
                  <a:lnTo>
                    <a:pt x="975" y="53084"/>
                  </a:lnTo>
                  <a:lnTo>
                    <a:pt x="2195" y="46893"/>
                  </a:lnTo>
                  <a:lnTo>
                    <a:pt x="4146" y="41097"/>
                  </a:lnTo>
                  <a:lnTo>
                    <a:pt x="6463" y="35301"/>
                  </a:lnTo>
                  <a:lnTo>
                    <a:pt x="9512" y="29769"/>
                  </a:lnTo>
                  <a:lnTo>
                    <a:pt x="12926" y="24368"/>
                  </a:lnTo>
                  <a:lnTo>
                    <a:pt x="16951" y="19363"/>
                  </a:lnTo>
                  <a:lnTo>
                    <a:pt x="20365" y="16070"/>
                  </a:lnTo>
                  <a:lnTo>
                    <a:pt x="23902" y="12908"/>
                  </a:lnTo>
                  <a:lnTo>
                    <a:pt x="27560" y="10142"/>
                  </a:lnTo>
                  <a:lnTo>
                    <a:pt x="33414" y="6454"/>
                  </a:lnTo>
                  <a:lnTo>
                    <a:pt x="39634" y="3688"/>
                  </a:lnTo>
                  <a:lnTo>
                    <a:pt x="45853" y="1712"/>
                  </a:lnTo>
                  <a:lnTo>
                    <a:pt x="52439" y="395"/>
                  </a:lnTo>
                  <a:lnTo>
                    <a:pt x="58902" y="0"/>
                  </a:lnTo>
                  <a:close/>
                </a:path>
              </a:pathLst>
            </a:custGeom>
            <a:solidFill>
              <a:srgbClr val="5B8D08"/>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197" name="Shape 197"/>
            <p:cNvSpPr/>
            <p:nvPr/>
          </p:nvSpPr>
          <p:spPr>
            <a:xfrm>
              <a:off x="479643" y="1114800"/>
              <a:ext cx="1319399" cy="1315800"/>
            </a:xfrm>
            <a:custGeom>
              <a:avLst/>
              <a:gdLst/>
              <a:ahLst/>
              <a:cxnLst/>
              <a:rect l="0" t="0" r="0" b="0"/>
              <a:pathLst>
                <a:path w="120000" h="120000" extrusionOk="0">
                  <a:moveTo>
                    <a:pt x="59038" y="4423"/>
                  </a:moveTo>
                  <a:lnTo>
                    <a:pt x="53044" y="4763"/>
                  </a:lnTo>
                  <a:lnTo>
                    <a:pt x="46936" y="5897"/>
                  </a:lnTo>
                  <a:lnTo>
                    <a:pt x="41168" y="7599"/>
                  </a:lnTo>
                  <a:lnTo>
                    <a:pt x="35400" y="9981"/>
                  </a:lnTo>
                  <a:lnTo>
                    <a:pt x="29971" y="13156"/>
                  </a:lnTo>
                  <a:lnTo>
                    <a:pt x="26578" y="15538"/>
                  </a:lnTo>
                  <a:lnTo>
                    <a:pt x="23298" y="18260"/>
                  </a:lnTo>
                  <a:lnTo>
                    <a:pt x="20131" y="21096"/>
                  </a:lnTo>
                  <a:lnTo>
                    <a:pt x="16399" y="25406"/>
                  </a:lnTo>
                  <a:lnTo>
                    <a:pt x="13232" y="30056"/>
                  </a:lnTo>
                  <a:lnTo>
                    <a:pt x="10405" y="34820"/>
                  </a:lnTo>
                  <a:lnTo>
                    <a:pt x="8256" y="39810"/>
                  </a:lnTo>
                  <a:lnTo>
                    <a:pt x="6446" y="44801"/>
                  </a:lnTo>
                  <a:lnTo>
                    <a:pt x="5315" y="50132"/>
                  </a:lnTo>
                  <a:lnTo>
                    <a:pt x="4637" y="55463"/>
                  </a:lnTo>
                  <a:lnTo>
                    <a:pt x="4410" y="60793"/>
                  </a:lnTo>
                  <a:lnTo>
                    <a:pt x="4863" y="66124"/>
                  </a:lnTo>
                  <a:lnTo>
                    <a:pt x="5655" y="71455"/>
                  </a:lnTo>
                  <a:lnTo>
                    <a:pt x="7012" y="76672"/>
                  </a:lnTo>
                  <a:lnTo>
                    <a:pt x="8934" y="81776"/>
                  </a:lnTo>
                  <a:lnTo>
                    <a:pt x="11196" y="86540"/>
                  </a:lnTo>
                  <a:lnTo>
                    <a:pt x="14024" y="91417"/>
                  </a:lnTo>
                  <a:lnTo>
                    <a:pt x="17530" y="95841"/>
                  </a:lnTo>
                  <a:lnTo>
                    <a:pt x="21262" y="100037"/>
                  </a:lnTo>
                  <a:lnTo>
                    <a:pt x="24995" y="103213"/>
                  </a:lnTo>
                  <a:lnTo>
                    <a:pt x="28840" y="106049"/>
                  </a:lnTo>
                  <a:lnTo>
                    <a:pt x="32912" y="108657"/>
                  </a:lnTo>
                  <a:lnTo>
                    <a:pt x="37097" y="110586"/>
                  </a:lnTo>
                  <a:lnTo>
                    <a:pt x="41394" y="112400"/>
                  </a:lnTo>
                  <a:lnTo>
                    <a:pt x="45805" y="113761"/>
                  </a:lnTo>
                  <a:lnTo>
                    <a:pt x="50329" y="114782"/>
                  </a:lnTo>
                  <a:lnTo>
                    <a:pt x="54853" y="115463"/>
                  </a:lnTo>
                  <a:lnTo>
                    <a:pt x="60961" y="115576"/>
                  </a:lnTo>
                  <a:lnTo>
                    <a:pt x="67068" y="115236"/>
                  </a:lnTo>
                  <a:lnTo>
                    <a:pt x="73063" y="114102"/>
                  </a:lnTo>
                  <a:lnTo>
                    <a:pt x="78944" y="112287"/>
                  </a:lnTo>
                  <a:lnTo>
                    <a:pt x="84599" y="109905"/>
                  </a:lnTo>
                  <a:lnTo>
                    <a:pt x="90028" y="106843"/>
                  </a:lnTo>
                  <a:lnTo>
                    <a:pt x="93421" y="104461"/>
                  </a:lnTo>
                  <a:lnTo>
                    <a:pt x="96701" y="101739"/>
                  </a:lnTo>
                  <a:lnTo>
                    <a:pt x="99868" y="98676"/>
                  </a:lnTo>
                  <a:lnTo>
                    <a:pt x="100659" y="97882"/>
                  </a:lnTo>
                  <a:lnTo>
                    <a:pt x="101564" y="96975"/>
                  </a:lnTo>
                  <a:lnTo>
                    <a:pt x="102243" y="96068"/>
                  </a:lnTo>
                  <a:lnTo>
                    <a:pt x="103034" y="95160"/>
                  </a:lnTo>
                  <a:lnTo>
                    <a:pt x="105183" y="92438"/>
                  </a:lnTo>
                  <a:lnTo>
                    <a:pt x="107106" y="89489"/>
                  </a:lnTo>
                  <a:lnTo>
                    <a:pt x="108916" y="86427"/>
                  </a:lnTo>
                  <a:lnTo>
                    <a:pt x="110386" y="83364"/>
                  </a:lnTo>
                  <a:lnTo>
                    <a:pt x="112535" y="78147"/>
                  </a:lnTo>
                  <a:lnTo>
                    <a:pt x="114005" y="72703"/>
                  </a:lnTo>
                  <a:lnTo>
                    <a:pt x="115023" y="67145"/>
                  </a:lnTo>
                  <a:lnTo>
                    <a:pt x="115475" y="61474"/>
                  </a:lnTo>
                  <a:lnTo>
                    <a:pt x="115362" y="55916"/>
                  </a:lnTo>
                  <a:lnTo>
                    <a:pt x="114684" y="50245"/>
                  </a:lnTo>
                  <a:lnTo>
                    <a:pt x="113440" y="44688"/>
                  </a:lnTo>
                  <a:lnTo>
                    <a:pt x="111517" y="39357"/>
                  </a:lnTo>
                  <a:lnTo>
                    <a:pt x="109255" y="34253"/>
                  </a:lnTo>
                  <a:lnTo>
                    <a:pt x="106201" y="29149"/>
                  </a:lnTo>
                  <a:lnTo>
                    <a:pt x="102808" y="24385"/>
                  </a:lnTo>
                  <a:lnTo>
                    <a:pt x="98623" y="19962"/>
                  </a:lnTo>
                  <a:lnTo>
                    <a:pt x="95004" y="16786"/>
                  </a:lnTo>
                  <a:lnTo>
                    <a:pt x="91159" y="13950"/>
                  </a:lnTo>
                  <a:lnTo>
                    <a:pt x="87087" y="11342"/>
                  </a:lnTo>
                  <a:lnTo>
                    <a:pt x="82902" y="9300"/>
                  </a:lnTo>
                  <a:lnTo>
                    <a:pt x="78491" y="7599"/>
                  </a:lnTo>
                  <a:lnTo>
                    <a:pt x="74081" y="6238"/>
                  </a:lnTo>
                  <a:lnTo>
                    <a:pt x="69670" y="5217"/>
                  </a:lnTo>
                  <a:lnTo>
                    <a:pt x="65146" y="4536"/>
                  </a:lnTo>
                  <a:lnTo>
                    <a:pt x="59038" y="4423"/>
                  </a:lnTo>
                  <a:close/>
                  <a:moveTo>
                    <a:pt x="58925" y="0"/>
                  </a:moveTo>
                  <a:lnTo>
                    <a:pt x="65485" y="226"/>
                  </a:lnTo>
                  <a:lnTo>
                    <a:pt x="70461" y="907"/>
                  </a:lnTo>
                  <a:lnTo>
                    <a:pt x="75212" y="1928"/>
                  </a:lnTo>
                  <a:lnTo>
                    <a:pt x="80075" y="3402"/>
                  </a:lnTo>
                  <a:lnTo>
                    <a:pt x="84712" y="5330"/>
                  </a:lnTo>
                  <a:lnTo>
                    <a:pt x="89236" y="7599"/>
                  </a:lnTo>
                  <a:lnTo>
                    <a:pt x="93647" y="10207"/>
                  </a:lnTo>
                  <a:lnTo>
                    <a:pt x="97832" y="13383"/>
                  </a:lnTo>
                  <a:lnTo>
                    <a:pt x="101790" y="17013"/>
                  </a:lnTo>
                  <a:lnTo>
                    <a:pt x="106201" y="21663"/>
                  </a:lnTo>
                  <a:lnTo>
                    <a:pt x="110047" y="26767"/>
                  </a:lnTo>
                  <a:lnTo>
                    <a:pt x="113213" y="32211"/>
                  </a:lnTo>
                  <a:lnTo>
                    <a:pt x="115702" y="37882"/>
                  </a:lnTo>
                  <a:lnTo>
                    <a:pt x="117737" y="43667"/>
                  </a:lnTo>
                  <a:lnTo>
                    <a:pt x="119095" y="49678"/>
                  </a:lnTo>
                  <a:lnTo>
                    <a:pt x="119886" y="55803"/>
                  </a:lnTo>
                  <a:lnTo>
                    <a:pt x="120000" y="61814"/>
                  </a:lnTo>
                  <a:lnTo>
                    <a:pt x="119434" y="67939"/>
                  </a:lnTo>
                  <a:lnTo>
                    <a:pt x="118303" y="73837"/>
                  </a:lnTo>
                  <a:lnTo>
                    <a:pt x="116606" y="79848"/>
                  </a:lnTo>
                  <a:lnTo>
                    <a:pt x="114344" y="85519"/>
                  </a:lnTo>
                  <a:lnTo>
                    <a:pt x="112761" y="88582"/>
                  </a:lnTo>
                  <a:lnTo>
                    <a:pt x="111065" y="91644"/>
                  </a:lnTo>
                  <a:lnTo>
                    <a:pt x="109142" y="94593"/>
                  </a:lnTo>
                  <a:lnTo>
                    <a:pt x="107106" y="97315"/>
                  </a:lnTo>
                  <a:lnTo>
                    <a:pt x="106088" y="98449"/>
                  </a:lnTo>
                  <a:lnTo>
                    <a:pt x="105070" y="99584"/>
                  </a:lnTo>
                  <a:lnTo>
                    <a:pt x="104052" y="100718"/>
                  </a:lnTo>
                  <a:lnTo>
                    <a:pt x="103034" y="101852"/>
                  </a:lnTo>
                  <a:lnTo>
                    <a:pt x="99641" y="105028"/>
                  </a:lnTo>
                  <a:lnTo>
                    <a:pt x="96135" y="107977"/>
                  </a:lnTo>
                  <a:lnTo>
                    <a:pt x="92403" y="110586"/>
                  </a:lnTo>
                  <a:lnTo>
                    <a:pt x="88557" y="112967"/>
                  </a:lnTo>
                  <a:lnTo>
                    <a:pt x="84486" y="114782"/>
                  </a:lnTo>
                  <a:lnTo>
                    <a:pt x="80414" y="116483"/>
                  </a:lnTo>
                  <a:lnTo>
                    <a:pt x="74081" y="118412"/>
                  </a:lnTo>
                  <a:lnTo>
                    <a:pt x="67634" y="119659"/>
                  </a:lnTo>
                  <a:lnTo>
                    <a:pt x="61074" y="120000"/>
                  </a:lnTo>
                  <a:lnTo>
                    <a:pt x="54514" y="119773"/>
                  </a:lnTo>
                  <a:lnTo>
                    <a:pt x="49538" y="119092"/>
                  </a:lnTo>
                  <a:lnTo>
                    <a:pt x="44674" y="118071"/>
                  </a:lnTo>
                  <a:lnTo>
                    <a:pt x="39924" y="116597"/>
                  </a:lnTo>
                  <a:lnTo>
                    <a:pt x="35287" y="114669"/>
                  </a:lnTo>
                  <a:lnTo>
                    <a:pt x="30763" y="112400"/>
                  </a:lnTo>
                  <a:lnTo>
                    <a:pt x="26352" y="109792"/>
                  </a:lnTo>
                  <a:lnTo>
                    <a:pt x="22167" y="106729"/>
                  </a:lnTo>
                  <a:lnTo>
                    <a:pt x="18209" y="103213"/>
                  </a:lnTo>
                  <a:lnTo>
                    <a:pt x="14024" y="98563"/>
                  </a:lnTo>
                  <a:lnTo>
                    <a:pt x="10405" y="93799"/>
                  </a:lnTo>
                  <a:lnTo>
                    <a:pt x="7238" y="88695"/>
                  </a:lnTo>
                  <a:lnTo>
                    <a:pt x="4750" y="83364"/>
                  </a:lnTo>
                  <a:lnTo>
                    <a:pt x="2714" y="77920"/>
                  </a:lnTo>
                  <a:lnTo>
                    <a:pt x="1357" y="72362"/>
                  </a:lnTo>
                  <a:lnTo>
                    <a:pt x="452" y="66691"/>
                  </a:lnTo>
                  <a:lnTo>
                    <a:pt x="0" y="60793"/>
                  </a:lnTo>
                  <a:lnTo>
                    <a:pt x="113" y="55122"/>
                  </a:lnTo>
                  <a:lnTo>
                    <a:pt x="904" y="49451"/>
                  </a:lnTo>
                  <a:lnTo>
                    <a:pt x="2148" y="43667"/>
                  </a:lnTo>
                  <a:lnTo>
                    <a:pt x="4071" y="38109"/>
                  </a:lnTo>
                  <a:lnTo>
                    <a:pt x="6446" y="32778"/>
                  </a:lnTo>
                  <a:lnTo>
                    <a:pt x="9387" y="27561"/>
                  </a:lnTo>
                  <a:lnTo>
                    <a:pt x="12893" y="22684"/>
                  </a:lnTo>
                  <a:lnTo>
                    <a:pt x="16965" y="18147"/>
                  </a:lnTo>
                  <a:lnTo>
                    <a:pt x="20358" y="14971"/>
                  </a:lnTo>
                  <a:lnTo>
                    <a:pt x="23977" y="12022"/>
                  </a:lnTo>
                  <a:lnTo>
                    <a:pt x="27596" y="9300"/>
                  </a:lnTo>
                  <a:lnTo>
                    <a:pt x="31555" y="7032"/>
                  </a:lnTo>
                  <a:lnTo>
                    <a:pt x="35513" y="5217"/>
                  </a:lnTo>
                  <a:lnTo>
                    <a:pt x="39585" y="3516"/>
                  </a:lnTo>
                  <a:lnTo>
                    <a:pt x="45918" y="1587"/>
                  </a:lnTo>
                  <a:lnTo>
                    <a:pt x="52365" y="340"/>
                  </a:lnTo>
                  <a:lnTo>
                    <a:pt x="58925" y="0"/>
                  </a:lnTo>
                  <a:close/>
                </a:path>
              </a:pathLst>
            </a:custGeom>
            <a:solidFill>
              <a:srgbClr val="7ABC0C"/>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1" name="Shape 201"/>
            <p:cNvSpPr/>
            <p:nvPr/>
          </p:nvSpPr>
          <p:spPr>
            <a:xfrm>
              <a:off x="3422776" y="1321232"/>
              <a:ext cx="1114499" cy="1232400"/>
            </a:xfrm>
            <a:custGeom>
              <a:avLst/>
              <a:gdLst/>
              <a:ahLst/>
              <a:cxnLst/>
              <a:rect l="0" t="0" r="0" b="0"/>
              <a:pathLst>
                <a:path w="120000" h="120000" extrusionOk="0">
                  <a:moveTo>
                    <a:pt x="52837" y="0"/>
                  </a:moveTo>
                  <a:lnTo>
                    <a:pt x="59864" y="366"/>
                  </a:lnTo>
                  <a:lnTo>
                    <a:pt x="65270" y="855"/>
                  </a:lnTo>
                  <a:lnTo>
                    <a:pt x="70810" y="1955"/>
                  </a:lnTo>
                  <a:lnTo>
                    <a:pt x="76081" y="3421"/>
                  </a:lnTo>
                  <a:lnTo>
                    <a:pt x="81216" y="5376"/>
                  </a:lnTo>
                  <a:lnTo>
                    <a:pt x="86081" y="7576"/>
                  </a:lnTo>
                  <a:lnTo>
                    <a:pt x="90945" y="10264"/>
                  </a:lnTo>
                  <a:lnTo>
                    <a:pt x="95540" y="13441"/>
                  </a:lnTo>
                  <a:lnTo>
                    <a:pt x="99864" y="16863"/>
                  </a:lnTo>
                  <a:lnTo>
                    <a:pt x="104594" y="21384"/>
                  </a:lnTo>
                  <a:lnTo>
                    <a:pt x="108513" y="26150"/>
                  </a:lnTo>
                  <a:lnTo>
                    <a:pt x="112027" y="31160"/>
                  </a:lnTo>
                  <a:lnTo>
                    <a:pt x="114729" y="36537"/>
                  </a:lnTo>
                  <a:lnTo>
                    <a:pt x="116891" y="41914"/>
                  </a:lnTo>
                  <a:lnTo>
                    <a:pt x="118648" y="47535"/>
                  </a:lnTo>
                  <a:lnTo>
                    <a:pt x="119459" y="53156"/>
                  </a:lnTo>
                  <a:lnTo>
                    <a:pt x="120000" y="58900"/>
                  </a:lnTo>
                  <a:lnTo>
                    <a:pt x="119864" y="64643"/>
                  </a:lnTo>
                  <a:lnTo>
                    <a:pt x="118918" y="70386"/>
                  </a:lnTo>
                  <a:lnTo>
                    <a:pt x="117567" y="76008"/>
                  </a:lnTo>
                  <a:lnTo>
                    <a:pt x="115540" y="81629"/>
                  </a:lnTo>
                  <a:lnTo>
                    <a:pt x="112837" y="86883"/>
                  </a:lnTo>
                  <a:lnTo>
                    <a:pt x="109729" y="92138"/>
                  </a:lnTo>
                  <a:lnTo>
                    <a:pt x="105810" y="96904"/>
                  </a:lnTo>
                  <a:lnTo>
                    <a:pt x="101351" y="101547"/>
                  </a:lnTo>
                  <a:lnTo>
                    <a:pt x="98108" y="104358"/>
                  </a:lnTo>
                  <a:lnTo>
                    <a:pt x="94594" y="107046"/>
                  </a:lnTo>
                  <a:lnTo>
                    <a:pt x="90945" y="109368"/>
                  </a:lnTo>
                  <a:lnTo>
                    <a:pt x="87162" y="111568"/>
                  </a:lnTo>
                  <a:lnTo>
                    <a:pt x="83243" y="113523"/>
                  </a:lnTo>
                  <a:lnTo>
                    <a:pt x="79189" y="115112"/>
                  </a:lnTo>
                  <a:lnTo>
                    <a:pt x="75135" y="116578"/>
                  </a:lnTo>
                  <a:lnTo>
                    <a:pt x="71081" y="117678"/>
                  </a:lnTo>
                  <a:lnTo>
                    <a:pt x="67567" y="118411"/>
                  </a:lnTo>
                  <a:lnTo>
                    <a:pt x="67297" y="118533"/>
                  </a:lnTo>
                  <a:lnTo>
                    <a:pt x="67162" y="118533"/>
                  </a:lnTo>
                  <a:lnTo>
                    <a:pt x="61486" y="120000"/>
                  </a:lnTo>
                  <a:lnTo>
                    <a:pt x="65405" y="118900"/>
                  </a:lnTo>
                  <a:lnTo>
                    <a:pt x="69324" y="117433"/>
                  </a:lnTo>
                  <a:lnTo>
                    <a:pt x="73378" y="115967"/>
                  </a:lnTo>
                  <a:lnTo>
                    <a:pt x="77027" y="114012"/>
                  </a:lnTo>
                  <a:lnTo>
                    <a:pt x="80675" y="112057"/>
                  </a:lnTo>
                  <a:lnTo>
                    <a:pt x="84189" y="109735"/>
                  </a:lnTo>
                  <a:lnTo>
                    <a:pt x="87567" y="107291"/>
                  </a:lnTo>
                  <a:lnTo>
                    <a:pt x="90675" y="104358"/>
                  </a:lnTo>
                  <a:lnTo>
                    <a:pt x="95000" y="99959"/>
                  </a:lnTo>
                  <a:lnTo>
                    <a:pt x="98648" y="95315"/>
                  </a:lnTo>
                  <a:lnTo>
                    <a:pt x="101891" y="90305"/>
                  </a:lnTo>
                  <a:lnTo>
                    <a:pt x="104324" y="85295"/>
                  </a:lnTo>
                  <a:lnTo>
                    <a:pt x="106216" y="79918"/>
                  </a:lnTo>
                  <a:lnTo>
                    <a:pt x="107567" y="74663"/>
                  </a:lnTo>
                  <a:lnTo>
                    <a:pt x="108378" y="69042"/>
                  </a:lnTo>
                  <a:lnTo>
                    <a:pt x="108513" y="63543"/>
                  </a:lnTo>
                  <a:lnTo>
                    <a:pt x="108243" y="58044"/>
                  </a:lnTo>
                  <a:lnTo>
                    <a:pt x="107162" y="52668"/>
                  </a:lnTo>
                  <a:lnTo>
                    <a:pt x="105675" y="47291"/>
                  </a:lnTo>
                  <a:lnTo>
                    <a:pt x="103513" y="41914"/>
                  </a:lnTo>
                  <a:lnTo>
                    <a:pt x="100810" y="36904"/>
                  </a:lnTo>
                  <a:lnTo>
                    <a:pt x="97567" y="32138"/>
                  </a:lnTo>
                  <a:lnTo>
                    <a:pt x="93648" y="27494"/>
                  </a:lnTo>
                  <a:lnTo>
                    <a:pt x="89324" y="23095"/>
                  </a:lnTo>
                  <a:lnTo>
                    <a:pt x="85135" y="19796"/>
                  </a:lnTo>
                  <a:lnTo>
                    <a:pt x="80675" y="16863"/>
                  </a:lnTo>
                  <a:lnTo>
                    <a:pt x="76081" y="14297"/>
                  </a:lnTo>
                  <a:lnTo>
                    <a:pt x="71216" y="12097"/>
                  </a:lnTo>
                  <a:lnTo>
                    <a:pt x="66351" y="10264"/>
                  </a:lnTo>
                  <a:lnTo>
                    <a:pt x="61216" y="8920"/>
                  </a:lnTo>
                  <a:lnTo>
                    <a:pt x="56081" y="7820"/>
                  </a:lnTo>
                  <a:lnTo>
                    <a:pt x="50810" y="7087"/>
                  </a:lnTo>
                  <a:lnTo>
                    <a:pt x="44054" y="6965"/>
                  </a:lnTo>
                  <a:lnTo>
                    <a:pt x="37162" y="7454"/>
                  </a:lnTo>
                  <a:lnTo>
                    <a:pt x="30405" y="8553"/>
                  </a:lnTo>
                  <a:lnTo>
                    <a:pt x="23918" y="10264"/>
                  </a:lnTo>
                  <a:lnTo>
                    <a:pt x="17432" y="12586"/>
                  </a:lnTo>
                  <a:lnTo>
                    <a:pt x="11351" y="15763"/>
                  </a:lnTo>
                  <a:lnTo>
                    <a:pt x="5540" y="19429"/>
                  </a:lnTo>
                  <a:lnTo>
                    <a:pt x="0" y="23828"/>
                  </a:lnTo>
                  <a:lnTo>
                    <a:pt x="7027" y="17474"/>
                  </a:lnTo>
                  <a:lnTo>
                    <a:pt x="10810" y="14419"/>
                  </a:lnTo>
                  <a:lnTo>
                    <a:pt x="14729" y="11486"/>
                  </a:lnTo>
                  <a:lnTo>
                    <a:pt x="18783" y="9042"/>
                  </a:lnTo>
                  <a:lnTo>
                    <a:pt x="25135" y="5865"/>
                  </a:lnTo>
                  <a:lnTo>
                    <a:pt x="31756" y="3299"/>
                  </a:lnTo>
                  <a:lnTo>
                    <a:pt x="38783" y="1588"/>
                  </a:lnTo>
                  <a:lnTo>
                    <a:pt x="45675" y="488"/>
                  </a:lnTo>
                  <a:lnTo>
                    <a:pt x="52837" y="0"/>
                  </a:lnTo>
                  <a:close/>
                </a:path>
              </a:pathLst>
            </a:custGeom>
            <a:solidFill>
              <a:srgbClr val="FF9800"/>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2" name="Shape 202"/>
            <p:cNvSpPr/>
            <p:nvPr/>
          </p:nvSpPr>
          <p:spPr>
            <a:xfrm>
              <a:off x="3263990" y="1281160"/>
              <a:ext cx="1313399" cy="1314300"/>
            </a:xfrm>
            <a:custGeom>
              <a:avLst/>
              <a:gdLst/>
              <a:ahLst/>
              <a:cxnLst/>
              <a:rect l="0" t="0" r="0" b="0"/>
              <a:pathLst>
                <a:path w="120000" h="120000" extrusionOk="0">
                  <a:moveTo>
                    <a:pt x="58863" y="4427"/>
                  </a:moveTo>
                  <a:lnTo>
                    <a:pt x="52954" y="4881"/>
                  </a:lnTo>
                  <a:lnTo>
                    <a:pt x="46818" y="6017"/>
                  </a:lnTo>
                  <a:lnTo>
                    <a:pt x="41022" y="7606"/>
                  </a:lnTo>
                  <a:lnTo>
                    <a:pt x="35454" y="9990"/>
                  </a:lnTo>
                  <a:lnTo>
                    <a:pt x="30000" y="13169"/>
                  </a:lnTo>
                  <a:lnTo>
                    <a:pt x="26477" y="15553"/>
                  </a:lnTo>
                  <a:lnTo>
                    <a:pt x="23181" y="18278"/>
                  </a:lnTo>
                  <a:lnTo>
                    <a:pt x="20000" y="21229"/>
                  </a:lnTo>
                  <a:lnTo>
                    <a:pt x="16704" y="24862"/>
                  </a:lnTo>
                  <a:lnTo>
                    <a:pt x="13863" y="28836"/>
                  </a:lnTo>
                  <a:lnTo>
                    <a:pt x="11363" y="32923"/>
                  </a:lnTo>
                  <a:lnTo>
                    <a:pt x="9204" y="37123"/>
                  </a:lnTo>
                  <a:lnTo>
                    <a:pt x="7500" y="41438"/>
                  </a:lnTo>
                  <a:lnTo>
                    <a:pt x="6250" y="45865"/>
                  </a:lnTo>
                  <a:lnTo>
                    <a:pt x="5227" y="50406"/>
                  </a:lnTo>
                  <a:lnTo>
                    <a:pt x="4545" y="54947"/>
                  </a:lnTo>
                  <a:lnTo>
                    <a:pt x="4431" y="59602"/>
                  </a:lnTo>
                  <a:lnTo>
                    <a:pt x="4545" y="64257"/>
                  </a:lnTo>
                  <a:lnTo>
                    <a:pt x="5113" y="68798"/>
                  </a:lnTo>
                  <a:lnTo>
                    <a:pt x="5909" y="73339"/>
                  </a:lnTo>
                  <a:lnTo>
                    <a:pt x="6931" y="76631"/>
                  </a:lnTo>
                  <a:lnTo>
                    <a:pt x="8068" y="79924"/>
                  </a:lnTo>
                  <a:lnTo>
                    <a:pt x="9431" y="83103"/>
                  </a:lnTo>
                  <a:lnTo>
                    <a:pt x="10909" y="86281"/>
                  </a:lnTo>
                  <a:lnTo>
                    <a:pt x="13068" y="89801"/>
                  </a:lnTo>
                  <a:lnTo>
                    <a:pt x="15454" y="93434"/>
                  </a:lnTo>
                  <a:lnTo>
                    <a:pt x="18295" y="96726"/>
                  </a:lnTo>
                  <a:lnTo>
                    <a:pt x="21363" y="99905"/>
                  </a:lnTo>
                  <a:lnTo>
                    <a:pt x="25000" y="103197"/>
                  </a:lnTo>
                  <a:lnTo>
                    <a:pt x="28863" y="106035"/>
                  </a:lnTo>
                  <a:lnTo>
                    <a:pt x="32840" y="108533"/>
                  </a:lnTo>
                  <a:lnTo>
                    <a:pt x="37045" y="110690"/>
                  </a:lnTo>
                  <a:lnTo>
                    <a:pt x="41363" y="112393"/>
                  </a:lnTo>
                  <a:lnTo>
                    <a:pt x="45795" y="113869"/>
                  </a:lnTo>
                  <a:lnTo>
                    <a:pt x="50454" y="114664"/>
                  </a:lnTo>
                  <a:lnTo>
                    <a:pt x="55000" y="115345"/>
                  </a:lnTo>
                  <a:lnTo>
                    <a:pt x="61022" y="115572"/>
                  </a:lnTo>
                  <a:lnTo>
                    <a:pt x="67045" y="115118"/>
                  </a:lnTo>
                  <a:lnTo>
                    <a:pt x="73181" y="114096"/>
                  </a:lnTo>
                  <a:lnTo>
                    <a:pt x="78977" y="112280"/>
                  </a:lnTo>
                  <a:lnTo>
                    <a:pt x="84545" y="109895"/>
                  </a:lnTo>
                  <a:lnTo>
                    <a:pt x="90000" y="106830"/>
                  </a:lnTo>
                  <a:lnTo>
                    <a:pt x="93409" y="104446"/>
                  </a:lnTo>
                  <a:lnTo>
                    <a:pt x="96704" y="101721"/>
                  </a:lnTo>
                  <a:lnTo>
                    <a:pt x="99886" y="98770"/>
                  </a:lnTo>
                  <a:lnTo>
                    <a:pt x="103636" y="94456"/>
                  </a:lnTo>
                  <a:lnTo>
                    <a:pt x="106931" y="90028"/>
                  </a:lnTo>
                  <a:lnTo>
                    <a:pt x="109545" y="85146"/>
                  </a:lnTo>
                  <a:lnTo>
                    <a:pt x="111818" y="80264"/>
                  </a:lnTo>
                  <a:lnTo>
                    <a:pt x="113522" y="75042"/>
                  </a:lnTo>
                  <a:lnTo>
                    <a:pt x="114659" y="69820"/>
                  </a:lnTo>
                  <a:lnTo>
                    <a:pt x="115454" y="64484"/>
                  </a:lnTo>
                  <a:lnTo>
                    <a:pt x="115568" y="59148"/>
                  </a:lnTo>
                  <a:lnTo>
                    <a:pt x="115113" y="53812"/>
                  </a:lnTo>
                  <a:lnTo>
                    <a:pt x="114431" y="48590"/>
                  </a:lnTo>
                  <a:lnTo>
                    <a:pt x="112954" y="43368"/>
                  </a:lnTo>
                  <a:lnTo>
                    <a:pt x="111136" y="38372"/>
                  </a:lnTo>
                  <a:lnTo>
                    <a:pt x="108863" y="33377"/>
                  </a:lnTo>
                  <a:lnTo>
                    <a:pt x="105909" y="28722"/>
                  </a:lnTo>
                  <a:lnTo>
                    <a:pt x="102613" y="24295"/>
                  </a:lnTo>
                  <a:lnTo>
                    <a:pt x="98636" y="20094"/>
                  </a:lnTo>
                  <a:lnTo>
                    <a:pt x="95000" y="16915"/>
                  </a:lnTo>
                  <a:lnTo>
                    <a:pt x="91136" y="13964"/>
                  </a:lnTo>
                  <a:lnTo>
                    <a:pt x="87045" y="11466"/>
                  </a:lnTo>
                  <a:lnTo>
                    <a:pt x="82954" y="9422"/>
                  </a:lnTo>
                  <a:lnTo>
                    <a:pt x="78636" y="7606"/>
                  </a:lnTo>
                  <a:lnTo>
                    <a:pt x="74204" y="6244"/>
                  </a:lnTo>
                  <a:lnTo>
                    <a:pt x="69545" y="5222"/>
                  </a:lnTo>
                  <a:lnTo>
                    <a:pt x="65000" y="4768"/>
                  </a:lnTo>
                  <a:lnTo>
                    <a:pt x="58863" y="4427"/>
                  </a:lnTo>
                  <a:close/>
                  <a:moveTo>
                    <a:pt x="58863" y="0"/>
                  </a:moveTo>
                  <a:lnTo>
                    <a:pt x="65340" y="227"/>
                  </a:lnTo>
                  <a:lnTo>
                    <a:pt x="70340" y="908"/>
                  </a:lnTo>
                  <a:lnTo>
                    <a:pt x="75340" y="1929"/>
                  </a:lnTo>
                  <a:lnTo>
                    <a:pt x="80000" y="3405"/>
                  </a:lnTo>
                  <a:lnTo>
                    <a:pt x="84659" y="5335"/>
                  </a:lnTo>
                  <a:lnTo>
                    <a:pt x="89204" y="7606"/>
                  </a:lnTo>
                  <a:lnTo>
                    <a:pt x="93522" y="10331"/>
                  </a:lnTo>
                  <a:lnTo>
                    <a:pt x="97727" y="13509"/>
                  </a:lnTo>
                  <a:lnTo>
                    <a:pt x="101818" y="16915"/>
                  </a:lnTo>
                  <a:lnTo>
                    <a:pt x="105909" y="21456"/>
                  </a:lnTo>
                  <a:lnTo>
                    <a:pt x="109545" y="26338"/>
                  </a:lnTo>
                  <a:lnTo>
                    <a:pt x="112613" y="31333"/>
                  </a:lnTo>
                  <a:lnTo>
                    <a:pt x="115340" y="36556"/>
                  </a:lnTo>
                  <a:lnTo>
                    <a:pt x="117159" y="42005"/>
                  </a:lnTo>
                  <a:lnTo>
                    <a:pt x="118750" y="47682"/>
                  </a:lnTo>
                  <a:lnTo>
                    <a:pt x="119659" y="53358"/>
                  </a:lnTo>
                  <a:lnTo>
                    <a:pt x="120000" y="59148"/>
                  </a:lnTo>
                  <a:lnTo>
                    <a:pt x="119772" y="64824"/>
                  </a:lnTo>
                  <a:lnTo>
                    <a:pt x="119090" y="70614"/>
                  </a:lnTo>
                  <a:lnTo>
                    <a:pt x="117840" y="76291"/>
                  </a:lnTo>
                  <a:lnTo>
                    <a:pt x="115909" y="81740"/>
                  </a:lnTo>
                  <a:lnTo>
                    <a:pt x="113522" y="87190"/>
                  </a:lnTo>
                  <a:lnTo>
                    <a:pt x="110568" y="92298"/>
                  </a:lnTo>
                  <a:lnTo>
                    <a:pt x="107159" y="97180"/>
                  </a:lnTo>
                  <a:lnTo>
                    <a:pt x="103068" y="101721"/>
                  </a:lnTo>
                  <a:lnTo>
                    <a:pt x="99772" y="105127"/>
                  </a:lnTo>
                  <a:lnTo>
                    <a:pt x="96136" y="107965"/>
                  </a:lnTo>
                  <a:lnTo>
                    <a:pt x="92386" y="110577"/>
                  </a:lnTo>
                  <a:lnTo>
                    <a:pt x="88636" y="112847"/>
                  </a:lnTo>
                  <a:lnTo>
                    <a:pt x="84545" y="114891"/>
                  </a:lnTo>
                  <a:lnTo>
                    <a:pt x="80454" y="116480"/>
                  </a:lnTo>
                  <a:lnTo>
                    <a:pt x="74204" y="118410"/>
                  </a:lnTo>
                  <a:lnTo>
                    <a:pt x="67727" y="119545"/>
                  </a:lnTo>
                  <a:lnTo>
                    <a:pt x="61022" y="120000"/>
                  </a:lnTo>
                  <a:lnTo>
                    <a:pt x="54431" y="119772"/>
                  </a:lnTo>
                  <a:lnTo>
                    <a:pt x="49659" y="119205"/>
                  </a:lnTo>
                  <a:lnTo>
                    <a:pt x="44659" y="118070"/>
                  </a:lnTo>
                  <a:lnTo>
                    <a:pt x="39886" y="116594"/>
                  </a:lnTo>
                  <a:lnTo>
                    <a:pt x="35340" y="114664"/>
                  </a:lnTo>
                  <a:lnTo>
                    <a:pt x="30681" y="112393"/>
                  </a:lnTo>
                  <a:lnTo>
                    <a:pt x="26250" y="109782"/>
                  </a:lnTo>
                  <a:lnTo>
                    <a:pt x="22045" y="106603"/>
                  </a:lnTo>
                  <a:lnTo>
                    <a:pt x="18181" y="103197"/>
                  </a:lnTo>
                  <a:lnTo>
                    <a:pt x="14886" y="99451"/>
                  </a:lnTo>
                  <a:lnTo>
                    <a:pt x="11818" y="95818"/>
                  </a:lnTo>
                  <a:lnTo>
                    <a:pt x="9090" y="91844"/>
                  </a:lnTo>
                  <a:lnTo>
                    <a:pt x="6704" y="87644"/>
                  </a:lnTo>
                  <a:lnTo>
                    <a:pt x="5227" y="84692"/>
                  </a:lnTo>
                  <a:lnTo>
                    <a:pt x="3863" y="81400"/>
                  </a:lnTo>
                  <a:lnTo>
                    <a:pt x="2727" y="78221"/>
                  </a:lnTo>
                  <a:lnTo>
                    <a:pt x="1704" y="74929"/>
                  </a:lnTo>
                  <a:lnTo>
                    <a:pt x="795" y="69933"/>
                  </a:lnTo>
                  <a:lnTo>
                    <a:pt x="113" y="64824"/>
                  </a:lnTo>
                  <a:lnTo>
                    <a:pt x="0" y="59943"/>
                  </a:lnTo>
                  <a:lnTo>
                    <a:pt x="113" y="54834"/>
                  </a:lnTo>
                  <a:lnTo>
                    <a:pt x="795" y="49839"/>
                  </a:lnTo>
                  <a:lnTo>
                    <a:pt x="1704" y="44957"/>
                  </a:lnTo>
                  <a:lnTo>
                    <a:pt x="3295" y="40075"/>
                  </a:lnTo>
                  <a:lnTo>
                    <a:pt x="5227" y="35421"/>
                  </a:lnTo>
                  <a:lnTo>
                    <a:pt x="7500" y="30879"/>
                  </a:lnTo>
                  <a:lnTo>
                    <a:pt x="10113" y="26452"/>
                  </a:lnTo>
                  <a:lnTo>
                    <a:pt x="13295" y="22138"/>
                  </a:lnTo>
                  <a:lnTo>
                    <a:pt x="16818" y="18164"/>
                  </a:lnTo>
                  <a:lnTo>
                    <a:pt x="20227" y="14985"/>
                  </a:lnTo>
                  <a:lnTo>
                    <a:pt x="23863" y="12034"/>
                  </a:lnTo>
                  <a:lnTo>
                    <a:pt x="27500" y="9422"/>
                  </a:lnTo>
                  <a:lnTo>
                    <a:pt x="31363" y="7152"/>
                  </a:lnTo>
                  <a:lnTo>
                    <a:pt x="35454" y="5222"/>
                  </a:lnTo>
                  <a:lnTo>
                    <a:pt x="39431" y="3519"/>
                  </a:lnTo>
                  <a:lnTo>
                    <a:pt x="45795" y="1702"/>
                  </a:lnTo>
                  <a:lnTo>
                    <a:pt x="52272" y="454"/>
                  </a:lnTo>
                  <a:lnTo>
                    <a:pt x="58863" y="0"/>
                  </a:lnTo>
                  <a:close/>
                </a:path>
              </a:pathLst>
            </a:custGeom>
            <a:solidFill>
              <a:srgbClr val="FFC107"/>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3" name="Shape 203"/>
            <p:cNvSpPr/>
            <p:nvPr/>
          </p:nvSpPr>
          <p:spPr>
            <a:xfrm>
              <a:off x="3225439" y="1475022"/>
              <a:ext cx="854700" cy="1136400"/>
            </a:xfrm>
            <a:custGeom>
              <a:avLst/>
              <a:gdLst/>
              <a:ahLst/>
              <a:cxnLst/>
              <a:rect l="0" t="0" r="0" b="0"/>
              <a:pathLst>
                <a:path w="120000" h="120000" extrusionOk="0">
                  <a:moveTo>
                    <a:pt x="33133" y="0"/>
                  </a:moveTo>
                  <a:lnTo>
                    <a:pt x="27811" y="4595"/>
                  </a:lnTo>
                  <a:lnTo>
                    <a:pt x="23004" y="9584"/>
                  </a:lnTo>
                  <a:lnTo>
                    <a:pt x="19055" y="14704"/>
                  </a:lnTo>
                  <a:lnTo>
                    <a:pt x="15622" y="19956"/>
                  </a:lnTo>
                  <a:lnTo>
                    <a:pt x="12703" y="25339"/>
                  </a:lnTo>
                  <a:lnTo>
                    <a:pt x="10300" y="30984"/>
                  </a:lnTo>
                  <a:lnTo>
                    <a:pt x="8927" y="36630"/>
                  </a:lnTo>
                  <a:lnTo>
                    <a:pt x="7896" y="42407"/>
                  </a:lnTo>
                  <a:lnTo>
                    <a:pt x="7725" y="48315"/>
                  </a:lnTo>
                  <a:lnTo>
                    <a:pt x="7896" y="53960"/>
                  </a:lnTo>
                  <a:lnTo>
                    <a:pt x="8927" y="59868"/>
                  </a:lnTo>
                  <a:lnTo>
                    <a:pt x="10300" y="65645"/>
                  </a:lnTo>
                  <a:lnTo>
                    <a:pt x="11845" y="69452"/>
                  </a:lnTo>
                  <a:lnTo>
                    <a:pt x="13562" y="73129"/>
                  </a:lnTo>
                  <a:lnTo>
                    <a:pt x="15622" y="76936"/>
                  </a:lnTo>
                  <a:lnTo>
                    <a:pt x="17854" y="80350"/>
                  </a:lnTo>
                  <a:lnTo>
                    <a:pt x="21459" y="85207"/>
                  </a:lnTo>
                  <a:lnTo>
                    <a:pt x="25579" y="89803"/>
                  </a:lnTo>
                  <a:lnTo>
                    <a:pt x="30214" y="94004"/>
                  </a:lnTo>
                  <a:lnTo>
                    <a:pt x="35193" y="98336"/>
                  </a:lnTo>
                  <a:lnTo>
                    <a:pt x="41030" y="102275"/>
                  </a:lnTo>
                  <a:lnTo>
                    <a:pt x="47381" y="105951"/>
                  </a:lnTo>
                  <a:lnTo>
                    <a:pt x="54077" y="108971"/>
                  </a:lnTo>
                  <a:lnTo>
                    <a:pt x="61115" y="111597"/>
                  </a:lnTo>
                  <a:lnTo>
                    <a:pt x="67982" y="113829"/>
                  </a:lnTo>
                  <a:lnTo>
                    <a:pt x="75193" y="115536"/>
                  </a:lnTo>
                  <a:lnTo>
                    <a:pt x="82746" y="116849"/>
                  </a:lnTo>
                  <a:lnTo>
                    <a:pt x="89957" y="117505"/>
                  </a:lnTo>
                  <a:lnTo>
                    <a:pt x="97510" y="117768"/>
                  </a:lnTo>
                  <a:lnTo>
                    <a:pt x="104892" y="117636"/>
                  </a:lnTo>
                  <a:lnTo>
                    <a:pt x="112446" y="116980"/>
                  </a:lnTo>
                  <a:lnTo>
                    <a:pt x="119999" y="115929"/>
                  </a:lnTo>
                  <a:lnTo>
                    <a:pt x="107811" y="118161"/>
                  </a:lnTo>
                  <a:lnTo>
                    <a:pt x="100772" y="119080"/>
                  </a:lnTo>
                  <a:lnTo>
                    <a:pt x="93733" y="119737"/>
                  </a:lnTo>
                  <a:lnTo>
                    <a:pt x="86351" y="120000"/>
                  </a:lnTo>
                  <a:lnTo>
                    <a:pt x="79313" y="119737"/>
                  </a:lnTo>
                  <a:lnTo>
                    <a:pt x="72103" y="118949"/>
                  </a:lnTo>
                  <a:lnTo>
                    <a:pt x="65064" y="117768"/>
                  </a:lnTo>
                  <a:lnTo>
                    <a:pt x="58197" y="116192"/>
                  </a:lnTo>
                  <a:lnTo>
                    <a:pt x="51330" y="113960"/>
                  </a:lnTo>
                  <a:lnTo>
                    <a:pt x="44806" y="111466"/>
                  </a:lnTo>
                  <a:lnTo>
                    <a:pt x="38454" y="108577"/>
                  </a:lnTo>
                  <a:lnTo>
                    <a:pt x="32274" y="105032"/>
                  </a:lnTo>
                  <a:lnTo>
                    <a:pt x="26437" y="101225"/>
                  </a:lnTo>
                  <a:lnTo>
                    <a:pt x="21630" y="97286"/>
                  </a:lnTo>
                  <a:lnTo>
                    <a:pt x="17339" y="93085"/>
                  </a:lnTo>
                  <a:lnTo>
                    <a:pt x="13218" y="88621"/>
                  </a:lnTo>
                  <a:lnTo>
                    <a:pt x="9957" y="84026"/>
                  </a:lnTo>
                  <a:lnTo>
                    <a:pt x="7725" y="80612"/>
                  </a:lnTo>
                  <a:lnTo>
                    <a:pt x="5836" y="77067"/>
                  </a:lnTo>
                  <a:lnTo>
                    <a:pt x="4120" y="73522"/>
                  </a:lnTo>
                  <a:lnTo>
                    <a:pt x="2746" y="69846"/>
                  </a:lnTo>
                  <a:lnTo>
                    <a:pt x="1373" y="64332"/>
                  </a:lnTo>
                  <a:lnTo>
                    <a:pt x="343" y="58687"/>
                  </a:lnTo>
                  <a:lnTo>
                    <a:pt x="0" y="53304"/>
                  </a:lnTo>
                  <a:lnTo>
                    <a:pt x="343" y="47658"/>
                  </a:lnTo>
                  <a:lnTo>
                    <a:pt x="1373" y="42144"/>
                  </a:lnTo>
                  <a:lnTo>
                    <a:pt x="2918" y="36630"/>
                  </a:lnTo>
                  <a:lnTo>
                    <a:pt x="4978" y="31247"/>
                  </a:lnTo>
                  <a:lnTo>
                    <a:pt x="7725" y="25995"/>
                  </a:lnTo>
                  <a:lnTo>
                    <a:pt x="10987" y="20875"/>
                  </a:lnTo>
                  <a:lnTo>
                    <a:pt x="14935" y="16017"/>
                  </a:lnTo>
                  <a:lnTo>
                    <a:pt x="19399" y="11291"/>
                  </a:lnTo>
                  <a:lnTo>
                    <a:pt x="24549" y="6958"/>
                  </a:lnTo>
                  <a:lnTo>
                    <a:pt x="33133" y="0"/>
                  </a:lnTo>
                  <a:close/>
                </a:path>
              </a:pathLst>
            </a:custGeom>
            <a:solidFill>
              <a:srgbClr val="FF9800"/>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4" name="Shape 204"/>
            <p:cNvSpPr/>
            <p:nvPr/>
          </p:nvSpPr>
          <p:spPr>
            <a:xfrm>
              <a:off x="3091134" y="2232766"/>
              <a:ext cx="246299" cy="103499"/>
            </a:xfrm>
            <a:custGeom>
              <a:avLst/>
              <a:gdLst/>
              <a:ahLst/>
              <a:cxnLst/>
              <a:rect l="0" t="0" r="0" b="0"/>
              <a:pathLst>
                <a:path w="120000" h="120000" extrusionOk="0">
                  <a:moveTo>
                    <a:pt x="119999" y="0"/>
                  </a:moveTo>
                  <a:lnTo>
                    <a:pt x="92121" y="40481"/>
                  </a:lnTo>
                  <a:lnTo>
                    <a:pt x="0" y="119999"/>
                  </a:lnTo>
                  <a:lnTo>
                    <a:pt x="24242" y="82409"/>
                  </a:lnTo>
                  <a:lnTo>
                    <a:pt x="119999" y="0"/>
                  </a:lnTo>
                  <a:close/>
                </a:path>
              </a:pathLst>
            </a:custGeom>
            <a:solidFill>
              <a:srgbClr val="3F3F3F"/>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5" name="Shape 205"/>
            <p:cNvSpPr/>
            <p:nvPr/>
          </p:nvSpPr>
          <p:spPr>
            <a:xfrm>
              <a:off x="3076211" y="2093487"/>
              <a:ext cx="260999" cy="210000"/>
            </a:xfrm>
            <a:custGeom>
              <a:avLst/>
              <a:gdLst/>
              <a:ahLst/>
              <a:cxnLst/>
              <a:rect l="0" t="0" r="0" b="0"/>
              <a:pathLst>
                <a:path w="120000" h="120000" extrusionOk="0">
                  <a:moveTo>
                    <a:pt x="94857" y="0"/>
                  </a:moveTo>
                  <a:lnTo>
                    <a:pt x="100000" y="20591"/>
                  </a:lnTo>
                  <a:lnTo>
                    <a:pt x="105714" y="40473"/>
                  </a:lnTo>
                  <a:lnTo>
                    <a:pt x="112571" y="61065"/>
                  </a:lnTo>
                  <a:lnTo>
                    <a:pt x="120000" y="79526"/>
                  </a:lnTo>
                  <a:lnTo>
                    <a:pt x="29714" y="120000"/>
                  </a:lnTo>
                  <a:lnTo>
                    <a:pt x="24000" y="99408"/>
                  </a:lnTo>
                  <a:lnTo>
                    <a:pt x="17142" y="79526"/>
                  </a:lnTo>
                  <a:lnTo>
                    <a:pt x="9142" y="61065"/>
                  </a:lnTo>
                  <a:lnTo>
                    <a:pt x="0" y="41893"/>
                  </a:lnTo>
                  <a:lnTo>
                    <a:pt x="94857" y="0"/>
                  </a:lnTo>
                  <a:close/>
                </a:path>
              </a:pathLst>
            </a:custGeom>
            <a:solidFill>
              <a:srgbClr val="595959"/>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8" name="Shape 208"/>
            <p:cNvSpPr/>
            <p:nvPr/>
          </p:nvSpPr>
          <p:spPr>
            <a:xfrm>
              <a:off x="1657301" y="2181779"/>
              <a:ext cx="236099" cy="160500"/>
            </a:xfrm>
            <a:custGeom>
              <a:avLst/>
              <a:gdLst/>
              <a:ahLst/>
              <a:cxnLst/>
              <a:rect l="0" t="0" r="0" b="0"/>
              <a:pathLst>
                <a:path w="120000" h="120000" extrusionOk="0">
                  <a:moveTo>
                    <a:pt x="0" y="0"/>
                  </a:moveTo>
                  <a:lnTo>
                    <a:pt x="120000" y="95813"/>
                  </a:lnTo>
                  <a:lnTo>
                    <a:pt x="120000" y="120000"/>
                  </a:lnTo>
                  <a:lnTo>
                    <a:pt x="5052" y="26976"/>
                  </a:lnTo>
                  <a:lnTo>
                    <a:pt x="0" y="0"/>
                  </a:lnTo>
                  <a:close/>
                </a:path>
              </a:pathLst>
            </a:custGeom>
            <a:solidFill>
              <a:srgbClr val="3F3F3F"/>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9" name="Shape 209"/>
            <p:cNvSpPr/>
            <p:nvPr/>
          </p:nvSpPr>
          <p:spPr>
            <a:xfrm>
              <a:off x="1657301" y="2052449"/>
              <a:ext cx="299699" cy="257099"/>
            </a:xfrm>
            <a:custGeom>
              <a:avLst/>
              <a:gdLst/>
              <a:ahLst/>
              <a:cxnLst/>
              <a:rect l="0" t="0" r="0" b="0"/>
              <a:pathLst>
                <a:path w="120000" h="120000" extrusionOk="0">
                  <a:moveTo>
                    <a:pt x="31867" y="0"/>
                  </a:moveTo>
                  <a:lnTo>
                    <a:pt x="120000" y="56231"/>
                  </a:lnTo>
                  <a:lnTo>
                    <a:pt x="112531" y="71304"/>
                  </a:lnTo>
                  <a:lnTo>
                    <a:pt x="105560" y="87536"/>
                  </a:lnTo>
                  <a:lnTo>
                    <a:pt x="100082" y="103768"/>
                  </a:lnTo>
                  <a:lnTo>
                    <a:pt x="94605" y="120000"/>
                  </a:lnTo>
                  <a:lnTo>
                    <a:pt x="0" y="60289"/>
                  </a:lnTo>
                  <a:lnTo>
                    <a:pt x="8962" y="46376"/>
                  </a:lnTo>
                  <a:lnTo>
                    <a:pt x="17427" y="31304"/>
                  </a:lnTo>
                  <a:lnTo>
                    <a:pt x="24896" y="15652"/>
                  </a:lnTo>
                  <a:lnTo>
                    <a:pt x="31867" y="0"/>
                  </a:lnTo>
                  <a:close/>
                </a:path>
              </a:pathLst>
            </a:custGeom>
            <a:solidFill>
              <a:srgbClr val="595959"/>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13" name="Shape 213"/>
            <p:cNvSpPr txBox="1"/>
            <p:nvPr/>
          </p:nvSpPr>
          <p:spPr>
            <a:xfrm>
              <a:off x="616560" y="1892465"/>
              <a:ext cx="1116075" cy="300923"/>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00" b="0" i="0" u="none" strike="noStrike" cap="none" dirty="0">
                  <a:solidFill>
                    <a:srgbClr val="7F7F7F"/>
                  </a:solidFill>
                  <a:latin typeface="Montserrat"/>
                  <a:ea typeface="Montserrat"/>
                  <a:cs typeface="Montserrat"/>
                  <a:sym typeface="Montserrat"/>
                </a:rPr>
                <a:t>HEALTH </a:t>
              </a:r>
            </a:p>
            <a:p>
              <a:pPr marL="0" marR="0" lvl="0" indent="0" algn="ctr" rtl="0">
                <a:spcBef>
                  <a:spcPts val="0"/>
                </a:spcBef>
                <a:buSzPct val="25000"/>
                <a:buNone/>
              </a:pPr>
              <a:r>
                <a:rPr lang="en-US" sz="1000" b="0" i="0" u="none" strike="noStrike" cap="none" dirty="0">
                  <a:solidFill>
                    <a:srgbClr val="7F7F7F"/>
                  </a:solidFill>
                  <a:latin typeface="Montserrat"/>
                  <a:ea typeface="Montserrat"/>
                  <a:cs typeface="Montserrat"/>
                  <a:sym typeface="Montserrat"/>
                </a:rPr>
                <a:t>DATA</a:t>
              </a:r>
              <a:endParaRPr lang="en" sz="1000" b="0" i="0" u="none" strike="noStrike" cap="none" dirty="0">
                <a:solidFill>
                  <a:srgbClr val="7F7F7F"/>
                </a:solidFill>
                <a:latin typeface="Montserrat"/>
                <a:ea typeface="Montserrat"/>
                <a:cs typeface="Montserrat"/>
                <a:sym typeface="Montserrat"/>
              </a:endParaRPr>
            </a:p>
          </p:txBody>
        </p:sp>
        <p:sp>
          <p:nvSpPr>
            <p:cNvPr id="216" name="Shape 216"/>
            <p:cNvSpPr txBox="1"/>
            <p:nvPr/>
          </p:nvSpPr>
          <p:spPr>
            <a:xfrm>
              <a:off x="3289243" y="2017599"/>
              <a:ext cx="1171017" cy="30037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00" b="0" i="0" u="none" strike="noStrike" cap="none" dirty="0">
                  <a:solidFill>
                    <a:srgbClr val="7F7F7F"/>
                  </a:solidFill>
                  <a:latin typeface="Montserrat"/>
                  <a:ea typeface="Montserrat"/>
                  <a:cs typeface="Montserrat"/>
                  <a:sym typeface="Montserrat"/>
                </a:rPr>
                <a:t>ENVIRONMENT DATA</a:t>
              </a:r>
              <a:endParaRPr lang="en" sz="1000" b="0" i="0" u="none" strike="noStrike" cap="none" dirty="0">
                <a:solidFill>
                  <a:srgbClr val="7F7F7F"/>
                </a:solidFill>
                <a:latin typeface="Montserrat"/>
                <a:ea typeface="Montserrat"/>
                <a:cs typeface="Montserrat"/>
                <a:sym typeface="Montserrat"/>
              </a:endParaRPr>
            </a:p>
          </p:txBody>
        </p:sp>
        <p:grpSp>
          <p:nvGrpSpPr>
            <p:cNvPr id="218" name="Shape 218"/>
            <p:cNvGrpSpPr/>
            <p:nvPr/>
          </p:nvGrpSpPr>
          <p:grpSpPr>
            <a:xfrm>
              <a:off x="991064" y="1487273"/>
              <a:ext cx="304008" cy="326513"/>
              <a:chOff x="616425" y="2329600"/>
              <a:chExt cx="361700" cy="388475"/>
            </a:xfrm>
          </p:grpSpPr>
          <p:sp>
            <p:nvSpPr>
              <p:cNvPr id="219" name="Shape 219"/>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0" name="Shape 220"/>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1" name="Shape 221"/>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2" name="Shape 222"/>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3" name="Shape 223"/>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4" name="Shape 224"/>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5" name="Shape 225"/>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6" name="Shape 226"/>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5B8D0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27" name="Shape 227"/>
            <p:cNvGrpSpPr/>
            <p:nvPr/>
          </p:nvGrpSpPr>
          <p:grpSpPr>
            <a:xfrm>
              <a:off x="3804108" y="1612530"/>
              <a:ext cx="109538" cy="399195"/>
              <a:chOff x="732125" y="2958550"/>
              <a:chExt cx="130325" cy="474950"/>
            </a:xfrm>
          </p:grpSpPr>
          <p:sp>
            <p:nvSpPr>
              <p:cNvPr id="228" name="Shape 228"/>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9" name="Shape 229"/>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0" name="Shape 230"/>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1" name="Shape 231"/>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2" name="Shape 232"/>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3" name="Shape 233"/>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4" name="Shape 234"/>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5" name="Shape 235"/>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93" name="Shape 193"/>
            <p:cNvSpPr/>
            <p:nvPr/>
          </p:nvSpPr>
          <p:spPr>
            <a:xfrm>
              <a:off x="1892753" y="1803261"/>
              <a:ext cx="1211400" cy="1202700"/>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dirty="0">
                <a:solidFill>
                  <a:srgbClr val="FFFFFF"/>
                </a:solidFill>
                <a:latin typeface="Calibri"/>
                <a:ea typeface="Calibri"/>
                <a:cs typeface="Calibri"/>
                <a:sym typeface="Calibri"/>
              </a:endParaRPr>
            </a:p>
          </p:txBody>
        </p:sp>
        <p:sp>
          <p:nvSpPr>
            <p:cNvPr id="198" name="Shape 198"/>
            <p:cNvSpPr/>
            <p:nvPr/>
          </p:nvSpPr>
          <p:spPr>
            <a:xfrm>
              <a:off x="1868428" y="1762621"/>
              <a:ext cx="863099" cy="782099"/>
            </a:xfrm>
            <a:custGeom>
              <a:avLst/>
              <a:gdLst/>
              <a:ahLst/>
              <a:cxnLst/>
              <a:rect l="0" t="0" r="0" b="0"/>
              <a:pathLst>
                <a:path w="120000" h="120000" extrusionOk="0">
                  <a:moveTo>
                    <a:pt x="87838" y="0"/>
                  </a:moveTo>
                  <a:lnTo>
                    <a:pt x="90605" y="0"/>
                  </a:lnTo>
                  <a:lnTo>
                    <a:pt x="93198" y="381"/>
                  </a:lnTo>
                  <a:lnTo>
                    <a:pt x="95792" y="572"/>
                  </a:lnTo>
                  <a:lnTo>
                    <a:pt x="100461" y="953"/>
                  </a:lnTo>
                  <a:lnTo>
                    <a:pt x="105129" y="2098"/>
                  </a:lnTo>
                  <a:lnTo>
                    <a:pt x="109798" y="3052"/>
                  </a:lnTo>
                  <a:lnTo>
                    <a:pt x="114466" y="4578"/>
                  </a:lnTo>
                  <a:lnTo>
                    <a:pt x="120000" y="6486"/>
                  </a:lnTo>
                  <a:lnTo>
                    <a:pt x="115331" y="4960"/>
                  </a:lnTo>
                  <a:lnTo>
                    <a:pt x="110489" y="3624"/>
                  </a:lnTo>
                  <a:lnTo>
                    <a:pt x="105648" y="2861"/>
                  </a:lnTo>
                  <a:lnTo>
                    <a:pt x="100634" y="2289"/>
                  </a:lnTo>
                  <a:lnTo>
                    <a:pt x="98040" y="2098"/>
                  </a:lnTo>
                  <a:lnTo>
                    <a:pt x="95273" y="1717"/>
                  </a:lnTo>
                  <a:lnTo>
                    <a:pt x="92507" y="1717"/>
                  </a:lnTo>
                  <a:lnTo>
                    <a:pt x="89567" y="1717"/>
                  </a:lnTo>
                  <a:lnTo>
                    <a:pt x="84380" y="2289"/>
                  </a:lnTo>
                  <a:lnTo>
                    <a:pt x="79193" y="2861"/>
                  </a:lnTo>
                  <a:lnTo>
                    <a:pt x="74005" y="4006"/>
                  </a:lnTo>
                  <a:lnTo>
                    <a:pt x="68991" y="5151"/>
                  </a:lnTo>
                  <a:lnTo>
                    <a:pt x="63112" y="7058"/>
                  </a:lnTo>
                  <a:lnTo>
                    <a:pt x="57406" y="9538"/>
                  </a:lnTo>
                  <a:lnTo>
                    <a:pt x="52046" y="12209"/>
                  </a:lnTo>
                  <a:lnTo>
                    <a:pt x="46512" y="15453"/>
                  </a:lnTo>
                  <a:lnTo>
                    <a:pt x="41152" y="19077"/>
                  </a:lnTo>
                  <a:lnTo>
                    <a:pt x="36138" y="23084"/>
                  </a:lnTo>
                  <a:lnTo>
                    <a:pt x="31296" y="27662"/>
                  </a:lnTo>
                  <a:lnTo>
                    <a:pt x="26628" y="32432"/>
                  </a:lnTo>
                  <a:lnTo>
                    <a:pt x="21613" y="38728"/>
                  </a:lnTo>
                  <a:lnTo>
                    <a:pt x="17118" y="45214"/>
                  </a:lnTo>
                  <a:lnTo>
                    <a:pt x="13314" y="51891"/>
                  </a:lnTo>
                  <a:lnTo>
                    <a:pt x="9855" y="58950"/>
                  </a:lnTo>
                  <a:lnTo>
                    <a:pt x="6916" y="66200"/>
                  </a:lnTo>
                  <a:lnTo>
                    <a:pt x="4668" y="73640"/>
                  </a:lnTo>
                  <a:lnTo>
                    <a:pt x="2247" y="85087"/>
                  </a:lnTo>
                  <a:lnTo>
                    <a:pt x="864" y="96724"/>
                  </a:lnTo>
                  <a:lnTo>
                    <a:pt x="864" y="108362"/>
                  </a:lnTo>
                  <a:lnTo>
                    <a:pt x="2074" y="120000"/>
                  </a:lnTo>
                  <a:lnTo>
                    <a:pt x="1556" y="116565"/>
                  </a:lnTo>
                  <a:lnTo>
                    <a:pt x="1383" y="115230"/>
                  </a:lnTo>
                  <a:lnTo>
                    <a:pt x="1210" y="113322"/>
                  </a:lnTo>
                  <a:lnTo>
                    <a:pt x="0" y="102257"/>
                  </a:lnTo>
                  <a:lnTo>
                    <a:pt x="0" y="91192"/>
                  </a:lnTo>
                  <a:lnTo>
                    <a:pt x="1383" y="80127"/>
                  </a:lnTo>
                  <a:lnTo>
                    <a:pt x="3631" y="68871"/>
                  </a:lnTo>
                  <a:lnTo>
                    <a:pt x="5706" y="62003"/>
                  </a:lnTo>
                  <a:lnTo>
                    <a:pt x="8472" y="54944"/>
                  </a:lnTo>
                  <a:lnTo>
                    <a:pt x="11757" y="48267"/>
                  </a:lnTo>
                  <a:lnTo>
                    <a:pt x="15561" y="41589"/>
                  </a:lnTo>
                  <a:lnTo>
                    <a:pt x="19884" y="35484"/>
                  </a:lnTo>
                  <a:lnTo>
                    <a:pt x="24726" y="29570"/>
                  </a:lnTo>
                  <a:lnTo>
                    <a:pt x="29221" y="24801"/>
                  </a:lnTo>
                  <a:lnTo>
                    <a:pt x="33717" y="20413"/>
                  </a:lnTo>
                  <a:lnTo>
                    <a:pt x="38559" y="16406"/>
                  </a:lnTo>
                  <a:lnTo>
                    <a:pt x="43573" y="13163"/>
                  </a:lnTo>
                  <a:lnTo>
                    <a:pt x="48933" y="9920"/>
                  </a:lnTo>
                  <a:lnTo>
                    <a:pt x="54293" y="7249"/>
                  </a:lnTo>
                  <a:lnTo>
                    <a:pt x="59654" y="4960"/>
                  </a:lnTo>
                  <a:lnTo>
                    <a:pt x="65360" y="3243"/>
                  </a:lnTo>
                  <a:lnTo>
                    <a:pt x="70201" y="2098"/>
                  </a:lnTo>
                  <a:lnTo>
                    <a:pt x="75216" y="953"/>
                  </a:lnTo>
                  <a:lnTo>
                    <a:pt x="80230" y="381"/>
                  </a:lnTo>
                  <a:lnTo>
                    <a:pt x="85244" y="0"/>
                  </a:lnTo>
                  <a:lnTo>
                    <a:pt x="87838" y="0"/>
                  </a:lnTo>
                  <a:close/>
                </a:path>
              </a:pathLst>
            </a:custGeom>
            <a:solidFill>
              <a:srgbClr val="1B7EA1"/>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199" name="Shape 199"/>
            <p:cNvSpPr/>
            <p:nvPr/>
          </p:nvSpPr>
          <p:spPr>
            <a:xfrm>
              <a:off x="1926875" y="1844696"/>
              <a:ext cx="1215899" cy="1198799"/>
            </a:xfrm>
            <a:custGeom>
              <a:avLst/>
              <a:gdLst/>
              <a:ahLst/>
              <a:cxnLst/>
              <a:rect l="0" t="0" r="0" b="0"/>
              <a:pathLst>
                <a:path w="120000" h="120000" extrusionOk="0">
                  <a:moveTo>
                    <a:pt x="76319" y="0"/>
                  </a:moveTo>
                  <a:lnTo>
                    <a:pt x="80490" y="1618"/>
                  </a:lnTo>
                  <a:lnTo>
                    <a:pt x="86134" y="3983"/>
                  </a:lnTo>
                  <a:lnTo>
                    <a:pt x="91533" y="6970"/>
                  </a:lnTo>
                  <a:lnTo>
                    <a:pt x="96809" y="10705"/>
                  </a:lnTo>
                  <a:lnTo>
                    <a:pt x="101717" y="15062"/>
                  </a:lnTo>
                  <a:lnTo>
                    <a:pt x="105889" y="19668"/>
                  </a:lnTo>
                  <a:lnTo>
                    <a:pt x="109570" y="24522"/>
                  </a:lnTo>
                  <a:lnTo>
                    <a:pt x="112515" y="29626"/>
                  </a:lnTo>
                  <a:lnTo>
                    <a:pt x="115214" y="34979"/>
                  </a:lnTo>
                  <a:lnTo>
                    <a:pt x="117177" y="40580"/>
                  </a:lnTo>
                  <a:lnTo>
                    <a:pt x="118650" y="46182"/>
                  </a:lnTo>
                  <a:lnTo>
                    <a:pt x="119509" y="52033"/>
                  </a:lnTo>
                  <a:lnTo>
                    <a:pt x="120000" y="57883"/>
                  </a:lnTo>
                  <a:lnTo>
                    <a:pt x="119631" y="63734"/>
                  </a:lnTo>
                  <a:lnTo>
                    <a:pt x="119018" y="69585"/>
                  </a:lnTo>
                  <a:lnTo>
                    <a:pt x="117791" y="75311"/>
                  </a:lnTo>
                  <a:lnTo>
                    <a:pt x="115828" y="81037"/>
                  </a:lnTo>
                  <a:lnTo>
                    <a:pt x="113496" y="86390"/>
                  </a:lnTo>
                  <a:lnTo>
                    <a:pt x="110552" y="91742"/>
                  </a:lnTo>
                  <a:lnTo>
                    <a:pt x="107116" y="96721"/>
                  </a:lnTo>
                  <a:lnTo>
                    <a:pt x="102944" y="101452"/>
                  </a:lnTo>
                  <a:lnTo>
                    <a:pt x="99509" y="104688"/>
                  </a:lnTo>
                  <a:lnTo>
                    <a:pt x="95950" y="107551"/>
                  </a:lnTo>
                  <a:lnTo>
                    <a:pt x="92269" y="110165"/>
                  </a:lnTo>
                  <a:lnTo>
                    <a:pt x="86380" y="113651"/>
                  </a:lnTo>
                  <a:lnTo>
                    <a:pt x="80368" y="116390"/>
                  </a:lnTo>
                  <a:lnTo>
                    <a:pt x="73865" y="118257"/>
                  </a:lnTo>
                  <a:lnTo>
                    <a:pt x="67484" y="119377"/>
                  </a:lnTo>
                  <a:lnTo>
                    <a:pt x="60858" y="120000"/>
                  </a:lnTo>
                  <a:lnTo>
                    <a:pt x="54233" y="119626"/>
                  </a:lnTo>
                  <a:lnTo>
                    <a:pt x="49325" y="119004"/>
                  </a:lnTo>
                  <a:lnTo>
                    <a:pt x="44417" y="118008"/>
                  </a:lnTo>
                  <a:lnTo>
                    <a:pt x="39631" y="116514"/>
                  </a:lnTo>
                  <a:lnTo>
                    <a:pt x="34969" y="114522"/>
                  </a:lnTo>
                  <a:lnTo>
                    <a:pt x="30429" y="112282"/>
                  </a:lnTo>
                  <a:lnTo>
                    <a:pt x="26012" y="109543"/>
                  </a:lnTo>
                  <a:lnTo>
                    <a:pt x="21963" y="106307"/>
                  </a:lnTo>
                  <a:lnTo>
                    <a:pt x="17914" y="102821"/>
                  </a:lnTo>
                  <a:lnTo>
                    <a:pt x="14601" y="99460"/>
                  </a:lnTo>
                  <a:lnTo>
                    <a:pt x="11779" y="95850"/>
                  </a:lnTo>
                  <a:lnTo>
                    <a:pt x="9325" y="92116"/>
                  </a:lnTo>
                  <a:lnTo>
                    <a:pt x="6993" y="88381"/>
                  </a:lnTo>
                  <a:lnTo>
                    <a:pt x="5030" y="84398"/>
                  </a:lnTo>
                  <a:lnTo>
                    <a:pt x="3435" y="80290"/>
                  </a:lnTo>
                  <a:lnTo>
                    <a:pt x="2085" y="76182"/>
                  </a:lnTo>
                  <a:lnTo>
                    <a:pt x="981" y="71825"/>
                  </a:lnTo>
                  <a:lnTo>
                    <a:pt x="0" y="67468"/>
                  </a:lnTo>
                  <a:lnTo>
                    <a:pt x="1104" y="71576"/>
                  </a:lnTo>
                  <a:lnTo>
                    <a:pt x="2331" y="75560"/>
                  </a:lnTo>
                  <a:lnTo>
                    <a:pt x="3926" y="79668"/>
                  </a:lnTo>
                  <a:lnTo>
                    <a:pt x="5889" y="83402"/>
                  </a:lnTo>
                  <a:lnTo>
                    <a:pt x="8098" y="87012"/>
                  </a:lnTo>
                  <a:lnTo>
                    <a:pt x="10552" y="90622"/>
                  </a:lnTo>
                  <a:lnTo>
                    <a:pt x="13251" y="93983"/>
                  </a:lnTo>
                  <a:lnTo>
                    <a:pt x="16319" y="97344"/>
                  </a:lnTo>
                  <a:lnTo>
                    <a:pt x="20122" y="100580"/>
                  </a:lnTo>
                  <a:lnTo>
                    <a:pt x="24171" y="103692"/>
                  </a:lnTo>
                  <a:lnTo>
                    <a:pt x="28343" y="106307"/>
                  </a:lnTo>
                  <a:lnTo>
                    <a:pt x="32760" y="108547"/>
                  </a:lnTo>
                  <a:lnTo>
                    <a:pt x="37177" y="110414"/>
                  </a:lnTo>
                  <a:lnTo>
                    <a:pt x="41840" y="111784"/>
                  </a:lnTo>
                  <a:lnTo>
                    <a:pt x="46503" y="112904"/>
                  </a:lnTo>
                  <a:lnTo>
                    <a:pt x="51288" y="113402"/>
                  </a:lnTo>
                  <a:lnTo>
                    <a:pt x="57546" y="113651"/>
                  </a:lnTo>
                  <a:lnTo>
                    <a:pt x="63926" y="113278"/>
                  </a:lnTo>
                  <a:lnTo>
                    <a:pt x="70061" y="112033"/>
                  </a:lnTo>
                  <a:lnTo>
                    <a:pt x="76196" y="110165"/>
                  </a:lnTo>
                  <a:lnTo>
                    <a:pt x="82085" y="107676"/>
                  </a:lnTo>
                  <a:lnTo>
                    <a:pt x="87730" y="104439"/>
                  </a:lnTo>
                  <a:lnTo>
                    <a:pt x="93128" y="100456"/>
                  </a:lnTo>
                  <a:lnTo>
                    <a:pt x="98036" y="95850"/>
                  </a:lnTo>
                  <a:lnTo>
                    <a:pt x="101840" y="91493"/>
                  </a:lnTo>
                  <a:lnTo>
                    <a:pt x="105276" y="86639"/>
                  </a:lnTo>
                  <a:lnTo>
                    <a:pt x="107975" y="81535"/>
                  </a:lnTo>
                  <a:lnTo>
                    <a:pt x="110306" y="76307"/>
                  </a:lnTo>
                  <a:lnTo>
                    <a:pt x="112147" y="70829"/>
                  </a:lnTo>
                  <a:lnTo>
                    <a:pt x="113374" y="65477"/>
                  </a:lnTo>
                  <a:lnTo>
                    <a:pt x="114110" y="59751"/>
                  </a:lnTo>
                  <a:lnTo>
                    <a:pt x="114233" y="54149"/>
                  </a:lnTo>
                  <a:lnTo>
                    <a:pt x="113987" y="48423"/>
                  </a:lnTo>
                  <a:lnTo>
                    <a:pt x="113006" y="42946"/>
                  </a:lnTo>
                  <a:lnTo>
                    <a:pt x="111656" y="37468"/>
                  </a:lnTo>
                  <a:lnTo>
                    <a:pt x="109693" y="32240"/>
                  </a:lnTo>
                  <a:lnTo>
                    <a:pt x="107239" y="27012"/>
                  </a:lnTo>
                  <a:lnTo>
                    <a:pt x="104171" y="22033"/>
                  </a:lnTo>
                  <a:lnTo>
                    <a:pt x="100736" y="17302"/>
                  </a:lnTo>
                  <a:lnTo>
                    <a:pt x="96687" y="12946"/>
                  </a:lnTo>
                  <a:lnTo>
                    <a:pt x="92024" y="8838"/>
                  </a:lnTo>
                  <a:lnTo>
                    <a:pt x="87116" y="5352"/>
                  </a:lnTo>
                  <a:lnTo>
                    <a:pt x="81840" y="2365"/>
                  </a:lnTo>
                  <a:lnTo>
                    <a:pt x="76319" y="0"/>
                  </a:lnTo>
                  <a:close/>
                </a:path>
              </a:pathLst>
            </a:custGeom>
            <a:solidFill>
              <a:srgbClr val="1B7EA1"/>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00" name="Shape 200"/>
            <p:cNvSpPr/>
            <p:nvPr/>
          </p:nvSpPr>
          <p:spPr>
            <a:xfrm>
              <a:off x="1873403" y="1773812"/>
              <a:ext cx="1317900" cy="1317900"/>
            </a:xfrm>
            <a:custGeom>
              <a:avLst/>
              <a:gdLst/>
              <a:ahLst/>
              <a:cxnLst/>
              <a:rect l="0" t="0" r="0" b="0"/>
              <a:pathLst>
                <a:path w="120000" h="120000" extrusionOk="0">
                  <a:moveTo>
                    <a:pt x="60339" y="4415"/>
                  </a:moveTo>
                  <a:lnTo>
                    <a:pt x="58754" y="4415"/>
                  </a:lnTo>
                  <a:lnTo>
                    <a:pt x="55358" y="4754"/>
                  </a:lnTo>
                  <a:lnTo>
                    <a:pt x="51962" y="5094"/>
                  </a:lnTo>
                  <a:lnTo>
                    <a:pt x="48679" y="5773"/>
                  </a:lnTo>
                  <a:lnTo>
                    <a:pt x="45169" y="6452"/>
                  </a:lnTo>
                  <a:lnTo>
                    <a:pt x="41773" y="7471"/>
                  </a:lnTo>
                  <a:lnTo>
                    <a:pt x="38377" y="8943"/>
                  </a:lnTo>
                  <a:lnTo>
                    <a:pt x="35094" y="10415"/>
                  </a:lnTo>
                  <a:lnTo>
                    <a:pt x="31924" y="12226"/>
                  </a:lnTo>
                  <a:lnTo>
                    <a:pt x="28754" y="14037"/>
                  </a:lnTo>
                  <a:lnTo>
                    <a:pt x="25698" y="16188"/>
                  </a:lnTo>
                  <a:lnTo>
                    <a:pt x="22981" y="18792"/>
                  </a:lnTo>
                  <a:lnTo>
                    <a:pt x="20150" y="21396"/>
                  </a:lnTo>
                  <a:lnTo>
                    <a:pt x="16415" y="25584"/>
                  </a:lnTo>
                  <a:lnTo>
                    <a:pt x="13245" y="30113"/>
                  </a:lnTo>
                  <a:lnTo>
                    <a:pt x="10415" y="34981"/>
                  </a:lnTo>
                  <a:lnTo>
                    <a:pt x="8264" y="39849"/>
                  </a:lnTo>
                  <a:lnTo>
                    <a:pt x="6452" y="45056"/>
                  </a:lnTo>
                  <a:lnTo>
                    <a:pt x="5320" y="50264"/>
                  </a:lnTo>
                  <a:lnTo>
                    <a:pt x="4754" y="55584"/>
                  </a:lnTo>
                  <a:lnTo>
                    <a:pt x="4415" y="60905"/>
                  </a:lnTo>
                  <a:lnTo>
                    <a:pt x="4867" y="66226"/>
                  </a:lnTo>
                  <a:lnTo>
                    <a:pt x="5773" y="71547"/>
                  </a:lnTo>
                  <a:lnTo>
                    <a:pt x="7018" y="76754"/>
                  </a:lnTo>
                  <a:lnTo>
                    <a:pt x="8943" y="81735"/>
                  </a:lnTo>
                  <a:lnTo>
                    <a:pt x="11320" y="86716"/>
                  </a:lnTo>
                  <a:lnTo>
                    <a:pt x="14037" y="91358"/>
                  </a:lnTo>
                  <a:lnTo>
                    <a:pt x="17547" y="95773"/>
                  </a:lnTo>
                  <a:lnTo>
                    <a:pt x="21396" y="99962"/>
                  </a:lnTo>
                  <a:lnTo>
                    <a:pt x="25132" y="103132"/>
                  </a:lnTo>
                  <a:lnTo>
                    <a:pt x="28867" y="106075"/>
                  </a:lnTo>
                  <a:lnTo>
                    <a:pt x="32943" y="108566"/>
                  </a:lnTo>
                  <a:lnTo>
                    <a:pt x="37132" y="110603"/>
                  </a:lnTo>
                  <a:lnTo>
                    <a:pt x="41433" y="112415"/>
                  </a:lnTo>
                  <a:lnTo>
                    <a:pt x="45849" y="113773"/>
                  </a:lnTo>
                  <a:lnTo>
                    <a:pt x="50377" y="114679"/>
                  </a:lnTo>
                  <a:lnTo>
                    <a:pt x="54905" y="115245"/>
                  </a:lnTo>
                  <a:lnTo>
                    <a:pt x="61018" y="115584"/>
                  </a:lnTo>
                  <a:lnTo>
                    <a:pt x="67132" y="115018"/>
                  </a:lnTo>
                  <a:lnTo>
                    <a:pt x="73018" y="114000"/>
                  </a:lnTo>
                  <a:lnTo>
                    <a:pt x="79018" y="112301"/>
                  </a:lnTo>
                  <a:lnTo>
                    <a:pt x="84566" y="109811"/>
                  </a:lnTo>
                  <a:lnTo>
                    <a:pt x="90000" y="106641"/>
                  </a:lnTo>
                  <a:lnTo>
                    <a:pt x="93396" y="104264"/>
                  </a:lnTo>
                  <a:lnTo>
                    <a:pt x="96679" y="101660"/>
                  </a:lnTo>
                  <a:lnTo>
                    <a:pt x="99849" y="98716"/>
                  </a:lnTo>
                  <a:lnTo>
                    <a:pt x="103698" y="94415"/>
                  </a:lnTo>
                  <a:lnTo>
                    <a:pt x="106867" y="89886"/>
                  </a:lnTo>
                  <a:lnTo>
                    <a:pt x="109584" y="85018"/>
                  </a:lnTo>
                  <a:lnTo>
                    <a:pt x="111735" y="80150"/>
                  </a:lnTo>
                  <a:lnTo>
                    <a:pt x="113547" y="74943"/>
                  </a:lnTo>
                  <a:lnTo>
                    <a:pt x="114679" y="69735"/>
                  </a:lnTo>
                  <a:lnTo>
                    <a:pt x="115245" y="64415"/>
                  </a:lnTo>
                  <a:lnTo>
                    <a:pt x="115584" y="59094"/>
                  </a:lnTo>
                  <a:lnTo>
                    <a:pt x="115132" y="53773"/>
                  </a:lnTo>
                  <a:lnTo>
                    <a:pt x="114339" y="48452"/>
                  </a:lnTo>
                  <a:lnTo>
                    <a:pt x="112981" y="43358"/>
                  </a:lnTo>
                  <a:lnTo>
                    <a:pt x="111169" y="38264"/>
                  </a:lnTo>
                  <a:lnTo>
                    <a:pt x="108679" y="33396"/>
                  </a:lnTo>
                  <a:lnTo>
                    <a:pt x="105962" y="28754"/>
                  </a:lnTo>
                  <a:lnTo>
                    <a:pt x="102566" y="24339"/>
                  </a:lnTo>
                  <a:lnTo>
                    <a:pt x="98716" y="20150"/>
                  </a:lnTo>
                  <a:lnTo>
                    <a:pt x="95094" y="16867"/>
                  </a:lnTo>
                  <a:lnTo>
                    <a:pt x="91132" y="13924"/>
                  </a:lnTo>
                  <a:lnTo>
                    <a:pt x="87056" y="11547"/>
                  </a:lnTo>
                  <a:lnTo>
                    <a:pt x="82867" y="9396"/>
                  </a:lnTo>
                  <a:lnTo>
                    <a:pt x="78566" y="7584"/>
                  </a:lnTo>
                  <a:lnTo>
                    <a:pt x="74150" y="6226"/>
                  </a:lnTo>
                  <a:lnTo>
                    <a:pt x="69622" y="5320"/>
                  </a:lnTo>
                  <a:lnTo>
                    <a:pt x="65094" y="4754"/>
                  </a:lnTo>
                  <a:lnTo>
                    <a:pt x="63509" y="4641"/>
                  </a:lnTo>
                  <a:lnTo>
                    <a:pt x="61924" y="4415"/>
                  </a:lnTo>
                  <a:lnTo>
                    <a:pt x="60339" y="4415"/>
                  </a:lnTo>
                  <a:close/>
                  <a:moveTo>
                    <a:pt x="60113" y="0"/>
                  </a:moveTo>
                  <a:lnTo>
                    <a:pt x="61924" y="0"/>
                  </a:lnTo>
                  <a:lnTo>
                    <a:pt x="63735" y="226"/>
                  </a:lnTo>
                  <a:lnTo>
                    <a:pt x="65433" y="339"/>
                  </a:lnTo>
                  <a:lnTo>
                    <a:pt x="70415" y="905"/>
                  </a:lnTo>
                  <a:lnTo>
                    <a:pt x="75283" y="2037"/>
                  </a:lnTo>
                  <a:lnTo>
                    <a:pt x="80150" y="3509"/>
                  </a:lnTo>
                  <a:lnTo>
                    <a:pt x="84792" y="5320"/>
                  </a:lnTo>
                  <a:lnTo>
                    <a:pt x="89207" y="7584"/>
                  </a:lnTo>
                  <a:lnTo>
                    <a:pt x="93622" y="10301"/>
                  </a:lnTo>
                  <a:lnTo>
                    <a:pt x="97811" y="13471"/>
                  </a:lnTo>
                  <a:lnTo>
                    <a:pt x="101773" y="16981"/>
                  </a:lnTo>
                  <a:lnTo>
                    <a:pt x="105962" y="21396"/>
                  </a:lnTo>
                  <a:lnTo>
                    <a:pt x="109584" y="26264"/>
                  </a:lnTo>
                  <a:lnTo>
                    <a:pt x="112641" y="31245"/>
                  </a:lnTo>
                  <a:lnTo>
                    <a:pt x="115132" y="36566"/>
                  </a:lnTo>
                  <a:lnTo>
                    <a:pt x="117169" y="42000"/>
                  </a:lnTo>
                  <a:lnTo>
                    <a:pt x="118641" y="47660"/>
                  </a:lnTo>
                  <a:lnTo>
                    <a:pt x="119547" y="53320"/>
                  </a:lnTo>
                  <a:lnTo>
                    <a:pt x="120000" y="58981"/>
                  </a:lnTo>
                  <a:lnTo>
                    <a:pt x="119773" y="64867"/>
                  </a:lnTo>
                  <a:lnTo>
                    <a:pt x="118981" y="70528"/>
                  </a:lnTo>
                  <a:lnTo>
                    <a:pt x="117735" y="76188"/>
                  </a:lnTo>
                  <a:lnTo>
                    <a:pt x="115924" y="81622"/>
                  </a:lnTo>
                  <a:lnTo>
                    <a:pt x="113547" y="87056"/>
                  </a:lnTo>
                  <a:lnTo>
                    <a:pt x="110603" y="92264"/>
                  </a:lnTo>
                  <a:lnTo>
                    <a:pt x="107094" y="97132"/>
                  </a:lnTo>
                  <a:lnTo>
                    <a:pt x="103018" y="101773"/>
                  </a:lnTo>
                  <a:lnTo>
                    <a:pt x="99735" y="104943"/>
                  </a:lnTo>
                  <a:lnTo>
                    <a:pt x="96226" y="107886"/>
                  </a:lnTo>
                  <a:lnTo>
                    <a:pt x="92377" y="110490"/>
                  </a:lnTo>
                  <a:lnTo>
                    <a:pt x="88641" y="112754"/>
                  </a:lnTo>
                  <a:lnTo>
                    <a:pt x="84566" y="114792"/>
                  </a:lnTo>
                  <a:lnTo>
                    <a:pt x="80490" y="116490"/>
                  </a:lnTo>
                  <a:lnTo>
                    <a:pt x="74150" y="118301"/>
                  </a:lnTo>
                  <a:lnTo>
                    <a:pt x="67698" y="119433"/>
                  </a:lnTo>
                  <a:lnTo>
                    <a:pt x="61132" y="120000"/>
                  </a:lnTo>
                  <a:lnTo>
                    <a:pt x="54566" y="119773"/>
                  </a:lnTo>
                  <a:lnTo>
                    <a:pt x="49584" y="119094"/>
                  </a:lnTo>
                  <a:lnTo>
                    <a:pt x="44830" y="118075"/>
                  </a:lnTo>
                  <a:lnTo>
                    <a:pt x="40075" y="116603"/>
                  </a:lnTo>
                  <a:lnTo>
                    <a:pt x="35320" y="114679"/>
                  </a:lnTo>
                  <a:lnTo>
                    <a:pt x="30792" y="112415"/>
                  </a:lnTo>
                  <a:lnTo>
                    <a:pt x="26377" y="109698"/>
                  </a:lnTo>
                  <a:lnTo>
                    <a:pt x="22188" y="106641"/>
                  </a:lnTo>
                  <a:lnTo>
                    <a:pt x="18226" y="103132"/>
                  </a:lnTo>
                  <a:lnTo>
                    <a:pt x="14037" y="98603"/>
                  </a:lnTo>
                  <a:lnTo>
                    <a:pt x="10415" y="93849"/>
                  </a:lnTo>
                  <a:lnTo>
                    <a:pt x="7358" y="88754"/>
                  </a:lnTo>
                  <a:lnTo>
                    <a:pt x="4867" y="83547"/>
                  </a:lnTo>
                  <a:lnTo>
                    <a:pt x="2830" y="78000"/>
                  </a:lnTo>
                  <a:lnTo>
                    <a:pt x="1358" y="72452"/>
                  </a:lnTo>
                  <a:lnTo>
                    <a:pt x="452" y="66679"/>
                  </a:lnTo>
                  <a:lnTo>
                    <a:pt x="0" y="61018"/>
                  </a:lnTo>
                  <a:lnTo>
                    <a:pt x="339" y="55245"/>
                  </a:lnTo>
                  <a:lnTo>
                    <a:pt x="1018" y="49471"/>
                  </a:lnTo>
                  <a:lnTo>
                    <a:pt x="2264" y="43811"/>
                  </a:lnTo>
                  <a:lnTo>
                    <a:pt x="4075" y="38377"/>
                  </a:lnTo>
                  <a:lnTo>
                    <a:pt x="6452" y="32943"/>
                  </a:lnTo>
                  <a:lnTo>
                    <a:pt x="9396" y="27735"/>
                  </a:lnTo>
                  <a:lnTo>
                    <a:pt x="12905" y="22981"/>
                  </a:lnTo>
                  <a:lnTo>
                    <a:pt x="16981" y="18226"/>
                  </a:lnTo>
                  <a:lnTo>
                    <a:pt x="20037" y="15396"/>
                  </a:lnTo>
                  <a:lnTo>
                    <a:pt x="23207" y="12679"/>
                  </a:lnTo>
                  <a:lnTo>
                    <a:pt x="26490" y="10301"/>
                  </a:lnTo>
                  <a:lnTo>
                    <a:pt x="30000" y="8150"/>
                  </a:lnTo>
                  <a:lnTo>
                    <a:pt x="33622" y="6226"/>
                  </a:lnTo>
                  <a:lnTo>
                    <a:pt x="37132" y="4641"/>
                  </a:lnTo>
                  <a:lnTo>
                    <a:pt x="40867" y="3169"/>
                  </a:lnTo>
                  <a:lnTo>
                    <a:pt x="44716" y="2037"/>
                  </a:lnTo>
                  <a:lnTo>
                    <a:pt x="48000" y="1358"/>
                  </a:lnTo>
                  <a:lnTo>
                    <a:pt x="51396" y="679"/>
                  </a:lnTo>
                  <a:lnTo>
                    <a:pt x="54792" y="339"/>
                  </a:lnTo>
                  <a:lnTo>
                    <a:pt x="58188" y="0"/>
                  </a:lnTo>
                  <a:lnTo>
                    <a:pt x="60113" y="0"/>
                  </a:lnTo>
                  <a:close/>
                </a:path>
              </a:pathLst>
            </a:custGeom>
            <a:solidFill>
              <a:srgbClr val="7ACBE8"/>
            </a:solidFill>
            <a:ln>
              <a:noFill/>
            </a:ln>
          </p:spPr>
          <p:txBody>
            <a:bodyPr lIns="91425" tIns="45700" rIns="91425" bIns="45700" anchor="t" anchorCtr="0">
              <a:noAutofit/>
            </a:bodyPr>
            <a:lstStyle/>
            <a:p>
              <a:pPr marL="0" marR="0" lvl="0" indent="0" algn="l" rtl="0">
                <a:spcBef>
                  <a:spcPts val="0"/>
                </a:spcBef>
                <a:buNone/>
              </a:pPr>
              <a:endParaRPr sz="2400" b="0" i="0" u="none" strike="noStrike" cap="none" dirty="0">
                <a:solidFill>
                  <a:srgbClr val="000000"/>
                </a:solidFill>
                <a:latin typeface="Calibri"/>
                <a:ea typeface="Calibri"/>
                <a:cs typeface="Calibri"/>
                <a:sym typeface="Calibri"/>
              </a:endParaRPr>
            </a:p>
          </p:txBody>
        </p:sp>
        <p:sp>
          <p:nvSpPr>
            <p:cNvPr id="215" name="Shape 215"/>
            <p:cNvSpPr txBox="1"/>
            <p:nvPr/>
          </p:nvSpPr>
          <p:spPr>
            <a:xfrm>
              <a:off x="1984766" y="2485819"/>
              <a:ext cx="1026000" cy="2655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00" b="0" i="0" u="none" strike="noStrike" cap="none" dirty="0">
                  <a:solidFill>
                    <a:srgbClr val="7F7F7F"/>
                  </a:solidFill>
                  <a:latin typeface="Montserrat"/>
                  <a:ea typeface="Montserrat"/>
                  <a:cs typeface="Montserrat"/>
                  <a:sym typeface="Montserrat"/>
                </a:rPr>
                <a:t>BIG DATA PROJECT</a:t>
              </a:r>
              <a:endParaRPr lang="en" sz="1000" b="0" i="0" u="none" strike="noStrike" cap="none" dirty="0">
                <a:solidFill>
                  <a:srgbClr val="7F7F7F"/>
                </a:solidFill>
                <a:latin typeface="Montserrat"/>
                <a:ea typeface="Montserrat"/>
                <a:cs typeface="Montserrat"/>
                <a:sym typeface="Montserrat"/>
              </a:endParaRPr>
            </a:p>
          </p:txBody>
        </p:sp>
        <p:grpSp>
          <p:nvGrpSpPr>
            <p:cNvPr id="248" name="Shape 248"/>
            <p:cNvGrpSpPr/>
            <p:nvPr/>
          </p:nvGrpSpPr>
          <p:grpSpPr>
            <a:xfrm>
              <a:off x="2323990" y="2053736"/>
              <a:ext cx="371564" cy="371543"/>
              <a:chOff x="576250" y="4319400"/>
              <a:chExt cx="442075" cy="442050"/>
            </a:xfrm>
          </p:grpSpPr>
          <p:sp>
            <p:nvSpPr>
              <p:cNvPr id="249" name="Shape 24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50" name="Shape 25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51" name="Shape 25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52" name="Shape 25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pic>
        <p:nvPicPr>
          <p:cNvPr id="1026" name="Picture 2" descr="Картинки по запросу airPa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152" y="1450794"/>
            <a:ext cx="1740848" cy="614737"/>
          </a:xfrm>
          <a:prstGeom prst="rect">
            <a:avLst/>
          </a:prstGeom>
          <a:noFill/>
          <a:extLst>
            <a:ext uri="{909E8E84-426E-40DD-AFC4-6F175D3DCCD1}">
              <a14:hiddenFill xmlns:a14="http://schemas.microsoft.com/office/drawing/2010/main">
                <a:solidFill>
                  <a:srgbClr val="FFFFFF"/>
                </a:solidFill>
              </a14:hiddenFill>
            </a:ext>
          </a:extLst>
        </p:spPr>
      </p:pic>
      <p:sp>
        <p:nvSpPr>
          <p:cNvPr id="3" name="Стрелка: изогнутая влево 2"/>
          <p:cNvSpPr/>
          <p:nvPr/>
        </p:nvSpPr>
        <p:spPr>
          <a:xfrm rot="3414596">
            <a:off x="5277964" y="2153398"/>
            <a:ext cx="759461" cy="1252719"/>
          </a:xfrm>
          <a:prstGeom prst="curvedLeftArrow">
            <a:avLst/>
          </a:prstGeom>
          <a:solidFill>
            <a:srgbClr val="673AB7"/>
          </a:solidFill>
          <a:ln>
            <a:solidFill>
              <a:srgbClr val="673A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030" name="Picture 6" descr="Paste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803" y="4331164"/>
            <a:ext cx="2544167" cy="3760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изогнутая влево 4"/>
          <p:cNvSpPr/>
          <p:nvPr/>
        </p:nvSpPr>
        <p:spPr>
          <a:xfrm rot="10384123">
            <a:off x="280062" y="3076709"/>
            <a:ext cx="763025" cy="1587378"/>
          </a:xfrm>
          <a:prstGeom prst="curvedLeftArrow">
            <a:avLst/>
          </a:prstGeom>
          <a:solidFill>
            <a:srgbClr val="673AB7"/>
          </a:solidFill>
          <a:ln>
            <a:solidFill>
              <a:srgbClr val="673A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98256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7"/>
        <p:cNvGrpSpPr/>
        <p:nvPr/>
      </p:nvGrpSpPr>
      <p:grpSpPr>
        <a:xfrm>
          <a:off x="0" y="0"/>
          <a:ext cx="0" cy="0"/>
          <a:chOff x="0" y="0"/>
          <a:chExt cx="0" cy="0"/>
        </a:xfrm>
      </p:grpSpPr>
      <p:sp>
        <p:nvSpPr>
          <p:cNvPr id="25" name="Стрелка: влево 24"/>
          <p:cNvSpPr/>
          <p:nvPr/>
        </p:nvSpPr>
        <p:spPr>
          <a:xfrm rot="12550448">
            <a:off x="2777774" y="3511105"/>
            <a:ext cx="896774" cy="317033"/>
          </a:xfrm>
          <a:prstGeom prst="leftArrow">
            <a:avLst>
              <a:gd name="adj1" fmla="val 60000"/>
              <a:gd name="adj2" fmla="val 50000"/>
            </a:avLst>
          </a:prstGeom>
          <a:solidFill>
            <a:schemeClr val="accent6">
              <a:lumMod val="60000"/>
              <a:lumOff val="40000"/>
            </a:schemeClr>
          </a:solidFill>
        </p:spPr>
        <p:style>
          <a:lnRef idx="0">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hueOff val="0"/>
              <a:satOff val="0"/>
              <a:lumOff val="0"/>
              <a:alphaOff val="0"/>
            </a:schemeClr>
          </a:fontRef>
        </p:style>
      </p:sp>
      <p:graphicFrame>
        <p:nvGraphicFramePr>
          <p:cNvPr id="6" name="Схема 5"/>
          <p:cNvGraphicFramePr/>
          <p:nvPr>
            <p:extLst>
              <p:ext uri="{D42A27DB-BD31-4B8C-83A1-F6EECF244321}">
                <p14:modId xmlns:p14="http://schemas.microsoft.com/office/powerpoint/2010/main" val="943337127"/>
              </p:ext>
            </p:extLst>
          </p:nvPr>
        </p:nvGraphicFramePr>
        <p:xfrm>
          <a:off x="279400" y="1130300"/>
          <a:ext cx="50165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Shape 190"/>
          <p:cNvSpPr txBox="1">
            <a:spLocks noGrp="1"/>
          </p:cNvSpPr>
          <p:nvPr>
            <p:ph type="title"/>
          </p:nvPr>
        </p:nvSpPr>
        <p:spPr>
          <a:xfrm>
            <a:off x="922151" y="467647"/>
            <a:ext cx="6018350" cy="409500"/>
          </a:xfrm>
          <a:prstGeom prst="rect">
            <a:avLst/>
          </a:prstGeom>
        </p:spPr>
        <p:txBody>
          <a:bodyPr lIns="91425" tIns="91425" rIns="91425" bIns="91425" anchor="b" anchorCtr="0">
            <a:noAutofit/>
          </a:bodyPr>
          <a:lstStyle/>
          <a:p>
            <a:pPr lvl="0"/>
            <a:r>
              <a:rPr lang="en-US" dirty="0"/>
              <a:t>PROJECT’S </a:t>
            </a:r>
            <a:r>
              <a:rPr lang="en-US" dirty="0">
                <a:solidFill>
                  <a:srgbClr val="FF9800"/>
                </a:solidFill>
              </a:rPr>
              <a:t>OBJECTIVE AND GOALS</a:t>
            </a:r>
            <a:endParaRPr lang="en" dirty="0">
              <a:solidFill>
                <a:srgbClr val="FF9800"/>
              </a:solidFill>
            </a:endParaRPr>
          </a:p>
        </p:txBody>
      </p:sp>
      <p:sp>
        <p:nvSpPr>
          <p:cNvPr id="23" name="Shape 111"/>
          <p:cNvSpPr txBox="1">
            <a:spLocks noGrp="1"/>
          </p:cNvSpPr>
          <p:nvPr>
            <p:ph type="body" idx="1"/>
          </p:nvPr>
        </p:nvSpPr>
        <p:spPr>
          <a:xfrm>
            <a:off x="3694938" y="3095739"/>
            <a:ext cx="3851616" cy="1850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t" anchorCtr="0">
            <a:noAutofit/>
          </a:bodyPr>
          <a:lstStyle/>
          <a:p>
            <a:pPr marL="228600" lvl="0">
              <a:buNone/>
            </a:pPr>
            <a:r>
              <a:rPr lang="en-US" b="1" dirty="0">
                <a:solidFill>
                  <a:schemeClr val="bg1">
                    <a:lumMod val="95000"/>
                  </a:schemeClr>
                </a:solidFill>
              </a:rPr>
              <a:t>Whether or not air pollution affects the growth of the number of patients with Dyspnea in Nice?</a:t>
            </a:r>
            <a:endParaRPr lang="en" b="1" dirty="0">
              <a:solidFill>
                <a:schemeClr val="bg1">
                  <a:lumMod val="95000"/>
                </a:schemeClr>
              </a:solidFill>
            </a:endParaRPr>
          </a:p>
        </p:txBody>
      </p:sp>
      <p:grpSp>
        <p:nvGrpSpPr>
          <p:cNvPr id="7" name="Shape 523"/>
          <p:cNvGrpSpPr/>
          <p:nvPr/>
        </p:nvGrpSpPr>
        <p:grpSpPr>
          <a:xfrm>
            <a:off x="352094" y="321748"/>
            <a:ext cx="529715" cy="555399"/>
            <a:chOff x="5961125" y="1623900"/>
            <a:chExt cx="427450" cy="448175"/>
          </a:xfrm>
        </p:grpSpPr>
        <p:sp>
          <p:nvSpPr>
            <p:cNvPr id="8" name="Shape 52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52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52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52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52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52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53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58804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Shape 190"/>
          <p:cNvSpPr txBox="1">
            <a:spLocks noGrp="1"/>
          </p:cNvSpPr>
          <p:nvPr>
            <p:ph type="title"/>
          </p:nvPr>
        </p:nvSpPr>
        <p:spPr>
          <a:xfrm>
            <a:off x="833263" y="334358"/>
            <a:ext cx="6018350" cy="409500"/>
          </a:xfrm>
          <a:prstGeom prst="rect">
            <a:avLst/>
          </a:prstGeom>
        </p:spPr>
        <p:txBody>
          <a:bodyPr lIns="91425" tIns="91425" rIns="91425" bIns="91425" anchor="b" anchorCtr="0">
            <a:noAutofit/>
          </a:bodyPr>
          <a:lstStyle/>
          <a:p>
            <a:pPr lvl="0"/>
            <a:r>
              <a:rPr lang="en-US" dirty="0"/>
              <a:t>PROJECT’S PARTNER: </a:t>
            </a:r>
            <a:r>
              <a:rPr lang="en-US" dirty="0">
                <a:solidFill>
                  <a:srgbClr val="CDDC39"/>
                </a:solidFill>
              </a:rPr>
              <a:t>IMREDD</a:t>
            </a:r>
            <a:endParaRPr lang="en" dirty="0">
              <a:solidFill>
                <a:srgbClr val="CDDC39"/>
              </a:solidFill>
            </a:endParaRPr>
          </a:p>
        </p:txBody>
      </p:sp>
      <p:sp>
        <p:nvSpPr>
          <p:cNvPr id="6" name="Прямоугольник 5"/>
          <p:cNvSpPr/>
          <p:nvPr/>
        </p:nvSpPr>
        <p:spPr>
          <a:xfrm>
            <a:off x="471756" y="746138"/>
            <a:ext cx="4572000" cy="1015663"/>
          </a:xfrm>
          <a:prstGeom prst="rect">
            <a:avLst/>
          </a:prstGeom>
        </p:spPr>
        <p:txBody>
          <a:bodyPr>
            <a:spAutoFit/>
          </a:bodyPr>
          <a:lstStyle/>
          <a:p>
            <a:r>
              <a:rPr lang="en-US" sz="2000" dirty="0">
                <a:solidFill>
                  <a:srgbClr val="999999"/>
                </a:solidFill>
                <a:latin typeface="Karla" panose="020B0604020202020204" charset="0"/>
                <a:ea typeface="Karla" panose="020B0604020202020204" charset="0"/>
              </a:rPr>
              <a:t>the Mediterranean Institute for Risk, Environment and Sustainable Development</a:t>
            </a:r>
            <a:endParaRPr lang="ru-RU" sz="2000" dirty="0">
              <a:solidFill>
                <a:srgbClr val="999999"/>
              </a:solidFill>
              <a:ea typeface="Karla" panose="020B0604020202020204" charset="0"/>
            </a:endParaRPr>
          </a:p>
        </p:txBody>
      </p:sp>
      <p:graphicFrame>
        <p:nvGraphicFramePr>
          <p:cNvPr id="9" name="Схема 8"/>
          <p:cNvGraphicFramePr/>
          <p:nvPr>
            <p:extLst>
              <p:ext uri="{D42A27DB-BD31-4B8C-83A1-F6EECF244321}">
                <p14:modId xmlns:p14="http://schemas.microsoft.com/office/powerpoint/2010/main" val="710577338"/>
              </p:ext>
            </p:extLst>
          </p:nvPr>
        </p:nvGraphicFramePr>
        <p:xfrm>
          <a:off x="471756" y="1854200"/>
          <a:ext cx="5435600" cy="307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Shape 592"/>
          <p:cNvGrpSpPr/>
          <p:nvPr/>
        </p:nvGrpSpPr>
        <p:grpSpPr>
          <a:xfrm>
            <a:off x="382772" y="241959"/>
            <a:ext cx="450491" cy="450934"/>
            <a:chOff x="3951850" y="2985350"/>
            <a:chExt cx="407950" cy="416500"/>
          </a:xfrm>
          <a:solidFill>
            <a:srgbClr val="DFDFDF"/>
          </a:solidFill>
        </p:grpSpPr>
        <p:sp>
          <p:nvSpPr>
            <p:cNvPr id="7" name="Shape 59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59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59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59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379105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15929" y="807194"/>
            <a:ext cx="4801499" cy="409500"/>
          </a:xfrm>
          <a:prstGeom prst="rect">
            <a:avLst/>
          </a:prstGeom>
        </p:spPr>
        <p:txBody>
          <a:bodyPr lIns="91425" tIns="91425" rIns="91425" bIns="91425" anchor="b" anchorCtr="0">
            <a:noAutofit/>
          </a:bodyPr>
          <a:lstStyle/>
          <a:p>
            <a:pPr lvl="0"/>
            <a:r>
              <a:rPr lang="en-US" dirty="0"/>
              <a:t>EXISTING</a:t>
            </a:r>
            <a:r>
              <a:rPr lang="en" dirty="0"/>
              <a:t> </a:t>
            </a:r>
            <a:r>
              <a:rPr lang="en-US" dirty="0">
                <a:solidFill>
                  <a:srgbClr val="4CAF50"/>
                </a:solidFill>
              </a:rPr>
              <a:t>SOLUTIONS </a:t>
            </a:r>
            <a:br>
              <a:rPr lang="en-US" dirty="0">
                <a:solidFill>
                  <a:srgbClr val="4CAF50"/>
                </a:solidFill>
              </a:rPr>
            </a:br>
            <a:r>
              <a:rPr lang="en-US" dirty="0">
                <a:solidFill>
                  <a:srgbClr val="4CAF50"/>
                </a:solidFill>
              </a:rPr>
              <a:t>(state of the art)</a:t>
            </a:r>
            <a:endParaRPr lang="en" dirty="0"/>
          </a:p>
        </p:txBody>
      </p:sp>
      <p:sp>
        <p:nvSpPr>
          <p:cNvPr id="330" name="Shape 330"/>
          <p:cNvSpPr txBox="1">
            <a:spLocks noGrp="1"/>
          </p:cNvSpPr>
          <p:nvPr>
            <p:ph type="body" idx="1"/>
          </p:nvPr>
        </p:nvSpPr>
        <p:spPr>
          <a:xfrm>
            <a:off x="847600" y="1466850"/>
            <a:ext cx="2065499" cy="1305000"/>
          </a:xfrm>
          <a:prstGeom prst="rect">
            <a:avLst/>
          </a:prstGeom>
        </p:spPr>
        <p:txBody>
          <a:bodyPr lIns="91425" tIns="91425" rIns="91425" bIns="91425" anchor="t" anchorCtr="0">
            <a:noAutofit/>
          </a:bodyPr>
          <a:lstStyle/>
          <a:p>
            <a:pPr lvl="0">
              <a:buNone/>
            </a:pPr>
            <a:r>
              <a:rPr lang="en-US" sz="1200" b="1" dirty="0"/>
              <a:t>REMITT</a:t>
            </a:r>
            <a:r>
              <a:rPr lang="en-US" sz="1200" dirty="0"/>
              <a:t> </a:t>
            </a:r>
          </a:p>
          <a:p>
            <a:pPr lvl="0">
              <a:buNone/>
            </a:pPr>
            <a:r>
              <a:rPr lang="en-US" sz="1200" dirty="0"/>
              <a:t>Technologies: Java, JEE, MySQL, REST/SOAP, </a:t>
            </a:r>
            <a:r>
              <a:rPr lang="en-US" sz="1200" dirty="0" err="1"/>
              <a:t>Javascript</a:t>
            </a:r>
            <a:endParaRPr lang="en-US" sz="1200" dirty="0"/>
          </a:p>
          <a:p>
            <a:pPr lvl="0">
              <a:buNone/>
            </a:pPr>
            <a:endParaRPr lang="en-US" sz="1200" dirty="0"/>
          </a:p>
          <a:p>
            <a:pPr lvl="0">
              <a:buNone/>
            </a:pPr>
            <a:r>
              <a:rPr lang="en-US" sz="1200" dirty="0">
                <a:hlinkClick r:id="rId3"/>
              </a:rPr>
              <a:t>http://remitt.org/</a:t>
            </a:r>
            <a:endParaRPr lang="en-US" sz="1200" dirty="0"/>
          </a:p>
          <a:p>
            <a:pPr lvl="0">
              <a:buNone/>
            </a:pPr>
            <a:endParaRPr lang="en" sz="1200" dirty="0"/>
          </a:p>
        </p:txBody>
      </p:sp>
      <p:sp>
        <p:nvSpPr>
          <p:cNvPr id="331" name="Shape 331"/>
          <p:cNvSpPr txBox="1">
            <a:spLocks noGrp="1"/>
          </p:cNvSpPr>
          <p:nvPr>
            <p:ph type="body" idx="2"/>
          </p:nvPr>
        </p:nvSpPr>
        <p:spPr>
          <a:xfrm>
            <a:off x="3018930" y="1466850"/>
            <a:ext cx="2065499" cy="1305000"/>
          </a:xfrm>
          <a:prstGeom prst="rect">
            <a:avLst/>
          </a:prstGeom>
        </p:spPr>
        <p:txBody>
          <a:bodyPr lIns="91425" tIns="91425" rIns="91425" bIns="91425" anchor="t" anchorCtr="0">
            <a:noAutofit/>
          </a:bodyPr>
          <a:lstStyle/>
          <a:p>
            <a:pPr lvl="0">
              <a:buNone/>
            </a:pPr>
            <a:r>
              <a:rPr lang="en-US" sz="1200" b="1" dirty="0"/>
              <a:t>Open Air</a:t>
            </a:r>
          </a:p>
          <a:p>
            <a:pPr lvl="0">
              <a:buNone/>
            </a:pPr>
            <a:r>
              <a:rPr lang="en-US" sz="1200" dirty="0"/>
              <a:t>Technologies: R language</a:t>
            </a:r>
            <a:endParaRPr lang="en" sz="1200" dirty="0"/>
          </a:p>
          <a:p>
            <a:pPr lvl="0">
              <a:buNone/>
            </a:pPr>
            <a:endParaRPr lang="en-US" sz="1200" dirty="0">
              <a:hlinkClick r:id="rId4"/>
            </a:endParaRPr>
          </a:p>
          <a:p>
            <a:pPr lvl="0">
              <a:buNone/>
            </a:pPr>
            <a:r>
              <a:rPr lang="en-US" sz="1200" dirty="0">
                <a:hlinkClick r:id="rId4"/>
              </a:rPr>
              <a:t>http://www.openair-project.org/</a:t>
            </a:r>
            <a:endParaRPr lang="en-US" sz="1200" dirty="0"/>
          </a:p>
          <a:p>
            <a:pPr lvl="0">
              <a:buNone/>
            </a:pPr>
            <a:endParaRPr lang="en" sz="1200" dirty="0"/>
          </a:p>
        </p:txBody>
      </p:sp>
      <p:sp>
        <p:nvSpPr>
          <p:cNvPr id="332" name="Shape 332"/>
          <p:cNvSpPr txBox="1">
            <a:spLocks noGrp="1"/>
          </p:cNvSpPr>
          <p:nvPr>
            <p:ph type="body" idx="3"/>
          </p:nvPr>
        </p:nvSpPr>
        <p:spPr>
          <a:xfrm>
            <a:off x="5190260" y="1466850"/>
            <a:ext cx="2065499" cy="1305000"/>
          </a:xfrm>
          <a:prstGeom prst="rect">
            <a:avLst/>
          </a:prstGeom>
        </p:spPr>
        <p:txBody>
          <a:bodyPr lIns="91425" tIns="91425" rIns="91425" bIns="91425" anchor="t" anchorCtr="0">
            <a:noAutofit/>
          </a:bodyPr>
          <a:lstStyle/>
          <a:p>
            <a:pPr lvl="0">
              <a:buNone/>
            </a:pPr>
            <a:r>
              <a:rPr lang="en-US" sz="1200" b="1" dirty="0"/>
              <a:t>IBM Analytics (Watson)</a:t>
            </a:r>
          </a:p>
          <a:p>
            <a:pPr lvl="0">
              <a:buNone/>
            </a:pPr>
            <a:r>
              <a:rPr lang="en-US" sz="1200" dirty="0"/>
              <a:t>Technologies: Cloud based service	</a:t>
            </a:r>
          </a:p>
          <a:p>
            <a:pPr lvl="0">
              <a:buNone/>
            </a:pPr>
            <a:endParaRPr lang="en-US" sz="1200" dirty="0"/>
          </a:p>
          <a:p>
            <a:pPr lvl="0">
              <a:buNone/>
            </a:pPr>
            <a:r>
              <a:rPr lang="en-US" sz="1200" dirty="0">
                <a:hlinkClick r:id="rId5"/>
              </a:rPr>
              <a:t>https://www.ibm.com/analytics/watson-analytics/us-en/</a:t>
            </a:r>
            <a:endParaRPr lang="en-US" sz="1200" dirty="0"/>
          </a:p>
          <a:p>
            <a:pPr lvl="0">
              <a:buNone/>
            </a:pPr>
            <a:endParaRPr lang="en-US" sz="1200" dirty="0"/>
          </a:p>
          <a:p>
            <a:pPr lvl="0" rtl="0">
              <a:spcBef>
                <a:spcPts val="0"/>
              </a:spcBef>
              <a:buNone/>
            </a:pPr>
            <a:endParaRPr sz="1200" dirty="0"/>
          </a:p>
        </p:txBody>
      </p:sp>
      <p:sp>
        <p:nvSpPr>
          <p:cNvPr id="333" name="Shape 333"/>
          <p:cNvSpPr txBox="1">
            <a:spLocks noGrp="1"/>
          </p:cNvSpPr>
          <p:nvPr>
            <p:ph type="body" idx="1"/>
          </p:nvPr>
        </p:nvSpPr>
        <p:spPr>
          <a:xfrm>
            <a:off x="847600" y="3048000"/>
            <a:ext cx="2065499" cy="1305000"/>
          </a:xfrm>
          <a:prstGeom prst="rect">
            <a:avLst/>
          </a:prstGeom>
        </p:spPr>
        <p:txBody>
          <a:bodyPr lIns="91425" tIns="91425" rIns="91425" bIns="91425" anchor="t" anchorCtr="0">
            <a:noAutofit/>
          </a:bodyPr>
          <a:lstStyle/>
          <a:p>
            <a:pPr lvl="0">
              <a:buNone/>
            </a:pPr>
            <a:r>
              <a:rPr lang="en-US" sz="1200" b="1" dirty="0"/>
              <a:t>OHDSI</a:t>
            </a:r>
            <a:endParaRPr lang="en" sz="1200" b="1" dirty="0"/>
          </a:p>
          <a:p>
            <a:pPr lvl="0">
              <a:buNone/>
            </a:pPr>
            <a:r>
              <a:rPr lang="en-US" sz="1200" dirty="0"/>
              <a:t>Technologies: </a:t>
            </a:r>
          </a:p>
          <a:p>
            <a:pPr lvl="0">
              <a:buNone/>
            </a:pPr>
            <a:r>
              <a:rPr lang="en-US" sz="1200" dirty="0"/>
              <a:t>Atlas, Achilles, Calypso,</a:t>
            </a:r>
            <a:r>
              <a:rPr lang="en-US" sz="1200" dirty="0" err="1"/>
              <a:t>KnowledgeWebBase</a:t>
            </a:r>
            <a:r>
              <a:rPr lang="en-US" sz="1200" dirty="0"/>
              <a:t> </a:t>
            </a:r>
          </a:p>
          <a:p>
            <a:pPr lvl="0">
              <a:buNone/>
            </a:pPr>
            <a:endParaRPr lang="en-US" sz="1200" dirty="0"/>
          </a:p>
          <a:p>
            <a:pPr lvl="0">
              <a:buNone/>
            </a:pPr>
            <a:r>
              <a:rPr lang="en-US" sz="1200" dirty="0">
                <a:hlinkClick r:id="rId6"/>
              </a:rPr>
              <a:t>http://www.ohdsi.org/</a:t>
            </a:r>
            <a:endParaRPr lang="en-US" sz="1200" dirty="0"/>
          </a:p>
          <a:p>
            <a:pPr lvl="0">
              <a:buNone/>
            </a:pPr>
            <a:endParaRPr lang="en-US" sz="1200" dirty="0"/>
          </a:p>
        </p:txBody>
      </p:sp>
      <p:sp>
        <p:nvSpPr>
          <p:cNvPr id="334" name="Shape 334"/>
          <p:cNvSpPr txBox="1">
            <a:spLocks noGrp="1"/>
          </p:cNvSpPr>
          <p:nvPr>
            <p:ph type="body" idx="2"/>
          </p:nvPr>
        </p:nvSpPr>
        <p:spPr>
          <a:xfrm>
            <a:off x="3018930" y="3048000"/>
            <a:ext cx="2065499" cy="1305000"/>
          </a:xfrm>
          <a:prstGeom prst="rect">
            <a:avLst/>
          </a:prstGeom>
        </p:spPr>
        <p:txBody>
          <a:bodyPr lIns="91425" tIns="91425" rIns="91425" bIns="91425" anchor="t" anchorCtr="0">
            <a:noAutofit/>
          </a:bodyPr>
          <a:lstStyle/>
          <a:p>
            <a:pPr lvl="0">
              <a:buNone/>
            </a:pPr>
            <a:r>
              <a:rPr lang="en-US" sz="1200" b="1" dirty="0"/>
              <a:t>Easy Med Stat</a:t>
            </a:r>
          </a:p>
          <a:p>
            <a:pPr lvl="0">
              <a:buNone/>
            </a:pPr>
            <a:r>
              <a:rPr lang="fr-FR" sz="1200" dirty="0"/>
              <a:t>Technologies: PHP</a:t>
            </a:r>
          </a:p>
          <a:p>
            <a:pPr lvl="0">
              <a:buNone/>
            </a:pPr>
            <a:endParaRPr lang="fr-FR" sz="1200" dirty="0"/>
          </a:p>
          <a:p>
            <a:pPr lvl="0">
              <a:buNone/>
            </a:pPr>
            <a:r>
              <a:rPr lang="fr-FR" sz="1200" dirty="0">
                <a:hlinkClick r:id="rId7"/>
              </a:rPr>
              <a:t>http://www.easymedstat.com/</a:t>
            </a:r>
            <a:endParaRPr lang="fr-FR" sz="1200" dirty="0"/>
          </a:p>
          <a:p>
            <a:pPr lvl="0">
              <a:buNone/>
            </a:pPr>
            <a:endParaRPr lang="fr-FR" sz="1200" dirty="0"/>
          </a:p>
        </p:txBody>
      </p:sp>
      <p:sp>
        <p:nvSpPr>
          <p:cNvPr id="335" name="Shape 335"/>
          <p:cNvSpPr txBox="1">
            <a:spLocks noGrp="1"/>
          </p:cNvSpPr>
          <p:nvPr>
            <p:ph type="body" idx="3"/>
          </p:nvPr>
        </p:nvSpPr>
        <p:spPr>
          <a:xfrm>
            <a:off x="5190260" y="3048000"/>
            <a:ext cx="2065499" cy="1305000"/>
          </a:xfrm>
          <a:prstGeom prst="rect">
            <a:avLst/>
          </a:prstGeom>
        </p:spPr>
        <p:txBody>
          <a:bodyPr lIns="91425" tIns="91425" rIns="91425" bIns="91425" anchor="t" anchorCtr="0">
            <a:noAutofit/>
          </a:bodyPr>
          <a:lstStyle/>
          <a:p>
            <a:pPr lvl="0">
              <a:buNone/>
            </a:pPr>
            <a:r>
              <a:rPr lang="en-US" sz="1200" b="1" dirty="0" err="1"/>
              <a:t>FreeMED</a:t>
            </a:r>
            <a:endParaRPr lang="en" sz="1200" b="1" dirty="0"/>
          </a:p>
          <a:p>
            <a:pPr lvl="0">
              <a:buNone/>
            </a:pPr>
            <a:r>
              <a:rPr lang="en-US" sz="1200" dirty="0"/>
              <a:t>Technologies: Web service</a:t>
            </a:r>
          </a:p>
          <a:p>
            <a:pPr lvl="0">
              <a:buNone/>
            </a:pPr>
            <a:endParaRPr lang="en-US" sz="1200" dirty="0"/>
          </a:p>
          <a:p>
            <a:pPr lvl="0">
              <a:buNone/>
            </a:pPr>
            <a:r>
              <a:rPr lang="en-US" sz="1200" dirty="0">
                <a:hlinkClick r:id="rId8"/>
              </a:rPr>
              <a:t>http://freemedsoftware.org/</a:t>
            </a:r>
            <a:endParaRPr lang="en-US" sz="1200" dirty="0"/>
          </a:p>
          <a:p>
            <a:pPr lvl="0">
              <a:buNone/>
            </a:pPr>
            <a:endParaRPr lang="en-US" sz="1200" dirty="0"/>
          </a:p>
          <a:p>
            <a:pPr lvl="0" rtl="0">
              <a:spcBef>
                <a:spcPts val="0"/>
              </a:spcBef>
              <a:buNone/>
            </a:pPr>
            <a:endParaRPr sz="1200" dirty="0"/>
          </a:p>
        </p:txBody>
      </p:sp>
      <p:grpSp>
        <p:nvGrpSpPr>
          <p:cNvPr id="16" name="Shape 150"/>
          <p:cNvGrpSpPr/>
          <p:nvPr/>
        </p:nvGrpSpPr>
        <p:grpSpPr>
          <a:xfrm>
            <a:off x="372691" y="465112"/>
            <a:ext cx="443238" cy="443238"/>
            <a:chOff x="5941025" y="3634400"/>
            <a:chExt cx="467650" cy="467650"/>
          </a:xfrm>
        </p:grpSpPr>
        <p:sp>
          <p:nvSpPr>
            <p:cNvPr id="17" name="Shape 151"/>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152"/>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153"/>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 name="Shape 154"/>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1" name="Shape 155"/>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 name="Shape 156"/>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149778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57714550"/>
              </p:ext>
            </p:extLst>
          </p:nvPr>
        </p:nvGraphicFramePr>
        <p:xfrm>
          <a:off x="373596" y="1149402"/>
          <a:ext cx="6239855" cy="3613987"/>
        </p:xfrm>
        <a:graphic>
          <a:graphicData uri="http://schemas.openxmlformats.org/drawingml/2006/table">
            <a:tbl>
              <a:tblPr firstRow="1" firstCol="1" bandRow="1"/>
              <a:tblGrid>
                <a:gridCol w="1106515">
                  <a:extLst>
                    <a:ext uri="{9D8B030D-6E8A-4147-A177-3AD203B41FA5}">
                      <a16:colId xmlns:a16="http://schemas.microsoft.com/office/drawing/2014/main" val="1394579814"/>
                    </a:ext>
                  </a:extLst>
                </a:gridCol>
                <a:gridCol w="1183673">
                  <a:extLst>
                    <a:ext uri="{9D8B030D-6E8A-4147-A177-3AD203B41FA5}">
                      <a16:colId xmlns:a16="http://schemas.microsoft.com/office/drawing/2014/main" val="2308152347"/>
                    </a:ext>
                  </a:extLst>
                </a:gridCol>
                <a:gridCol w="1183673">
                  <a:extLst>
                    <a:ext uri="{9D8B030D-6E8A-4147-A177-3AD203B41FA5}">
                      <a16:colId xmlns:a16="http://schemas.microsoft.com/office/drawing/2014/main" val="122403745"/>
                    </a:ext>
                  </a:extLst>
                </a:gridCol>
                <a:gridCol w="863935">
                  <a:extLst>
                    <a:ext uri="{9D8B030D-6E8A-4147-A177-3AD203B41FA5}">
                      <a16:colId xmlns:a16="http://schemas.microsoft.com/office/drawing/2014/main" val="3548641917"/>
                    </a:ext>
                  </a:extLst>
                </a:gridCol>
                <a:gridCol w="990777">
                  <a:extLst>
                    <a:ext uri="{9D8B030D-6E8A-4147-A177-3AD203B41FA5}">
                      <a16:colId xmlns:a16="http://schemas.microsoft.com/office/drawing/2014/main" val="1677370075"/>
                    </a:ext>
                  </a:extLst>
                </a:gridCol>
                <a:gridCol w="911282">
                  <a:extLst>
                    <a:ext uri="{9D8B030D-6E8A-4147-A177-3AD203B41FA5}">
                      <a16:colId xmlns:a16="http://schemas.microsoft.com/office/drawing/2014/main" val="3856206753"/>
                    </a:ext>
                  </a:extLst>
                </a:gridCol>
              </a:tblGrid>
              <a:tr h="1455058">
                <a:tc>
                  <a:txBody>
                    <a:bodyPr/>
                    <a:lstStyle/>
                    <a:p>
                      <a:pPr algn="r">
                        <a:lnSpc>
                          <a:spcPct val="150000"/>
                        </a:lnSpc>
                        <a:spcAft>
                          <a:spcPts val="600"/>
                        </a:spcAft>
                      </a:pPr>
                      <a:r>
                        <a:rPr lang="ru-RU"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1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Criteria</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n-US" sz="11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n-US" sz="11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Project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lnTlToBr w="19050" cap="flat" cmpd="sng" algn="ctr">
                      <a:solidFill>
                        <a:srgbClr val="9CC2E5"/>
                      </a:solidFill>
                      <a:prstDash val="solid"/>
                      <a:round/>
                      <a:headEnd type="none" w="med" len="med"/>
                      <a:tailEnd type="none" w="med" len="med"/>
                    </a:lnTlToBr>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Analysis of medical data</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Analysis of environment data</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Open-source solution</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Big Data</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Real time analysis</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905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76083679"/>
                  </a:ext>
                </a:extLst>
              </a:tr>
              <a:tr h="257297">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Air Paca</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3942614"/>
                  </a:ext>
                </a:extLst>
              </a:tr>
              <a:tr h="257297">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Open Air</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685144777"/>
                  </a:ext>
                </a:extLst>
              </a:tr>
              <a:tr h="257297">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OHDSI</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505683576"/>
                  </a:ext>
                </a:extLst>
              </a:tr>
              <a:tr h="257297">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Easy Med Stats</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405475545"/>
                  </a:ext>
                </a:extLst>
              </a:tr>
              <a:tr h="257297">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FreeMED</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883398261"/>
                  </a:ext>
                </a:extLst>
              </a:tr>
              <a:tr h="257297">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REMITT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b="1">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50000"/>
                        </a:lnSpc>
                        <a:spcAft>
                          <a:spcPts val="600"/>
                        </a:spcAft>
                      </a:pPr>
                      <a:r>
                        <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rPr>
                        <a:t> </a:t>
                      </a: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57116667"/>
                  </a:ext>
                </a:extLst>
              </a:tr>
              <a:tr h="615147">
                <a:tc>
                  <a:txBody>
                    <a:bodyPr/>
                    <a:lstStyle/>
                    <a:p>
                      <a:pPr algn="ctr">
                        <a:lnSpc>
                          <a:spcPct val="150000"/>
                        </a:lnSpc>
                        <a:spcAft>
                          <a:spcPts val="600"/>
                        </a:spcAft>
                      </a:pPr>
                      <a:r>
                        <a:rPr lang="en-US" sz="1000" b="1">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rPr>
                        <a:t>Big Bridge - SE</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dirty="0">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dirty="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50000"/>
                        </a:lnSpc>
                        <a:spcAft>
                          <a:spcPts val="600"/>
                        </a:spcAft>
                      </a:pPr>
                      <a:r>
                        <a:rPr lang="en-US" sz="1000" b="1" dirty="0">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dirty="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p>
                      <a:pPr algn="ctr">
                        <a:lnSpc>
                          <a:spcPct val="150000"/>
                        </a:lnSpc>
                        <a:spcAft>
                          <a:spcPts val="600"/>
                        </a:spcAft>
                      </a:pPr>
                      <a:r>
                        <a:rPr lang="en-US" sz="1000" b="1" dirty="0">
                          <a:solidFill>
                            <a:srgbClr val="00B050"/>
                          </a:solidFill>
                          <a:effectLst/>
                          <a:latin typeface="Calibri Light" panose="020F0302020204030204" pitchFamily="34" charset="0"/>
                          <a:ea typeface="Calibri" panose="020F0502020204030204" pitchFamily="34" charset="0"/>
                          <a:cs typeface="Times New Roman" panose="02020603050405020304" pitchFamily="18" charset="0"/>
                        </a:rPr>
                        <a:t>(in future)</a:t>
                      </a:r>
                      <a:endParaRPr lang="en-US" sz="1000" dirty="0">
                        <a:solidFill>
                          <a:srgbClr val="2E74B5"/>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9404" marR="59404"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47613086"/>
                  </a:ext>
                </a:extLst>
              </a:tr>
            </a:tbl>
          </a:graphicData>
        </a:graphic>
      </p:graphicFrame>
      <p:sp>
        <p:nvSpPr>
          <p:cNvPr id="8" name="Shape 329"/>
          <p:cNvSpPr txBox="1">
            <a:spLocks noGrp="1"/>
          </p:cNvSpPr>
          <p:nvPr>
            <p:ph type="title"/>
          </p:nvPr>
        </p:nvSpPr>
        <p:spPr>
          <a:xfrm>
            <a:off x="373596" y="431558"/>
            <a:ext cx="4801499" cy="409500"/>
          </a:xfrm>
          <a:prstGeom prst="rect">
            <a:avLst/>
          </a:prstGeom>
        </p:spPr>
        <p:txBody>
          <a:bodyPr lIns="91425" tIns="91425" rIns="91425" bIns="91425" anchor="b" anchorCtr="0">
            <a:noAutofit/>
          </a:bodyPr>
          <a:lstStyle/>
          <a:p>
            <a:pPr lvl="0"/>
            <a:r>
              <a:rPr lang="en-US" dirty="0"/>
              <a:t>COMPARING</a:t>
            </a:r>
            <a:r>
              <a:rPr lang="en" dirty="0"/>
              <a:t> </a:t>
            </a:r>
            <a:r>
              <a:rPr lang="en-US" dirty="0">
                <a:solidFill>
                  <a:srgbClr val="4CAF50"/>
                </a:solidFill>
              </a:rPr>
              <a:t>SOLUTIONS </a:t>
            </a:r>
            <a:endParaRPr lang="en" dirty="0"/>
          </a:p>
        </p:txBody>
      </p:sp>
    </p:spTree>
    <p:extLst>
      <p:ext uri="{BB962C8B-B14F-4D97-AF65-F5344CB8AC3E}">
        <p14:creationId xmlns:p14="http://schemas.microsoft.com/office/powerpoint/2010/main" val="404250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7" name="Shape 190"/>
          <p:cNvSpPr txBox="1">
            <a:spLocks noGrp="1"/>
          </p:cNvSpPr>
          <p:nvPr>
            <p:ph type="title"/>
          </p:nvPr>
        </p:nvSpPr>
        <p:spPr>
          <a:xfrm>
            <a:off x="471755" y="573276"/>
            <a:ext cx="6018350" cy="409500"/>
          </a:xfrm>
          <a:prstGeom prst="rect">
            <a:avLst/>
          </a:prstGeom>
        </p:spPr>
        <p:txBody>
          <a:bodyPr lIns="91425" tIns="91425" rIns="91425" bIns="91425" anchor="b" anchorCtr="0">
            <a:noAutofit/>
          </a:bodyPr>
          <a:lstStyle/>
          <a:p>
            <a:pPr lvl="0"/>
            <a:r>
              <a:rPr lang="en-US" dirty="0"/>
              <a:t>OUR </a:t>
            </a:r>
            <a:r>
              <a:rPr lang="en-US" dirty="0">
                <a:solidFill>
                  <a:srgbClr val="3A81BA"/>
                </a:solidFill>
              </a:rPr>
              <a:t>TEAM</a:t>
            </a:r>
            <a:endParaRPr lang="en" dirty="0">
              <a:solidFill>
                <a:srgbClr val="3A81BA"/>
              </a:solidFill>
            </a:endParaRPr>
          </a:p>
        </p:txBody>
      </p:sp>
      <p:pic>
        <p:nvPicPr>
          <p:cNvPr id="11" name="Рисунок 10"/>
          <p:cNvPicPr>
            <a:picLocks noChangeAspect="1"/>
          </p:cNvPicPr>
          <p:nvPr/>
        </p:nvPicPr>
        <p:blipFill>
          <a:blip r:embed="rId2"/>
          <a:stretch>
            <a:fillRect/>
          </a:stretch>
        </p:blipFill>
        <p:spPr>
          <a:xfrm>
            <a:off x="4105879" y="1722778"/>
            <a:ext cx="3708250" cy="3708250"/>
          </a:xfrm>
          <a:prstGeom prst="rect">
            <a:avLst/>
          </a:prstGeom>
        </p:spPr>
      </p:pic>
      <p:grpSp>
        <p:nvGrpSpPr>
          <p:cNvPr id="2" name="Группа 1"/>
          <p:cNvGrpSpPr/>
          <p:nvPr/>
        </p:nvGrpSpPr>
        <p:grpSpPr>
          <a:xfrm>
            <a:off x="471755" y="1261113"/>
            <a:ext cx="6018349" cy="2088922"/>
            <a:chOff x="471755" y="1128910"/>
            <a:chExt cx="6018349" cy="2088922"/>
          </a:xfrm>
        </p:grpSpPr>
        <p:sp>
          <p:nvSpPr>
            <p:cNvPr id="13" name="Прямоугольник 12"/>
            <p:cNvSpPr/>
            <p:nvPr/>
          </p:nvSpPr>
          <p:spPr>
            <a:xfrm>
              <a:off x="471755" y="1128910"/>
              <a:ext cx="5408049" cy="461665"/>
            </a:xfrm>
            <a:prstGeom prst="rect">
              <a:avLst/>
            </a:prstGeom>
          </p:spPr>
          <p:txBody>
            <a:bodyPr wrap="square">
              <a:spAutoFit/>
            </a:bodyPr>
            <a:lstStyle/>
            <a:p>
              <a:r>
                <a:rPr lang="en" sz="2400" dirty="0">
                  <a:solidFill>
                    <a:srgbClr val="3A81BA"/>
                  </a:solidFill>
                </a:rPr>
                <a:t>👧 </a:t>
              </a:r>
              <a:r>
                <a:rPr lang="en-US" sz="2400" dirty="0">
                  <a:solidFill>
                    <a:srgbClr val="999999"/>
                  </a:solidFill>
                  <a:latin typeface="Karla" panose="020B0604020202020204" charset="0"/>
                  <a:ea typeface="Karla" panose="020B0604020202020204" charset="0"/>
                </a:rPr>
                <a:t>Irina – project chief, developer</a:t>
              </a:r>
              <a:endParaRPr lang="ru-RU" sz="2400" dirty="0">
                <a:solidFill>
                  <a:srgbClr val="3A81BA"/>
                </a:solidFill>
                <a:ea typeface="Karla" panose="020B0604020202020204" charset="0"/>
              </a:endParaRPr>
            </a:p>
          </p:txBody>
        </p:sp>
        <p:sp>
          <p:nvSpPr>
            <p:cNvPr id="16" name="Прямоугольник 15"/>
            <p:cNvSpPr/>
            <p:nvPr/>
          </p:nvSpPr>
          <p:spPr>
            <a:xfrm>
              <a:off x="471755" y="1671329"/>
              <a:ext cx="6018349" cy="461665"/>
            </a:xfrm>
            <a:prstGeom prst="rect">
              <a:avLst/>
            </a:prstGeom>
          </p:spPr>
          <p:txBody>
            <a:bodyPr wrap="square">
              <a:spAutoFit/>
            </a:bodyPr>
            <a:lstStyle/>
            <a:p>
              <a:r>
                <a:rPr lang="en" sz="2400" dirty="0">
                  <a:solidFill>
                    <a:srgbClr val="3A81BA"/>
                  </a:solidFill>
                </a:rPr>
                <a:t>👦</a:t>
              </a:r>
              <a:r>
                <a:rPr lang="en-US" sz="2400" dirty="0"/>
                <a:t> </a:t>
              </a:r>
              <a:r>
                <a:rPr lang="en-US" sz="2400" dirty="0">
                  <a:solidFill>
                    <a:srgbClr val="999999"/>
                  </a:solidFill>
                  <a:latin typeface="Karla" panose="020B0604020202020204" charset="0"/>
                  <a:ea typeface="Karla" panose="020B0604020202020204" charset="0"/>
                </a:rPr>
                <a:t>Sergey</a:t>
              </a:r>
              <a:r>
                <a:rPr lang="ru-RU" sz="2400" dirty="0">
                  <a:solidFill>
                    <a:srgbClr val="999999"/>
                  </a:solidFill>
                  <a:latin typeface="Karla" panose="020B0604020202020204" charset="0"/>
                  <a:ea typeface="Karla" panose="020B0604020202020204" charset="0"/>
                </a:rPr>
                <a:t> – </a:t>
              </a:r>
              <a:r>
                <a:rPr lang="en-US" sz="2400" dirty="0">
                  <a:solidFill>
                    <a:srgbClr val="999999"/>
                  </a:solidFill>
                  <a:latin typeface="Karla" panose="020B0604020202020204" charset="0"/>
                  <a:ea typeface="Karla" panose="020B0604020202020204" charset="0"/>
                </a:rPr>
                <a:t>developer, medical expert</a:t>
              </a:r>
            </a:p>
          </p:txBody>
        </p:sp>
        <p:sp>
          <p:nvSpPr>
            <p:cNvPr id="6" name="Прямоугольник 5"/>
            <p:cNvSpPr/>
            <p:nvPr/>
          </p:nvSpPr>
          <p:spPr>
            <a:xfrm>
              <a:off x="471756" y="2213748"/>
              <a:ext cx="4572000" cy="461665"/>
            </a:xfrm>
            <a:prstGeom prst="rect">
              <a:avLst/>
            </a:prstGeom>
          </p:spPr>
          <p:txBody>
            <a:bodyPr>
              <a:spAutoFit/>
            </a:bodyPr>
            <a:lstStyle/>
            <a:p>
              <a:r>
                <a:rPr lang="en" sz="2400" dirty="0">
                  <a:solidFill>
                    <a:srgbClr val="3A81BA"/>
                  </a:solidFill>
                </a:rPr>
                <a:t>👦</a:t>
              </a:r>
              <a:r>
                <a:rPr lang="en-US" sz="2400" dirty="0"/>
                <a:t> </a:t>
              </a:r>
              <a:r>
                <a:rPr lang="en-US" sz="2400" dirty="0">
                  <a:solidFill>
                    <a:srgbClr val="999999"/>
                  </a:solidFill>
                  <a:latin typeface="Karla" panose="020B0604020202020204" charset="0"/>
                  <a:ea typeface="Karla" panose="020B0604020202020204" charset="0"/>
                </a:rPr>
                <a:t>Oualid</a:t>
              </a:r>
              <a:r>
                <a:rPr lang="ru-RU" sz="2400" dirty="0">
                  <a:solidFill>
                    <a:srgbClr val="999999"/>
                  </a:solidFill>
                  <a:latin typeface="Karla" panose="020B0604020202020204" charset="0"/>
                  <a:ea typeface="Karla" panose="020B0604020202020204" charset="0"/>
                </a:rPr>
                <a:t> - </a:t>
              </a:r>
              <a:r>
                <a:rPr lang="en-US" sz="2400" dirty="0">
                  <a:solidFill>
                    <a:srgbClr val="999999"/>
                  </a:solidFill>
                  <a:latin typeface="Karla" panose="020B0604020202020204" charset="0"/>
                  <a:ea typeface="Karla" panose="020B0604020202020204" charset="0"/>
                </a:rPr>
                <a:t>developer</a:t>
              </a:r>
              <a:endParaRPr lang="ru-RU" sz="2400" dirty="0">
                <a:solidFill>
                  <a:srgbClr val="3A81BA"/>
                </a:solidFill>
                <a:ea typeface="Karla" panose="020B0604020202020204" charset="0"/>
              </a:endParaRPr>
            </a:p>
          </p:txBody>
        </p:sp>
        <p:sp>
          <p:nvSpPr>
            <p:cNvPr id="8" name="Прямоугольник 7"/>
            <p:cNvSpPr/>
            <p:nvPr/>
          </p:nvSpPr>
          <p:spPr>
            <a:xfrm>
              <a:off x="471756" y="2756167"/>
              <a:ext cx="4572000" cy="461665"/>
            </a:xfrm>
            <a:prstGeom prst="rect">
              <a:avLst/>
            </a:prstGeom>
          </p:spPr>
          <p:txBody>
            <a:bodyPr>
              <a:spAutoFit/>
            </a:bodyPr>
            <a:lstStyle/>
            <a:p>
              <a:r>
                <a:rPr lang="en" sz="2400" dirty="0">
                  <a:solidFill>
                    <a:srgbClr val="3A81BA"/>
                  </a:solidFill>
                </a:rPr>
                <a:t>👦</a:t>
              </a:r>
              <a:r>
                <a:rPr lang="en-US" sz="2400" dirty="0"/>
                <a:t> </a:t>
              </a:r>
              <a:r>
                <a:rPr lang="en-US" sz="2400" dirty="0">
                  <a:solidFill>
                    <a:srgbClr val="999999"/>
                  </a:solidFill>
                  <a:latin typeface="Karla" panose="020B0604020202020204" charset="0"/>
                  <a:ea typeface="Karla" panose="020B0604020202020204" charset="0"/>
                </a:rPr>
                <a:t>Walid</a:t>
              </a:r>
              <a:r>
                <a:rPr lang="ru-RU" sz="2400" dirty="0">
                  <a:solidFill>
                    <a:srgbClr val="999999"/>
                  </a:solidFill>
                  <a:latin typeface="Karla" panose="020B0604020202020204" charset="0"/>
                  <a:ea typeface="Karla" panose="020B0604020202020204" charset="0"/>
                </a:rPr>
                <a:t> - </a:t>
              </a:r>
              <a:r>
                <a:rPr lang="en-US" sz="2400" dirty="0">
                  <a:solidFill>
                    <a:srgbClr val="999999"/>
                  </a:solidFill>
                  <a:latin typeface="Karla" panose="020B0604020202020204" charset="0"/>
                  <a:ea typeface="Karla" panose="020B0604020202020204" charset="0"/>
                </a:rPr>
                <a:t>developer</a:t>
              </a:r>
              <a:endParaRPr lang="ru-RU" sz="2400" dirty="0">
                <a:solidFill>
                  <a:srgbClr val="3A81BA"/>
                </a:solidFill>
                <a:ea typeface="Karla" panose="020B0604020202020204" charset="0"/>
              </a:endParaRPr>
            </a:p>
          </p:txBody>
        </p:sp>
      </p:grpSp>
    </p:spTree>
    <p:extLst>
      <p:ext uri="{BB962C8B-B14F-4D97-AF65-F5344CB8AC3E}">
        <p14:creationId xmlns:p14="http://schemas.microsoft.com/office/powerpoint/2010/main" val="99073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Shape 190"/>
          <p:cNvSpPr txBox="1">
            <a:spLocks/>
          </p:cNvSpPr>
          <p:nvPr/>
        </p:nvSpPr>
        <p:spPr>
          <a:xfrm>
            <a:off x="922151" y="467647"/>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PROJECT’S </a:t>
            </a:r>
            <a:r>
              <a:rPr lang="en-US" dirty="0">
                <a:solidFill>
                  <a:srgbClr val="FF9800"/>
                </a:solidFill>
              </a:rPr>
              <a:t>ORGANIZATION</a:t>
            </a:r>
            <a:endParaRPr lang="en" dirty="0">
              <a:solidFill>
                <a:srgbClr val="FF9800"/>
              </a:solidFill>
            </a:endParaRPr>
          </a:p>
        </p:txBody>
      </p:sp>
      <p:grpSp>
        <p:nvGrpSpPr>
          <p:cNvPr id="6" name="Shape 767"/>
          <p:cNvGrpSpPr/>
          <p:nvPr/>
        </p:nvGrpSpPr>
        <p:grpSpPr>
          <a:xfrm>
            <a:off x="435628" y="375094"/>
            <a:ext cx="486523" cy="449021"/>
            <a:chOff x="5973900" y="318475"/>
            <a:chExt cx="401900" cy="380575"/>
          </a:xfrm>
        </p:grpSpPr>
        <p:sp>
          <p:nvSpPr>
            <p:cNvPr id="7" name="Shape 768"/>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769"/>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770"/>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771"/>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772"/>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773"/>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74"/>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75"/>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76"/>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77"/>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78"/>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79"/>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0"/>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 name="Shape 781"/>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2" name="Picture 1"/>
          <p:cNvPicPr>
            <a:picLocks noChangeAspect="1"/>
          </p:cNvPicPr>
          <p:nvPr/>
        </p:nvPicPr>
        <p:blipFill>
          <a:blip r:embed="rId4"/>
          <a:stretch>
            <a:fillRect/>
          </a:stretch>
        </p:blipFill>
        <p:spPr>
          <a:xfrm>
            <a:off x="202538" y="1575011"/>
            <a:ext cx="8695631" cy="2505762"/>
          </a:xfrm>
          <a:prstGeom prst="rect">
            <a:avLst/>
          </a:prstGeom>
        </p:spPr>
      </p:pic>
      <p:graphicFrame>
        <p:nvGraphicFramePr>
          <p:cNvPr id="32" name="Object 31">
            <a:hlinkClick r:id="" action="ppaction://ole?verb=1"/>
          </p:cNvPr>
          <p:cNvGraphicFramePr>
            <a:graphicFrameLocks noChangeAspect="1"/>
          </p:cNvGraphicFramePr>
          <p:nvPr>
            <p:extLst>
              <p:ext uri="{D42A27DB-BD31-4B8C-83A1-F6EECF244321}">
                <p14:modId xmlns:p14="http://schemas.microsoft.com/office/powerpoint/2010/main" val="1145862011"/>
              </p:ext>
            </p:extLst>
          </p:nvPr>
        </p:nvGraphicFramePr>
        <p:xfrm>
          <a:off x="6615123" y="214924"/>
          <a:ext cx="1355421" cy="1143637"/>
        </p:xfrm>
        <a:graphic>
          <a:graphicData uri="http://schemas.openxmlformats.org/presentationml/2006/ole">
            <mc:AlternateContent xmlns:mc="http://schemas.openxmlformats.org/markup-compatibility/2006">
              <mc:Choice xmlns:v="urn:schemas-microsoft-com:vml" Requires="v">
                <p:oleObj spid="_x0000_s4104" name="Project" showAsIcon="1" r:id="rId5" imgW="914400" imgH="771480" progId="MSProject.Project.9">
                  <p:link updateAutomatic="1"/>
                </p:oleObj>
              </mc:Choice>
              <mc:Fallback>
                <p:oleObj name="Project" showAsIcon="1" r:id="rId5" imgW="914400" imgH="771480" progId="MSProject.Project.9">
                  <p:link updateAutomatic="1"/>
                  <p:pic>
                    <p:nvPicPr>
                      <p:cNvPr id="0" name=""/>
                      <p:cNvPicPr/>
                      <p:nvPr/>
                    </p:nvPicPr>
                    <p:blipFill>
                      <a:blip r:embed="rId6"/>
                      <a:stretch>
                        <a:fillRect/>
                      </a:stretch>
                    </p:blipFill>
                    <p:spPr>
                      <a:xfrm>
                        <a:off x="6615123" y="214924"/>
                        <a:ext cx="1355421" cy="1143637"/>
                      </a:xfrm>
                      <a:prstGeom prst="rect">
                        <a:avLst/>
                      </a:prstGeom>
                    </p:spPr>
                  </p:pic>
                </p:oleObj>
              </mc:Fallback>
            </mc:AlternateContent>
          </a:graphicData>
        </a:graphic>
      </p:graphicFrame>
    </p:spTree>
    <p:extLst>
      <p:ext uri="{BB962C8B-B14F-4D97-AF65-F5344CB8AC3E}">
        <p14:creationId xmlns:p14="http://schemas.microsoft.com/office/powerpoint/2010/main" val="2765471060"/>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933</Words>
  <Application>Microsoft Office PowerPoint</Application>
  <PresentationFormat>On-screen Show (16:9)</PresentationFormat>
  <Paragraphs>276</Paragraphs>
  <Slides>27</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vt:i4>
      </vt:variant>
      <vt:variant>
        <vt:lpstr>Slide Titles</vt:lpstr>
      </vt:variant>
      <vt:variant>
        <vt:i4>27</vt:i4>
      </vt:variant>
    </vt:vector>
  </HeadingPairs>
  <TitlesOfParts>
    <vt:vector size="36" baseType="lpstr">
      <vt:lpstr>Times New Roman</vt:lpstr>
      <vt:lpstr>Montserrat</vt:lpstr>
      <vt:lpstr>Calibri Light</vt:lpstr>
      <vt:lpstr>Arial</vt:lpstr>
      <vt:lpstr>Karla</vt:lpstr>
      <vt:lpstr>Wingdings</vt:lpstr>
      <vt:lpstr>Calibri</vt:lpstr>
      <vt:lpstr>Arvirargus template</vt:lpstr>
      <vt:lpstr>C:\Users\user\Desktop\FINALFINAL\Annexes\Project Plan.mpp</vt:lpstr>
      <vt:lpstr>BIG BRIDGE :  Projet Big Data Santé et Environnement dans la ville de Nice en partenariat avec l’IMREDD</vt:lpstr>
      <vt:lpstr>SUMMARY</vt:lpstr>
      <vt:lpstr>DOES AIR POLLUTION AFFECT HEALTH ?</vt:lpstr>
      <vt:lpstr>PROJECT’S OBJECTIVE AND GOALS</vt:lpstr>
      <vt:lpstr>PROJECT’S PARTNER: IMREDD</vt:lpstr>
      <vt:lpstr>EXISTING SOLUTIONS  (state of the art)</vt:lpstr>
      <vt:lpstr>COMPARING SOLUTIONS </vt:lpstr>
      <vt:lpstr>OUR TEAM</vt:lpstr>
      <vt:lpstr>PowerPoint Presentation</vt:lpstr>
      <vt:lpstr>HEALTH DATA</vt:lpstr>
      <vt:lpstr>PowerPoint Presentation</vt:lpstr>
      <vt:lpstr> Architecture of Big Bridge with Oracle DWH implementation </vt:lpstr>
      <vt:lpstr>PowerPoint Presentation</vt:lpstr>
      <vt:lpstr>PowerPoint Presentation</vt:lpstr>
      <vt:lpstr>PowerPoint Presentation</vt:lpstr>
      <vt:lpstr>PowerPoint Presentation</vt:lpstr>
      <vt:lpstr>THE LINEAR CORRELATION COEFFICIENT OF UNFILTERED DATA</vt:lpstr>
      <vt:lpstr>THE LINEAR CORRELATION COEFFICIENT OF FILTERED DATA BY DIAGNOSIS (Lung patients)</vt:lpstr>
      <vt:lpstr>THE LINEAR CORRELATION COEFFICIENT OF FILTERED DATA BY DIAGNOSIS (Heart patients)</vt:lpstr>
      <vt:lpstr>THE LINEAR CORRELATION COEFFICIENT OF INTERVAL DATA (5 days period)</vt:lpstr>
      <vt:lpstr>PowerPoint Presentation</vt:lpstr>
      <vt:lpstr>PowerPoint Presentation</vt:lpstr>
      <vt:lpstr>EXTRAPOLATION OF THE ENVIRONMENTAL DATA</vt:lpstr>
      <vt:lpstr>EXTRAPOLATION OF THE  HEALTH DATA</vt:lpstr>
      <vt:lpstr>DISPLAYING THE  MAP IN THE WEB APPLICATION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BDSE :  Projet Big Data Santé et Environnement dans la ville de Nice en partenariat avec l’IMREDD</dc:title>
  <dc:creator>Ирина Григорьева</dc:creator>
  <cp:lastModifiedBy>Ирина Григорьева</cp:lastModifiedBy>
  <cp:revision>87</cp:revision>
  <dcterms:modified xsi:type="dcterms:W3CDTF">2017-03-26T17:55:15Z</dcterms:modified>
</cp:coreProperties>
</file>