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2"/>
  </p:notesMasterIdLst>
  <p:sldIdLst>
    <p:sldId id="256" r:id="rId2"/>
    <p:sldId id="285" r:id="rId3"/>
    <p:sldId id="286" r:id="rId4"/>
    <p:sldId id="289" r:id="rId5"/>
    <p:sldId id="296" r:id="rId6"/>
    <p:sldId id="265" r:id="rId7"/>
    <p:sldId id="291" r:id="rId8"/>
    <p:sldId id="259" r:id="rId9"/>
    <p:sldId id="258" r:id="rId10"/>
    <p:sldId id="295" r:id="rId11"/>
    <p:sldId id="309" r:id="rId12"/>
    <p:sldId id="310" r:id="rId13"/>
    <p:sldId id="313" r:id="rId14"/>
    <p:sldId id="297" r:id="rId15"/>
    <p:sldId id="293" r:id="rId16"/>
    <p:sldId id="311" r:id="rId17"/>
    <p:sldId id="312" r:id="rId18"/>
    <p:sldId id="308" r:id="rId19"/>
    <p:sldId id="280" r:id="rId20"/>
    <p:sldId id="314" r:id="rId21"/>
  </p:sldIdLst>
  <p:sldSz cx="9144000" cy="5143500" type="screen16x9"/>
  <p:notesSz cx="6858000" cy="9144000"/>
  <p:embeddedFontLst>
    <p:embeddedFont>
      <p:font typeface="Calibri Light" panose="020F0302020204030204" pitchFamily="34" charset="0"/>
      <p:regular r:id="rId23"/>
      <p:italic r:id="rId24"/>
    </p:embeddedFont>
    <p:embeddedFont>
      <p:font typeface="Calibri" panose="020F0502020204030204" pitchFamily="34" charset="0"/>
      <p:regular r:id="rId25"/>
      <p:bold r:id="rId26"/>
      <p:italic r:id="rId27"/>
      <p:boldItalic r:id="rId28"/>
    </p:embeddedFont>
    <p:embeddedFont>
      <p:font typeface="Montserrat" panose="00000500000000000000" pitchFamily="50" charset="0"/>
      <p:regular r:id="rId29"/>
      <p:bold r:id="rId30"/>
      <p:italic r:id="rId31"/>
      <p:boldItalic r:id="rId32"/>
    </p:embeddedFont>
    <p:embeddedFont>
      <p:font typeface="Karla"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999999"/>
    <a:srgbClr val="FFC000"/>
    <a:srgbClr val="9ACAD3"/>
    <a:srgbClr val="00B050"/>
    <a:srgbClr val="FF9800"/>
    <a:srgbClr val="868686"/>
    <a:srgbClr val="00BCD4"/>
    <a:srgbClr val="8BC34A"/>
    <a:srgbClr val="2C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48AD70CB-6C13-48E4-ACBE-9D47974E4F65}">
  <a:tblStyle styleId="{48AD70CB-6C13-48E4-ACBE-9D47974E4F65}"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10" autoAdjust="0"/>
    <p:restoredTop sz="88192" autoAdjust="0"/>
  </p:normalViewPr>
  <p:slideViewPr>
    <p:cSldViewPr snapToGrid="0">
      <p:cViewPr varScale="1">
        <p:scale>
          <a:sx n="79" d="100"/>
          <a:sy n="79" d="100"/>
        </p:scale>
        <p:origin x="106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36068C-0F53-4182-AFD6-0C9A1F4F92FC}" type="doc">
      <dgm:prSet loTypeId="urn:microsoft.com/office/officeart/2005/8/layout/radial4" loCatId="relationship" qsTypeId="urn:microsoft.com/office/officeart/2005/8/quickstyle/simple2" qsCatId="simple" csTypeId="urn:microsoft.com/office/officeart/2005/8/colors/colorful1" csCatId="colorful" phldr="1"/>
      <dgm:spPr/>
      <dgm:t>
        <a:bodyPr/>
        <a:lstStyle/>
        <a:p>
          <a:endParaRPr lang="ru-RU"/>
        </a:p>
      </dgm:t>
    </dgm:pt>
    <dgm:pt modelId="{8297DBC7-DA20-45DC-ADC4-79A388625A35}">
      <dgm:prSet phldrT="[Текст]"/>
      <dgm:spPr>
        <a:solidFill>
          <a:schemeClr val="accent6">
            <a:lumMod val="60000"/>
            <a:lumOff val="40000"/>
          </a:schemeClr>
        </a:solidFill>
      </dgm:spPr>
      <dgm:t>
        <a:bodyPr/>
        <a:lstStyle/>
        <a:p>
          <a:r>
            <a:rPr lang="en-US" dirty="0"/>
            <a:t>Software tool</a:t>
          </a:r>
          <a:endParaRPr lang="ru-RU" dirty="0"/>
        </a:p>
      </dgm:t>
    </dgm:pt>
    <dgm:pt modelId="{8EBF5EF9-1DB0-4CC3-93C0-F5DA56B9E7AC}" type="parTrans" cxnId="{3EFF69E9-B718-4A39-B8D3-BD8BC0BEE636}">
      <dgm:prSet/>
      <dgm:spPr/>
      <dgm:t>
        <a:bodyPr/>
        <a:lstStyle/>
        <a:p>
          <a:endParaRPr lang="ru-RU"/>
        </a:p>
      </dgm:t>
    </dgm:pt>
    <dgm:pt modelId="{E327E145-52F6-465E-8566-885259CBC711}" type="sibTrans" cxnId="{3EFF69E9-B718-4A39-B8D3-BD8BC0BEE636}">
      <dgm:prSet/>
      <dgm:spPr/>
      <dgm:t>
        <a:bodyPr/>
        <a:lstStyle/>
        <a:p>
          <a:endParaRPr lang="ru-RU"/>
        </a:p>
      </dgm:t>
    </dgm:pt>
    <dgm:pt modelId="{355187DF-1959-4BD5-8F21-EAD2584862ED}">
      <dgm:prSet phldrT="[Текст]"/>
      <dgm:spPr/>
      <dgm:t>
        <a:bodyPr/>
        <a:lstStyle/>
        <a:p>
          <a:r>
            <a:rPr lang="en-US" dirty="0"/>
            <a:t>Management data</a:t>
          </a:r>
          <a:endParaRPr lang="ru-RU" dirty="0"/>
        </a:p>
      </dgm:t>
    </dgm:pt>
    <dgm:pt modelId="{01718F31-16B7-4D6A-8D63-4EE982EE7E60}" type="parTrans" cxnId="{0220920E-7DB2-4B03-8D62-7A63C6B76559}">
      <dgm:prSet/>
      <dgm:spPr/>
      <dgm:t>
        <a:bodyPr/>
        <a:lstStyle/>
        <a:p>
          <a:endParaRPr lang="ru-RU"/>
        </a:p>
      </dgm:t>
    </dgm:pt>
    <dgm:pt modelId="{E2E7A5FE-445B-452E-B6F6-C89F4EDFA7DF}" type="sibTrans" cxnId="{0220920E-7DB2-4B03-8D62-7A63C6B76559}">
      <dgm:prSet/>
      <dgm:spPr/>
      <dgm:t>
        <a:bodyPr/>
        <a:lstStyle/>
        <a:p>
          <a:endParaRPr lang="ru-RU"/>
        </a:p>
      </dgm:t>
    </dgm:pt>
    <dgm:pt modelId="{35313F4C-38E9-40BD-854C-BFDF016BE6CE}">
      <dgm:prSet phldrT="[Текст]"/>
      <dgm:spPr/>
      <dgm:t>
        <a:bodyPr/>
        <a:lstStyle/>
        <a:p>
          <a:r>
            <a:rPr lang="en-US" dirty="0"/>
            <a:t>BIG Bridge</a:t>
          </a:r>
        </a:p>
        <a:p>
          <a:r>
            <a:rPr lang="en-US" dirty="0"/>
            <a:t>(DATA LAKE)</a:t>
          </a:r>
          <a:endParaRPr lang="ru-RU" dirty="0"/>
        </a:p>
      </dgm:t>
    </dgm:pt>
    <dgm:pt modelId="{C4C47AFB-D3EA-41B1-83D8-FD7DFA730422}" type="parTrans" cxnId="{B808920A-5159-4350-A395-0FEA3C5354E7}">
      <dgm:prSet/>
      <dgm:spPr/>
      <dgm:t>
        <a:bodyPr/>
        <a:lstStyle/>
        <a:p>
          <a:endParaRPr lang="ru-RU"/>
        </a:p>
      </dgm:t>
    </dgm:pt>
    <dgm:pt modelId="{DBDD6F8A-1222-4B9D-B3E5-7667A202044F}" type="sibTrans" cxnId="{B808920A-5159-4350-A395-0FEA3C5354E7}">
      <dgm:prSet/>
      <dgm:spPr/>
      <dgm:t>
        <a:bodyPr/>
        <a:lstStyle/>
        <a:p>
          <a:endParaRPr lang="ru-RU"/>
        </a:p>
      </dgm:t>
    </dgm:pt>
    <dgm:pt modelId="{C92C4924-DA0E-4910-A87F-368A567DE1B6}">
      <dgm:prSet phldrT="[Текст]"/>
      <dgm:spPr/>
      <dgm:t>
        <a:bodyPr/>
        <a:lstStyle/>
        <a:p>
          <a:r>
            <a:rPr lang="en-US" dirty="0"/>
            <a:t>Data Analysis</a:t>
          </a:r>
          <a:endParaRPr lang="ru-RU" dirty="0"/>
        </a:p>
      </dgm:t>
    </dgm:pt>
    <dgm:pt modelId="{274F7FE4-D3D7-4112-8AB2-5046FACAB401}" type="parTrans" cxnId="{72E3AD33-D1BE-429F-A34F-81318411C77B}">
      <dgm:prSet/>
      <dgm:spPr/>
      <dgm:t>
        <a:bodyPr/>
        <a:lstStyle/>
        <a:p>
          <a:endParaRPr lang="ru-RU"/>
        </a:p>
      </dgm:t>
    </dgm:pt>
    <dgm:pt modelId="{EFD3B712-04D0-4CF6-85F1-C9C603C99AEA}" type="sibTrans" cxnId="{72E3AD33-D1BE-429F-A34F-81318411C77B}">
      <dgm:prSet/>
      <dgm:spPr/>
      <dgm:t>
        <a:bodyPr/>
        <a:lstStyle/>
        <a:p>
          <a:endParaRPr lang="ru-RU"/>
        </a:p>
      </dgm:t>
    </dgm:pt>
    <dgm:pt modelId="{36310D11-A448-4847-8B8B-18BEA333885E}" type="pres">
      <dgm:prSet presAssocID="{2636068C-0F53-4182-AFD6-0C9A1F4F92FC}" presName="cycle" presStyleCnt="0">
        <dgm:presLayoutVars>
          <dgm:chMax val="1"/>
          <dgm:dir/>
          <dgm:animLvl val="ctr"/>
          <dgm:resizeHandles val="exact"/>
        </dgm:presLayoutVars>
      </dgm:prSet>
      <dgm:spPr/>
    </dgm:pt>
    <dgm:pt modelId="{23C10239-F265-4362-A1F8-145104A36D98}" type="pres">
      <dgm:prSet presAssocID="{8297DBC7-DA20-45DC-ADC4-79A388625A35}" presName="centerShape" presStyleLbl="node0" presStyleIdx="0" presStyleCnt="1"/>
      <dgm:spPr/>
    </dgm:pt>
    <dgm:pt modelId="{F753BF4A-0B96-4E29-AB1D-5DFB63E84F3A}" type="pres">
      <dgm:prSet presAssocID="{01718F31-16B7-4D6A-8D63-4EE982EE7E60}" presName="parTrans" presStyleLbl="bgSibTrans2D1" presStyleIdx="0" presStyleCnt="3" custAng="19178160" custScaleX="92817" custLinFactY="-46639" custLinFactNeighborX="-16318" custLinFactNeighborY="-100000"/>
      <dgm:spPr/>
    </dgm:pt>
    <dgm:pt modelId="{E4868B0A-96EA-4BFF-AEA4-0913E855160A}" type="pres">
      <dgm:prSet presAssocID="{355187DF-1959-4BD5-8F21-EAD2584862ED}" presName="node" presStyleLbl="node1" presStyleIdx="0" presStyleCnt="3" custRadScaleRad="143188" custRadScaleInc="8940">
        <dgm:presLayoutVars>
          <dgm:bulletEnabled val="1"/>
        </dgm:presLayoutVars>
      </dgm:prSet>
      <dgm:spPr/>
    </dgm:pt>
    <dgm:pt modelId="{B7DF28D2-5FA7-4C5A-A37A-905FAD417985}" type="pres">
      <dgm:prSet presAssocID="{C4C47AFB-D3EA-41B1-83D8-FD7DFA730422}" presName="parTrans" presStyleLbl="bgSibTrans2D1" presStyleIdx="1" presStyleCnt="3"/>
      <dgm:spPr/>
    </dgm:pt>
    <dgm:pt modelId="{840D14C4-DC83-4123-BA5C-6B7EF7BF74F7}" type="pres">
      <dgm:prSet presAssocID="{35313F4C-38E9-40BD-854C-BFDF016BE6CE}" presName="node" presStyleLbl="node1" presStyleIdx="1" presStyleCnt="3" custRadScaleRad="91951" custRadScaleInc="-2172">
        <dgm:presLayoutVars>
          <dgm:bulletEnabled val="1"/>
        </dgm:presLayoutVars>
      </dgm:prSet>
      <dgm:spPr/>
    </dgm:pt>
    <dgm:pt modelId="{DE85C9BA-46B0-4ED5-B777-145F957DAAD0}" type="pres">
      <dgm:prSet presAssocID="{274F7FE4-D3D7-4112-8AB2-5046FACAB401}" presName="parTrans" presStyleLbl="bgSibTrans2D1" presStyleIdx="2" presStyleCnt="3" custAng="2499816" custScaleX="54487" custLinFactY="-49043" custLinFactNeighborX="-4589" custLinFactNeighborY="-100000"/>
      <dgm:spPr/>
    </dgm:pt>
    <dgm:pt modelId="{FA2B592F-3328-4994-BBC0-A59F8A8C0D5F}" type="pres">
      <dgm:prSet presAssocID="{C92C4924-DA0E-4910-A87F-368A567DE1B6}" presName="node" presStyleLbl="node1" presStyleIdx="2" presStyleCnt="3" custRadScaleRad="138969" custRadScaleInc="-11106">
        <dgm:presLayoutVars>
          <dgm:bulletEnabled val="1"/>
        </dgm:presLayoutVars>
      </dgm:prSet>
      <dgm:spPr/>
    </dgm:pt>
  </dgm:ptLst>
  <dgm:cxnLst>
    <dgm:cxn modelId="{B808920A-5159-4350-A395-0FEA3C5354E7}" srcId="{8297DBC7-DA20-45DC-ADC4-79A388625A35}" destId="{35313F4C-38E9-40BD-854C-BFDF016BE6CE}" srcOrd="1" destOrd="0" parTransId="{C4C47AFB-D3EA-41B1-83D8-FD7DFA730422}" sibTransId="{DBDD6F8A-1222-4B9D-B3E5-7667A202044F}"/>
    <dgm:cxn modelId="{0220920E-7DB2-4B03-8D62-7A63C6B76559}" srcId="{8297DBC7-DA20-45DC-ADC4-79A388625A35}" destId="{355187DF-1959-4BD5-8F21-EAD2584862ED}" srcOrd="0" destOrd="0" parTransId="{01718F31-16B7-4D6A-8D63-4EE982EE7E60}" sibTransId="{E2E7A5FE-445B-452E-B6F6-C89F4EDFA7DF}"/>
    <dgm:cxn modelId="{E4866B12-F061-4223-BFCA-D04C375C1C2B}" type="presOf" srcId="{8297DBC7-DA20-45DC-ADC4-79A388625A35}" destId="{23C10239-F265-4362-A1F8-145104A36D98}" srcOrd="0" destOrd="0" presId="urn:microsoft.com/office/officeart/2005/8/layout/radial4"/>
    <dgm:cxn modelId="{014D0C1A-36EB-47C7-A1A8-E866ABCF9170}" type="presOf" srcId="{C92C4924-DA0E-4910-A87F-368A567DE1B6}" destId="{FA2B592F-3328-4994-BBC0-A59F8A8C0D5F}" srcOrd="0" destOrd="0" presId="urn:microsoft.com/office/officeart/2005/8/layout/radial4"/>
    <dgm:cxn modelId="{EA4AFF28-8956-4CB5-B0A2-4F0E8A73FA03}" type="presOf" srcId="{C4C47AFB-D3EA-41B1-83D8-FD7DFA730422}" destId="{B7DF28D2-5FA7-4C5A-A37A-905FAD417985}" srcOrd="0" destOrd="0" presId="urn:microsoft.com/office/officeart/2005/8/layout/radial4"/>
    <dgm:cxn modelId="{72E3AD33-D1BE-429F-A34F-81318411C77B}" srcId="{8297DBC7-DA20-45DC-ADC4-79A388625A35}" destId="{C92C4924-DA0E-4910-A87F-368A567DE1B6}" srcOrd="2" destOrd="0" parTransId="{274F7FE4-D3D7-4112-8AB2-5046FACAB401}" sibTransId="{EFD3B712-04D0-4CF6-85F1-C9C603C99AEA}"/>
    <dgm:cxn modelId="{86BB433A-30B8-49EA-A7E4-39962CED2B5C}" type="presOf" srcId="{274F7FE4-D3D7-4112-8AB2-5046FACAB401}" destId="{DE85C9BA-46B0-4ED5-B777-145F957DAAD0}" srcOrd="0" destOrd="0" presId="urn:microsoft.com/office/officeart/2005/8/layout/radial4"/>
    <dgm:cxn modelId="{1991FD5C-C93A-4CEF-9716-DB4B0F363529}" type="presOf" srcId="{2636068C-0F53-4182-AFD6-0C9A1F4F92FC}" destId="{36310D11-A448-4847-8B8B-18BEA333885E}" srcOrd="0" destOrd="0" presId="urn:microsoft.com/office/officeart/2005/8/layout/radial4"/>
    <dgm:cxn modelId="{7E045FC5-1679-4911-BAA6-E1C84F69D6E4}" type="presOf" srcId="{355187DF-1959-4BD5-8F21-EAD2584862ED}" destId="{E4868B0A-96EA-4BFF-AEA4-0913E855160A}" srcOrd="0" destOrd="0" presId="urn:microsoft.com/office/officeart/2005/8/layout/radial4"/>
    <dgm:cxn modelId="{663082D0-8356-425A-9901-0F1C3B53DA55}" type="presOf" srcId="{35313F4C-38E9-40BD-854C-BFDF016BE6CE}" destId="{840D14C4-DC83-4123-BA5C-6B7EF7BF74F7}" srcOrd="0" destOrd="0" presId="urn:microsoft.com/office/officeart/2005/8/layout/radial4"/>
    <dgm:cxn modelId="{F7ABF2DD-E5FE-4593-AF10-80CDE651378F}" type="presOf" srcId="{01718F31-16B7-4D6A-8D63-4EE982EE7E60}" destId="{F753BF4A-0B96-4E29-AB1D-5DFB63E84F3A}" srcOrd="0" destOrd="0" presId="urn:microsoft.com/office/officeart/2005/8/layout/radial4"/>
    <dgm:cxn modelId="{3EFF69E9-B718-4A39-B8D3-BD8BC0BEE636}" srcId="{2636068C-0F53-4182-AFD6-0C9A1F4F92FC}" destId="{8297DBC7-DA20-45DC-ADC4-79A388625A35}" srcOrd="0" destOrd="0" parTransId="{8EBF5EF9-1DB0-4CC3-93C0-F5DA56B9E7AC}" sibTransId="{E327E145-52F6-465E-8566-885259CBC711}"/>
    <dgm:cxn modelId="{35FE67DA-F545-4ED7-97AA-8CB8D29DE41F}" type="presParOf" srcId="{36310D11-A448-4847-8B8B-18BEA333885E}" destId="{23C10239-F265-4362-A1F8-145104A36D98}" srcOrd="0" destOrd="0" presId="urn:microsoft.com/office/officeart/2005/8/layout/radial4"/>
    <dgm:cxn modelId="{32573BF0-CDED-4081-AFB3-D0E98D89087F}" type="presParOf" srcId="{36310D11-A448-4847-8B8B-18BEA333885E}" destId="{F753BF4A-0B96-4E29-AB1D-5DFB63E84F3A}" srcOrd="1" destOrd="0" presId="urn:microsoft.com/office/officeart/2005/8/layout/radial4"/>
    <dgm:cxn modelId="{A1B65802-595D-4BC7-8585-36C8CC9DD933}" type="presParOf" srcId="{36310D11-A448-4847-8B8B-18BEA333885E}" destId="{E4868B0A-96EA-4BFF-AEA4-0913E855160A}" srcOrd="2" destOrd="0" presId="urn:microsoft.com/office/officeart/2005/8/layout/radial4"/>
    <dgm:cxn modelId="{A4ACF5F1-4162-4AA3-94A5-092F4C193B24}" type="presParOf" srcId="{36310D11-A448-4847-8B8B-18BEA333885E}" destId="{B7DF28D2-5FA7-4C5A-A37A-905FAD417985}" srcOrd="3" destOrd="0" presId="urn:microsoft.com/office/officeart/2005/8/layout/radial4"/>
    <dgm:cxn modelId="{A27335DD-E0CD-4DDB-963A-D848248F52A9}" type="presParOf" srcId="{36310D11-A448-4847-8B8B-18BEA333885E}" destId="{840D14C4-DC83-4123-BA5C-6B7EF7BF74F7}" srcOrd="4" destOrd="0" presId="urn:microsoft.com/office/officeart/2005/8/layout/radial4"/>
    <dgm:cxn modelId="{DF17CEF0-F8B9-402A-AA4F-F903EDCE2613}" type="presParOf" srcId="{36310D11-A448-4847-8B8B-18BEA333885E}" destId="{DE85C9BA-46B0-4ED5-B777-145F957DAAD0}" srcOrd="5" destOrd="0" presId="urn:microsoft.com/office/officeart/2005/8/layout/radial4"/>
    <dgm:cxn modelId="{B4363A97-4DFB-467F-99C7-AA780E2260BA}" type="presParOf" srcId="{36310D11-A448-4847-8B8B-18BEA333885E}" destId="{FA2B592F-3328-4994-BBC0-A59F8A8C0D5F}"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C10239-F265-4362-A1F8-145104A36D98}">
      <dsp:nvSpPr>
        <dsp:cNvPr id="0" name=""/>
        <dsp:cNvSpPr/>
      </dsp:nvSpPr>
      <dsp:spPr>
        <a:xfrm>
          <a:off x="1952050" y="1325245"/>
          <a:ext cx="1112399" cy="1112399"/>
        </a:xfrm>
        <a:prstGeom prst="ellipse">
          <a:avLst/>
        </a:prstGeom>
        <a:solidFill>
          <a:schemeClr val="accent6">
            <a:lumMod val="60000"/>
            <a:lumOff val="4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Software tool</a:t>
          </a:r>
          <a:endParaRPr lang="ru-RU" sz="1500" kern="1200" dirty="0"/>
        </a:p>
      </dsp:txBody>
      <dsp:txXfrm>
        <a:off x="2114957" y="1488152"/>
        <a:ext cx="786585" cy="786585"/>
      </dsp:txXfrm>
    </dsp:sp>
    <dsp:sp modelId="{F753BF4A-0B96-4E29-AB1D-5DFB63E84F3A}">
      <dsp:nvSpPr>
        <dsp:cNvPr id="0" name=""/>
        <dsp:cNvSpPr/>
      </dsp:nvSpPr>
      <dsp:spPr>
        <a:xfrm rot="10800000">
          <a:off x="561135" y="374624"/>
          <a:ext cx="1343266" cy="317033"/>
        </a:xfrm>
        <a:prstGeom prst="leftArrow">
          <a:avLst>
            <a:gd name="adj1" fmla="val 60000"/>
            <a:gd name="adj2" fmla="val 50000"/>
          </a:avLst>
        </a:prstGeom>
        <a:solidFill>
          <a:schemeClr val="accent2">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E4868B0A-96EA-4BFF-AEA4-0913E855160A}">
      <dsp:nvSpPr>
        <dsp:cNvPr id="0" name=""/>
        <dsp:cNvSpPr/>
      </dsp:nvSpPr>
      <dsp:spPr>
        <a:xfrm>
          <a:off x="389185" y="106685"/>
          <a:ext cx="1056779" cy="845423"/>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US" sz="1200" kern="1200" dirty="0"/>
            <a:t>Management data</a:t>
          </a:r>
          <a:endParaRPr lang="ru-RU" sz="1200" kern="1200" dirty="0"/>
        </a:p>
      </dsp:txBody>
      <dsp:txXfrm>
        <a:off x="413947" y="131447"/>
        <a:ext cx="1007255" cy="795899"/>
      </dsp:txXfrm>
    </dsp:sp>
    <dsp:sp modelId="{B7DF28D2-5FA7-4C5A-A37A-905FAD417985}">
      <dsp:nvSpPr>
        <dsp:cNvPr id="0" name=""/>
        <dsp:cNvSpPr/>
      </dsp:nvSpPr>
      <dsp:spPr>
        <a:xfrm rot="16121808">
          <a:off x="2115548" y="753194"/>
          <a:ext cx="741282" cy="317033"/>
        </a:xfrm>
        <a:prstGeom prst="leftArrow">
          <a:avLst>
            <a:gd name="adj1" fmla="val 60000"/>
            <a:gd name="adj2" fmla="val 50000"/>
          </a:avLst>
        </a:prstGeom>
        <a:solidFill>
          <a:schemeClr val="accent3">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840D14C4-DC83-4123-BA5C-6B7EF7BF74F7}">
      <dsp:nvSpPr>
        <dsp:cNvPr id="0" name=""/>
        <dsp:cNvSpPr/>
      </dsp:nvSpPr>
      <dsp:spPr>
        <a:xfrm>
          <a:off x="1949370" y="118454"/>
          <a:ext cx="1056779" cy="845423"/>
        </a:xfrm>
        <a:prstGeom prst="roundRect">
          <a:avLst>
            <a:gd name="adj" fmla="val 10000"/>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US" sz="1200" kern="1200" dirty="0"/>
            <a:t>BIG Bridge</a:t>
          </a:r>
        </a:p>
        <a:p>
          <a:pPr marL="0" lvl="0" indent="0" algn="ctr" defTabSz="533400">
            <a:lnSpc>
              <a:spcPct val="90000"/>
            </a:lnSpc>
            <a:spcBef>
              <a:spcPct val="0"/>
            </a:spcBef>
            <a:spcAft>
              <a:spcPct val="35000"/>
            </a:spcAft>
            <a:buNone/>
          </a:pPr>
          <a:r>
            <a:rPr lang="en-US" sz="1200" kern="1200" dirty="0"/>
            <a:t>(DATA LAKE)</a:t>
          </a:r>
          <a:endParaRPr lang="ru-RU" sz="1200" kern="1200" dirty="0"/>
        </a:p>
      </dsp:txBody>
      <dsp:txXfrm>
        <a:off x="1974132" y="143216"/>
        <a:ext cx="1007255" cy="795899"/>
      </dsp:txXfrm>
    </dsp:sp>
    <dsp:sp modelId="{DE85C9BA-46B0-4ED5-B777-145F957DAAD0}">
      <dsp:nvSpPr>
        <dsp:cNvPr id="0" name=""/>
        <dsp:cNvSpPr/>
      </dsp:nvSpPr>
      <dsp:spPr>
        <a:xfrm>
          <a:off x="3060847" y="365228"/>
          <a:ext cx="756874" cy="317033"/>
        </a:xfrm>
        <a:prstGeom prst="leftArrow">
          <a:avLst>
            <a:gd name="adj1" fmla="val 60000"/>
            <a:gd name="adj2" fmla="val 50000"/>
          </a:avLst>
        </a:prstGeom>
        <a:solidFill>
          <a:schemeClr val="accent4">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FA2B592F-3328-4994-BBC0-A59F8A8C0D5F}">
      <dsp:nvSpPr>
        <dsp:cNvPr id="0" name=""/>
        <dsp:cNvSpPr/>
      </dsp:nvSpPr>
      <dsp:spPr>
        <a:xfrm>
          <a:off x="3493508" y="111846"/>
          <a:ext cx="1056779" cy="845423"/>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US" sz="1200" kern="1200" dirty="0"/>
            <a:t>Data Analysis</a:t>
          </a:r>
          <a:endParaRPr lang="ru-RU" sz="1200" kern="1200" dirty="0"/>
        </a:p>
      </dsp:txBody>
      <dsp:txXfrm>
        <a:off x="3518270" y="136608"/>
        <a:ext cx="1007255" cy="795899"/>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934134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8" name="Shape 3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952889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 name="Shape 3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 name="Shape 3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307769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749687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798778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4112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544686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962105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p:nvPr/>
        </p:nvSpPr>
        <p:spPr>
          <a:xfrm>
            <a:off x="21892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0" name="Shape 10"/>
          <p:cNvSpPr/>
          <p:nvPr/>
        </p:nvSpPr>
        <p:spPr>
          <a:xfrm>
            <a:off x="-967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1" name="Shape 11"/>
          <p:cNvSpPr txBox="1">
            <a:spLocks noGrp="1"/>
          </p:cNvSpPr>
          <p:nvPr>
            <p:ph type="ctrTitle"/>
          </p:nvPr>
        </p:nvSpPr>
        <p:spPr>
          <a:xfrm>
            <a:off x="648300" y="3175950"/>
            <a:ext cx="3530700" cy="1181999"/>
          </a:xfrm>
          <a:prstGeom prst="rect">
            <a:avLst/>
          </a:prstGeom>
        </p:spPr>
        <p:txBody>
          <a:bodyPr lIns="91425" tIns="91425" rIns="91425" bIns="91425" anchor="b" anchorCtr="0"/>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2"/>
        <p:cNvGrpSpPr/>
        <p:nvPr/>
      </p:nvGrpSpPr>
      <p:grpSpPr>
        <a:xfrm>
          <a:off x="0" y="0"/>
          <a:ext cx="0" cy="0"/>
          <a:chOff x="0" y="0"/>
          <a:chExt cx="0" cy="0"/>
        </a:xfrm>
      </p:grpSpPr>
      <p:sp>
        <p:nvSpPr>
          <p:cNvPr id="13" name="Shape 13"/>
          <p:cNvSpPr/>
          <p:nvPr/>
        </p:nvSpPr>
        <p:spPr>
          <a:xfrm>
            <a:off x="21892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4" name="Shape 14"/>
          <p:cNvSpPr/>
          <p:nvPr/>
        </p:nvSpPr>
        <p:spPr>
          <a:xfrm>
            <a:off x="-967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5" name="Shape 15"/>
          <p:cNvSpPr txBox="1">
            <a:spLocks noGrp="1"/>
          </p:cNvSpPr>
          <p:nvPr>
            <p:ph type="ctrTitle"/>
          </p:nvPr>
        </p:nvSpPr>
        <p:spPr>
          <a:xfrm>
            <a:off x="648300" y="1354750"/>
            <a:ext cx="3522300" cy="2989799"/>
          </a:xfrm>
          <a:prstGeom prst="rect">
            <a:avLst/>
          </a:prstGeom>
        </p:spPr>
        <p:txBody>
          <a:bodyPr lIns="91425" tIns="91425" rIns="91425" bIns="91425" anchor="b" anchorCtr="0"/>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a:endParaRPr/>
          </a:p>
        </p:txBody>
      </p:sp>
      <p:sp>
        <p:nvSpPr>
          <p:cNvPr id="16" name="Shape 16"/>
          <p:cNvSpPr txBox="1">
            <a:spLocks noGrp="1"/>
          </p:cNvSpPr>
          <p:nvPr>
            <p:ph type="subTitle" idx="1"/>
          </p:nvPr>
        </p:nvSpPr>
        <p:spPr>
          <a:xfrm>
            <a:off x="6724950" y="3265700"/>
            <a:ext cx="1906199" cy="1031699"/>
          </a:xfrm>
          <a:prstGeom prst="rect">
            <a:avLst/>
          </a:prstGeom>
        </p:spPr>
        <p:txBody>
          <a:bodyPr lIns="91425" tIns="91425" rIns="91425" bIns="91425" anchor="b" anchorCtr="0"/>
          <a:lstStyle>
            <a:lvl1pPr lvl="0" algn="r" rtl="0">
              <a:spcBef>
                <a:spcPts val="0"/>
              </a:spcBef>
              <a:buClr>
                <a:srgbClr val="FFFFFF"/>
              </a:buClr>
              <a:buSzPct val="100000"/>
              <a:buNone/>
              <a:defRPr sz="1800">
                <a:solidFill>
                  <a:srgbClr val="FFFFFF"/>
                </a:solidFill>
              </a:defRPr>
            </a:lvl1pPr>
            <a:lvl2pPr lvl="1" algn="r" rtl="0">
              <a:spcBef>
                <a:spcPts val="0"/>
              </a:spcBef>
              <a:buClr>
                <a:srgbClr val="FFFFFF"/>
              </a:buClr>
              <a:buSzPct val="100000"/>
              <a:buNone/>
              <a:defRPr sz="1800">
                <a:solidFill>
                  <a:srgbClr val="FFFFFF"/>
                </a:solidFill>
              </a:defRPr>
            </a:lvl2pPr>
            <a:lvl3pPr lvl="2" algn="r" rtl="0">
              <a:spcBef>
                <a:spcPts val="0"/>
              </a:spcBef>
              <a:buClr>
                <a:srgbClr val="FFFFFF"/>
              </a:buClr>
              <a:buSzPct val="100000"/>
              <a:buNone/>
              <a:defRPr sz="1800">
                <a:solidFill>
                  <a:srgbClr val="FFFFFF"/>
                </a:solidFill>
              </a:defRPr>
            </a:lvl3pPr>
            <a:lvl4pPr lvl="3" algn="r" rtl="0">
              <a:spcBef>
                <a:spcPts val="0"/>
              </a:spcBef>
              <a:buClr>
                <a:srgbClr val="FFFFFF"/>
              </a:buClr>
              <a:buSzPct val="100000"/>
              <a:buNone/>
              <a:defRPr sz="1800">
                <a:solidFill>
                  <a:srgbClr val="FFFFFF"/>
                </a:solidFill>
              </a:defRPr>
            </a:lvl4pPr>
            <a:lvl5pPr lvl="4" algn="r" rtl="0">
              <a:spcBef>
                <a:spcPts val="0"/>
              </a:spcBef>
              <a:buClr>
                <a:srgbClr val="FFFFFF"/>
              </a:buClr>
              <a:buSzPct val="100000"/>
              <a:buNone/>
              <a:defRPr sz="1800">
                <a:solidFill>
                  <a:srgbClr val="FFFFFF"/>
                </a:solidFill>
              </a:defRPr>
            </a:lvl5pPr>
            <a:lvl6pPr lvl="5" algn="r" rtl="0">
              <a:spcBef>
                <a:spcPts val="0"/>
              </a:spcBef>
              <a:buClr>
                <a:srgbClr val="FFFFFF"/>
              </a:buClr>
              <a:buSzPct val="100000"/>
              <a:buNone/>
              <a:defRPr sz="1800">
                <a:solidFill>
                  <a:srgbClr val="FFFFFF"/>
                </a:solidFill>
              </a:defRPr>
            </a:lvl6pPr>
            <a:lvl7pPr lvl="6" algn="r" rtl="0">
              <a:spcBef>
                <a:spcPts val="0"/>
              </a:spcBef>
              <a:buClr>
                <a:srgbClr val="FFFFFF"/>
              </a:buClr>
              <a:buSzPct val="100000"/>
              <a:buNone/>
              <a:defRPr sz="1800">
                <a:solidFill>
                  <a:srgbClr val="FFFFFF"/>
                </a:solidFill>
              </a:defRPr>
            </a:lvl7pPr>
            <a:lvl8pPr lvl="7" algn="r" rtl="0">
              <a:spcBef>
                <a:spcPts val="0"/>
              </a:spcBef>
              <a:buClr>
                <a:srgbClr val="FFFFFF"/>
              </a:buClr>
              <a:buSzPct val="100000"/>
              <a:buNone/>
              <a:defRPr sz="1800">
                <a:solidFill>
                  <a:srgbClr val="FFFFFF"/>
                </a:solidFill>
              </a:defRPr>
            </a:lvl8pPr>
            <a:lvl9pPr lvl="8" algn="r" rtl="0">
              <a:spcBef>
                <a:spcPts val="0"/>
              </a:spcBef>
              <a:buClr>
                <a:srgbClr val="FFFFFF"/>
              </a:buClr>
              <a:buSzPct val="100000"/>
              <a:buNone/>
              <a:defRPr sz="18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 1 column + image">
    <p:spTree>
      <p:nvGrpSpPr>
        <p:cNvPr id="1" name="Shape 17"/>
        <p:cNvGrpSpPr/>
        <p:nvPr/>
      </p:nvGrpSpPr>
      <p:grpSpPr>
        <a:xfrm>
          <a:off x="0" y="0"/>
          <a:ext cx="0" cy="0"/>
          <a:chOff x="0" y="0"/>
          <a:chExt cx="0" cy="0"/>
        </a:xfrm>
      </p:grpSpPr>
      <p:sp>
        <p:nvSpPr>
          <p:cNvPr id="18" name="Shape 18"/>
          <p:cNvSpPr/>
          <p:nvPr/>
        </p:nvSpPr>
        <p:spPr>
          <a:xfrm>
            <a:off x="21892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9" name="Shape 19"/>
          <p:cNvSpPr/>
          <p:nvPr/>
        </p:nvSpPr>
        <p:spPr>
          <a:xfrm>
            <a:off x="-967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20" name="Shape 20"/>
          <p:cNvSpPr txBox="1">
            <a:spLocks noGrp="1"/>
          </p:cNvSpPr>
          <p:nvPr>
            <p:ph type="title"/>
          </p:nvPr>
        </p:nvSpPr>
        <p:spPr>
          <a:xfrm>
            <a:off x="838309" y="1807900"/>
            <a:ext cx="3148199" cy="485699"/>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1" name="Shape 21"/>
          <p:cNvSpPr txBox="1">
            <a:spLocks noGrp="1"/>
          </p:cNvSpPr>
          <p:nvPr>
            <p:ph type="body" idx="1"/>
          </p:nvPr>
        </p:nvSpPr>
        <p:spPr>
          <a:xfrm>
            <a:off x="838250" y="2419350"/>
            <a:ext cx="3148199" cy="2255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 big image">
    <p:spTree>
      <p:nvGrpSpPr>
        <p:cNvPr id="1" name="Shape 22"/>
        <p:cNvGrpSpPr/>
        <p:nvPr/>
      </p:nvGrpSpPr>
      <p:grpSpPr>
        <a:xfrm>
          <a:off x="0" y="0"/>
          <a:ext cx="0" cy="0"/>
          <a:chOff x="0" y="0"/>
          <a:chExt cx="0" cy="0"/>
        </a:xfrm>
      </p:grpSpPr>
      <p:sp>
        <p:nvSpPr>
          <p:cNvPr id="23" name="Shape 23"/>
          <p:cNvSpPr/>
          <p:nvPr/>
        </p:nvSpPr>
        <p:spPr>
          <a:xfrm>
            <a:off x="209250" y="-9675"/>
            <a:ext cx="3076750" cy="5167075"/>
          </a:xfrm>
          <a:custGeom>
            <a:avLst/>
            <a:gdLst/>
            <a:ahLst/>
            <a:cxnLst/>
            <a:rect l="0" t="0" r="0" b="0"/>
            <a:pathLst>
              <a:path w="123070" h="206683" extrusionOk="0">
                <a:moveTo>
                  <a:pt x="0" y="0"/>
                </a:moveTo>
                <a:lnTo>
                  <a:pt x="0" y="206683"/>
                </a:lnTo>
                <a:lnTo>
                  <a:pt x="123070" y="206545"/>
                </a:lnTo>
                <a:lnTo>
                  <a:pt x="67807" y="301"/>
                </a:lnTo>
                <a:close/>
              </a:path>
            </a:pathLst>
          </a:custGeom>
          <a:solidFill>
            <a:srgbClr val="000000">
              <a:alpha val="7310"/>
            </a:srgbClr>
          </a:solidFill>
          <a:ln>
            <a:noFill/>
          </a:ln>
        </p:spPr>
      </p:sp>
      <p:sp>
        <p:nvSpPr>
          <p:cNvPr id="24" name="Shape 24"/>
          <p:cNvSpPr/>
          <p:nvPr/>
        </p:nvSpPr>
        <p:spPr>
          <a:xfrm>
            <a:off x="-19350" y="-9675"/>
            <a:ext cx="3076750" cy="5167075"/>
          </a:xfrm>
          <a:custGeom>
            <a:avLst/>
            <a:gdLst/>
            <a:ahLst/>
            <a:cxnLst/>
            <a:rect l="0" t="0" r="0" b="0"/>
            <a:pathLst>
              <a:path w="123070" h="206683" extrusionOk="0">
                <a:moveTo>
                  <a:pt x="0" y="0"/>
                </a:moveTo>
                <a:lnTo>
                  <a:pt x="0" y="206683"/>
                </a:lnTo>
                <a:lnTo>
                  <a:pt x="123070" y="206545"/>
                </a:lnTo>
                <a:lnTo>
                  <a:pt x="67807" y="301"/>
                </a:lnTo>
                <a:close/>
              </a:path>
            </a:pathLst>
          </a:custGeom>
          <a:solidFill>
            <a:srgbClr val="FFFFFF"/>
          </a:solidFill>
          <a:ln>
            <a:noFill/>
          </a:ln>
        </p:spPr>
      </p:sp>
      <p:sp>
        <p:nvSpPr>
          <p:cNvPr id="25" name="Shape 25"/>
          <p:cNvSpPr txBox="1">
            <a:spLocks noGrp="1"/>
          </p:cNvSpPr>
          <p:nvPr>
            <p:ph type="title"/>
          </p:nvPr>
        </p:nvSpPr>
        <p:spPr>
          <a:xfrm>
            <a:off x="609704" y="4116875"/>
            <a:ext cx="1609799" cy="485699"/>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31"/>
        <p:cNvGrpSpPr/>
        <p:nvPr/>
      </p:nvGrpSpPr>
      <p:grpSpPr>
        <a:xfrm>
          <a:off x="0" y="0"/>
          <a:ext cx="0" cy="0"/>
          <a:chOff x="0" y="0"/>
          <a:chExt cx="0" cy="0"/>
        </a:xfrm>
      </p:grpSpPr>
      <p:sp>
        <p:nvSpPr>
          <p:cNvPr id="32" name="Shape 32"/>
          <p:cNvSpPr/>
          <p:nvPr/>
        </p:nvSpPr>
        <p:spPr>
          <a:xfrm>
            <a:off x="22860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3" name="Shape 33"/>
          <p:cNvSpPr/>
          <p:nvPr/>
        </p:nvSpPr>
        <p:spPr>
          <a:xfrm>
            <a:off x="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4" name="Shape 34"/>
          <p:cNvSpPr txBox="1">
            <a:spLocks noGrp="1"/>
          </p:cNvSpPr>
          <p:nvPr>
            <p:ph type="title"/>
          </p:nvPr>
        </p:nvSpPr>
        <p:spPr>
          <a:xfrm>
            <a:off x="838350" y="893500"/>
            <a:ext cx="5324100" cy="485699"/>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5" name="Shape 35"/>
          <p:cNvSpPr txBox="1">
            <a:spLocks noGrp="1"/>
          </p:cNvSpPr>
          <p:nvPr>
            <p:ph type="body" idx="1"/>
          </p:nvPr>
        </p:nvSpPr>
        <p:spPr>
          <a:xfrm>
            <a:off x="838250" y="1504950"/>
            <a:ext cx="5324100" cy="2255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6"/>
        <p:cNvGrpSpPr/>
        <p:nvPr/>
      </p:nvGrpSpPr>
      <p:grpSpPr>
        <a:xfrm>
          <a:off x="0" y="0"/>
          <a:ext cx="0" cy="0"/>
          <a:chOff x="0" y="0"/>
          <a:chExt cx="0" cy="0"/>
        </a:xfrm>
      </p:grpSpPr>
      <p:sp>
        <p:nvSpPr>
          <p:cNvPr id="37" name="Shape 37"/>
          <p:cNvSpPr/>
          <p:nvPr/>
        </p:nvSpPr>
        <p:spPr>
          <a:xfrm>
            <a:off x="22860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8" name="Shape 38"/>
          <p:cNvSpPr/>
          <p:nvPr/>
        </p:nvSpPr>
        <p:spPr>
          <a:xfrm>
            <a:off x="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9" name="Shape 39"/>
          <p:cNvSpPr txBox="1">
            <a:spLocks noGrp="1"/>
          </p:cNvSpPr>
          <p:nvPr>
            <p:ph type="title"/>
          </p:nvPr>
        </p:nvSpPr>
        <p:spPr>
          <a:xfrm>
            <a:off x="841000" y="969700"/>
            <a:ext cx="4801499" cy="4095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841000" y="1578025"/>
            <a:ext cx="2671800" cy="24333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1" name="Shape 41"/>
          <p:cNvSpPr txBox="1">
            <a:spLocks noGrp="1"/>
          </p:cNvSpPr>
          <p:nvPr>
            <p:ph type="body" idx="2"/>
          </p:nvPr>
        </p:nvSpPr>
        <p:spPr>
          <a:xfrm>
            <a:off x="3673842" y="1578025"/>
            <a:ext cx="2671800" cy="24333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7"/>
        <p:cNvGrpSpPr/>
        <p:nvPr/>
      </p:nvGrpSpPr>
      <p:grpSpPr>
        <a:xfrm>
          <a:off x="0" y="0"/>
          <a:ext cx="0" cy="0"/>
          <a:chOff x="0" y="0"/>
          <a:chExt cx="0" cy="0"/>
        </a:xfrm>
      </p:grpSpPr>
      <p:sp>
        <p:nvSpPr>
          <p:cNvPr id="58" name="Shape 58"/>
          <p:cNvSpPr/>
          <p:nvPr/>
        </p:nvSpPr>
        <p:spPr>
          <a:xfrm>
            <a:off x="22860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9" name="Shape 59"/>
          <p:cNvSpPr/>
          <p:nvPr/>
        </p:nvSpPr>
        <p:spPr>
          <a:xfrm>
            <a:off x="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BC34A"/>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741100"/>
            <a:ext cx="5185199" cy="474599"/>
          </a:xfrm>
          <a:prstGeom prst="rect">
            <a:avLst/>
          </a:prstGeom>
          <a:noFill/>
          <a:ln>
            <a:noFill/>
          </a:ln>
        </p:spPr>
        <p:txBody>
          <a:bodyPr lIns="91425" tIns="91425" rIns="91425" bIns="91425" anchor="b" anchorCtr="0"/>
          <a:lstStyle>
            <a:lvl1pPr lvl="0">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1pPr>
            <a:lvl2pPr lvl="1">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2pPr>
            <a:lvl3pPr lvl="2">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3pPr>
            <a:lvl4pPr lvl="3">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4pPr>
            <a:lvl5pPr lvl="4">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5pPr>
            <a:lvl6pPr lvl="5">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6pPr>
            <a:lvl7pPr lvl="6">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7pPr>
            <a:lvl8pPr lvl="7">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8pPr>
            <a:lvl9pPr lvl="8">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457200" y="1352550"/>
            <a:ext cx="5185199" cy="2255700"/>
          </a:xfrm>
          <a:prstGeom prst="rect">
            <a:avLst/>
          </a:prstGeom>
          <a:noFill/>
          <a:ln>
            <a:noFill/>
          </a:ln>
        </p:spPr>
        <p:txBody>
          <a:bodyPr lIns="91425" tIns="91425" rIns="91425" bIns="91425" anchor="t" anchorCtr="0"/>
          <a:lstStyle>
            <a:lvl1pPr lvl="0">
              <a:spcBef>
                <a:spcPts val="600"/>
              </a:spcBef>
              <a:buClr>
                <a:srgbClr val="666666"/>
              </a:buClr>
              <a:buSzPct val="100000"/>
              <a:buFont typeface="Karla"/>
              <a:buChar char="▸"/>
              <a:defRPr sz="2000">
                <a:solidFill>
                  <a:srgbClr val="666666"/>
                </a:solidFill>
                <a:latin typeface="Karla"/>
                <a:ea typeface="Karla"/>
                <a:cs typeface="Karla"/>
                <a:sym typeface="Karla"/>
              </a:defRPr>
            </a:lvl1pPr>
            <a:lvl2pPr lvl="1">
              <a:spcBef>
                <a:spcPts val="480"/>
              </a:spcBef>
              <a:buClr>
                <a:srgbClr val="666666"/>
              </a:buClr>
              <a:buSzPct val="100000"/>
              <a:buFont typeface="Karla"/>
              <a:buChar char="▹"/>
              <a:defRPr sz="2000">
                <a:solidFill>
                  <a:srgbClr val="666666"/>
                </a:solidFill>
                <a:latin typeface="Karla"/>
                <a:ea typeface="Karla"/>
                <a:cs typeface="Karla"/>
                <a:sym typeface="Karla"/>
              </a:defRPr>
            </a:lvl2pPr>
            <a:lvl3pPr lvl="2">
              <a:spcBef>
                <a:spcPts val="480"/>
              </a:spcBef>
              <a:buClr>
                <a:srgbClr val="666666"/>
              </a:buClr>
              <a:buSzPct val="100000"/>
              <a:buFont typeface="Karla"/>
              <a:buChar char="▹"/>
              <a:defRPr sz="2000">
                <a:solidFill>
                  <a:srgbClr val="666666"/>
                </a:solidFill>
                <a:latin typeface="Karla"/>
                <a:ea typeface="Karla"/>
                <a:cs typeface="Karla"/>
                <a:sym typeface="Karla"/>
              </a:defRPr>
            </a:lvl3pPr>
            <a:lvl4pPr lvl="3">
              <a:spcBef>
                <a:spcPts val="360"/>
              </a:spcBef>
              <a:buClr>
                <a:srgbClr val="666666"/>
              </a:buClr>
              <a:buSzPct val="100000"/>
              <a:buFont typeface="Karla"/>
              <a:defRPr sz="2000">
                <a:solidFill>
                  <a:srgbClr val="666666"/>
                </a:solidFill>
                <a:latin typeface="Karla"/>
                <a:ea typeface="Karla"/>
                <a:cs typeface="Karla"/>
                <a:sym typeface="Karla"/>
              </a:defRPr>
            </a:lvl4pPr>
            <a:lvl5pPr lvl="4">
              <a:spcBef>
                <a:spcPts val="360"/>
              </a:spcBef>
              <a:buClr>
                <a:srgbClr val="666666"/>
              </a:buClr>
              <a:buSzPct val="100000"/>
              <a:buFont typeface="Karla"/>
              <a:defRPr sz="2000">
                <a:solidFill>
                  <a:srgbClr val="666666"/>
                </a:solidFill>
                <a:latin typeface="Karla"/>
                <a:ea typeface="Karla"/>
                <a:cs typeface="Karla"/>
                <a:sym typeface="Karla"/>
              </a:defRPr>
            </a:lvl5pPr>
            <a:lvl6pPr lvl="5">
              <a:spcBef>
                <a:spcPts val="360"/>
              </a:spcBef>
              <a:buClr>
                <a:srgbClr val="666666"/>
              </a:buClr>
              <a:buSzPct val="100000"/>
              <a:buFont typeface="Karla"/>
              <a:defRPr sz="2000">
                <a:solidFill>
                  <a:srgbClr val="666666"/>
                </a:solidFill>
                <a:latin typeface="Karla"/>
                <a:ea typeface="Karla"/>
                <a:cs typeface="Karla"/>
                <a:sym typeface="Karla"/>
              </a:defRPr>
            </a:lvl6pPr>
            <a:lvl7pPr lvl="6">
              <a:spcBef>
                <a:spcPts val="360"/>
              </a:spcBef>
              <a:buClr>
                <a:srgbClr val="666666"/>
              </a:buClr>
              <a:buSzPct val="100000"/>
              <a:buFont typeface="Karla"/>
              <a:defRPr sz="2000">
                <a:solidFill>
                  <a:srgbClr val="666666"/>
                </a:solidFill>
                <a:latin typeface="Karla"/>
                <a:ea typeface="Karla"/>
                <a:cs typeface="Karla"/>
                <a:sym typeface="Karla"/>
              </a:defRPr>
            </a:lvl7pPr>
            <a:lvl8pPr lvl="7">
              <a:spcBef>
                <a:spcPts val="360"/>
              </a:spcBef>
              <a:buClr>
                <a:srgbClr val="666666"/>
              </a:buClr>
              <a:buSzPct val="100000"/>
              <a:buFont typeface="Karla"/>
              <a:defRPr sz="2000">
                <a:solidFill>
                  <a:srgbClr val="666666"/>
                </a:solidFill>
                <a:latin typeface="Karla"/>
                <a:ea typeface="Karla"/>
                <a:cs typeface="Karla"/>
                <a:sym typeface="Karla"/>
              </a:defRPr>
            </a:lvl8pPr>
            <a:lvl9pPr lvl="8">
              <a:spcBef>
                <a:spcPts val="360"/>
              </a:spcBef>
              <a:buClr>
                <a:srgbClr val="666666"/>
              </a:buClr>
              <a:buSzPct val="100000"/>
              <a:buFont typeface="Karla"/>
              <a:defRPr sz="2000">
                <a:solidFill>
                  <a:srgbClr val="666666"/>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CD4"/>
        </a:solidFill>
        <a:effectLst/>
      </p:bgPr>
    </p:bg>
    <p:spTree>
      <p:nvGrpSpPr>
        <p:cNvPr id="1" name="Shape 64"/>
        <p:cNvGrpSpPr/>
        <p:nvPr/>
      </p:nvGrpSpPr>
      <p:grpSpPr>
        <a:xfrm>
          <a:off x="0" y="0"/>
          <a:ext cx="0" cy="0"/>
          <a:chOff x="0" y="0"/>
          <a:chExt cx="0" cy="0"/>
        </a:xfrm>
      </p:grpSpPr>
      <p:pic>
        <p:nvPicPr>
          <p:cNvPr id="11" name="Рисунок 10"/>
          <p:cNvPicPr/>
          <p:nvPr/>
        </p:nvPicPr>
        <p:blipFill>
          <a:blip r:embed="rId3">
            <a:extLst>
              <a:ext uri="{28A0092B-C50C-407E-A947-70E740481C1C}">
                <a14:useLocalDpi xmlns:a14="http://schemas.microsoft.com/office/drawing/2010/main" val="0"/>
              </a:ext>
            </a:extLst>
          </a:blip>
          <a:stretch>
            <a:fillRect/>
          </a:stretch>
        </p:blipFill>
        <p:spPr>
          <a:xfrm>
            <a:off x="1236400" y="0"/>
            <a:ext cx="1989500" cy="1566570"/>
          </a:xfrm>
          <a:prstGeom prst="rect">
            <a:avLst/>
          </a:prstGeom>
        </p:spPr>
      </p:pic>
      <p:sp>
        <p:nvSpPr>
          <p:cNvPr id="65" name="Shape 65"/>
          <p:cNvSpPr txBox="1">
            <a:spLocks noGrp="1"/>
          </p:cNvSpPr>
          <p:nvPr>
            <p:ph type="ctrTitle"/>
          </p:nvPr>
        </p:nvSpPr>
        <p:spPr>
          <a:xfrm>
            <a:off x="135646" y="3911846"/>
            <a:ext cx="4614530" cy="1181999"/>
          </a:xfrm>
          <a:prstGeom prst="rect">
            <a:avLst/>
          </a:prstGeom>
        </p:spPr>
        <p:txBody>
          <a:bodyPr lIns="91425" tIns="91425" rIns="91425" bIns="91425" anchor="b" anchorCtr="0">
            <a:noAutofit/>
          </a:bodyPr>
          <a:lstStyle/>
          <a:p>
            <a:r>
              <a:rPr lang="fr-FR" sz="3200" dirty="0">
                <a:solidFill>
                  <a:srgbClr val="00BCD4"/>
                </a:solidFill>
                <a:latin typeface="Montserrat" panose="00000500000000000000" pitchFamily="50" charset="0"/>
                <a:cs typeface="Arial" panose="020B0604020202020204" pitchFamily="34" charset="0"/>
              </a:rPr>
              <a:t>BIG BRIDGE</a:t>
            </a:r>
            <a:r>
              <a:rPr lang="fr-FR" sz="2400" dirty="0">
                <a:solidFill>
                  <a:srgbClr val="00BCD4"/>
                </a:solidFill>
                <a:latin typeface="Montserrat" panose="00000500000000000000" pitchFamily="50" charset="0"/>
                <a:cs typeface="Arial" panose="020B0604020202020204" pitchFamily="34" charset="0"/>
              </a:rPr>
              <a:t> :</a:t>
            </a:r>
            <a:br>
              <a:rPr lang="fr-FR" sz="2400" dirty="0">
                <a:solidFill>
                  <a:srgbClr val="00BCD4"/>
                </a:solidFill>
                <a:latin typeface="Montserrat" panose="00000500000000000000" pitchFamily="50" charset="0"/>
                <a:cs typeface="Arial" panose="020B0604020202020204" pitchFamily="34" charset="0"/>
              </a:rPr>
            </a:br>
            <a:br>
              <a:rPr lang="ru-RU" sz="2400" dirty="0">
                <a:latin typeface="Arial" panose="020B0604020202020204" pitchFamily="34" charset="0"/>
                <a:cs typeface="Arial" panose="020B0604020202020204" pitchFamily="34" charset="0"/>
              </a:rPr>
            </a:br>
            <a:r>
              <a:rPr lang="fr-FR" sz="2400" dirty="0">
                <a:latin typeface="Montserrat" panose="00000500000000000000" pitchFamily="50" charset="0"/>
                <a:cs typeface="Arial" panose="020B0604020202020204" pitchFamily="34" charset="0"/>
              </a:rPr>
              <a:t>Projet Big Data Santé et Environnement dans la ville de Nice en partenariat avec l’IMREDD</a:t>
            </a:r>
            <a:br>
              <a:rPr lang="fr-FR" sz="2400" dirty="0">
                <a:latin typeface="Montserrat" panose="00000500000000000000" pitchFamily="50" charset="0"/>
                <a:cs typeface="Arial" panose="020B0604020202020204" pitchFamily="34" charset="0"/>
              </a:rPr>
            </a:br>
            <a:br>
              <a:rPr lang="fr-FR" sz="2400" dirty="0">
                <a:latin typeface="Montserrat" panose="00000500000000000000" pitchFamily="50" charset="0"/>
                <a:cs typeface="Arial" panose="020B0604020202020204" pitchFamily="34" charset="0"/>
              </a:rPr>
            </a:br>
            <a:r>
              <a:rPr lang="fr-FR" sz="2400" dirty="0">
                <a:solidFill>
                  <a:srgbClr val="00BCD4"/>
                </a:solidFill>
                <a:latin typeface="Montserrat" panose="00000500000000000000" pitchFamily="50" charset="0"/>
                <a:cs typeface="Arial" panose="020B0604020202020204" pitchFamily="34" charset="0"/>
              </a:rPr>
              <a:t>Rapport de stage</a:t>
            </a:r>
            <a:endParaRPr lang="en" sz="2400" dirty="0">
              <a:solidFill>
                <a:srgbClr val="00BCD4"/>
              </a:solidFill>
              <a:latin typeface="Montserrat" panose="00000500000000000000" pitchFamily="50" charset="0"/>
              <a:cs typeface="Arial" panose="020B0604020202020204" pitchFamily="34" charset="0"/>
            </a:endParaRPr>
          </a:p>
        </p:txBody>
      </p:sp>
      <p:sp>
        <p:nvSpPr>
          <p:cNvPr id="3" name="Прямоугольник 2"/>
          <p:cNvSpPr/>
          <p:nvPr/>
        </p:nvSpPr>
        <p:spPr>
          <a:xfrm>
            <a:off x="5095593" y="4033487"/>
            <a:ext cx="4048407" cy="938719"/>
          </a:xfrm>
          <a:prstGeom prst="rect">
            <a:avLst/>
          </a:prstGeom>
        </p:spPr>
        <p:txBody>
          <a:bodyPr wrap="square">
            <a:spAutoFit/>
          </a:bodyPr>
          <a:lstStyle/>
          <a:p>
            <a:pPr algn="r"/>
            <a:r>
              <a:rPr lang="en-US" sz="1100" dirty="0">
                <a:solidFill>
                  <a:schemeClr val="bg1">
                    <a:lumMod val="95000"/>
                  </a:schemeClr>
                </a:solidFill>
                <a:latin typeface="Karla" panose="020B0604020202020204" charset="0"/>
                <a:ea typeface="Karla" panose="020B0604020202020204" charset="0"/>
              </a:rPr>
              <a:t>Irina GRIGOREVA </a:t>
            </a:r>
          </a:p>
          <a:p>
            <a:pPr algn="r"/>
            <a:endParaRPr lang="en-US" sz="1100" dirty="0">
              <a:solidFill>
                <a:schemeClr val="bg1">
                  <a:lumMod val="95000"/>
                </a:schemeClr>
              </a:solidFill>
              <a:latin typeface="Karla" panose="020B0604020202020204" charset="0"/>
              <a:ea typeface="Karla" panose="020B0604020202020204" charset="0"/>
            </a:endParaRPr>
          </a:p>
          <a:p>
            <a:pPr algn="r"/>
            <a:r>
              <a:rPr lang="en-US" sz="1100" dirty="0">
                <a:solidFill>
                  <a:schemeClr val="bg1">
                    <a:lumMod val="95000"/>
                  </a:schemeClr>
                </a:solidFill>
                <a:latin typeface="Karla" panose="020B0604020202020204" charset="0"/>
                <a:ea typeface="Karla" panose="020B0604020202020204" charset="0"/>
              </a:rPr>
              <a:t>Project manager : </a:t>
            </a:r>
            <a:r>
              <a:rPr lang="en-US" sz="1100" dirty="0" err="1">
                <a:solidFill>
                  <a:schemeClr val="bg1">
                    <a:lumMod val="95000"/>
                  </a:schemeClr>
                </a:solidFill>
                <a:latin typeface="Karla" panose="020B0604020202020204" charset="0"/>
                <a:ea typeface="Karla" panose="020B0604020202020204" charset="0"/>
              </a:rPr>
              <a:t>Pr</a:t>
            </a:r>
            <a:r>
              <a:rPr lang="en-US" sz="1100" dirty="0">
                <a:solidFill>
                  <a:schemeClr val="bg1">
                    <a:lumMod val="95000"/>
                  </a:schemeClr>
                </a:solidFill>
                <a:latin typeface="Karla" panose="020B0604020202020204" charset="0"/>
                <a:ea typeface="Karla" panose="020B0604020202020204" charset="0"/>
              </a:rPr>
              <a:t> Gabriel </a:t>
            </a:r>
            <a:r>
              <a:rPr lang="en-US" sz="1100" dirty="0" err="1">
                <a:solidFill>
                  <a:schemeClr val="bg1">
                    <a:lumMod val="95000"/>
                  </a:schemeClr>
                </a:solidFill>
                <a:latin typeface="Karla" panose="020B0604020202020204" charset="0"/>
                <a:ea typeface="Karla" panose="020B0604020202020204" charset="0"/>
              </a:rPr>
              <a:t>Mopolo</a:t>
            </a:r>
            <a:endParaRPr lang="en-US" sz="1100" dirty="0">
              <a:solidFill>
                <a:schemeClr val="bg1">
                  <a:lumMod val="95000"/>
                </a:schemeClr>
              </a:solidFill>
              <a:latin typeface="Karla" panose="020B0604020202020204" charset="0"/>
              <a:ea typeface="Karla" panose="020B0604020202020204" charset="0"/>
            </a:endParaRPr>
          </a:p>
          <a:p>
            <a:pPr algn="r"/>
            <a:r>
              <a:rPr lang="en-US" sz="1100" dirty="0">
                <a:solidFill>
                  <a:schemeClr val="bg1">
                    <a:lumMod val="95000"/>
                  </a:schemeClr>
                </a:solidFill>
                <a:latin typeface="Karla" panose="020B0604020202020204" charset="0"/>
                <a:ea typeface="Karla" panose="020B0604020202020204" charset="0"/>
              </a:rPr>
              <a:t>Scientific </a:t>
            </a:r>
            <a:r>
              <a:rPr lang="en-US" sz="1100" dirty="0" err="1">
                <a:solidFill>
                  <a:schemeClr val="bg1">
                    <a:lumMod val="95000"/>
                  </a:schemeClr>
                </a:solidFill>
                <a:latin typeface="Karla" panose="020B0604020202020204" charset="0"/>
                <a:ea typeface="Karla" panose="020B0604020202020204" charset="0"/>
              </a:rPr>
              <a:t>Resp</a:t>
            </a:r>
            <a:r>
              <a:rPr lang="en-US" sz="1100" dirty="0">
                <a:solidFill>
                  <a:schemeClr val="bg1">
                    <a:lumMod val="95000"/>
                  </a:schemeClr>
                </a:solidFill>
                <a:latin typeface="Karla" panose="020B0604020202020204" charset="0"/>
                <a:ea typeface="Karla" panose="020B0604020202020204" charset="0"/>
              </a:rPr>
              <a:t> : </a:t>
            </a:r>
            <a:r>
              <a:rPr lang="en-US" sz="1100" dirty="0" err="1">
                <a:solidFill>
                  <a:schemeClr val="bg1">
                    <a:lumMod val="95000"/>
                  </a:schemeClr>
                </a:solidFill>
                <a:latin typeface="Karla" panose="020B0604020202020204" charset="0"/>
                <a:ea typeface="Karla" panose="020B0604020202020204" charset="0"/>
              </a:rPr>
              <a:t>Pr</a:t>
            </a:r>
            <a:r>
              <a:rPr lang="en-US" sz="1100" dirty="0">
                <a:solidFill>
                  <a:schemeClr val="bg1">
                    <a:lumMod val="95000"/>
                  </a:schemeClr>
                </a:solidFill>
                <a:latin typeface="Karla" panose="020B0604020202020204" charset="0"/>
                <a:ea typeface="Karla" panose="020B0604020202020204" charset="0"/>
              </a:rPr>
              <a:t> Serge Miranda, Director of MBDS (www.mbds-fr.org)</a:t>
            </a:r>
          </a:p>
        </p:txBody>
      </p:sp>
      <p:pic>
        <p:nvPicPr>
          <p:cNvPr id="8195" name="Picture 3" descr="Картинки по запросу imred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646" y="235929"/>
            <a:ext cx="1100754" cy="10640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86"/>
        <p:cNvGrpSpPr/>
        <p:nvPr/>
      </p:nvGrpSpPr>
      <p:grpSpPr>
        <a:xfrm>
          <a:off x="0" y="0"/>
          <a:ext cx="0" cy="0"/>
          <a:chOff x="0" y="0"/>
          <a:chExt cx="0" cy="0"/>
        </a:xfrm>
      </p:grpSpPr>
      <p:pic>
        <p:nvPicPr>
          <p:cNvPr id="4" name="Picture 3">
            <a:extLst>
              <a:ext uri="{FF2B5EF4-FFF2-40B4-BE49-F238E27FC236}">
                <a16:creationId xmlns:a16="http://schemas.microsoft.com/office/drawing/2014/main" id="{6B9EC729-3D6E-4243-AF78-E5FCD1B4B33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17370" y="342900"/>
            <a:ext cx="5634989" cy="4434839"/>
          </a:xfrm>
          <a:prstGeom prst="rect">
            <a:avLst/>
          </a:prstGeom>
          <a:noFill/>
          <a:ln>
            <a:solidFill>
              <a:schemeClr val="tx1"/>
            </a:solidFill>
          </a:ln>
        </p:spPr>
      </p:pic>
    </p:spTree>
    <p:extLst>
      <p:ext uri="{BB962C8B-B14F-4D97-AF65-F5344CB8AC3E}">
        <p14:creationId xmlns:p14="http://schemas.microsoft.com/office/powerpoint/2010/main" val="1164712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grpSp>
        <p:nvGrpSpPr>
          <p:cNvPr id="2" name="Shape 125">
            <a:extLst>
              <a:ext uri="{FF2B5EF4-FFF2-40B4-BE49-F238E27FC236}">
                <a16:creationId xmlns:a16="http://schemas.microsoft.com/office/drawing/2014/main" id="{A917D2AA-FE0F-4D26-9892-75B7DB8FAEDD}"/>
              </a:ext>
            </a:extLst>
          </p:cNvPr>
          <p:cNvGrpSpPr/>
          <p:nvPr/>
        </p:nvGrpSpPr>
        <p:grpSpPr>
          <a:xfrm>
            <a:off x="411339" y="458659"/>
            <a:ext cx="322201" cy="510825"/>
            <a:chOff x="6718575" y="2318625"/>
            <a:chExt cx="256950" cy="407375"/>
          </a:xfrm>
        </p:grpSpPr>
        <p:sp>
          <p:nvSpPr>
            <p:cNvPr id="3" name="Shape 126">
              <a:extLst>
                <a:ext uri="{FF2B5EF4-FFF2-40B4-BE49-F238E27FC236}">
                  <a16:creationId xmlns:a16="http://schemas.microsoft.com/office/drawing/2014/main" id="{C439E309-410E-4393-86F5-6D0C8E80704B}"/>
                </a:ext>
              </a:extLst>
            </p:cNvPr>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6350"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 name="Shape 127">
              <a:extLst>
                <a:ext uri="{FF2B5EF4-FFF2-40B4-BE49-F238E27FC236}">
                  <a16:creationId xmlns:a16="http://schemas.microsoft.com/office/drawing/2014/main" id="{D73231AC-4DF1-4A74-9544-4AE63284D44D}"/>
                </a:ext>
              </a:extLst>
            </p:cNvPr>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6350"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 name="Shape 128">
              <a:extLst>
                <a:ext uri="{FF2B5EF4-FFF2-40B4-BE49-F238E27FC236}">
                  <a16:creationId xmlns:a16="http://schemas.microsoft.com/office/drawing/2014/main" id="{C1E45EEB-9CF6-4D0E-B2EE-A5F7AD9BA7CC}"/>
                </a:ext>
              </a:extLst>
            </p:cNvPr>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6350"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 name="Shape 129">
              <a:extLst>
                <a:ext uri="{FF2B5EF4-FFF2-40B4-BE49-F238E27FC236}">
                  <a16:creationId xmlns:a16="http://schemas.microsoft.com/office/drawing/2014/main" id="{10A3A2E3-30DA-441F-9253-62BA72A37F32}"/>
                </a:ext>
              </a:extLst>
            </p:cNvPr>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6350"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 name="Shape 130">
              <a:extLst>
                <a:ext uri="{FF2B5EF4-FFF2-40B4-BE49-F238E27FC236}">
                  <a16:creationId xmlns:a16="http://schemas.microsoft.com/office/drawing/2014/main" id="{78E66A58-8FE2-4DF4-9096-D5072826270C}"/>
                </a:ext>
              </a:extLst>
            </p:cNvPr>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6350"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 name="Shape 131">
              <a:extLst>
                <a:ext uri="{FF2B5EF4-FFF2-40B4-BE49-F238E27FC236}">
                  <a16:creationId xmlns:a16="http://schemas.microsoft.com/office/drawing/2014/main" id="{DD4BA4D4-0813-4A18-AB88-72754D0B38AA}"/>
                </a:ext>
              </a:extLst>
            </p:cNvPr>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6350"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 name="Shape 132">
              <a:extLst>
                <a:ext uri="{FF2B5EF4-FFF2-40B4-BE49-F238E27FC236}">
                  <a16:creationId xmlns:a16="http://schemas.microsoft.com/office/drawing/2014/main" id="{F7EADF69-7EA0-47C3-B6DF-EE5191DF4D74}"/>
                </a:ext>
              </a:extLst>
            </p:cNvPr>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6350"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0" name="Shape 133">
              <a:extLst>
                <a:ext uri="{FF2B5EF4-FFF2-40B4-BE49-F238E27FC236}">
                  <a16:creationId xmlns:a16="http://schemas.microsoft.com/office/drawing/2014/main" id="{65A69992-5B3C-470E-9D1C-E8399403CC43}"/>
                </a:ext>
              </a:extLst>
            </p:cNvPr>
            <p:cNvSpPr/>
            <p:nvPr/>
          </p:nvSpPr>
          <p:spPr>
            <a:xfrm>
              <a:off x="6795900" y="2628550"/>
              <a:ext cx="102300" cy="25"/>
            </a:xfrm>
            <a:custGeom>
              <a:avLst/>
              <a:gdLst/>
              <a:ahLst/>
              <a:cxnLst/>
              <a:rect l="0" t="0" r="0" b="0"/>
              <a:pathLst>
                <a:path w="4092" h="1" fill="none" extrusionOk="0">
                  <a:moveTo>
                    <a:pt x="0" y="1"/>
                  </a:moveTo>
                  <a:lnTo>
                    <a:pt x="4092" y="1"/>
                  </a:lnTo>
                </a:path>
              </a:pathLst>
            </a:custGeom>
            <a:noFill/>
            <a:ln w="6350"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
        <p:nvSpPr>
          <p:cNvPr id="11" name="Shape 190">
            <a:extLst>
              <a:ext uri="{FF2B5EF4-FFF2-40B4-BE49-F238E27FC236}">
                <a16:creationId xmlns:a16="http://schemas.microsoft.com/office/drawing/2014/main" id="{B569255E-518E-48B2-936D-A46815D4825F}"/>
              </a:ext>
            </a:extLst>
          </p:cNvPr>
          <p:cNvSpPr txBox="1">
            <a:spLocks/>
          </p:cNvSpPr>
          <p:nvPr/>
        </p:nvSpPr>
        <p:spPr>
          <a:xfrm>
            <a:off x="838119" y="559984"/>
            <a:ext cx="6018350" cy="4095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ct val="100000"/>
              <a:buFont typeface="Montserrat"/>
              <a:buNone/>
              <a:defRPr sz="2400" b="1" i="0" u="none" strike="noStrike" cap="none">
                <a:solidFill>
                  <a:srgbClr val="999999"/>
                </a:solidFill>
                <a:latin typeface="Montserrat"/>
                <a:ea typeface="Montserrat"/>
                <a:cs typeface="Montserrat"/>
                <a:sym typeface="Montserrat"/>
              </a:defRPr>
            </a:lvl1pPr>
            <a:lvl2pPr lvl="1">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2pPr>
            <a:lvl3pPr lvl="2">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3pPr>
            <a:lvl4pPr lvl="3">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4pPr>
            <a:lvl5pPr lvl="4">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5pPr>
            <a:lvl6pPr lvl="5">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6pPr>
            <a:lvl7pPr lvl="6">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7pPr>
            <a:lvl8pPr lvl="7">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8pPr>
            <a:lvl9pPr lvl="8">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9pPr>
          </a:lstStyle>
          <a:p>
            <a:r>
              <a:rPr lang="en-US" dirty="0"/>
              <a:t>WEB </a:t>
            </a:r>
            <a:r>
              <a:rPr lang="en-US" dirty="0">
                <a:solidFill>
                  <a:srgbClr val="F44336"/>
                </a:solidFill>
              </a:rPr>
              <a:t>SERVICE</a:t>
            </a:r>
            <a:endParaRPr lang="en" dirty="0">
              <a:solidFill>
                <a:srgbClr val="FF9800"/>
              </a:solidFill>
            </a:endParaRPr>
          </a:p>
        </p:txBody>
      </p:sp>
      <p:sp>
        <p:nvSpPr>
          <p:cNvPr id="12" name="Прямоугольник 21">
            <a:extLst>
              <a:ext uri="{FF2B5EF4-FFF2-40B4-BE49-F238E27FC236}">
                <a16:creationId xmlns:a16="http://schemas.microsoft.com/office/drawing/2014/main" id="{A3C082CD-CEA7-4F00-BA43-179247FBABDD}"/>
              </a:ext>
            </a:extLst>
          </p:cNvPr>
          <p:cNvSpPr/>
          <p:nvPr/>
        </p:nvSpPr>
        <p:spPr>
          <a:xfrm>
            <a:off x="251320" y="1152514"/>
            <a:ext cx="5955170" cy="1569660"/>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999999"/>
                </a:solidFill>
                <a:latin typeface="Karla" panose="020B0604020202020204" charset="0"/>
                <a:ea typeface="Karla" panose="020B0604020202020204" charset="0"/>
                <a:cs typeface="Times New Roman" panose="02020603050405020304" pitchFamily="18" charset="0"/>
              </a:rPr>
              <a:t>Making possible the transferring of personal data between the Android application and the NoSQL database;</a:t>
            </a:r>
          </a:p>
          <a:p>
            <a:pPr marL="285750" indent="-285750">
              <a:buFont typeface="Arial" panose="020B0604020202020204" pitchFamily="34" charset="0"/>
              <a:buChar char="•"/>
            </a:pPr>
            <a:r>
              <a:rPr lang="en-US" sz="1600" dirty="0">
                <a:solidFill>
                  <a:srgbClr val="999999"/>
                </a:solidFill>
                <a:latin typeface="Karla" panose="020B0604020202020204" charset="0"/>
                <a:ea typeface="Karla" panose="020B0604020202020204" charset="0"/>
                <a:cs typeface="Times New Roman" panose="02020603050405020304" pitchFamily="18" charset="0"/>
              </a:rPr>
              <a:t>It is a REST service which has realized using the Java programming language and the Spring framework;</a:t>
            </a:r>
          </a:p>
          <a:p>
            <a:pPr marL="285750" indent="-285750">
              <a:buFont typeface="Arial" panose="020B0604020202020204" pitchFamily="34" charset="0"/>
              <a:buChar char="•"/>
            </a:pPr>
            <a:r>
              <a:rPr lang="en-US" sz="1600" dirty="0">
                <a:solidFill>
                  <a:srgbClr val="999999"/>
                </a:solidFill>
                <a:latin typeface="Karla" panose="020B0604020202020204" charset="0"/>
                <a:ea typeface="Karla" panose="020B0604020202020204" charset="0"/>
                <a:cs typeface="Times New Roman" panose="02020603050405020304" pitchFamily="18" charset="0"/>
              </a:rPr>
              <a:t>Using the @</a:t>
            </a:r>
            <a:r>
              <a:rPr lang="en-US" sz="1600" dirty="0" err="1">
                <a:solidFill>
                  <a:srgbClr val="999999"/>
                </a:solidFill>
                <a:latin typeface="Karla" panose="020B0604020202020204" charset="0"/>
                <a:ea typeface="Karla" panose="020B0604020202020204" charset="0"/>
                <a:cs typeface="Times New Roman" panose="02020603050405020304" pitchFamily="18" charset="0"/>
              </a:rPr>
              <a:t>GetMapping</a:t>
            </a:r>
            <a:r>
              <a:rPr lang="en-US" sz="1600" dirty="0">
                <a:solidFill>
                  <a:srgbClr val="999999"/>
                </a:solidFill>
                <a:latin typeface="Karla" panose="020B0604020202020204" charset="0"/>
                <a:ea typeface="Karla" panose="020B0604020202020204" charset="0"/>
                <a:cs typeface="Times New Roman" panose="02020603050405020304" pitchFamily="18" charset="0"/>
              </a:rPr>
              <a:t> for mapping the requests;</a:t>
            </a:r>
          </a:p>
          <a:p>
            <a:pPr marL="285750" indent="-285750">
              <a:buFont typeface="Arial" panose="020B0604020202020204" pitchFamily="34" charset="0"/>
              <a:buChar char="•"/>
            </a:pPr>
            <a:r>
              <a:rPr lang="en-US" sz="1600" dirty="0">
                <a:solidFill>
                  <a:srgbClr val="999999"/>
                </a:solidFill>
                <a:latin typeface="Karla" panose="020B0604020202020204" charset="0"/>
                <a:ea typeface="Karla" panose="020B0604020202020204" charset="0"/>
                <a:cs typeface="Times New Roman" panose="02020603050405020304" pitchFamily="18" charset="0"/>
              </a:rPr>
              <a:t>Running on the Glassfish server.</a:t>
            </a:r>
            <a:endParaRPr lang="ru-RU" sz="1600" dirty="0">
              <a:solidFill>
                <a:srgbClr val="999999"/>
              </a:solidFill>
              <a:ea typeface="Karla" panose="020B0604020202020204" charset="0"/>
            </a:endParaRPr>
          </a:p>
        </p:txBody>
      </p:sp>
      <p:cxnSp>
        <p:nvCxnSpPr>
          <p:cNvPr id="16" name="Straight Arrow Connector 15">
            <a:extLst>
              <a:ext uri="{FF2B5EF4-FFF2-40B4-BE49-F238E27FC236}">
                <a16:creationId xmlns:a16="http://schemas.microsoft.com/office/drawing/2014/main" id="{D77024A5-56D2-4785-8538-093CEBB945E9}"/>
              </a:ext>
            </a:extLst>
          </p:cNvPr>
          <p:cNvCxnSpPr>
            <a:cxnSpLocks/>
          </p:cNvCxnSpPr>
          <p:nvPr/>
        </p:nvCxnSpPr>
        <p:spPr>
          <a:xfrm>
            <a:off x="3760470" y="2968396"/>
            <a:ext cx="0" cy="849224"/>
          </a:xfrm>
          <a:prstGeom prst="straightConnector1">
            <a:avLst/>
          </a:prstGeom>
          <a:ln>
            <a:solidFill>
              <a:schemeClr val="tx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D5EE3D56-05EE-49C9-A026-3EB5694184BA}"/>
              </a:ext>
            </a:extLst>
          </p:cNvPr>
          <p:cNvCxnSpPr>
            <a:cxnSpLocks/>
          </p:cNvCxnSpPr>
          <p:nvPr/>
        </p:nvCxnSpPr>
        <p:spPr>
          <a:xfrm flipH="1">
            <a:off x="1291590" y="2968396"/>
            <a:ext cx="651511" cy="517754"/>
          </a:xfrm>
          <a:prstGeom prst="straightConnector1">
            <a:avLst/>
          </a:prstGeom>
          <a:ln>
            <a:solidFill>
              <a:schemeClr val="tx2">
                <a:lumMod val="50000"/>
              </a:schemeClr>
            </a:solidFill>
            <a:tailEnd type="triangle"/>
          </a:ln>
        </p:spPr>
        <p:style>
          <a:lnRef idx="1">
            <a:schemeClr val="dk1"/>
          </a:lnRef>
          <a:fillRef idx="0">
            <a:schemeClr val="dk1"/>
          </a:fillRef>
          <a:effectRef idx="0">
            <a:schemeClr val="dk1"/>
          </a:effectRef>
          <a:fontRef idx="minor">
            <a:schemeClr val="tx1"/>
          </a:fontRef>
        </p:style>
      </p:cxnSp>
      <p:grpSp>
        <p:nvGrpSpPr>
          <p:cNvPr id="21" name="Group 20">
            <a:extLst>
              <a:ext uri="{FF2B5EF4-FFF2-40B4-BE49-F238E27FC236}">
                <a16:creationId xmlns:a16="http://schemas.microsoft.com/office/drawing/2014/main" id="{84565D2A-5A25-47CE-B52C-6340F91531AD}"/>
              </a:ext>
            </a:extLst>
          </p:cNvPr>
          <p:cNvGrpSpPr/>
          <p:nvPr/>
        </p:nvGrpSpPr>
        <p:grpSpPr>
          <a:xfrm>
            <a:off x="251320" y="3589020"/>
            <a:ext cx="2257821" cy="845423"/>
            <a:chOff x="389185" y="106685"/>
            <a:chExt cx="1056779" cy="845423"/>
          </a:xfrm>
          <a:solidFill>
            <a:srgbClr val="999999"/>
          </a:solidFill>
        </p:grpSpPr>
        <p:sp>
          <p:nvSpPr>
            <p:cNvPr id="22" name="Rectangle: Rounded Corners 21">
              <a:extLst>
                <a:ext uri="{FF2B5EF4-FFF2-40B4-BE49-F238E27FC236}">
                  <a16:creationId xmlns:a16="http://schemas.microsoft.com/office/drawing/2014/main" id="{A72FEDA7-AC24-461A-9C56-4B09A6EF17D7}"/>
                </a:ext>
              </a:extLst>
            </p:cNvPr>
            <p:cNvSpPr/>
            <p:nvPr/>
          </p:nvSpPr>
          <p:spPr>
            <a:xfrm>
              <a:off x="389185" y="106685"/>
              <a:ext cx="1056779" cy="845423"/>
            </a:xfrm>
            <a:prstGeom prst="roundRect">
              <a:avLst>
                <a:gd name="adj" fmla="val 10000"/>
              </a:avLst>
            </a:prstGeom>
            <a:grpFill/>
            <a:ln>
              <a:noFill/>
            </a:ln>
          </p:spPr>
          <p:style>
            <a:lnRef idx="1">
              <a:schemeClr val="dk1"/>
            </a:lnRef>
            <a:fillRef idx="2">
              <a:schemeClr val="dk1"/>
            </a:fillRef>
            <a:effectRef idx="1">
              <a:schemeClr val="dk1"/>
            </a:effectRef>
            <a:fontRef idx="minor">
              <a:schemeClr val="dk1"/>
            </a:fontRef>
          </p:style>
        </p:sp>
        <p:sp>
          <p:nvSpPr>
            <p:cNvPr id="23" name="Rectangle: Rounded Corners 4">
              <a:extLst>
                <a:ext uri="{FF2B5EF4-FFF2-40B4-BE49-F238E27FC236}">
                  <a16:creationId xmlns:a16="http://schemas.microsoft.com/office/drawing/2014/main" id="{7FE8205E-4495-4F56-8B38-5524ADA38790}"/>
                </a:ext>
              </a:extLst>
            </p:cNvPr>
            <p:cNvSpPr txBox="1"/>
            <p:nvPr/>
          </p:nvSpPr>
          <p:spPr>
            <a:xfrm>
              <a:off x="413947" y="131447"/>
              <a:ext cx="1007255" cy="795899"/>
            </a:xfrm>
            <a:prstGeom prst="rect">
              <a:avLst/>
            </a:prstGeom>
            <a:grpFill/>
            <a:ln>
              <a:noFill/>
            </a:ln>
          </p:spPr>
          <p:style>
            <a:lnRef idx="1">
              <a:schemeClr val="dk1"/>
            </a:lnRef>
            <a:fillRef idx="2">
              <a:schemeClr val="dk1"/>
            </a:fillRef>
            <a:effectRef idx="1">
              <a:schemeClr val="dk1"/>
            </a:effectRef>
            <a:fontRef idx="minor">
              <a:schemeClr val="dk1"/>
            </a:fontRef>
          </p:style>
          <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US" kern="1200" dirty="0">
                  <a:solidFill>
                    <a:schemeClr val="bg1"/>
                  </a:solidFill>
                  <a:latin typeface="Karla" panose="020B0604020202020204" charset="0"/>
                  <a:ea typeface="Karla" panose="020B0604020202020204" charset="0"/>
                </a:rPr>
                <a:t>Saving profile data from Android Application</a:t>
              </a:r>
              <a:endParaRPr lang="ru-RU" kern="1200" dirty="0">
                <a:solidFill>
                  <a:schemeClr val="bg1"/>
                </a:solidFill>
                <a:ea typeface="Karla" panose="020B0604020202020204" charset="0"/>
              </a:endParaRPr>
            </a:p>
          </p:txBody>
        </p:sp>
      </p:grpSp>
      <p:grpSp>
        <p:nvGrpSpPr>
          <p:cNvPr id="25" name="Group 24">
            <a:extLst>
              <a:ext uri="{FF2B5EF4-FFF2-40B4-BE49-F238E27FC236}">
                <a16:creationId xmlns:a16="http://schemas.microsoft.com/office/drawing/2014/main" id="{1DDBB076-F56A-4272-913C-815AEDCA2E49}"/>
              </a:ext>
            </a:extLst>
          </p:cNvPr>
          <p:cNvGrpSpPr/>
          <p:nvPr/>
        </p:nvGrpSpPr>
        <p:grpSpPr>
          <a:xfrm>
            <a:off x="2718383" y="3929327"/>
            <a:ext cx="2257821" cy="845423"/>
            <a:chOff x="389185" y="106685"/>
            <a:chExt cx="1056779" cy="845423"/>
          </a:xfrm>
          <a:solidFill>
            <a:srgbClr val="999999"/>
          </a:solidFill>
        </p:grpSpPr>
        <p:sp>
          <p:nvSpPr>
            <p:cNvPr id="26" name="Rectangle: Rounded Corners 25">
              <a:extLst>
                <a:ext uri="{FF2B5EF4-FFF2-40B4-BE49-F238E27FC236}">
                  <a16:creationId xmlns:a16="http://schemas.microsoft.com/office/drawing/2014/main" id="{B437A454-AF96-43D8-ABB7-4792A19F690F}"/>
                </a:ext>
              </a:extLst>
            </p:cNvPr>
            <p:cNvSpPr/>
            <p:nvPr/>
          </p:nvSpPr>
          <p:spPr>
            <a:xfrm>
              <a:off x="389185" y="106685"/>
              <a:ext cx="1056779" cy="845423"/>
            </a:xfrm>
            <a:prstGeom prst="roundRect">
              <a:avLst>
                <a:gd name="adj" fmla="val 10000"/>
              </a:avLst>
            </a:prstGeom>
            <a:grpFill/>
            <a:ln>
              <a:noFill/>
            </a:ln>
          </p:spPr>
          <p:style>
            <a:lnRef idx="1">
              <a:schemeClr val="dk1"/>
            </a:lnRef>
            <a:fillRef idx="2">
              <a:schemeClr val="dk1"/>
            </a:fillRef>
            <a:effectRef idx="1">
              <a:schemeClr val="dk1"/>
            </a:effectRef>
            <a:fontRef idx="minor">
              <a:schemeClr val="dk1"/>
            </a:fontRef>
          </p:style>
        </p:sp>
        <p:sp>
          <p:nvSpPr>
            <p:cNvPr id="27" name="Rectangle: Rounded Corners 4">
              <a:extLst>
                <a:ext uri="{FF2B5EF4-FFF2-40B4-BE49-F238E27FC236}">
                  <a16:creationId xmlns:a16="http://schemas.microsoft.com/office/drawing/2014/main" id="{0A2570DB-C01E-4463-9FF0-02CCBD2C0072}"/>
                </a:ext>
              </a:extLst>
            </p:cNvPr>
            <p:cNvSpPr txBox="1"/>
            <p:nvPr/>
          </p:nvSpPr>
          <p:spPr>
            <a:xfrm>
              <a:off x="413947" y="131447"/>
              <a:ext cx="1007255" cy="795899"/>
            </a:xfrm>
            <a:prstGeom prst="rect">
              <a:avLst/>
            </a:prstGeom>
            <a:grpFill/>
            <a:ln>
              <a:noFill/>
            </a:ln>
          </p:spPr>
          <p:style>
            <a:lnRef idx="1">
              <a:schemeClr val="dk1"/>
            </a:lnRef>
            <a:fillRef idx="2">
              <a:schemeClr val="dk1"/>
            </a:fillRef>
            <a:effectRef idx="1">
              <a:schemeClr val="dk1"/>
            </a:effectRef>
            <a:fontRef idx="minor">
              <a:schemeClr val="dk1"/>
            </a:fontRef>
          </p:style>
          <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US" kern="1200" dirty="0">
                  <a:solidFill>
                    <a:schemeClr val="bg1"/>
                  </a:solidFill>
                  <a:latin typeface="Karla" panose="020B0604020202020204" charset="0"/>
                  <a:ea typeface="Karla" panose="020B0604020202020204" charset="0"/>
                </a:rPr>
                <a:t>Saving heart-rate data from Android Application</a:t>
              </a:r>
              <a:endParaRPr lang="ru-RU" kern="1200" dirty="0">
                <a:solidFill>
                  <a:schemeClr val="bg1"/>
                </a:solidFill>
                <a:ea typeface="Karla" panose="020B0604020202020204" charset="0"/>
              </a:endParaRPr>
            </a:p>
          </p:txBody>
        </p:sp>
      </p:grpSp>
      <p:grpSp>
        <p:nvGrpSpPr>
          <p:cNvPr id="28" name="Group 27">
            <a:extLst>
              <a:ext uri="{FF2B5EF4-FFF2-40B4-BE49-F238E27FC236}">
                <a16:creationId xmlns:a16="http://schemas.microsoft.com/office/drawing/2014/main" id="{6D7C0F6C-4EEF-411A-BFB0-EFA672153E57}"/>
              </a:ext>
            </a:extLst>
          </p:cNvPr>
          <p:cNvGrpSpPr/>
          <p:nvPr/>
        </p:nvGrpSpPr>
        <p:grpSpPr>
          <a:xfrm>
            <a:off x="5185446" y="3613782"/>
            <a:ext cx="2257821" cy="845423"/>
            <a:chOff x="389185" y="106685"/>
            <a:chExt cx="1056779" cy="845423"/>
          </a:xfrm>
          <a:solidFill>
            <a:srgbClr val="999999"/>
          </a:solidFill>
        </p:grpSpPr>
        <p:sp>
          <p:nvSpPr>
            <p:cNvPr id="29" name="Rectangle: Rounded Corners 28">
              <a:extLst>
                <a:ext uri="{FF2B5EF4-FFF2-40B4-BE49-F238E27FC236}">
                  <a16:creationId xmlns:a16="http://schemas.microsoft.com/office/drawing/2014/main" id="{7FA5020E-9CCF-4120-9346-CDF89646F63A}"/>
                </a:ext>
              </a:extLst>
            </p:cNvPr>
            <p:cNvSpPr/>
            <p:nvPr/>
          </p:nvSpPr>
          <p:spPr>
            <a:xfrm>
              <a:off x="389185" y="106685"/>
              <a:ext cx="1056779" cy="845423"/>
            </a:xfrm>
            <a:prstGeom prst="roundRect">
              <a:avLst>
                <a:gd name="adj" fmla="val 10000"/>
              </a:avLst>
            </a:prstGeom>
            <a:grpFill/>
            <a:ln>
              <a:noFill/>
            </a:ln>
          </p:spPr>
          <p:style>
            <a:lnRef idx="1">
              <a:schemeClr val="dk1"/>
            </a:lnRef>
            <a:fillRef idx="2">
              <a:schemeClr val="dk1"/>
            </a:fillRef>
            <a:effectRef idx="1">
              <a:schemeClr val="dk1"/>
            </a:effectRef>
            <a:fontRef idx="minor">
              <a:schemeClr val="dk1"/>
            </a:fontRef>
          </p:style>
        </p:sp>
        <p:sp>
          <p:nvSpPr>
            <p:cNvPr id="30" name="Rectangle: Rounded Corners 4">
              <a:extLst>
                <a:ext uri="{FF2B5EF4-FFF2-40B4-BE49-F238E27FC236}">
                  <a16:creationId xmlns:a16="http://schemas.microsoft.com/office/drawing/2014/main" id="{2AD809A1-98EA-476F-AB1E-23AA046BDA1A}"/>
                </a:ext>
              </a:extLst>
            </p:cNvPr>
            <p:cNvSpPr txBox="1"/>
            <p:nvPr/>
          </p:nvSpPr>
          <p:spPr>
            <a:xfrm>
              <a:off x="413947" y="131447"/>
              <a:ext cx="1007255" cy="795899"/>
            </a:xfrm>
            <a:prstGeom prst="rect">
              <a:avLst/>
            </a:prstGeom>
            <a:grpFill/>
            <a:ln>
              <a:noFill/>
            </a:ln>
          </p:spPr>
          <p:style>
            <a:lnRef idx="1">
              <a:schemeClr val="dk1"/>
            </a:lnRef>
            <a:fillRef idx="2">
              <a:schemeClr val="dk1"/>
            </a:fillRef>
            <a:effectRef idx="1">
              <a:schemeClr val="dk1"/>
            </a:effectRef>
            <a:fontRef idx="minor">
              <a:schemeClr val="dk1"/>
            </a:fontRef>
          </p:style>
          <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US" kern="1200" dirty="0">
                  <a:solidFill>
                    <a:schemeClr val="bg1"/>
                  </a:solidFill>
                  <a:latin typeface="Karla" panose="020B0604020202020204" charset="0"/>
                  <a:ea typeface="Karla" panose="020B0604020202020204" charset="0"/>
                </a:rPr>
                <a:t>Saving real-time pollution data from </a:t>
              </a:r>
              <a:r>
                <a:rPr lang="en-US" kern="1200" dirty="0" err="1">
                  <a:solidFill>
                    <a:schemeClr val="bg1"/>
                  </a:solidFill>
                  <a:latin typeface="Karla" panose="020B0604020202020204" charset="0"/>
                  <a:ea typeface="Karla" panose="020B0604020202020204" charset="0"/>
                </a:rPr>
                <a:t>AirPaca</a:t>
              </a:r>
              <a:r>
                <a:rPr lang="en-US" kern="1200" dirty="0">
                  <a:solidFill>
                    <a:schemeClr val="bg1"/>
                  </a:solidFill>
                  <a:latin typeface="Karla" panose="020B0604020202020204" charset="0"/>
                  <a:ea typeface="Karla" panose="020B0604020202020204" charset="0"/>
                </a:rPr>
                <a:t> API</a:t>
              </a:r>
              <a:endParaRPr lang="ru-RU" kern="1200" dirty="0">
                <a:solidFill>
                  <a:schemeClr val="bg1"/>
                </a:solidFill>
                <a:ea typeface="Karla" panose="020B0604020202020204" charset="0"/>
              </a:endParaRPr>
            </a:p>
          </p:txBody>
        </p:sp>
      </p:grpSp>
      <p:cxnSp>
        <p:nvCxnSpPr>
          <p:cNvPr id="31" name="Straight Arrow Connector 30">
            <a:extLst>
              <a:ext uri="{FF2B5EF4-FFF2-40B4-BE49-F238E27FC236}">
                <a16:creationId xmlns:a16="http://schemas.microsoft.com/office/drawing/2014/main" id="{9E2B8ED9-4536-40EB-A83F-61403428E824}"/>
              </a:ext>
            </a:extLst>
          </p:cNvPr>
          <p:cNvCxnSpPr>
            <a:cxnSpLocks/>
          </p:cNvCxnSpPr>
          <p:nvPr/>
        </p:nvCxnSpPr>
        <p:spPr>
          <a:xfrm>
            <a:off x="4644390" y="2968396"/>
            <a:ext cx="956563" cy="517754"/>
          </a:xfrm>
          <a:prstGeom prst="straightConnector1">
            <a:avLst/>
          </a:prstGeom>
          <a:ln>
            <a:solidFill>
              <a:schemeClr val="tx2">
                <a:lumMod val="5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03179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C2FE9A-7DDD-4192-9091-8034B5B57D3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5897" y="1038542"/>
            <a:ext cx="3656013" cy="3613468"/>
          </a:xfrm>
          <a:prstGeom prst="rect">
            <a:avLst/>
          </a:prstGeom>
          <a:noFill/>
          <a:ln>
            <a:solidFill>
              <a:schemeClr val="tx1"/>
            </a:solidFill>
          </a:ln>
        </p:spPr>
      </p:pic>
      <p:sp>
        <p:nvSpPr>
          <p:cNvPr id="3" name="Shape 190">
            <a:extLst>
              <a:ext uri="{FF2B5EF4-FFF2-40B4-BE49-F238E27FC236}">
                <a16:creationId xmlns:a16="http://schemas.microsoft.com/office/drawing/2014/main" id="{3A39C2EB-C758-4C40-A5AF-76705377B34F}"/>
              </a:ext>
            </a:extLst>
          </p:cNvPr>
          <p:cNvSpPr txBox="1">
            <a:spLocks/>
          </p:cNvSpPr>
          <p:nvPr/>
        </p:nvSpPr>
        <p:spPr>
          <a:xfrm>
            <a:off x="195897" y="365674"/>
            <a:ext cx="6018350" cy="4095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ct val="100000"/>
              <a:buFont typeface="Montserrat"/>
              <a:buNone/>
              <a:defRPr sz="2400" b="1" i="0" u="none" strike="noStrike" cap="none">
                <a:solidFill>
                  <a:srgbClr val="999999"/>
                </a:solidFill>
                <a:latin typeface="Montserrat"/>
                <a:ea typeface="Montserrat"/>
                <a:cs typeface="Montserrat"/>
                <a:sym typeface="Montserrat"/>
              </a:defRPr>
            </a:lvl1pPr>
            <a:lvl2pPr lvl="1">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2pPr>
            <a:lvl3pPr lvl="2">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3pPr>
            <a:lvl4pPr lvl="3">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4pPr>
            <a:lvl5pPr lvl="4">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5pPr>
            <a:lvl6pPr lvl="5">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6pPr>
            <a:lvl7pPr lvl="6">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7pPr>
            <a:lvl8pPr lvl="7">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8pPr>
            <a:lvl9pPr lvl="8">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9pPr>
          </a:lstStyle>
          <a:p>
            <a:r>
              <a:rPr lang="en-US" dirty="0"/>
              <a:t>CREATING A NEW FITBIT </a:t>
            </a:r>
            <a:r>
              <a:rPr lang="en-US" dirty="0">
                <a:solidFill>
                  <a:srgbClr val="9ACAD3"/>
                </a:solidFill>
              </a:rPr>
              <a:t>PROFILE</a:t>
            </a:r>
            <a:endParaRPr lang="en" dirty="0">
              <a:solidFill>
                <a:srgbClr val="9ACAD3"/>
              </a:solidFill>
            </a:endParaRPr>
          </a:p>
        </p:txBody>
      </p:sp>
      <p:sp>
        <p:nvSpPr>
          <p:cNvPr id="4" name="Прямоугольник 21">
            <a:extLst>
              <a:ext uri="{FF2B5EF4-FFF2-40B4-BE49-F238E27FC236}">
                <a16:creationId xmlns:a16="http://schemas.microsoft.com/office/drawing/2014/main" id="{B699FA1B-313E-44C7-B04D-C677E091919A}"/>
              </a:ext>
            </a:extLst>
          </p:cNvPr>
          <p:cNvSpPr/>
          <p:nvPr/>
        </p:nvSpPr>
        <p:spPr>
          <a:xfrm>
            <a:off x="4093623" y="1359176"/>
            <a:ext cx="2913857" cy="830997"/>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999999"/>
                </a:solidFill>
                <a:latin typeface="Karla" panose="020B0604020202020204" charset="0"/>
                <a:ea typeface="Karla" panose="020B0604020202020204" charset="0"/>
                <a:cs typeface="Times New Roman" panose="02020603050405020304" pitchFamily="18" charset="0"/>
              </a:rPr>
              <a:t>Desktop </a:t>
            </a:r>
            <a:r>
              <a:rPr lang="en-US" sz="1600" dirty="0" err="1">
                <a:solidFill>
                  <a:srgbClr val="999999"/>
                </a:solidFill>
                <a:latin typeface="Karla" panose="020B0604020202020204" charset="0"/>
                <a:ea typeface="Karla" panose="020B0604020202020204" charset="0"/>
                <a:cs typeface="Times New Roman" panose="02020603050405020304" pitchFamily="18" charset="0"/>
              </a:rPr>
              <a:t>FitBit</a:t>
            </a:r>
            <a:r>
              <a:rPr lang="en-US" sz="1600" dirty="0">
                <a:solidFill>
                  <a:srgbClr val="999999"/>
                </a:solidFill>
                <a:latin typeface="Karla" panose="020B0604020202020204" charset="0"/>
                <a:ea typeface="Karla" panose="020B0604020202020204" charset="0"/>
                <a:cs typeface="Times New Roman" panose="02020603050405020304" pitchFamily="18" charset="0"/>
              </a:rPr>
              <a:t> application</a:t>
            </a:r>
          </a:p>
          <a:p>
            <a:pPr marL="285750" indent="-285750">
              <a:buFont typeface="Arial" panose="020B0604020202020204" pitchFamily="34" charset="0"/>
              <a:buChar char="•"/>
            </a:pPr>
            <a:r>
              <a:rPr lang="en-US" sz="1600" dirty="0">
                <a:solidFill>
                  <a:srgbClr val="999999"/>
                </a:solidFill>
                <a:latin typeface="Karla" panose="020B0604020202020204" charset="0"/>
                <a:ea typeface="Karla" panose="020B0604020202020204" charset="0"/>
                <a:cs typeface="Times New Roman" panose="02020603050405020304" pitchFamily="18" charset="0"/>
              </a:rPr>
              <a:t>Android/IOS official Fitbit application</a:t>
            </a:r>
            <a:endParaRPr lang="ru-RU" sz="1600" dirty="0">
              <a:solidFill>
                <a:srgbClr val="999999"/>
              </a:solidFill>
              <a:ea typeface="Karla" panose="020B0604020202020204" charset="0"/>
            </a:endParaRPr>
          </a:p>
        </p:txBody>
      </p:sp>
      <p:sp>
        <p:nvSpPr>
          <p:cNvPr id="5" name="Прямоугольник 21">
            <a:extLst>
              <a:ext uri="{FF2B5EF4-FFF2-40B4-BE49-F238E27FC236}">
                <a16:creationId xmlns:a16="http://schemas.microsoft.com/office/drawing/2014/main" id="{7D1566D7-90D1-4924-85A2-FD1D8E8C7DD1}"/>
              </a:ext>
            </a:extLst>
          </p:cNvPr>
          <p:cNvSpPr/>
          <p:nvPr/>
        </p:nvSpPr>
        <p:spPr>
          <a:xfrm>
            <a:off x="4093623" y="2992901"/>
            <a:ext cx="2913857" cy="1077218"/>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9ACAD3"/>
                </a:solidFill>
                <a:latin typeface="Karla" panose="020B0604020202020204" charset="0"/>
                <a:ea typeface="Karla" panose="020B0604020202020204" charset="0"/>
                <a:cs typeface="Times New Roman" panose="02020603050405020304" pitchFamily="18" charset="0"/>
              </a:rPr>
              <a:t>synchronization with the device</a:t>
            </a:r>
          </a:p>
          <a:p>
            <a:pPr marL="285750" indent="-285750">
              <a:buFont typeface="Arial" panose="020B0604020202020204" pitchFamily="34" charset="0"/>
              <a:buChar char="•"/>
            </a:pPr>
            <a:r>
              <a:rPr lang="en-US" sz="1600" dirty="0">
                <a:solidFill>
                  <a:srgbClr val="9ACAD3"/>
                </a:solidFill>
                <a:latin typeface="Karla" panose="020B0604020202020204" charset="0"/>
                <a:ea typeface="Karla" panose="020B0604020202020204" charset="0"/>
                <a:cs typeface="Times New Roman" panose="02020603050405020304" pitchFamily="18" charset="0"/>
              </a:rPr>
              <a:t>data transfer to the </a:t>
            </a:r>
            <a:r>
              <a:rPr lang="en-US" sz="1600" dirty="0" err="1">
                <a:solidFill>
                  <a:srgbClr val="9ACAD3"/>
                </a:solidFill>
                <a:latin typeface="Karla" panose="020B0604020202020204" charset="0"/>
                <a:ea typeface="Karla" panose="020B0604020202020204" charset="0"/>
                <a:cs typeface="Times New Roman" panose="02020603050405020304" pitchFamily="18" charset="0"/>
              </a:rPr>
              <a:t>FitBit</a:t>
            </a:r>
            <a:r>
              <a:rPr lang="en-US" sz="1600" dirty="0">
                <a:solidFill>
                  <a:srgbClr val="9ACAD3"/>
                </a:solidFill>
                <a:latin typeface="Karla" panose="020B0604020202020204" charset="0"/>
                <a:ea typeface="Karla" panose="020B0604020202020204" charset="0"/>
                <a:cs typeface="Times New Roman" panose="02020603050405020304" pitchFamily="18" charset="0"/>
              </a:rPr>
              <a:t> server for further access</a:t>
            </a:r>
            <a:endParaRPr lang="ru-RU" sz="1600" dirty="0">
              <a:solidFill>
                <a:srgbClr val="9ACAD3"/>
              </a:solidFill>
              <a:ea typeface="Karla" panose="020B0604020202020204" charset="0"/>
            </a:endParaRPr>
          </a:p>
        </p:txBody>
      </p:sp>
    </p:spTree>
    <p:extLst>
      <p:ext uri="{BB962C8B-B14F-4D97-AF65-F5344CB8AC3E}">
        <p14:creationId xmlns:p14="http://schemas.microsoft.com/office/powerpoint/2010/main" val="1195624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F92E701-61DD-4F95-9BD3-0E54D6BA43B8}"/>
              </a:ext>
            </a:extLst>
          </p:cNvPr>
          <p:cNvGraphicFramePr>
            <a:graphicFrameLocks noGrp="1"/>
          </p:cNvGraphicFramePr>
          <p:nvPr>
            <p:extLst>
              <p:ext uri="{D42A27DB-BD31-4B8C-83A1-F6EECF244321}">
                <p14:modId xmlns:p14="http://schemas.microsoft.com/office/powerpoint/2010/main" val="79600519"/>
              </p:ext>
            </p:extLst>
          </p:nvPr>
        </p:nvGraphicFramePr>
        <p:xfrm>
          <a:off x="247082" y="645940"/>
          <a:ext cx="8565448" cy="4191000"/>
        </p:xfrm>
        <a:graphic>
          <a:graphicData uri="http://schemas.openxmlformats.org/drawingml/2006/table">
            <a:tbl>
              <a:tblPr firstRow="1" firstCol="1" bandRow="1"/>
              <a:tblGrid>
                <a:gridCol w="2141362">
                  <a:extLst>
                    <a:ext uri="{9D8B030D-6E8A-4147-A177-3AD203B41FA5}">
                      <a16:colId xmlns:a16="http://schemas.microsoft.com/office/drawing/2014/main" val="3234671666"/>
                    </a:ext>
                  </a:extLst>
                </a:gridCol>
                <a:gridCol w="2141362">
                  <a:extLst>
                    <a:ext uri="{9D8B030D-6E8A-4147-A177-3AD203B41FA5}">
                      <a16:colId xmlns:a16="http://schemas.microsoft.com/office/drawing/2014/main" val="4234487684"/>
                    </a:ext>
                  </a:extLst>
                </a:gridCol>
                <a:gridCol w="2141362">
                  <a:extLst>
                    <a:ext uri="{9D8B030D-6E8A-4147-A177-3AD203B41FA5}">
                      <a16:colId xmlns:a16="http://schemas.microsoft.com/office/drawing/2014/main" val="2293965740"/>
                    </a:ext>
                  </a:extLst>
                </a:gridCol>
                <a:gridCol w="2141362">
                  <a:extLst>
                    <a:ext uri="{9D8B030D-6E8A-4147-A177-3AD203B41FA5}">
                      <a16:colId xmlns:a16="http://schemas.microsoft.com/office/drawing/2014/main" val="2278630717"/>
                    </a:ext>
                  </a:extLst>
                </a:gridCol>
              </a:tblGrid>
              <a:tr h="163486">
                <a:tc>
                  <a:txBody>
                    <a:bodyPr/>
                    <a:lstStyle/>
                    <a:p>
                      <a:pPr indent="15875" algn="ctr">
                        <a:lnSpc>
                          <a:spcPct val="100000"/>
                        </a:lnSpc>
                        <a:spcAft>
                          <a:spcPts val="600"/>
                        </a:spcAft>
                      </a:pPr>
                      <a:r>
                        <a:rPr lang="ru-RU" sz="1200" b="1" dirty="0" err="1">
                          <a:effectLst/>
                          <a:latin typeface="Calibri Light" panose="020F0302020204030204" pitchFamily="34" charset="0"/>
                          <a:ea typeface="Calibri" panose="020F0502020204030204" pitchFamily="34" charset="0"/>
                          <a:cs typeface="Times New Roman" panose="02020603050405020304" pitchFamily="18" charset="0"/>
                        </a:rPr>
                        <a:t>Group</a:t>
                      </a:r>
                      <a:r>
                        <a:rPr lang="ru-RU" sz="1200" b="1" dirty="0">
                          <a:effectLst/>
                          <a:latin typeface="Calibri Light" panose="020F0302020204030204" pitchFamily="34" charset="0"/>
                          <a:ea typeface="Calibri" panose="020F0502020204030204" pitchFamily="34" charset="0"/>
                          <a:cs typeface="Times New Roman" panose="02020603050405020304" pitchFamily="18" charset="0"/>
                        </a:rPr>
                        <a:t> </a:t>
                      </a:r>
                      <a:r>
                        <a:rPr lang="ru-RU" sz="1200" b="1" dirty="0" err="1">
                          <a:effectLst/>
                          <a:latin typeface="Calibri Light" panose="020F0302020204030204" pitchFamily="34" charset="0"/>
                          <a:ea typeface="Calibri" panose="020F0502020204030204" pitchFamily="34" charset="0"/>
                          <a:cs typeface="Times New Roman" panose="02020603050405020304" pitchFamily="18" charset="0"/>
                        </a:rPr>
                        <a:t>of</a:t>
                      </a:r>
                      <a:r>
                        <a:rPr lang="ru-RU" sz="1200" b="1" dirty="0">
                          <a:effectLst/>
                          <a:latin typeface="Calibri Light" panose="020F0302020204030204" pitchFamily="34" charset="0"/>
                          <a:ea typeface="Calibri" panose="020F0502020204030204" pitchFamily="34" charset="0"/>
                          <a:cs typeface="Times New Roman" panose="02020603050405020304" pitchFamily="18" charset="0"/>
                        </a:rPr>
                        <a:t> </a:t>
                      </a:r>
                      <a:r>
                        <a:rPr lang="ru-RU" sz="1200" b="1" dirty="0" err="1">
                          <a:effectLst/>
                          <a:latin typeface="Calibri Light" panose="020F0302020204030204" pitchFamily="34" charset="0"/>
                          <a:ea typeface="Calibri" panose="020F0502020204030204" pitchFamily="34" charset="0"/>
                          <a:cs typeface="Times New Roman" panose="02020603050405020304" pitchFamily="18" charset="0"/>
                        </a:rPr>
                        <a:t>risk</a:t>
                      </a:r>
                      <a:endParaRPr lang="en-US" sz="120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25315" marR="25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5875" algn="ctr">
                        <a:lnSpc>
                          <a:spcPct val="100000"/>
                        </a:lnSpc>
                        <a:spcAft>
                          <a:spcPts val="600"/>
                        </a:spcAft>
                      </a:pPr>
                      <a:r>
                        <a:rPr lang="ru-RU" sz="1200" b="1">
                          <a:effectLst/>
                          <a:latin typeface="Calibri Light" panose="020F0302020204030204" pitchFamily="34" charset="0"/>
                          <a:ea typeface="Calibri" panose="020F0502020204030204" pitchFamily="34" charset="0"/>
                          <a:cs typeface="Times New Roman" panose="02020603050405020304" pitchFamily="18" charset="0"/>
                        </a:rPr>
                        <a:t>Low</a:t>
                      </a:r>
                      <a:endParaRPr lang="en-US" sz="1200">
                        <a:effectLst/>
                        <a:latin typeface="Calibri Light" panose="020F0302020204030204" pitchFamily="34" charset="0"/>
                        <a:ea typeface="Calibri" panose="020F0502020204030204" pitchFamily="34" charset="0"/>
                        <a:cs typeface="Times New Roman" panose="02020603050405020304" pitchFamily="18" charset="0"/>
                      </a:endParaRPr>
                    </a:p>
                  </a:txBody>
                  <a:tcPr marL="25315" marR="25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5875" algn="ctr">
                        <a:lnSpc>
                          <a:spcPct val="100000"/>
                        </a:lnSpc>
                        <a:spcAft>
                          <a:spcPts val="600"/>
                        </a:spcAft>
                      </a:pPr>
                      <a:r>
                        <a:rPr lang="ru-RU" sz="1200" b="1">
                          <a:effectLst/>
                          <a:latin typeface="Calibri Light" panose="020F0302020204030204" pitchFamily="34" charset="0"/>
                          <a:ea typeface="Calibri" panose="020F0502020204030204" pitchFamily="34" charset="0"/>
                          <a:cs typeface="Times New Roman" panose="02020603050405020304" pitchFamily="18" charset="0"/>
                        </a:rPr>
                        <a:t>Middle</a:t>
                      </a:r>
                      <a:endParaRPr lang="en-US" sz="1200">
                        <a:effectLst/>
                        <a:latin typeface="Calibri Light" panose="020F0302020204030204" pitchFamily="34" charset="0"/>
                        <a:ea typeface="Calibri" panose="020F0502020204030204" pitchFamily="34" charset="0"/>
                        <a:cs typeface="Times New Roman" panose="02020603050405020304" pitchFamily="18" charset="0"/>
                      </a:endParaRPr>
                    </a:p>
                  </a:txBody>
                  <a:tcPr marL="25315" marR="25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5875" algn="ctr">
                        <a:lnSpc>
                          <a:spcPct val="100000"/>
                        </a:lnSpc>
                        <a:spcAft>
                          <a:spcPts val="600"/>
                        </a:spcAft>
                      </a:pPr>
                      <a:r>
                        <a:rPr lang="ru-RU" sz="1200" b="1" dirty="0" err="1">
                          <a:effectLst/>
                          <a:latin typeface="Calibri Light" panose="020F0302020204030204" pitchFamily="34" charset="0"/>
                          <a:ea typeface="Calibri" panose="020F0502020204030204" pitchFamily="34" charset="0"/>
                          <a:cs typeface="Times New Roman" panose="02020603050405020304" pitchFamily="18" charset="0"/>
                        </a:rPr>
                        <a:t>High</a:t>
                      </a:r>
                      <a:endParaRPr lang="en-US" sz="120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25315" marR="25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0322816"/>
                  </a:ext>
                </a:extLst>
              </a:tr>
              <a:tr h="3587604">
                <a:tc>
                  <a:txBody>
                    <a:bodyPr/>
                    <a:lstStyle/>
                    <a:p>
                      <a:pPr indent="15875" algn="ctr">
                        <a:lnSpc>
                          <a:spcPct val="100000"/>
                        </a:lnSpc>
                        <a:spcAft>
                          <a:spcPts val="600"/>
                        </a:spcAft>
                      </a:pPr>
                      <a:r>
                        <a:rPr lang="ru-RU" sz="1200" b="1" dirty="0" err="1">
                          <a:effectLst/>
                          <a:latin typeface="Calibri Light" panose="020F0302020204030204" pitchFamily="34" charset="0"/>
                          <a:ea typeface="Calibri" panose="020F0502020204030204" pitchFamily="34" charset="0"/>
                          <a:cs typeface="Times New Roman" panose="02020603050405020304" pitchFamily="18" charset="0"/>
                        </a:rPr>
                        <a:t>Description</a:t>
                      </a:r>
                      <a:endParaRPr lang="en-US" sz="1200" dirty="0">
                        <a:effectLst/>
                        <a:latin typeface="Calibri Light" panose="020F0302020204030204" pitchFamily="34" charset="0"/>
                        <a:ea typeface="Calibri" panose="020F0502020204030204" pitchFamily="34" charset="0"/>
                        <a:cs typeface="Times New Roman" panose="02020603050405020304" pitchFamily="18" charset="0"/>
                      </a:endParaRPr>
                    </a:p>
                  </a:txBody>
                  <a:tcPr marL="25315" marR="25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5875" algn="ctr">
                        <a:lnSpc>
                          <a:spcPct val="100000"/>
                        </a:lnSpc>
                        <a:spcAft>
                          <a:spcPts val="600"/>
                        </a:spcAft>
                      </a:pPr>
                      <a:r>
                        <a:rPr lang="en-US" sz="1200" dirty="0">
                          <a:effectLst/>
                          <a:latin typeface="Calibri Light" panose="020F0302020204030204" pitchFamily="34" charset="0"/>
                          <a:ea typeface="Calibri" panose="020F0502020204030204" pitchFamily="34" charset="0"/>
                          <a:cs typeface="Times New Roman" panose="02020603050405020304" pitchFamily="18" charset="0"/>
                        </a:rPr>
                        <a:t> </a:t>
                      </a:r>
                    </a:p>
                    <a:p>
                      <a:pPr indent="15875" algn="ctr">
                        <a:lnSpc>
                          <a:spcPct val="100000"/>
                        </a:lnSpc>
                        <a:spcAft>
                          <a:spcPts val="600"/>
                        </a:spcAft>
                      </a:pPr>
                      <a:r>
                        <a:rPr lang="en-US" sz="1200" dirty="0">
                          <a:effectLst/>
                          <a:latin typeface="Calibri Light" panose="020F0302020204030204" pitchFamily="34" charset="0"/>
                          <a:ea typeface="Calibri" panose="020F0502020204030204" pitchFamily="34" charset="0"/>
                          <a:cs typeface="Times New Roman" panose="02020603050405020304" pitchFamily="18" charset="0"/>
                        </a:rPr>
                        <a:t>Gender: male, female;</a:t>
                      </a:r>
                    </a:p>
                    <a:p>
                      <a:pPr indent="15875" algn="ctr">
                        <a:lnSpc>
                          <a:spcPct val="100000"/>
                        </a:lnSpc>
                        <a:spcAft>
                          <a:spcPts val="600"/>
                        </a:spcAft>
                      </a:pPr>
                      <a:r>
                        <a:rPr lang="en-US" sz="1200" dirty="0">
                          <a:effectLst/>
                          <a:latin typeface="Calibri Light" panose="020F0302020204030204" pitchFamily="34" charset="0"/>
                          <a:ea typeface="Calibri" panose="020F0502020204030204" pitchFamily="34" charset="0"/>
                          <a:cs typeface="Times New Roman" panose="02020603050405020304" pitchFamily="18" charset="0"/>
                        </a:rPr>
                        <a:t>Ages: less or equals 45;</a:t>
                      </a:r>
                    </a:p>
                    <a:p>
                      <a:pPr indent="15875" algn="ctr">
                        <a:lnSpc>
                          <a:spcPct val="100000"/>
                        </a:lnSpc>
                        <a:spcAft>
                          <a:spcPts val="600"/>
                        </a:spcAft>
                      </a:pPr>
                      <a:r>
                        <a:rPr lang="en-US" sz="1200" dirty="0">
                          <a:effectLst/>
                          <a:latin typeface="Calibri Light" panose="020F0302020204030204" pitchFamily="34" charset="0"/>
                          <a:ea typeface="Calibri" panose="020F0502020204030204" pitchFamily="34" charset="0"/>
                          <a:cs typeface="Times New Roman" panose="02020603050405020304" pitchFamily="18" charset="0"/>
                        </a:rPr>
                        <a:t>Bad habits: none;</a:t>
                      </a:r>
                    </a:p>
                    <a:p>
                      <a:pPr indent="15875" algn="ctr">
                        <a:lnSpc>
                          <a:spcPct val="100000"/>
                        </a:lnSpc>
                        <a:spcAft>
                          <a:spcPts val="600"/>
                        </a:spcAft>
                      </a:pPr>
                      <a:r>
                        <a:rPr lang="en-US" sz="1200" dirty="0">
                          <a:effectLst/>
                          <a:latin typeface="Calibri Light" panose="020F0302020204030204" pitchFamily="34" charset="0"/>
                          <a:ea typeface="Calibri" panose="020F0502020204030204" pitchFamily="34" charset="0"/>
                          <a:cs typeface="Times New Roman" panose="02020603050405020304" pitchFamily="18" charset="0"/>
                        </a:rPr>
                        <a:t>Physical activity: normal or high level;</a:t>
                      </a:r>
                    </a:p>
                    <a:p>
                      <a:pPr indent="15875" algn="ctr">
                        <a:lnSpc>
                          <a:spcPct val="100000"/>
                        </a:lnSpc>
                        <a:spcAft>
                          <a:spcPts val="600"/>
                        </a:spcAft>
                      </a:pPr>
                      <a:r>
                        <a:rPr lang="en-US" sz="1200" dirty="0">
                          <a:effectLst/>
                          <a:latin typeface="Calibri Light" panose="020F0302020204030204" pitchFamily="34" charset="0"/>
                          <a:ea typeface="Calibri" panose="020F0502020204030204" pitchFamily="34" charset="0"/>
                          <a:cs typeface="Times New Roman" panose="02020603050405020304" pitchFamily="18" charset="0"/>
                        </a:rPr>
                        <a:t>Body mass index: 18.5 – 24.9</a:t>
                      </a:r>
                    </a:p>
                  </a:txBody>
                  <a:tcPr marL="25315" marR="25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5875" algn="ctr">
                        <a:lnSpc>
                          <a:spcPct val="100000"/>
                        </a:lnSpc>
                        <a:spcAft>
                          <a:spcPts val="600"/>
                        </a:spcAft>
                      </a:pPr>
                      <a:r>
                        <a:rPr lang="en-US" sz="1200" dirty="0">
                          <a:effectLst/>
                          <a:latin typeface="Calibri Light" panose="020F0302020204030204" pitchFamily="34" charset="0"/>
                          <a:ea typeface="Calibri" panose="020F0502020204030204" pitchFamily="34" charset="0"/>
                          <a:cs typeface="Times New Roman" panose="02020603050405020304" pitchFamily="18" charset="0"/>
                        </a:rPr>
                        <a:t> </a:t>
                      </a:r>
                    </a:p>
                    <a:p>
                      <a:pPr indent="15875" algn="ctr">
                        <a:lnSpc>
                          <a:spcPct val="100000"/>
                        </a:lnSpc>
                        <a:spcAft>
                          <a:spcPts val="600"/>
                        </a:spcAft>
                      </a:pPr>
                      <a:r>
                        <a:rPr lang="en-US" sz="1200" dirty="0">
                          <a:effectLst/>
                          <a:latin typeface="Calibri Light" panose="020F0302020204030204" pitchFamily="34" charset="0"/>
                          <a:ea typeface="Calibri" panose="020F0502020204030204" pitchFamily="34" charset="0"/>
                          <a:cs typeface="Times New Roman" panose="02020603050405020304" pitchFamily="18" charset="0"/>
                        </a:rPr>
                        <a:t>Gender: male, female;</a:t>
                      </a:r>
                    </a:p>
                    <a:p>
                      <a:pPr indent="15875" algn="ctr">
                        <a:lnSpc>
                          <a:spcPct val="100000"/>
                        </a:lnSpc>
                        <a:spcAft>
                          <a:spcPts val="600"/>
                        </a:spcAft>
                      </a:pPr>
                      <a:r>
                        <a:rPr lang="en-US" sz="1200" dirty="0">
                          <a:effectLst/>
                          <a:latin typeface="Calibri Light" panose="020F0302020204030204" pitchFamily="34" charset="0"/>
                          <a:ea typeface="Calibri" panose="020F0502020204030204" pitchFamily="34" charset="0"/>
                          <a:cs typeface="Times New Roman" panose="02020603050405020304" pitchFamily="18" charset="0"/>
                        </a:rPr>
                        <a:t>Ages: if there are no bad habits, the ages are in range from 46 to 60 years.</a:t>
                      </a:r>
                    </a:p>
                    <a:p>
                      <a:pPr indent="15875" algn="ctr">
                        <a:lnSpc>
                          <a:spcPct val="100000"/>
                        </a:lnSpc>
                        <a:spcAft>
                          <a:spcPts val="600"/>
                        </a:spcAft>
                      </a:pPr>
                      <a:r>
                        <a:rPr lang="en-US" sz="1200" dirty="0">
                          <a:effectLst/>
                          <a:latin typeface="Calibri Light" panose="020F0302020204030204" pitchFamily="34" charset="0"/>
                          <a:ea typeface="Calibri" panose="020F0502020204030204" pitchFamily="34" charset="0"/>
                          <a:cs typeface="Times New Roman" panose="02020603050405020304" pitchFamily="18" charset="0"/>
                        </a:rPr>
                        <a:t>In case of bad habits existence, the ages are in range from 30 to 50 years.</a:t>
                      </a:r>
                    </a:p>
                    <a:p>
                      <a:pPr indent="15875" algn="ctr">
                        <a:lnSpc>
                          <a:spcPct val="100000"/>
                        </a:lnSpc>
                        <a:spcAft>
                          <a:spcPts val="600"/>
                        </a:spcAft>
                      </a:pPr>
                      <a:r>
                        <a:rPr lang="en-US" sz="1200" dirty="0">
                          <a:effectLst/>
                          <a:latin typeface="Calibri Light" panose="020F0302020204030204" pitchFamily="34" charset="0"/>
                          <a:ea typeface="Calibri" panose="020F0502020204030204" pitchFamily="34" charset="0"/>
                          <a:cs typeface="Times New Roman" panose="02020603050405020304" pitchFamily="18" charset="0"/>
                        </a:rPr>
                        <a:t>Physical activity: normal or low level.</a:t>
                      </a:r>
                    </a:p>
                    <a:p>
                      <a:pPr indent="15875" algn="ctr">
                        <a:lnSpc>
                          <a:spcPct val="100000"/>
                        </a:lnSpc>
                        <a:spcAft>
                          <a:spcPts val="600"/>
                        </a:spcAft>
                      </a:pPr>
                      <a:r>
                        <a:rPr lang="en-US" sz="1200" dirty="0">
                          <a:effectLst/>
                          <a:latin typeface="Calibri Light" panose="020F0302020204030204" pitchFamily="34" charset="0"/>
                          <a:ea typeface="Calibri" panose="020F0502020204030204" pitchFamily="34" charset="0"/>
                          <a:cs typeface="Times New Roman" panose="02020603050405020304" pitchFamily="18" charset="0"/>
                        </a:rPr>
                        <a:t>Body mass index: less than 18.5 and from 25 to 30.</a:t>
                      </a:r>
                    </a:p>
                  </a:txBody>
                  <a:tcPr marL="25315" marR="25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5875" algn="ctr">
                        <a:lnSpc>
                          <a:spcPct val="100000"/>
                        </a:lnSpc>
                        <a:spcAft>
                          <a:spcPts val="600"/>
                        </a:spcAft>
                      </a:pPr>
                      <a:r>
                        <a:rPr lang="en-US" sz="1200" dirty="0">
                          <a:effectLst/>
                          <a:latin typeface="Calibri Light" panose="020F0302020204030204" pitchFamily="34" charset="0"/>
                          <a:ea typeface="Calibri" panose="020F0502020204030204" pitchFamily="34" charset="0"/>
                          <a:cs typeface="Times New Roman" panose="02020603050405020304" pitchFamily="18" charset="0"/>
                        </a:rPr>
                        <a:t> </a:t>
                      </a:r>
                    </a:p>
                    <a:p>
                      <a:pPr indent="15875" algn="ctr">
                        <a:lnSpc>
                          <a:spcPct val="100000"/>
                        </a:lnSpc>
                        <a:spcAft>
                          <a:spcPts val="600"/>
                        </a:spcAft>
                      </a:pPr>
                      <a:r>
                        <a:rPr lang="en-US" sz="1200" dirty="0">
                          <a:effectLst/>
                          <a:latin typeface="Calibri Light" panose="020F0302020204030204" pitchFamily="34" charset="0"/>
                          <a:ea typeface="Calibri" panose="020F0502020204030204" pitchFamily="34" charset="0"/>
                          <a:cs typeface="Times New Roman" panose="02020603050405020304" pitchFamily="18" charset="0"/>
                        </a:rPr>
                        <a:t>Gender: male, female</a:t>
                      </a:r>
                    </a:p>
                    <a:p>
                      <a:pPr indent="15875" algn="ctr">
                        <a:lnSpc>
                          <a:spcPct val="100000"/>
                        </a:lnSpc>
                        <a:spcAft>
                          <a:spcPts val="600"/>
                        </a:spcAft>
                      </a:pPr>
                      <a:r>
                        <a:rPr lang="en-US" sz="1200" dirty="0">
                          <a:effectLst/>
                          <a:latin typeface="Calibri Light" panose="020F0302020204030204" pitchFamily="34" charset="0"/>
                          <a:ea typeface="Calibri" panose="020F0502020204030204" pitchFamily="34" charset="0"/>
                          <a:cs typeface="Times New Roman" panose="02020603050405020304" pitchFamily="18" charset="0"/>
                        </a:rPr>
                        <a:t>Ages: if user has no bad habits and his body mass index is from 18.5 to 24.9, the ages are from 60 and older. Main case of most diseases is the age of user.</a:t>
                      </a:r>
                    </a:p>
                    <a:p>
                      <a:pPr indent="15875" algn="ctr">
                        <a:lnSpc>
                          <a:spcPct val="100000"/>
                        </a:lnSpc>
                        <a:spcAft>
                          <a:spcPts val="600"/>
                        </a:spcAft>
                      </a:pPr>
                      <a:r>
                        <a:rPr lang="en-US" sz="1200" dirty="0">
                          <a:effectLst/>
                          <a:latin typeface="Calibri Light" panose="020F0302020204030204" pitchFamily="34" charset="0"/>
                          <a:ea typeface="Calibri" panose="020F0502020204030204" pitchFamily="34" charset="0"/>
                          <a:cs typeface="Times New Roman" panose="02020603050405020304" pitchFamily="18" charset="0"/>
                        </a:rPr>
                        <a:t>In case of bad habits existence, ages are in range from 50 and older.</a:t>
                      </a:r>
                    </a:p>
                    <a:p>
                      <a:pPr indent="15875" algn="ctr">
                        <a:lnSpc>
                          <a:spcPct val="100000"/>
                        </a:lnSpc>
                        <a:spcAft>
                          <a:spcPts val="600"/>
                        </a:spcAft>
                      </a:pPr>
                      <a:r>
                        <a:rPr lang="en-US" sz="1200" dirty="0">
                          <a:effectLst/>
                          <a:latin typeface="Calibri Light" panose="020F0302020204030204" pitchFamily="34" charset="0"/>
                          <a:ea typeface="Calibri" panose="020F0502020204030204" pitchFamily="34" charset="0"/>
                          <a:cs typeface="Times New Roman" panose="02020603050405020304" pitchFamily="18" charset="0"/>
                        </a:rPr>
                        <a:t>In case of high body mass index (more than 25) ages are in rage from 50 and older.</a:t>
                      </a:r>
                    </a:p>
                    <a:p>
                      <a:pPr indent="15875" algn="ctr">
                        <a:lnSpc>
                          <a:spcPct val="100000"/>
                        </a:lnSpc>
                        <a:spcAft>
                          <a:spcPts val="600"/>
                        </a:spcAft>
                      </a:pPr>
                      <a:r>
                        <a:rPr lang="en-US" sz="1200" dirty="0">
                          <a:effectLst/>
                          <a:latin typeface="Calibri Light" panose="020F0302020204030204" pitchFamily="34" charset="0"/>
                          <a:ea typeface="Calibri" panose="020F0502020204030204" pitchFamily="34" charset="0"/>
                          <a:cs typeface="Times New Roman" panose="02020603050405020304" pitchFamily="18" charset="0"/>
                        </a:rPr>
                        <a:t>In case of body mass index more than 25, also user has bad habits, the ages are in range from 45 and older.</a:t>
                      </a:r>
                    </a:p>
                    <a:p>
                      <a:pPr indent="15875" algn="ctr">
                        <a:lnSpc>
                          <a:spcPct val="100000"/>
                        </a:lnSpc>
                        <a:spcAft>
                          <a:spcPts val="600"/>
                        </a:spcAft>
                      </a:pPr>
                      <a:r>
                        <a:rPr lang="en-US" sz="1200" dirty="0">
                          <a:effectLst/>
                          <a:latin typeface="Calibri Light" panose="020F0302020204030204" pitchFamily="34" charset="0"/>
                          <a:ea typeface="Calibri" panose="020F0502020204030204" pitchFamily="34" charset="0"/>
                          <a:cs typeface="Times New Roman" panose="02020603050405020304" pitchFamily="18" charset="0"/>
                        </a:rPr>
                        <a:t>Physical activity is on low level.</a:t>
                      </a:r>
                    </a:p>
                    <a:p>
                      <a:pPr indent="15875" algn="ctr">
                        <a:lnSpc>
                          <a:spcPct val="100000"/>
                        </a:lnSpc>
                        <a:spcAft>
                          <a:spcPts val="600"/>
                        </a:spcAft>
                      </a:pPr>
                      <a:r>
                        <a:rPr lang="en-US" sz="1200" dirty="0">
                          <a:effectLst/>
                          <a:latin typeface="Calibri Light" panose="020F0302020204030204" pitchFamily="34" charset="0"/>
                          <a:ea typeface="Calibri" panose="020F0502020204030204" pitchFamily="34" charset="0"/>
                          <a:cs typeface="Times New Roman" panose="02020603050405020304" pitchFamily="18" charset="0"/>
                        </a:rPr>
                        <a:t> </a:t>
                      </a:r>
                    </a:p>
                  </a:txBody>
                  <a:tcPr marL="25315" marR="25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336006"/>
                  </a:ext>
                </a:extLst>
              </a:tr>
            </a:tbl>
          </a:graphicData>
        </a:graphic>
      </p:graphicFrame>
    </p:spTree>
    <p:extLst>
      <p:ext uri="{BB962C8B-B14F-4D97-AF65-F5344CB8AC3E}">
        <p14:creationId xmlns:p14="http://schemas.microsoft.com/office/powerpoint/2010/main" val="2093943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4336"/>
        </a:solidFill>
        <a:effectLst/>
      </p:bgPr>
    </p:bg>
    <p:spTree>
      <p:nvGrpSpPr>
        <p:cNvPr id="1" name="Shape 122"/>
        <p:cNvGrpSpPr/>
        <p:nvPr/>
      </p:nvGrpSpPr>
      <p:grpSpPr>
        <a:xfrm>
          <a:off x="0" y="0"/>
          <a:ext cx="0" cy="0"/>
          <a:chOff x="0" y="0"/>
          <a:chExt cx="0" cy="0"/>
        </a:xfrm>
      </p:grpSpPr>
      <p:grpSp>
        <p:nvGrpSpPr>
          <p:cNvPr id="125" name="Shape 125"/>
          <p:cNvGrpSpPr/>
          <p:nvPr/>
        </p:nvGrpSpPr>
        <p:grpSpPr>
          <a:xfrm>
            <a:off x="411339" y="458659"/>
            <a:ext cx="322201" cy="510825"/>
            <a:chOff x="6718575" y="2318625"/>
            <a:chExt cx="256950" cy="407375"/>
          </a:xfrm>
        </p:grpSpPr>
        <p:sp>
          <p:nvSpPr>
            <p:cNvPr id="126" name="Shape 126"/>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6350"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27" name="Shape 127"/>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6350"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28" name="Shape 128"/>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6350"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29" name="Shape 129"/>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6350"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30" name="Shape 130"/>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6350"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31" name="Shape 131"/>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6350"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32" name="Shape 132"/>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6350"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33" name="Shape 133"/>
            <p:cNvSpPr/>
            <p:nvPr/>
          </p:nvSpPr>
          <p:spPr>
            <a:xfrm>
              <a:off x="6795900" y="2628550"/>
              <a:ext cx="102300" cy="25"/>
            </a:xfrm>
            <a:custGeom>
              <a:avLst/>
              <a:gdLst/>
              <a:ahLst/>
              <a:cxnLst/>
              <a:rect l="0" t="0" r="0" b="0"/>
              <a:pathLst>
                <a:path w="4092" h="1" fill="none" extrusionOk="0">
                  <a:moveTo>
                    <a:pt x="0" y="1"/>
                  </a:moveTo>
                  <a:lnTo>
                    <a:pt x="4092" y="1"/>
                  </a:lnTo>
                </a:path>
              </a:pathLst>
            </a:custGeom>
            <a:noFill/>
            <a:ln w="6350"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
        <p:nvSpPr>
          <p:cNvPr id="13" name="Shape 190"/>
          <p:cNvSpPr txBox="1">
            <a:spLocks/>
          </p:cNvSpPr>
          <p:nvPr/>
        </p:nvSpPr>
        <p:spPr>
          <a:xfrm>
            <a:off x="838119" y="559984"/>
            <a:ext cx="6018350" cy="4095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ct val="100000"/>
              <a:buFont typeface="Montserrat"/>
              <a:buNone/>
              <a:defRPr sz="2400" b="1" i="0" u="none" strike="noStrike" cap="none">
                <a:solidFill>
                  <a:srgbClr val="999999"/>
                </a:solidFill>
                <a:latin typeface="Montserrat"/>
                <a:ea typeface="Montserrat"/>
                <a:cs typeface="Montserrat"/>
                <a:sym typeface="Montserrat"/>
              </a:defRPr>
            </a:lvl1pPr>
            <a:lvl2pPr lvl="1">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2pPr>
            <a:lvl3pPr lvl="2">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3pPr>
            <a:lvl4pPr lvl="3">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4pPr>
            <a:lvl5pPr lvl="4">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5pPr>
            <a:lvl6pPr lvl="5">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6pPr>
            <a:lvl7pPr lvl="6">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7pPr>
            <a:lvl8pPr lvl="7">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8pPr>
            <a:lvl9pPr lvl="8">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9pPr>
          </a:lstStyle>
          <a:p>
            <a:r>
              <a:rPr lang="en-US" dirty="0"/>
              <a:t>DATA </a:t>
            </a:r>
            <a:r>
              <a:rPr lang="en-US" dirty="0">
                <a:solidFill>
                  <a:srgbClr val="F44336"/>
                </a:solidFill>
              </a:rPr>
              <a:t>ANALYSIS</a:t>
            </a:r>
            <a:r>
              <a:rPr lang="en-US" dirty="0"/>
              <a:t> WITH R language</a:t>
            </a:r>
            <a:endParaRPr lang="en" dirty="0">
              <a:solidFill>
                <a:srgbClr val="FF9800"/>
              </a:solidFill>
            </a:endParaRPr>
          </a:p>
        </p:txBody>
      </p:sp>
      <p:pic>
        <p:nvPicPr>
          <p:cNvPr id="16" name="Picture 15">
            <a:extLst>
              <a:ext uri="{FF2B5EF4-FFF2-40B4-BE49-F238E27FC236}">
                <a16:creationId xmlns:a16="http://schemas.microsoft.com/office/drawing/2014/main" id="{C1EDE971-6B33-49AF-A181-626709C52A8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9653" y="1792018"/>
            <a:ext cx="6934023" cy="1746827"/>
          </a:xfrm>
          <a:prstGeom prst="rect">
            <a:avLst/>
          </a:prstGeom>
          <a:noFill/>
          <a:ln>
            <a:solidFill>
              <a:schemeClr val="tx1"/>
            </a:solidFill>
          </a:ln>
        </p:spPr>
      </p:pic>
    </p:spTree>
    <p:extLst>
      <p:ext uri="{BB962C8B-B14F-4D97-AF65-F5344CB8AC3E}">
        <p14:creationId xmlns:p14="http://schemas.microsoft.com/office/powerpoint/2010/main" val="2051339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Shape 190"/>
          <p:cNvSpPr txBox="1">
            <a:spLocks/>
          </p:cNvSpPr>
          <p:nvPr/>
        </p:nvSpPr>
        <p:spPr>
          <a:xfrm>
            <a:off x="838119" y="559984"/>
            <a:ext cx="6018350" cy="4095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ct val="100000"/>
              <a:buFont typeface="Montserrat"/>
              <a:buNone/>
              <a:defRPr sz="2400" b="1" i="0" u="none" strike="noStrike" cap="none">
                <a:solidFill>
                  <a:srgbClr val="999999"/>
                </a:solidFill>
                <a:latin typeface="Montserrat"/>
                <a:ea typeface="Montserrat"/>
                <a:cs typeface="Montserrat"/>
                <a:sym typeface="Montserrat"/>
              </a:defRPr>
            </a:lvl1pPr>
            <a:lvl2pPr lvl="1">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2pPr>
            <a:lvl3pPr lvl="2">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3pPr>
            <a:lvl4pPr lvl="3">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4pPr>
            <a:lvl5pPr lvl="4">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5pPr>
            <a:lvl6pPr lvl="5">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6pPr>
            <a:lvl7pPr lvl="6">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7pPr>
            <a:lvl8pPr lvl="7">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8pPr>
            <a:lvl9pPr lvl="8">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9pPr>
          </a:lstStyle>
          <a:p>
            <a:r>
              <a:rPr lang="en-US" dirty="0"/>
              <a:t>RISK GROUP </a:t>
            </a:r>
            <a:r>
              <a:rPr lang="en-US" dirty="0">
                <a:solidFill>
                  <a:srgbClr val="F44336"/>
                </a:solidFill>
              </a:rPr>
              <a:t>DITRIBUTION</a:t>
            </a:r>
            <a:endParaRPr lang="en" dirty="0">
              <a:solidFill>
                <a:srgbClr val="FF9800"/>
              </a:solidFill>
            </a:endParaRPr>
          </a:p>
        </p:txBody>
      </p:sp>
      <p:grpSp>
        <p:nvGrpSpPr>
          <p:cNvPr id="3" name="Shape 633"/>
          <p:cNvGrpSpPr/>
          <p:nvPr/>
        </p:nvGrpSpPr>
        <p:grpSpPr>
          <a:xfrm>
            <a:off x="301213" y="524606"/>
            <a:ext cx="536905" cy="346763"/>
            <a:chOff x="4604550" y="3714775"/>
            <a:chExt cx="439625" cy="319075"/>
          </a:xfrm>
        </p:grpSpPr>
        <p:sp>
          <p:nvSpPr>
            <p:cNvPr id="4" name="Shape 634"/>
            <p:cNvSpPr/>
            <p:nvPr/>
          </p:nvSpPr>
          <p:spPr>
            <a:xfrm>
              <a:off x="4604550" y="3714775"/>
              <a:ext cx="439625" cy="319075"/>
            </a:xfrm>
            <a:custGeom>
              <a:avLst/>
              <a:gdLst/>
              <a:ahLst/>
              <a:cxnLst/>
              <a:rect l="0" t="0" r="0" b="0"/>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 name="Shape 635"/>
            <p:cNvSpPr/>
            <p:nvPr/>
          </p:nvSpPr>
          <p:spPr>
            <a:xfrm>
              <a:off x="4647175" y="3761675"/>
              <a:ext cx="354400" cy="213725"/>
            </a:xfrm>
            <a:custGeom>
              <a:avLst/>
              <a:gdLst/>
              <a:ahLst/>
              <a:cxnLst/>
              <a:rect l="0" t="0" r="0" b="0"/>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pic>
        <p:nvPicPr>
          <p:cNvPr id="9" name="Picture 8">
            <a:extLst>
              <a:ext uri="{FF2B5EF4-FFF2-40B4-BE49-F238E27FC236}">
                <a16:creationId xmlns:a16="http://schemas.microsoft.com/office/drawing/2014/main" id="{DCF28F49-9345-4E83-AEFC-C6B7579AD76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1213" y="1020454"/>
            <a:ext cx="4641850" cy="4052570"/>
          </a:xfrm>
          <a:prstGeom prst="rect">
            <a:avLst/>
          </a:prstGeom>
          <a:noFill/>
          <a:ln>
            <a:solidFill>
              <a:schemeClr val="tx1"/>
            </a:solidFill>
          </a:ln>
        </p:spPr>
      </p:pic>
    </p:spTree>
    <p:extLst>
      <p:ext uri="{BB962C8B-B14F-4D97-AF65-F5344CB8AC3E}">
        <p14:creationId xmlns:p14="http://schemas.microsoft.com/office/powerpoint/2010/main" val="2167022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Shape 190"/>
          <p:cNvSpPr txBox="1">
            <a:spLocks/>
          </p:cNvSpPr>
          <p:nvPr/>
        </p:nvSpPr>
        <p:spPr>
          <a:xfrm>
            <a:off x="890175" y="691711"/>
            <a:ext cx="6018350" cy="4095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ct val="100000"/>
              <a:buFont typeface="Montserrat"/>
              <a:buNone/>
              <a:defRPr sz="2400" b="1" i="0" u="none" strike="noStrike" cap="none">
                <a:solidFill>
                  <a:srgbClr val="999999"/>
                </a:solidFill>
                <a:latin typeface="Montserrat"/>
                <a:ea typeface="Montserrat"/>
                <a:cs typeface="Montserrat"/>
                <a:sym typeface="Montserrat"/>
              </a:defRPr>
            </a:lvl1pPr>
            <a:lvl2pPr lvl="1">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2pPr>
            <a:lvl3pPr lvl="2">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3pPr>
            <a:lvl4pPr lvl="3">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4pPr>
            <a:lvl5pPr lvl="4">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5pPr>
            <a:lvl6pPr lvl="5">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6pPr>
            <a:lvl7pPr lvl="6">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7pPr>
            <a:lvl8pPr lvl="7">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8pPr>
            <a:lvl9pPr lvl="8">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9pPr>
          </a:lstStyle>
          <a:p>
            <a:r>
              <a:rPr lang="en-US" dirty="0"/>
              <a:t>HIGH RISK PROFILES – QUALITY OF AIR </a:t>
            </a:r>
            <a:r>
              <a:rPr lang="en-US" dirty="0">
                <a:solidFill>
                  <a:srgbClr val="FFC000"/>
                </a:solidFill>
              </a:rPr>
              <a:t>RELATION</a:t>
            </a:r>
            <a:endParaRPr lang="en" dirty="0">
              <a:solidFill>
                <a:srgbClr val="FFC000"/>
              </a:solidFill>
            </a:endParaRPr>
          </a:p>
        </p:txBody>
      </p:sp>
      <p:grpSp>
        <p:nvGrpSpPr>
          <p:cNvPr id="3" name="Shape 633"/>
          <p:cNvGrpSpPr/>
          <p:nvPr/>
        </p:nvGrpSpPr>
        <p:grpSpPr>
          <a:xfrm>
            <a:off x="218085" y="321522"/>
            <a:ext cx="536905" cy="346763"/>
            <a:chOff x="4604550" y="3714775"/>
            <a:chExt cx="439625" cy="319075"/>
          </a:xfrm>
        </p:grpSpPr>
        <p:sp>
          <p:nvSpPr>
            <p:cNvPr id="4" name="Shape 634"/>
            <p:cNvSpPr/>
            <p:nvPr/>
          </p:nvSpPr>
          <p:spPr>
            <a:xfrm>
              <a:off x="4604550" y="3714775"/>
              <a:ext cx="439625" cy="319075"/>
            </a:xfrm>
            <a:custGeom>
              <a:avLst/>
              <a:gdLst/>
              <a:ahLst/>
              <a:cxnLst/>
              <a:rect l="0" t="0" r="0" b="0"/>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 name="Shape 635"/>
            <p:cNvSpPr/>
            <p:nvPr/>
          </p:nvSpPr>
          <p:spPr>
            <a:xfrm>
              <a:off x="4647175" y="3761675"/>
              <a:ext cx="354400" cy="213725"/>
            </a:xfrm>
            <a:custGeom>
              <a:avLst/>
              <a:gdLst/>
              <a:ahLst/>
              <a:cxnLst/>
              <a:rect l="0" t="0" r="0" b="0"/>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pic>
        <p:nvPicPr>
          <p:cNvPr id="7" name="Picture 6">
            <a:extLst>
              <a:ext uri="{FF2B5EF4-FFF2-40B4-BE49-F238E27FC236}">
                <a16:creationId xmlns:a16="http://schemas.microsoft.com/office/drawing/2014/main" id="{EB0CDC9B-E9EE-4611-A361-C75401A6D80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213" y="1187534"/>
            <a:ext cx="7569148" cy="3756994"/>
          </a:xfrm>
          <a:prstGeom prst="rect">
            <a:avLst/>
          </a:prstGeom>
          <a:noFill/>
          <a:ln>
            <a:solidFill>
              <a:schemeClr val="tx1"/>
            </a:solidFill>
          </a:ln>
        </p:spPr>
      </p:pic>
    </p:spTree>
    <p:extLst>
      <p:ext uri="{BB962C8B-B14F-4D97-AF65-F5344CB8AC3E}">
        <p14:creationId xmlns:p14="http://schemas.microsoft.com/office/powerpoint/2010/main" val="1875526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FC5C60-B3F0-43F1-A7C0-9A8B49A82BF7}"/>
              </a:ext>
            </a:extLst>
          </p:cNvPr>
          <p:cNvPicPr>
            <a:picLocks noChangeAspect="1"/>
          </p:cNvPicPr>
          <p:nvPr/>
        </p:nvPicPr>
        <p:blipFill>
          <a:blip r:embed="rId2"/>
          <a:stretch>
            <a:fillRect/>
          </a:stretch>
        </p:blipFill>
        <p:spPr>
          <a:xfrm>
            <a:off x="310836" y="578696"/>
            <a:ext cx="5524284" cy="4461413"/>
          </a:xfrm>
          <a:prstGeom prst="rect">
            <a:avLst/>
          </a:prstGeom>
          <a:ln>
            <a:solidFill>
              <a:schemeClr val="tx1"/>
            </a:solidFill>
          </a:ln>
        </p:spPr>
      </p:pic>
      <p:sp>
        <p:nvSpPr>
          <p:cNvPr id="3" name="Shape 190">
            <a:extLst>
              <a:ext uri="{FF2B5EF4-FFF2-40B4-BE49-F238E27FC236}">
                <a16:creationId xmlns:a16="http://schemas.microsoft.com/office/drawing/2014/main" id="{8EB698E1-F578-49CA-8BA8-EECCDC17914C}"/>
              </a:ext>
            </a:extLst>
          </p:cNvPr>
          <p:cNvSpPr txBox="1">
            <a:spLocks/>
          </p:cNvSpPr>
          <p:nvPr/>
        </p:nvSpPr>
        <p:spPr>
          <a:xfrm>
            <a:off x="189530" y="169196"/>
            <a:ext cx="6805035" cy="4095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ct val="100000"/>
              <a:buFont typeface="Montserrat"/>
              <a:buNone/>
              <a:defRPr sz="2400" b="1" i="0" u="none" strike="noStrike" cap="none">
                <a:solidFill>
                  <a:srgbClr val="999999"/>
                </a:solidFill>
                <a:latin typeface="Montserrat"/>
                <a:ea typeface="Montserrat"/>
                <a:cs typeface="Montserrat"/>
                <a:sym typeface="Montserrat"/>
              </a:defRPr>
            </a:lvl1pPr>
            <a:lvl2pPr lvl="1">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2pPr>
            <a:lvl3pPr lvl="2">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3pPr>
            <a:lvl4pPr lvl="3">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4pPr>
            <a:lvl5pPr lvl="4">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5pPr>
            <a:lvl6pPr lvl="5">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6pPr>
            <a:lvl7pPr lvl="6">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7pPr>
            <a:lvl8pPr lvl="7">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8pPr>
            <a:lvl9pPr lvl="8">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9pPr>
          </a:lstStyle>
          <a:p>
            <a:r>
              <a:rPr lang="en-US" dirty="0"/>
              <a:t>RESULT OF THE </a:t>
            </a:r>
            <a:r>
              <a:rPr lang="en-US" dirty="0">
                <a:solidFill>
                  <a:srgbClr val="00B0F0"/>
                </a:solidFill>
              </a:rPr>
              <a:t>PREDICTION METHOD</a:t>
            </a:r>
            <a:endParaRPr lang="en" dirty="0">
              <a:solidFill>
                <a:srgbClr val="00B0F0"/>
              </a:solidFill>
            </a:endParaRPr>
          </a:p>
        </p:txBody>
      </p:sp>
    </p:spTree>
    <p:extLst>
      <p:ext uri="{BB962C8B-B14F-4D97-AF65-F5344CB8AC3E}">
        <p14:creationId xmlns:p14="http://schemas.microsoft.com/office/powerpoint/2010/main" val="1791520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9688"/>
        </a:solidFill>
        <a:effectLst/>
      </p:bgPr>
    </p:bg>
    <p:spTree>
      <p:nvGrpSpPr>
        <p:cNvPr id="1" name="Shape 309"/>
        <p:cNvGrpSpPr/>
        <p:nvPr/>
      </p:nvGrpSpPr>
      <p:grpSpPr>
        <a:xfrm>
          <a:off x="0" y="0"/>
          <a:ext cx="0" cy="0"/>
          <a:chOff x="0" y="0"/>
          <a:chExt cx="0" cy="0"/>
        </a:xfrm>
      </p:grpSpPr>
      <p:sp>
        <p:nvSpPr>
          <p:cNvPr id="310" name="Shape 310"/>
          <p:cNvSpPr txBox="1">
            <a:spLocks noGrp="1"/>
          </p:cNvSpPr>
          <p:nvPr>
            <p:ph type="title"/>
          </p:nvPr>
        </p:nvSpPr>
        <p:spPr>
          <a:xfrm>
            <a:off x="1" y="4116875"/>
            <a:ext cx="2331398" cy="485699"/>
          </a:xfrm>
          <a:prstGeom prst="rect">
            <a:avLst/>
          </a:prstGeom>
        </p:spPr>
        <p:txBody>
          <a:bodyPr lIns="91425" tIns="91425" rIns="91425" bIns="91425" anchor="b" anchorCtr="0">
            <a:noAutofit/>
          </a:bodyPr>
          <a:lstStyle/>
          <a:p>
            <a:pPr lvl="0" rtl="0">
              <a:spcBef>
                <a:spcPts val="0"/>
              </a:spcBef>
              <a:buNone/>
            </a:pPr>
            <a:r>
              <a:rPr lang="en-US" dirty="0"/>
              <a:t> </a:t>
            </a:r>
            <a:r>
              <a:rPr lang="en" dirty="0"/>
              <a:t> </a:t>
            </a:r>
            <a:r>
              <a:rPr lang="en-US" dirty="0">
                <a:solidFill>
                  <a:srgbClr val="009688"/>
                </a:solidFill>
              </a:rPr>
              <a:t>CONCLUSION</a:t>
            </a:r>
            <a:endParaRPr lang="en" dirty="0"/>
          </a:p>
        </p:txBody>
      </p:sp>
      <p:sp>
        <p:nvSpPr>
          <p:cNvPr id="313" name="Shape 313"/>
          <p:cNvSpPr/>
          <p:nvPr/>
        </p:nvSpPr>
        <p:spPr>
          <a:xfrm rot="5400000">
            <a:off x="6147398" y="1088138"/>
            <a:ext cx="312599" cy="317400"/>
          </a:xfrm>
          <a:prstGeom prst="rightArrow">
            <a:avLst>
              <a:gd name="adj1" fmla="val 50000"/>
              <a:gd name="adj2" fmla="val 50000"/>
            </a:avLst>
          </a:prstGeom>
          <a:solidFill>
            <a:srgbClr val="000000">
              <a:alpha val="7310"/>
            </a:srgbClr>
          </a:solidFill>
          <a:ln>
            <a:noFill/>
          </a:ln>
        </p:spPr>
        <p:txBody>
          <a:bodyPr lIns="91425" tIns="91425" rIns="91425" bIns="91425" anchor="ctr" anchorCtr="0">
            <a:noAutofit/>
          </a:bodyPr>
          <a:lstStyle/>
          <a:p>
            <a:pPr lvl="0">
              <a:spcBef>
                <a:spcPts val="0"/>
              </a:spcBef>
              <a:buNone/>
            </a:pPr>
            <a:endParaRPr dirty="0"/>
          </a:p>
        </p:txBody>
      </p:sp>
      <p:grpSp>
        <p:nvGrpSpPr>
          <p:cNvPr id="315" name="Shape 315"/>
          <p:cNvGrpSpPr/>
          <p:nvPr/>
        </p:nvGrpSpPr>
        <p:grpSpPr>
          <a:xfrm>
            <a:off x="5986295" y="1498844"/>
            <a:ext cx="376898" cy="330345"/>
            <a:chOff x="5323499" y="1591325"/>
            <a:chExt cx="376898" cy="330345"/>
          </a:xfrm>
        </p:grpSpPr>
        <p:sp>
          <p:nvSpPr>
            <p:cNvPr id="316" name="Shape 316"/>
            <p:cNvSpPr/>
            <p:nvPr/>
          </p:nvSpPr>
          <p:spPr>
            <a:xfrm rot="5400000">
              <a:off x="5385398" y="1606670"/>
              <a:ext cx="312599" cy="317400"/>
            </a:xfrm>
            <a:prstGeom prst="rightArrow">
              <a:avLst>
                <a:gd name="adj1" fmla="val 50000"/>
                <a:gd name="adj2" fmla="val 50000"/>
              </a:avLst>
            </a:prstGeom>
            <a:solidFill>
              <a:srgbClr val="000000">
                <a:alpha val="7310"/>
              </a:srgbClr>
            </a:solidFill>
            <a:ln>
              <a:noFill/>
            </a:ln>
          </p:spPr>
          <p:txBody>
            <a:bodyPr lIns="91425" tIns="91425" rIns="91425" bIns="91425" anchor="ctr" anchorCtr="0">
              <a:noAutofit/>
            </a:bodyPr>
            <a:lstStyle/>
            <a:p>
              <a:pPr lvl="0">
                <a:spcBef>
                  <a:spcPts val="0"/>
                </a:spcBef>
                <a:buNone/>
              </a:pPr>
              <a:endParaRPr dirty="0"/>
            </a:p>
          </p:txBody>
        </p:sp>
        <p:sp>
          <p:nvSpPr>
            <p:cNvPr id="317" name="Shape 317"/>
            <p:cNvSpPr/>
            <p:nvPr/>
          </p:nvSpPr>
          <p:spPr>
            <a:xfrm rot="5400000">
              <a:off x="5325899" y="1588924"/>
              <a:ext cx="312599" cy="317400"/>
            </a:xfrm>
            <a:prstGeom prst="rightArrow">
              <a:avLst>
                <a:gd name="adj1" fmla="val 50000"/>
                <a:gd name="adj2" fmla="val 50000"/>
              </a:avLst>
            </a:prstGeom>
            <a:solidFill>
              <a:srgbClr val="FFFFFF"/>
            </a:solidFill>
            <a:ln>
              <a:noFill/>
            </a:ln>
          </p:spPr>
          <p:txBody>
            <a:bodyPr lIns="91425" tIns="91425" rIns="91425" bIns="91425" anchor="ctr" anchorCtr="0">
              <a:noAutofit/>
            </a:bodyPr>
            <a:lstStyle/>
            <a:p>
              <a:pPr lvl="0">
                <a:spcBef>
                  <a:spcPts val="0"/>
                </a:spcBef>
                <a:buNone/>
              </a:pPr>
              <a:endParaRPr dirty="0"/>
            </a:p>
          </p:txBody>
        </p:sp>
      </p:grpSp>
      <p:sp>
        <p:nvSpPr>
          <p:cNvPr id="318" name="Shape 318"/>
          <p:cNvSpPr txBox="1"/>
          <p:nvPr/>
        </p:nvSpPr>
        <p:spPr>
          <a:xfrm>
            <a:off x="4362246" y="742594"/>
            <a:ext cx="4146102" cy="642900"/>
          </a:xfrm>
          <a:prstGeom prst="rect">
            <a:avLst/>
          </a:prstGeom>
          <a:noFill/>
          <a:ln w="9525" cap="flat" cmpd="sng">
            <a:solidFill>
              <a:srgbClr val="FFFFFF"/>
            </a:solidFill>
            <a:prstDash val="dot"/>
            <a:round/>
            <a:headEnd type="none" w="med" len="med"/>
            <a:tailEnd type="none" w="med" len="med"/>
          </a:ln>
        </p:spPr>
        <p:txBody>
          <a:bodyPr lIns="91425" tIns="91425" rIns="91425" bIns="91425" anchor="ctr" anchorCtr="0">
            <a:noAutofit/>
          </a:bodyPr>
          <a:lstStyle/>
          <a:p>
            <a:pPr lvl="0" algn="ctr"/>
            <a:r>
              <a:rPr lang="en-US" dirty="0">
                <a:solidFill>
                  <a:srgbClr val="FFFFFF"/>
                </a:solidFill>
                <a:latin typeface="Karla"/>
                <a:ea typeface="Karla"/>
                <a:cs typeface="Karla"/>
                <a:sym typeface="Karla"/>
              </a:rPr>
              <a:t>The project has been enriched with unstructured data coming from the smartwatch and from </a:t>
            </a:r>
            <a:r>
              <a:rPr lang="en-US" dirty="0" err="1">
                <a:solidFill>
                  <a:srgbClr val="FFFFFF"/>
                </a:solidFill>
                <a:latin typeface="Karla"/>
                <a:ea typeface="Karla"/>
                <a:cs typeface="Karla"/>
                <a:sym typeface="Karla"/>
              </a:rPr>
              <a:t>AirPaca</a:t>
            </a:r>
            <a:r>
              <a:rPr lang="en-US" dirty="0">
                <a:solidFill>
                  <a:srgbClr val="FFFFFF"/>
                </a:solidFill>
                <a:latin typeface="Karla"/>
                <a:ea typeface="Karla"/>
                <a:cs typeface="Karla"/>
                <a:sym typeface="Karla"/>
              </a:rPr>
              <a:t> service</a:t>
            </a:r>
            <a:endParaRPr lang="en" dirty="0">
              <a:solidFill>
                <a:srgbClr val="FFFFFF"/>
              </a:solidFill>
              <a:latin typeface="Karla"/>
              <a:ea typeface="Karla"/>
              <a:cs typeface="Karla"/>
              <a:sym typeface="Karla"/>
            </a:endParaRPr>
          </a:p>
        </p:txBody>
      </p:sp>
      <p:sp>
        <p:nvSpPr>
          <p:cNvPr id="319" name="Shape 319"/>
          <p:cNvSpPr txBox="1"/>
          <p:nvPr/>
        </p:nvSpPr>
        <p:spPr>
          <a:xfrm>
            <a:off x="4362246" y="1936742"/>
            <a:ext cx="4146102" cy="642900"/>
          </a:xfrm>
          <a:prstGeom prst="rect">
            <a:avLst/>
          </a:prstGeom>
          <a:noFill/>
          <a:ln w="9525" cap="flat" cmpd="sng">
            <a:solidFill>
              <a:srgbClr val="FFFFFF"/>
            </a:solidFill>
            <a:prstDash val="dot"/>
            <a:round/>
            <a:headEnd type="none" w="med" len="med"/>
            <a:tailEnd type="none" w="med" len="med"/>
          </a:ln>
        </p:spPr>
        <p:txBody>
          <a:bodyPr lIns="91425" tIns="91425" rIns="91425" bIns="91425" anchor="ctr" anchorCtr="0">
            <a:noAutofit/>
          </a:bodyPr>
          <a:lstStyle/>
          <a:p>
            <a:pPr lvl="0" algn="ctr"/>
            <a:r>
              <a:rPr lang="en-US" dirty="0">
                <a:solidFill>
                  <a:srgbClr val="FFFFFF"/>
                </a:solidFill>
                <a:latin typeface="Karla"/>
                <a:ea typeface="Karla"/>
                <a:cs typeface="Karla"/>
                <a:sym typeface="Karla"/>
              </a:rPr>
              <a:t>Risk Factors are defined, </a:t>
            </a:r>
            <a:r>
              <a:rPr lang="ru-RU" dirty="0">
                <a:solidFill>
                  <a:srgbClr val="FFFFFF"/>
                </a:solidFill>
                <a:latin typeface="Karla"/>
                <a:ea typeface="Karla"/>
                <a:cs typeface="Karla"/>
                <a:sym typeface="Karla"/>
              </a:rPr>
              <a:t>с</a:t>
            </a:r>
            <a:r>
              <a:rPr lang="en-US" dirty="0" err="1">
                <a:solidFill>
                  <a:srgbClr val="FFFFFF"/>
                </a:solidFill>
                <a:latin typeface="Karla"/>
                <a:ea typeface="Karla"/>
                <a:cs typeface="Karla"/>
                <a:sym typeface="Karla"/>
              </a:rPr>
              <a:t>lassification</a:t>
            </a:r>
            <a:r>
              <a:rPr lang="en-US" dirty="0">
                <a:solidFill>
                  <a:srgbClr val="FFFFFF"/>
                </a:solidFill>
                <a:latin typeface="Karla"/>
                <a:ea typeface="Karla"/>
                <a:cs typeface="Karla"/>
                <a:sym typeface="Karla"/>
              </a:rPr>
              <a:t> and clustering </a:t>
            </a:r>
            <a:r>
              <a:rPr lang="en-US">
                <a:solidFill>
                  <a:srgbClr val="FFFFFF"/>
                </a:solidFill>
                <a:latin typeface="Karla"/>
                <a:ea typeface="Karla"/>
                <a:cs typeface="Karla"/>
                <a:sym typeface="Karla"/>
              </a:rPr>
              <a:t>methods have </a:t>
            </a:r>
            <a:r>
              <a:rPr lang="en-US" dirty="0">
                <a:solidFill>
                  <a:srgbClr val="FFFFFF"/>
                </a:solidFill>
                <a:latin typeface="Karla"/>
                <a:ea typeface="Karla"/>
                <a:cs typeface="Karla"/>
                <a:sym typeface="Karla"/>
              </a:rPr>
              <a:t>applied to data</a:t>
            </a:r>
          </a:p>
        </p:txBody>
      </p:sp>
      <p:grpSp>
        <p:nvGrpSpPr>
          <p:cNvPr id="12" name="Shape 315"/>
          <p:cNvGrpSpPr/>
          <p:nvPr/>
        </p:nvGrpSpPr>
        <p:grpSpPr>
          <a:xfrm>
            <a:off x="5986296" y="2687195"/>
            <a:ext cx="376898" cy="330345"/>
            <a:chOff x="5323499" y="1591325"/>
            <a:chExt cx="376898" cy="330345"/>
          </a:xfrm>
        </p:grpSpPr>
        <p:sp>
          <p:nvSpPr>
            <p:cNvPr id="13" name="Shape 316"/>
            <p:cNvSpPr/>
            <p:nvPr/>
          </p:nvSpPr>
          <p:spPr>
            <a:xfrm rot="5400000">
              <a:off x="5385398" y="1606670"/>
              <a:ext cx="312599" cy="317400"/>
            </a:xfrm>
            <a:prstGeom prst="rightArrow">
              <a:avLst>
                <a:gd name="adj1" fmla="val 50000"/>
                <a:gd name="adj2" fmla="val 50000"/>
              </a:avLst>
            </a:prstGeom>
            <a:solidFill>
              <a:srgbClr val="000000">
                <a:alpha val="7310"/>
              </a:srgbClr>
            </a:solidFill>
            <a:ln>
              <a:noFill/>
            </a:ln>
          </p:spPr>
          <p:txBody>
            <a:bodyPr lIns="91425" tIns="91425" rIns="91425" bIns="91425" anchor="ctr" anchorCtr="0">
              <a:noAutofit/>
            </a:bodyPr>
            <a:lstStyle/>
            <a:p>
              <a:pPr lvl="0">
                <a:spcBef>
                  <a:spcPts val="0"/>
                </a:spcBef>
                <a:buNone/>
              </a:pPr>
              <a:endParaRPr dirty="0"/>
            </a:p>
          </p:txBody>
        </p:sp>
        <p:sp>
          <p:nvSpPr>
            <p:cNvPr id="14" name="Shape 317"/>
            <p:cNvSpPr/>
            <p:nvPr/>
          </p:nvSpPr>
          <p:spPr>
            <a:xfrm rot="5400000">
              <a:off x="5325899" y="1588924"/>
              <a:ext cx="312599" cy="317400"/>
            </a:xfrm>
            <a:prstGeom prst="rightArrow">
              <a:avLst>
                <a:gd name="adj1" fmla="val 50000"/>
                <a:gd name="adj2" fmla="val 50000"/>
              </a:avLst>
            </a:prstGeom>
            <a:solidFill>
              <a:srgbClr val="FFFFFF"/>
            </a:solidFill>
            <a:ln>
              <a:noFill/>
            </a:ln>
          </p:spPr>
          <p:txBody>
            <a:bodyPr lIns="91425" tIns="91425" rIns="91425" bIns="91425" anchor="ctr" anchorCtr="0">
              <a:noAutofit/>
            </a:bodyPr>
            <a:lstStyle/>
            <a:p>
              <a:pPr lvl="0">
                <a:spcBef>
                  <a:spcPts val="0"/>
                </a:spcBef>
                <a:buNone/>
              </a:pPr>
              <a:endParaRPr dirty="0"/>
            </a:p>
          </p:txBody>
        </p:sp>
      </p:grpSp>
      <p:sp>
        <p:nvSpPr>
          <p:cNvPr id="15" name="Shape 319"/>
          <p:cNvSpPr txBox="1"/>
          <p:nvPr/>
        </p:nvSpPr>
        <p:spPr>
          <a:xfrm>
            <a:off x="4362246" y="3125093"/>
            <a:ext cx="4146101" cy="642900"/>
          </a:xfrm>
          <a:prstGeom prst="rect">
            <a:avLst/>
          </a:prstGeom>
          <a:noFill/>
          <a:ln w="9525" cap="flat" cmpd="sng">
            <a:solidFill>
              <a:srgbClr val="FFFFFF"/>
            </a:solidFill>
            <a:prstDash val="dot"/>
            <a:round/>
            <a:headEnd type="none" w="med" len="med"/>
            <a:tailEnd type="none" w="med" len="med"/>
          </a:ln>
        </p:spPr>
        <p:txBody>
          <a:bodyPr lIns="91425" tIns="91425" rIns="91425" bIns="91425" anchor="ctr" anchorCtr="0">
            <a:noAutofit/>
          </a:bodyPr>
          <a:lstStyle/>
          <a:p>
            <a:pPr lvl="0" algn="ctr"/>
            <a:r>
              <a:rPr lang="en-US" dirty="0">
                <a:solidFill>
                  <a:srgbClr val="FFFFFF"/>
                </a:solidFill>
                <a:latin typeface="Karla"/>
                <a:ea typeface="Karla"/>
                <a:cs typeface="Karla"/>
                <a:sym typeface="Karla"/>
              </a:rPr>
              <a:t>System is used for making personal recommendations based on daily air quality and cardiac activity of user</a:t>
            </a:r>
            <a:endParaRPr lang="en" dirty="0">
              <a:solidFill>
                <a:srgbClr val="FFFFFF"/>
              </a:solidFill>
              <a:latin typeface="Karla"/>
              <a:ea typeface="Karla"/>
              <a:cs typeface="Karla"/>
              <a:sym typeface="Karla"/>
            </a:endParaRPr>
          </a:p>
        </p:txBody>
      </p:sp>
    </p:spTree>
    <p:extLst>
      <p:ext uri="{BB962C8B-B14F-4D97-AF65-F5344CB8AC3E}">
        <p14:creationId xmlns:p14="http://schemas.microsoft.com/office/powerpoint/2010/main" val="3754027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390"/>
        <p:cNvGrpSpPr/>
        <p:nvPr/>
      </p:nvGrpSpPr>
      <p:grpSpPr>
        <a:xfrm>
          <a:off x="0" y="0"/>
          <a:ext cx="0" cy="0"/>
          <a:chOff x="0" y="0"/>
          <a:chExt cx="0" cy="0"/>
        </a:xfrm>
      </p:grpSpPr>
      <p:sp>
        <p:nvSpPr>
          <p:cNvPr id="391" name="Shape 391"/>
          <p:cNvSpPr txBox="1">
            <a:spLocks noGrp="1"/>
          </p:cNvSpPr>
          <p:nvPr>
            <p:ph type="ctrTitle" idx="4294967295"/>
          </p:nvPr>
        </p:nvSpPr>
        <p:spPr>
          <a:xfrm>
            <a:off x="720090" y="432730"/>
            <a:ext cx="4531499" cy="1159799"/>
          </a:xfrm>
          <a:prstGeom prst="rect">
            <a:avLst/>
          </a:prstGeom>
        </p:spPr>
        <p:txBody>
          <a:bodyPr lIns="91425" tIns="91425" rIns="91425" bIns="91425" anchor="b" anchorCtr="0">
            <a:noAutofit/>
          </a:bodyPr>
          <a:lstStyle/>
          <a:p>
            <a:pPr lvl="0" rtl="0">
              <a:spcBef>
                <a:spcPts val="0"/>
              </a:spcBef>
              <a:buNone/>
            </a:pPr>
            <a:r>
              <a:rPr lang="en-US" sz="3600" dirty="0">
                <a:solidFill>
                  <a:srgbClr val="FF5722"/>
                </a:solidFill>
              </a:rPr>
              <a:t>DEMONSTRATION</a:t>
            </a:r>
            <a:endParaRPr lang="en" sz="3600" dirty="0">
              <a:solidFill>
                <a:srgbClr val="FF572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146960" y="550600"/>
            <a:ext cx="5324100" cy="485699"/>
          </a:xfrm>
          <a:prstGeom prst="rect">
            <a:avLst/>
          </a:prstGeom>
        </p:spPr>
        <p:txBody>
          <a:bodyPr lIns="91425" tIns="91425" rIns="91425" bIns="91425" anchor="b" anchorCtr="0">
            <a:noAutofit/>
          </a:bodyPr>
          <a:lstStyle/>
          <a:p>
            <a:pPr lvl="0">
              <a:spcBef>
                <a:spcPts val="0"/>
              </a:spcBef>
              <a:buNone/>
            </a:pPr>
            <a:r>
              <a:rPr lang="en-US" dirty="0"/>
              <a:t>SUMMARY</a:t>
            </a:r>
            <a:endParaRPr lang="en" dirty="0"/>
          </a:p>
        </p:txBody>
      </p:sp>
      <p:sp>
        <p:nvSpPr>
          <p:cNvPr id="111" name="Shape 111"/>
          <p:cNvSpPr txBox="1">
            <a:spLocks noGrp="1"/>
          </p:cNvSpPr>
          <p:nvPr>
            <p:ph type="body" idx="1"/>
          </p:nvPr>
        </p:nvSpPr>
        <p:spPr>
          <a:xfrm>
            <a:off x="838350" y="1539240"/>
            <a:ext cx="5962500" cy="2255700"/>
          </a:xfrm>
          <a:prstGeom prst="rect">
            <a:avLst/>
          </a:prstGeom>
        </p:spPr>
        <p:txBody>
          <a:bodyPr lIns="91425" tIns="91425" rIns="91425" bIns="91425" anchor="t" anchorCtr="0">
            <a:noAutofit/>
          </a:bodyPr>
          <a:lstStyle/>
          <a:p>
            <a:pPr marL="457200" lvl="0" indent="-228600" rtl="0">
              <a:spcBef>
                <a:spcPts val="0"/>
              </a:spcBef>
            </a:pPr>
            <a:r>
              <a:rPr lang="en-US" dirty="0"/>
              <a:t>Project Presentation</a:t>
            </a:r>
          </a:p>
          <a:p>
            <a:pPr marL="457200" lvl="0" indent="-228600" rtl="0">
              <a:spcBef>
                <a:spcPts val="0"/>
              </a:spcBef>
            </a:pPr>
            <a:r>
              <a:rPr lang="en-US" dirty="0"/>
              <a:t>Objective and goals of the internship</a:t>
            </a:r>
          </a:p>
          <a:p>
            <a:pPr marL="457200" lvl="0" indent="-228600"/>
            <a:r>
              <a:rPr lang="ru-RU" dirty="0" err="1"/>
              <a:t>Project</a:t>
            </a:r>
            <a:r>
              <a:rPr lang="ru-RU" dirty="0"/>
              <a:t> </a:t>
            </a:r>
            <a:r>
              <a:rPr lang="ru-RU" dirty="0" err="1"/>
              <a:t>Organization</a:t>
            </a:r>
            <a:endParaRPr lang="en-US" dirty="0"/>
          </a:p>
          <a:p>
            <a:pPr marL="457200" lvl="0" indent="-228600"/>
            <a:r>
              <a:rPr lang="en-US" dirty="0"/>
              <a:t>D</a:t>
            </a:r>
            <a:r>
              <a:rPr lang="ru-RU" dirty="0" err="1"/>
              <a:t>ata</a:t>
            </a:r>
            <a:r>
              <a:rPr lang="ru-RU" dirty="0"/>
              <a:t> </a:t>
            </a:r>
            <a:r>
              <a:rPr lang="en-US" dirty="0"/>
              <a:t>D</a:t>
            </a:r>
            <a:r>
              <a:rPr lang="ru-RU" dirty="0" err="1"/>
              <a:t>escription</a:t>
            </a:r>
            <a:endParaRPr lang="en-US" dirty="0"/>
          </a:p>
          <a:p>
            <a:pPr marL="457200" lvl="0" indent="-228600"/>
            <a:r>
              <a:rPr lang="ru-RU" dirty="0" err="1"/>
              <a:t>Architecture</a:t>
            </a:r>
            <a:r>
              <a:rPr lang="ru-RU" dirty="0"/>
              <a:t> and </a:t>
            </a:r>
            <a:r>
              <a:rPr lang="ru-RU" dirty="0" err="1"/>
              <a:t>Data</a:t>
            </a:r>
            <a:r>
              <a:rPr lang="ru-RU" dirty="0"/>
              <a:t> </a:t>
            </a:r>
            <a:r>
              <a:rPr lang="ru-RU" dirty="0" err="1"/>
              <a:t>Management</a:t>
            </a:r>
            <a:endParaRPr lang="en-US" dirty="0"/>
          </a:p>
          <a:p>
            <a:pPr marL="457200" lvl="0" indent="-228600"/>
            <a:r>
              <a:rPr lang="en-US" dirty="0"/>
              <a:t>Description of web service for manipulating data</a:t>
            </a:r>
          </a:p>
          <a:p>
            <a:pPr marL="457200" lvl="0" indent="-228600"/>
            <a:r>
              <a:rPr lang="en-US" dirty="0"/>
              <a:t>Results of </a:t>
            </a:r>
            <a:r>
              <a:rPr lang="ru-RU" dirty="0" err="1"/>
              <a:t>Data</a:t>
            </a:r>
            <a:r>
              <a:rPr lang="ru-RU" dirty="0"/>
              <a:t> </a:t>
            </a:r>
            <a:r>
              <a:rPr lang="ru-RU" dirty="0" err="1"/>
              <a:t>Analysi</a:t>
            </a:r>
            <a:r>
              <a:rPr lang="en-US" dirty="0"/>
              <a:t>s</a:t>
            </a:r>
          </a:p>
          <a:p>
            <a:pPr marL="457200" lvl="0" indent="-228600"/>
            <a:r>
              <a:rPr lang="en-US" dirty="0"/>
              <a:t>Demo</a:t>
            </a:r>
          </a:p>
          <a:p>
            <a:pPr marL="457200" lvl="0" indent="-228600"/>
            <a:endParaRPr lang="en-US" dirty="0"/>
          </a:p>
          <a:p>
            <a:pPr marL="457200" lvl="0" indent="-228600" rtl="0">
              <a:spcBef>
                <a:spcPts val="0"/>
              </a:spcBef>
            </a:pPr>
            <a:endParaRPr lang="en-US" dirty="0"/>
          </a:p>
          <a:p>
            <a:pPr marL="457200" lvl="0" indent="-228600" rtl="0">
              <a:spcBef>
                <a:spcPts val="0"/>
              </a:spcBef>
            </a:pPr>
            <a:endParaRPr lang="en-US" dirty="0"/>
          </a:p>
          <a:p>
            <a:pPr marL="457200" lvl="0" indent="-228600" rtl="0">
              <a:spcBef>
                <a:spcPts val="0"/>
              </a:spcBef>
            </a:pPr>
            <a:endParaRPr lang="en" dirty="0"/>
          </a:p>
        </p:txBody>
      </p:sp>
      <p:grpSp>
        <p:nvGrpSpPr>
          <p:cNvPr id="112" name="Shape 112"/>
          <p:cNvGrpSpPr/>
          <p:nvPr/>
        </p:nvGrpSpPr>
        <p:grpSpPr>
          <a:xfrm>
            <a:off x="610130" y="526342"/>
            <a:ext cx="457189" cy="457119"/>
            <a:chOff x="1923675" y="1633650"/>
            <a:chExt cx="436000" cy="435975"/>
          </a:xfrm>
        </p:grpSpPr>
        <p:sp>
          <p:nvSpPr>
            <p:cNvPr id="113" name="Shape 113"/>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14" name="Shape 114"/>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15" name="Shape 115"/>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16" name="Shape 116"/>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17" name="Shape 117"/>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18" name="Shape 118"/>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Tree>
    <p:extLst>
      <p:ext uri="{BB962C8B-B14F-4D97-AF65-F5344CB8AC3E}">
        <p14:creationId xmlns:p14="http://schemas.microsoft.com/office/powerpoint/2010/main" val="160355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390"/>
        <p:cNvGrpSpPr/>
        <p:nvPr/>
      </p:nvGrpSpPr>
      <p:grpSpPr>
        <a:xfrm>
          <a:off x="0" y="0"/>
          <a:ext cx="0" cy="0"/>
          <a:chOff x="0" y="0"/>
          <a:chExt cx="0" cy="0"/>
        </a:xfrm>
      </p:grpSpPr>
      <p:sp>
        <p:nvSpPr>
          <p:cNvPr id="391" name="Shape 391"/>
          <p:cNvSpPr txBox="1">
            <a:spLocks noGrp="1"/>
          </p:cNvSpPr>
          <p:nvPr>
            <p:ph type="ctrTitle" idx="4294967295"/>
          </p:nvPr>
        </p:nvSpPr>
        <p:spPr>
          <a:xfrm>
            <a:off x="685800" y="1964350"/>
            <a:ext cx="4531499" cy="1159799"/>
          </a:xfrm>
          <a:prstGeom prst="rect">
            <a:avLst/>
          </a:prstGeom>
        </p:spPr>
        <p:txBody>
          <a:bodyPr lIns="91425" tIns="91425" rIns="91425" bIns="91425" anchor="b" anchorCtr="0">
            <a:noAutofit/>
          </a:bodyPr>
          <a:lstStyle/>
          <a:p>
            <a:pPr lvl="0" rtl="0">
              <a:spcBef>
                <a:spcPts val="0"/>
              </a:spcBef>
              <a:buNone/>
            </a:pPr>
            <a:r>
              <a:rPr lang="en" sz="3600" dirty="0">
                <a:solidFill>
                  <a:srgbClr val="FF5722"/>
                </a:solidFill>
              </a:rPr>
              <a:t>THANK </a:t>
            </a:r>
            <a:r>
              <a:rPr lang="en-US" sz="3600" dirty="0">
                <a:solidFill>
                  <a:srgbClr val="FF5722"/>
                </a:solidFill>
              </a:rPr>
              <a:t>YOU</a:t>
            </a:r>
            <a:endParaRPr lang="en" sz="3600" dirty="0">
              <a:solidFill>
                <a:srgbClr val="FF5722"/>
              </a:solidFill>
            </a:endParaRPr>
          </a:p>
        </p:txBody>
      </p:sp>
      <p:sp>
        <p:nvSpPr>
          <p:cNvPr id="392" name="Shape 392"/>
          <p:cNvSpPr txBox="1">
            <a:spLocks noGrp="1"/>
          </p:cNvSpPr>
          <p:nvPr>
            <p:ph type="subTitle" idx="4294967295"/>
          </p:nvPr>
        </p:nvSpPr>
        <p:spPr>
          <a:xfrm>
            <a:off x="685800" y="3163925"/>
            <a:ext cx="4531499" cy="784799"/>
          </a:xfrm>
          <a:prstGeom prst="rect">
            <a:avLst/>
          </a:prstGeom>
        </p:spPr>
        <p:txBody>
          <a:bodyPr lIns="91425" tIns="91425" rIns="91425" bIns="91425" anchor="t" anchorCtr="0">
            <a:noAutofit/>
          </a:bodyPr>
          <a:lstStyle/>
          <a:p>
            <a:pPr lvl="0" rtl="0">
              <a:spcBef>
                <a:spcPts val="0"/>
              </a:spcBef>
              <a:buNone/>
            </a:pPr>
            <a:r>
              <a:rPr lang="en" sz="3600" dirty="0"/>
              <a:t>Any questions?</a:t>
            </a:r>
          </a:p>
        </p:txBody>
      </p:sp>
      <p:sp>
        <p:nvSpPr>
          <p:cNvPr id="393" name="Shape 393"/>
          <p:cNvSpPr txBox="1">
            <a:spLocks noGrp="1"/>
          </p:cNvSpPr>
          <p:nvPr>
            <p:ph type="body" idx="4294967295"/>
          </p:nvPr>
        </p:nvSpPr>
        <p:spPr>
          <a:xfrm>
            <a:off x="685800" y="3948724"/>
            <a:ext cx="6575999" cy="1007100"/>
          </a:xfrm>
          <a:prstGeom prst="rect">
            <a:avLst/>
          </a:prstGeom>
        </p:spPr>
        <p:txBody>
          <a:bodyPr lIns="91425" tIns="91425" rIns="91425" bIns="91425" anchor="t" anchorCtr="0">
            <a:noAutofit/>
          </a:bodyPr>
          <a:lstStyle/>
          <a:p>
            <a:pPr lvl="0" rtl="0">
              <a:spcBef>
                <a:spcPts val="0"/>
              </a:spcBef>
              <a:buNone/>
            </a:pPr>
            <a:r>
              <a:rPr lang="en-US" dirty="0"/>
              <a:t>e-mail: irina-gry@yandex.ru</a:t>
            </a:r>
            <a:endParaRPr lang="en" dirty="0"/>
          </a:p>
        </p:txBody>
      </p:sp>
      <p:grpSp>
        <p:nvGrpSpPr>
          <p:cNvPr id="394" name="Shape 394"/>
          <p:cNvGrpSpPr/>
          <p:nvPr/>
        </p:nvGrpSpPr>
        <p:grpSpPr>
          <a:xfrm>
            <a:off x="774546" y="1824407"/>
            <a:ext cx="462632" cy="462632"/>
            <a:chOff x="1278900" y="2333250"/>
            <a:chExt cx="381175" cy="381175"/>
          </a:xfrm>
        </p:grpSpPr>
        <p:sp>
          <p:nvSpPr>
            <p:cNvPr id="395" name="Shape 395"/>
            <p:cNvSpPr/>
            <p:nvPr/>
          </p:nvSpPr>
          <p:spPr>
            <a:xfrm>
              <a:off x="1278900" y="2333250"/>
              <a:ext cx="381175" cy="381175"/>
            </a:xfrm>
            <a:custGeom>
              <a:avLst/>
              <a:gdLst/>
              <a:ahLst/>
              <a:cxnLst/>
              <a:rect l="0" t="0" r="0" b="0"/>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396" name="Shape 396"/>
            <p:cNvSpPr/>
            <p:nvPr/>
          </p:nvSpPr>
          <p:spPr>
            <a:xfrm>
              <a:off x="1525475"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397" name="Shape 397"/>
            <p:cNvSpPr/>
            <p:nvPr/>
          </p:nvSpPr>
          <p:spPr>
            <a:xfrm>
              <a:off x="13696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398" name="Shape 398"/>
            <p:cNvSpPr/>
            <p:nvPr/>
          </p:nvSpPr>
          <p:spPr>
            <a:xfrm>
              <a:off x="1369600" y="2604200"/>
              <a:ext cx="199750" cy="40825"/>
            </a:xfrm>
            <a:custGeom>
              <a:avLst/>
              <a:gdLst/>
              <a:ahLst/>
              <a:cxnLst/>
              <a:rect l="0" t="0" r="0" b="0"/>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Tree>
    <p:extLst>
      <p:ext uri="{BB962C8B-B14F-4D97-AF65-F5344CB8AC3E}">
        <p14:creationId xmlns:p14="http://schemas.microsoft.com/office/powerpoint/2010/main" val="381306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DDC39"/>
        </a:solidFill>
        <a:effectLst/>
      </p:bgPr>
    </p:bg>
    <p:spTree>
      <p:nvGrpSpPr>
        <p:cNvPr id="1" name="Shape 77"/>
        <p:cNvGrpSpPr/>
        <p:nvPr/>
      </p:nvGrpSpPr>
      <p:grpSpPr>
        <a:xfrm>
          <a:off x="0" y="0"/>
          <a:ext cx="0" cy="0"/>
          <a:chOff x="0" y="0"/>
          <a:chExt cx="0" cy="0"/>
        </a:xfrm>
      </p:grpSpPr>
      <p:sp>
        <p:nvSpPr>
          <p:cNvPr id="25" name="Стрелка: влево 24"/>
          <p:cNvSpPr/>
          <p:nvPr/>
        </p:nvSpPr>
        <p:spPr>
          <a:xfrm rot="12550448">
            <a:off x="2692684" y="3591115"/>
            <a:ext cx="896774" cy="317033"/>
          </a:xfrm>
          <a:prstGeom prst="leftArrow">
            <a:avLst>
              <a:gd name="adj1" fmla="val 60000"/>
              <a:gd name="adj2" fmla="val 50000"/>
            </a:avLst>
          </a:prstGeom>
          <a:solidFill>
            <a:schemeClr val="accent6">
              <a:lumMod val="60000"/>
              <a:lumOff val="40000"/>
            </a:schemeClr>
          </a:solidFill>
        </p:spPr>
        <p:style>
          <a:lnRef idx="0">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hueOff val="0"/>
              <a:satOff val="0"/>
              <a:lumOff val="0"/>
              <a:alphaOff val="0"/>
            </a:schemeClr>
          </a:fontRef>
        </p:style>
      </p:sp>
      <p:graphicFrame>
        <p:nvGraphicFramePr>
          <p:cNvPr id="6" name="Схема 5"/>
          <p:cNvGraphicFramePr/>
          <p:nvPr>
            <p:extLst>
              <p:ext uri="{D42A27DB-BD31-4B8C-83A1-F6EECF244321}">
                <p14:modId xmlns:p14="http://schemas.microsoft.com/office/powerpoint/2010/main" val="1259903318"/>
              </p:ext>
            </p:extLst>
          </p:nvPr>
        </p:nvGraphicFramePr>
        <p:xfrm>
          <a:off x="134700" y="1319238"/>
          <a:ext cx="5016500" cy="243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9" name="Arrow: Left 28">
            <a:extLst>
              <a:ext uri="{FF2B5EF4-FFF2-40B4-BE49-F238E27FC236}">
                <a16:creationId xmlns:a16="http://schemas.microsoft.com/office/drawing/2014/main" id="{F4DE71E6-38DF-4480-BC85-25142A25A4C7}"/>
              </a:ext>
            </a:extLst>
          </p:cNvPr>
          <p:cNvSpPr/>
          <p:nvPr/>
        </p:nvSpPr>
        <p:spPr>
          <a:xfrm rot="8501970">
            <a:off x="694889" y="2734343"/>
            <a:ext cx="1704322" cy="317033"/>
          </a:xfrm>
          <a:prstGeom prst="leftArrow">
            <a:avLst>
              <a:gd name="adj1" fmla="val 60000"/>
              <a:gd name="adj2" fmla="val 50000"/>
            </a:avLst>
          </a:prstGeom>
          <a:solidFill>
            <a:srgbClr val="00B050"/>
          </a:solidFill>
        </p:spPr>
        <p:style>
          <a:lnRef idx="0">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hueOff val="0"/>
              <a:satOff val="0"/>
              <a:lumOff val="0"/>
              <a:alphaOff val="0"/>
            </a:schemeClr>
          </a:fontRef>
        </p:style>
      </p:sp>
      <p:sp>
        <p:nvSpPr>
          <p:cNvPr id="31" name="Rectangle: Rounded Corners 30">
            <a:extLst>
              <a:ext uri="{FF2B5EF4-FFF2-40B4-BE49-F238E27FC236}">
                <a16:creationId xmlns:a16="http://schemas.microsoft.com/office/drawing/2014/main" id="{F3FF0F7D-2D6C-48A0-83A7-AF0F7A37CE2A}"/>
              </a:ext>
            </a:extLst>
          </p:cNvPr>
          <p:cNvSpPr/>
          <p:nvPr/>
        </p:nvSpPr>
        <p:spPr>
          <a:xfrm>
            <a:off x="127447" y="3316189"/>
            <a:ext cx="1911308" cy="845423"/>
          </a:xfrm>
          <a:prstGeom prst="roundRect">
            <a:avLst>
              <a:gd name="adj" fmla="val 10000"/>
            </a:avLst>
          </a:prstGeom>
          <a:solidFill>
            <a:srgbClr val="00B050"/>
          </a:solidFill>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27" name="Arrow: Left 26">
            <a:extLst>
              <a:ext uri="{FF2B5EF4-FFF2-40B4-BE49-F238E27FC236}">
                <a16:creationId xmlns:a16="http://schemas.microsoft.com/office/drawing/2014/main" id="{D2B108C1-A466-4DA8-9272-7626013BD9D6}"/>
              </a:ext>
            </a:extLst>
          </p:cNvPr>
          <p:cNvSpPr/>
          <p:nvPr/>
        </p:nvSpPr>
        <p:spPr>
          <a:xfrm rot="20550107">
            <a:off x="3309176" y="821622"/>
            <a:ext cx="2643706" cy="290645"/>
          </a:xfrm>
          <a:prstGeom prst="leftArrow">
            <a:avLst>
              <a:gd name="adj1" fmla="val 60000"/>
              <a:gd name="adj2" fmla="val 50000"/>
            </a:avLst>
          </a:prstGeom>
          <a:solidFill>
            <a:schemeClr val="accent5">
              <a:lumMod val="75000"/>
            </a:schemeClr>
          </a:solidFill>
        </p:spPr>
        <p:style>
          <a:lnRef idx="0">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hueOff val="0"/>
              <a:satOff val="0"/>
              <a:lumOff val="0"/>
              <a:alphaOff val="0"/>
            </a:schemeClr>
          </a:fontRef>
        </p:style>
      </p:sp>
      <p:sp>
        <p:nvSpPr>
          <p:cNvPr id="33" name="Rectangle: Rounded Corners 32">
            <a:extLst>
              <a:ext uri="{FF2B5EF4-FFF2-40B4-BE49-F238E27FC236}">
                <a16:creationId xmlns:a16="http://schemas.microsoft.com/office/drawing/2014/main" id="{5F246248-89FB-4F1B-9586-80554C3AA86C}"/>
              </a:ext>
            </a:extLst>
          </p:cNvPr>
          <p:cNvSpPr/>
          <p:nvPr/>
        </p:nvSpPr>
        <p:spPr>
          <a:xfrm>
            <a:off x="5787050" y="0"/>
            <a:ext cx="1492643" cy="1365578"/>
          </a:xfrm>
          <a:prstGeom prst="roundRect">
            <a:avLst>
              <a:gd name="adj" fmla="val 10000"/>
            </a:avLst>
          </a:prstGeom>
          <a:solidFill>
            <a:schemeClr val="accent5">
              <a:lumMod val="75000"/>
            </a:schemeClr>
          </a:solidFill>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23" name="Shape 111"/>
          <p:cNvSpPr txBox="1">
            <a:spLocks noGrp="1"/>
          </p:cNvSpPr>
          <p:nvPr>
            <p:ph type="body" idx="1"/>
          </p:nvPr>
        </p:nvSpPr>
        <p:spPr>
          <a:xfrm>
            <a:off x="3609848" y="3175749"/>
            <a:ext cx="3851616" cy="18508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25" tIns="91425" rIns="91425" bIns="91425" anchor="t" anchorCtr="0">
            <a:noAutofit/>
          </a:bodyPr>
          <a:lstStyle/>
          <a:p>
            <a:pPr marL="228600" lvl="0">
              <a:buNone/>
            </a:pPr>
            <a:r>
              <a:rPr lang="en-US" b="1" dirty="0">
                <a:solidFill>
                  <a:schemeClr val="bg1">
                    <a:lumMod val="95000"/>
                  </a:schemeClr>
                </a:solidFill>
              </a:rPr>
              <a:t>Whether or not air pollution affects the growth of the number of patients with Dyspnea in Nice?</a:t>
            </a:r>
            <a:endParaRPr lang="en" b="1" dirty="0">
              <a:solidFill>
                <a:schemeClr val="bg1">
                  <a:lumMod val="95000"/>
                </a:schemeClr>
              </a:solidFill>
            </a:endParaRPr>
          </a:p>
        </p:txBody>
      </p:sp>
      <p:sp>
        <p:nvSpPr>
          <p:cNvPr id="15" name="Shape 190">
            <a:extLst>
              <a:ext uri="{FF2B5EF4-FFF2-40B4-BE49-F238E27FC236}">
                <a16:creationId xmlns:a16="http://schemas.microsoft.com/office/drawing/2014/main" id="{65A2C7B4-4203-470E-80D5-F7CC6D606D46}"/>
              </a:ext>
            </a:extLst>
          </p:cNvPr>
          <p:cNvSpPr txBox="1">
            <a:spLocks/>
          </p:cNvSpPr>
          <p:nvPr/>
        </p:nvSpPr>
        <p:spPr>
          <a:xfrm>
            <a:off x="917282" y="450041"/>
            <a:ext cx="6018350" cy="4095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ct val="100000"/>
              <a:buFont typeface="Montserrat"/>
              <a:buNone/>
              <a:defRPr sz="2400" b="1" i="0" u="none" strike="noStrike" cap="none">
                <a:solidFill>
                  <a:srgbClr val="999999"/>
                </a:solidFill>
                <a:latin typeface="Montserrat"/>
                <a:ea typeface="Montserrat"/>
                <a:cs typeface="Montserrat"/>
                <a:sym typeface="Montserrat"/>
              </a:defRPr>
            </a:lvl1pPr>
            <a:lvl2pPr lvl="1">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2pPr>
            <a:lvl3pPr lvl="2">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3pPr>
            <a:lvl4pPr lvl="3">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4pPr>
            <a:lvl5pPr lvl="4">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5pPr>
            <a:lvl6pPr lvl="5">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6pPr>
            <a:lvl7pPr lvl="6">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7pPr>
            <a:lvl8pPr lvl="7">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8pPr>
            <a:lvl9pPr lvl="8">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9pPr>
          </a:lstStyle>
          <a:p>
            <a:r>
              <a:rPr lang="en-US" dirty="0">
                <a:solidFill>
                  <a:srgbClr val="868686"/>
                </a:solidFill>
              </a:rPr>
              <a:t>OBJECTIVE</a:t>
            </a:r>
            <a:r>
              <a:rPr lang="en-US" dirty="0">
                <a:solidFill>
                  <a:srgbClr val="FF9800"/>
                </a:solidFill>
              </a:rPr>
              <a:t> AND GOALS</a:t>
            </a:r>
            <a:endParaRPr lang="en" dirty="0">
              <a:solidFill>
                <a:srgbClr val="FF9800"/>
              </a:solidFill>
            </a:endParaRPr>
          </a:p>
        </p:txBody>
      </p:sp>
      <p:grpSp>
        <p:nvGrpSpPr>
          <p:cNvPr id="16" name="Shape 523">
            <a:extLst>
              <a:ext uri="{FF2B5EF4-FFF2-40B4-BE49-F238E27FC236}">
                <a16:creationId xmlns:a16="http://schemas.microsoft.com/office/drawing/2014/main" id="{BA8E3D87-D6A4-4FD7-990F-D821729DBC06}"/>
              </a:ext>
            </a:extLst>
          </p:cNvPr>
          <p:cNvGrpSpPr/>
          <p:nvPr/>
        </p:nvGrpSpPr>
        <p:grpSpPr>
          <a:xfrm>
            <a:off x="352094" y="321748"/>
            <a:ext cx="529715" cy="555399"/>
            <a:chOff x="5961125" y="1623900"/>
            <a:chExt cx="427450" cy="448175"/>
          </a:xfrm>
        </p:grpSpPr>
        <p:sp>
          <p:nvSpPr>
            <p:cNvPr id="17" name="Shape 524">
              <a:extLst>
                <a:ext uri="{FF2B5EF4-FFF2-40B4-BE49-F238E27FC236}">
                  <a16:creationId xmlns:a16="http://schemas.microsoft.com/office/drawing/2014/main" id="{59EDEA1F-5BA0-4BCA-A0DA-A3461EFBBDA0}"/>
                </a:ext>
              </a:extLst>
            </p:cNvPr>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8" name="Shape 525">
              <a:extLst>
                <a:ext uri="{FF2B5EF4-FFF2-40B4-BE49-F238E27FC236}">
                  <a16:creationId xmlns:a16="http://schemas.microsoft.com/office/drawing/2014/main" id="{040A71D1-9606-4403-9F12-33BBF530E7CC}"/>
                </a:ext>
              </a:extLst>
            </p:cNvPr>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9" name="Shape 526">
              <a:extLst>
                <a:ext uri="{FF2B5EF4-FFF2-40B4-BE49-F238E27FC236}">
                  <a16:creationId xmlns:a16="http://schemas.microsoft.com/office/drawing/2014/main" id="{E9C14DDB-53BE-4300-8E44-6337BAA11713}"/>
                </a:ext>
              </a:extLst>
            </p:cNvPr>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0" name="Shape 527">
              <a:extLst>
                <a:ext uri="{FF2B5EF4-FFF2-40B4-BE49-F238E27FC236}">
                  <a16:creationId xmlns:a16="http://schemas.microsoft.com/office/drawing/2014/main" id="{35F24F78-B535-4F53-B173-EEB8B15FE4EA}"/>
                </a:ext>
              </a:extLst>
            </p:cNvPr>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1" name="Shape 528">
              <a:extLst>
                <a:ext uri="{FF2B5EF4-FFF2-40B4-BE49-F238E27FC236}">
                  <a16:creationId xmlns:a16="http://schemas.microsoft.com/office/drawing/2014/main" id="{800DA2ED-2B8E-48FF-A268-DE30A76D20A6}"/>
                </a:ext>
              </a:extLst>
            </p:cNvPr>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4" name="Shape 529">
              <a:extLst>
                <a:ext uri="{FF2B5EF4-FFF2-40B4-BE49-F238E27FC236}">
                  <a16:creationId xmlns:a16="http://schemas.microsoft.com/office/drawing/2014/main" id="{3F824A30-1CEF-444A-91C1-3E8545D586F2}"/>
                </a:ext>
              </a:extLst>
            </p:cNvPr>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6" name="Shape 530">
              <a:extLst>
                <a:ext uri="{FF2B5EF4-FFF2-40B4-BE49-F238E27FC236}">
                  <a16:creationId xmlns:a16="http://schemas.microsoft.com/office/drawing/2014/main" id="{A13D49D0-2B6C-4752-8F64-0B7EB139AF49}"/>
                </a:ext>
              </a:extLst>
            </p:cNvPr>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pic>
        <p:nvPicPr>
          <p:cNvPr id="5122" name="Picture 2" descr="Картинки по запросу smartwatch">
            <a:extLst>
              <a:ext uri="{FF2B5EF4-FFF2-40B4-BE49-F238E27FC236}">
                <a16:creationId xmlns:a16="http://schemas.microsoft.com/office/drawing/2014/main" id="{E30E4023-5DAD-4EDD-9EA6-B20360B0C80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27399" y="-38141"/>
            <a:ext cx="1411943" cy="141194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Картинки по запросу airPaca">
            <a:extLst>
              <a:ext uri="{FF2B5EF4-FFF2-40B4-BE49-F238E27FC236}">
                <a16:creationId xmlns:a16="http://schemas.microsoft.com/office/drawing/2014/main" id="{1DCBFA4B-2267-44E0-8211-D3AB86AED75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4920" y="3455355"/>
            <a:ext cx="1428750" cy="50452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8B178F-9160-4504-B6AF-3F174715B3A6}"/>
              </a:ext>
            </a:extLst>
          </p:cNvPr>
          <p:cNvSpPr txBox="1"/>
          <p:nvPr/>
        </p:nvSpPr>
        <p:spPr>
          <a:xfrm rot="20532465">
            <a:off x="4120467" y="947456"/>
            <a:ext cx="1870709" cy="523220"/>
          </a:xfrm>
          <a:prstGeom prst="rect">
            <a:avLst/>
          </a:prstGeom>
          <a:noFill/>
        </p:spPr>
        <p:txBody>
          <a:bodyPr wrap="square" rtlCol="0">
            <a:spAutoFit/>
          </a:bodyPr>
          <a:lstStyle/>
          <a:p>
            <a:pPr algn="ctr"/>
            <a:r>
              <a:rPr lang="en-US" dirty="0"/>
              <a:t>real-time personal data</a:t>
            </a:r>
          </a:p>
        </p:txBody>
      </p:sp>
      <p:sp>
        <p:nvSpPr>
          <p:cNvPr id="4" name="TextBox 3">
            <a:extLst>
              <a:ext uri="{FF2B5EF4-FFF2-40B4-BE49-F238E27FC236}">
                <a16:creationId xmlns:a16="http://schemas.microsoft.com/office/drawing/2014/main" id="{22F30ABF-895B-4FAE-B27A-EB46D791D607}"/>
              </a:ext>
            </a:extLst>
          </p:cNvPr>
          <p:cNvSpPr txBox="1"/>
          <p:nvPr/>
        </p:nvSpPr>
        <p:spPr>
          <a:xfrm rot="19309334">
            <a:off x="204610" y="2531750"/>
            <a:ext cx="1598298" cy="523220"/>
          </a:xfrm>
          <a:prstGeom prst="rect">
            <a:avLst/>
          </a:prstGeom>
          <a:noFill/>
        </p:spPr>
        <p:txBody>
          <a:bodyPr wrap="square" rtlCol="0">
            <a:spAutoFit/>
          </a:bodyPr>
          <a:lstStyle/>
          <a:p>
            <a:pPr algn="ctr"/>
            <a:r>
              <a:rPr lang="en-US" dirty="0"/>
              <a:t>real-time air quality data</a:t>
            </a:r>
          </a:p>
        </p:txBody>
      </p:sp>
    </p:spTree>
    <p:extLst>
      <p:ext uri="{BB962C8B-B14F-4D97-AF65-F5344CB8AC3E}">
        <p14:creationId xmlns:p14="http://schemas.microsoft.com/office/powerpoint/2010/main" val="588040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7" name="Shape 190"/>
          <p:cNvSpPr txBox="1">
            <a:spLocks noGrp="1"/>
          </p:cNvSpPr>
          <p:nvPr>
            <p:ph type="title"/>
          </p:nvPr>
        </p:nvSpPr>
        <p:spPr>
          <a:xfrm>
            <a:off x="471755" y="573276"/>
            <a:ext cx="6018350" cy="409500"/>
          </a:xfrm>
          <a:prstGeom prst="rect">
            <a:avLst/>
          </a:prstGeom>
        </p:spPr>
        <p:txBody>
          <a:bodyPr lIns="91425" tIns="91425" rIns="91425" bIns="91425" anchor="b" anchorCtr="0">
            <a:noAutofit/>
          </a:bodyPr>
          <a:lstStyle/>
          <a:p>
            <a:pPr lvl="0"/>
            <a:r>
              <a:rPr lang="en-US" dirty="0"/>
              <a:t>PROJECT’S </a:t>
            </a:r>
            <a:r>
              <a:rPr lang="en-US" dirty="0">
                <a:solidFill>
                  <a:srgbClr val="3A81BA"/>
                </a:solidFill>
              </a:rPr>
              <a:t>TEAM</a:t>
            </a:r>
            <a:endParaRPr lang="en" dirty="0">
              <a:solidFill>
                <a:srgbClr val="3A81BA"/>
              </a:solidFill>
            </a:endParaRPr>
          </a:p>
        </p:txBody>
      </p:sp>
      <p:pic>
        <p:nvPicPr>
          <p:cNvPr id="11" name="Рисунок 10"/>
          <p:cNvPicPr>
            <a:picLocks noChangeAspect="1"/>
          </p:cNvPicPr>
          <p:nvPr/>
        </p:nvPicPr>
        <p:blipFill>
          <a:blip r:embed="rId2"/>
          <a:stretch>
            <a:fillRect/>
          </a:stretch>
        </p:blipFill>
        <p:spPr>
          <a:xfrm>
            <a:off x="4105879" y="1722778"/>
            <a:ext cx="3708250" cy="3708250"/>
          </a:xfrm>
          <a:prstGeom prst="rect">
            <a:avLst/>
          </a:prstGeom>
        </p:spPr>
      </p:pic>
      <p:grpSp>
        <p:nvGrpSpPr>
          <p:cNvPr id="2" name="Группа 1"/>
          <p:cNvGrpSpPr/>
          <p:nvPr/>
        </p:nvGrpSpPr>
        <p:grpSpPr>
          <a:xfrm>
            <a:off x="471755" y="1261113"/>
            <a:ext cx="6018349" cy="1004084"/>
            <a:chOff x="471755" y="1128910"/>
            <a:chExt cx="6018349" cy="1004084"/>
          </a:xfrm>
        </p:grpSpPr>
        <p:sp>
          <p:nvSpPr>
            <p:cNvPr id="13" name="Прямоугольник 12"/>
            <p:cNvSpPr/>
            <p:nvPr/>
          </p:nvSpPr>
          <p:spPr>
            <a:xfrm>
              <a:off x="471755" y="1128910"/>
              <a:ext cx="5408049" cy="461665"/>
            </a:xfrm>
            <a:prstGeom prst="rect">
              <a:avLst/>
            </a:prstGeom>
          </p:spPr>
          <p:txBody>
            <a:bodyPr wrap="square">
              <a:spAutoFit/>
            </a:bodyPr>
            <a:lstStyle/>
            <a:p>
              <a:r>
                <a:rPr lang="en" sz="2400" dirty="0">
                  <a:solidFill>
                    <a:srgbClr val="3A81BA"/>
                  </a:solidFill>
                </a:rPr>
                <a:t>👧 </a:t>
              </a:r>
              <a:r>
                <a:rPr lang="en-US" sz="2400" dirty="0">
                  <a:solidFill>
                    <a:srgbClr val="999999"/>
                  </a:solidFill>
                  <a:latin typeface="Karla" panose="020B0604020202020204" charset="0"/>
                  <a:ea typeface="Karla" panose="020B0604020202020204" charset="0"/>
                </a:rPr>
                <a:t>Irina </a:t>
              </a:r>
              <a:r>
                <a:rPr lang="en-US" sz="2400" dirty="0" err="1">
                  <a:solidFill>
                    <a:srgbClr val="999999"/>
                  </a:solidFill>
                  <a:latin typeface="Karla" panose="020B0604020202020204" charset="0"/>
                  <a:ea typeface="Karla" panose="020B0604020202020204" charset="0"/>
                </a:rPr>
                <a:t>Grigoreva</a:t>
              </a:r>
              <a:r>
                <a:rPr lang="en-US" sz="2400" dirty="0">
                  <a:solidFill>
                    <a:srgbClr val="999999"/>
                  </a:solidFill>
                  <a:latin typeface="Karla" panose="020B0604020202020204" charset="0"/>
                  <a:ea typeface="Karla" panose="020B0604020202020204" charset="0"/>
                </a:rPr>
                <a:t> –</a:t>
              </a:r>
              <a:r>
                <a:rPr lang="ru-RU" sz="2400" dirty="0">
                  <a:solidFill>
                    <a:srgbClr val="999999"/>
                  </a:solidFill>
                  <a:latin typeface="Karla" panose="020B0604020202020204" charset="0"/>
                  <a:ea typeface="Karla" panose="020B0604020202020204" charset="0"/>
                </a:rPr>
                <a:t> </a:t>
              </a:r>
              <a:r>
                <a:rPr lang="en-US" sz="2400" dirty="0">
                  <a:solidFill>
                    <a:srgbClr val="999999"/>
                  </a:solidFill>
                  <a:latin typeface="Karla" panose="020B0604020202020204" charset="0"/>
                  <a:ea typeface="Karla" panose="020B0604020202020204" charset="0"/>
                </a:rPr>
                <a:t>developer</a:t>
              </a:r>
              <a:endParaRPr lang="ru-RU" sz="2400" dirty="0">
                <a:solidFill>
                  <a:srgbClr val="3A81BA"/>
                </a:solidFill>
                <a:ea typeface="Karla" panose="020B0604020202020204" charset="0"/>
              </a:endParaRPr>
            </a:p>
          </p:txBody>
        </p:sp>
        <p:sp>
          <p:nvSpPr>
            <p:cNvPr id="16" name="Прямоугольник 15"/>
            <p:cNvSpPr/>
            <p:nvPr/>
          </p:nvSpPr>
          <p:spPr>
            <a:xfrm>
              <a:off x="471755" y="1671329"/>
              <a:ext cx="6018349" cy="461665"/>
            </a:xfrm>
            <a:prstGeom prst="rect">
              <a:avLst/>
            </a:prstGeom>
          </p:spPr>
          <p:txBody>
            <a:bodyPr wrap="square">
              <a:spAutoFit/>
            </a:bodyPr>
            <a:lstStyle/>
            <a:p>
              <a:r>
                <a:rPr lang="en" sz="2400" dirty="0">
                  <a:solidFill>
                    <a:srgbClr val="3A81BA"/>
                  </a:solidFill>
                </a:rPr>
                <a:t>👦</a:t>
              </a:r>
              <a:r>
                <a:rPr lang="en-US" sz="2400" dirty="0"/>
                <a:t> </a:t>
              </a:r>
              <a:r>
                <a:rPr lang="en-US" sz="2400" dirty="0">
                  <a:solidFill>
                    <a:srgbClr val="999999"/>
                  </a:solidFill>
                  <a:latin typeface="Karla" panose="020B0604020202020204" charset="0"/>
                  <a:ea typeface="Karla" panose="020B0604020202020204" charset="0"/>
                </a:rPr>
                <a:t>Sergey</a:t>
              </a:r>
              <a:r>
                <a:rPr lang="ru-RU" sz="2400" dirty="0">
                  <a:solidFill>
                    <a:srgbClr val="999999"/>
                  </a:solidFill>
                  <a:latin typeface="Karla" panose="020B0604020202020204" charset="0"/>
                  <a:ea typeface="Karla" panose="020B0604020202020204" charset="0"/>
                </a:rPr>
                <a:t> </a:t>
              </a:r>
              <a:r>
                <a:rPr lang="en-US" sz="2400" dirty="0" err="1">
                  <a:solidFill>
                    <a:srgbClr val="999999"/>
                  </a:solidFill>
                  <a:latin typeface="Karla" panose="020B0604020202020204" charset="0"/>
                  <a:ea typeface="Karla" panose="020B0604020202020204" charset="0"/>
                </a:rPr>
                <a:t>Gorianin</a:t>
              </a:r>
              <a:r>
                <a:rPr lang="en-US" sz="2400" dirty="0">
                  <a:solidFill>
                    <a:srgbClr val="999999"/>
                  </a:solidFill>
                  <a:latin typeface="Karla" panose="020B0604020202020204" charset="0"/>
                  <a:ea typeface="Karla" panose="020B0604020202020204" charset="0"/>
                </a:rPr>
                <a:t> </a:t>
              </a:r>
              <a:r>
                <a:rPr lang="ru-RU" sz="2400" dirty="0">
                  <a:solidFill>
                    <a:srgbClr val="999999"/>
                  </a:solidFill>
                  <a:latin typeface="Karla" panose="020B0604020202020204" charset="0"/>
                  <a:ea typeface="Karla" panose="020B0604020202020204" charset="0"/>
                </a:rPr>
                <a:t>– </a:t>
              </a:r>
              <a:r>
                <a:rPr lang="en-US" sz="2400" dirty="0">
                  <a:solidFill>
                    <a:srgbClr val="999999"/>
                  </a:solidFill>
                  <a:latin typeface="Karla" panose="020B0604020202020204" charset="0"/>
                  <a:ea typeface="Karla" panose="020B0604020202020204" charset="0"/>
                </a:rPr>
                <a:t>medical consultant </a:t>
              </a:r>
            </a:p>
          </p:txBody>
        </p:sp>
      </p:grpSp>
    </p:spTree>
    <p:extLst>
      <p:ext uri="{BB962C8B-B14F-4D97-AF65-F5344CB8AC3E}">
        <p14:creationId xmlns:p14="http://schemas.microsoft.com/office/powerpoint/2010/main" val="990736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Shape 190"/>
          <p:cNvSpPr txBox="1">
            <a:spLocks/>
          </p:cNvSpPr>
          <p:nvPr/>
        </p:nvSpPr>
        <p:spPr>
          <a:xfrm>
            <a:off x="922151" y="467647"/>
            <a:ext cx="6018350" cy="4095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ct val="100000"/>
              <a:buFont typeface="Montserrat"/>
              <a:buNone/>
              <a:defRPr sz="2400" b="1" i="0" u="none" strike="noStrike" cap="none">
                <a:solidFill>
                  <a:srgbClr val="999999"/>
                </a:solidFill>
                <a:latin typeface="Montserrat"/>
                <a:ea typeface="Montserrat"/>
                <a:cs typeface="Montserrat"/>
                <a:sym typeface="Montserrat"/>
              </a:defRPr>
            </a:lvl1pPr>
            <a:lvl2pPr lvl="1">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2pPr>
            <a:lvl3pPr lvl="2">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3pPr>
            <a:lvl4pPr lvl="3">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4pPr>
            <a:lvl5pPr lvl="4">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5pPr>
            <a:lvl6pPr lvl="5">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6pPr>
            <a:lvl7pPr lvl="6">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7pPr>
            <a:lvl8pPr lvl="7">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8pPr>
            <a:lvl9pPr lvl="8">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9pPr>
          </a:lstStyle>
          <a:p>
            <a:r>
              <a:rPr lang="en-US" dirty="0"/>
              <a:t>PROJECT’S </a:t>
            </a:r>
            <a:r>
              <a:rPr lang="en-US" dirty="0">
                <a:solidFill>
                  <a:srgbClr val="FF9800"/>
                </a:solidFill>
              </a:rPr>
              <a:t>ORGANIZATION</a:t>
            </a:r>
            <a:endParaRPr lang="en" dirty="0">
              <a:solidFill>
                <a:srgbClr val="FF9800"/>
              </a:solidFill>
            </a:endParaRPr>
          </a:p>
        </p:txBody>
      </p:sp>
      <p:grpSp>
        <p:nvGrpSpPr>
          <p:cNvPr id="6" name="Shape 767"/>
          <p:cNvGrpSpPr/>
          <p:nvPr/>
        </p:nvGrpSpPr>
        <p:grpSpPr>
          <a:xfrm>
            <a:off x="435628" y="375094"/>
            <a:ext cx="486523" cy="449021"/>
            <a:chOff x="5973900" y="318475"/>
            <a:chExt cx="401900" cy="380575"/>
          </a:xfrm>
        </p:grpSpPr>
        <p:sp>
          <p:nvSpPr>
            <p:cNvPr id="7" name="Shape 768"/>
            <p:cNvSpPr/>
            <p:nvPr/>
          </p:nvSpPr>
          <p:spPr>
            <a:xfrm>
              <a:off x="5973900" y="337975"/>
              <a:ext cx="401900" cy="67000"/>
            </a:xfrm>
            <a:custGeom>
              <a:avLst/>
              <a:gdLst/>
              <a:ahLst/>
              <a:cxnLst/>
              <a:rect l="0" t="0" r="0" b="0"/>
              <a:pathLst>
                <a:path w="16076" h="2680" fill="none" extrusionOk="0">
                  <a:moveTo>
                    <a:pt x="16075" y="2679"/>
                  </a:moveTo>
                  <a:lnTo>
                    <a:pt x="16075" y="0"/>
                  </a:lnTo>
                  <a:lnTo>
                    <a:pt x="1" y="0"/>
                  </a:lnTo>
                  <a:lnTo>
                    <a:pt x="1" y="2679"/>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 name="Shape 769"/>
            <p:cNvSpPr/>
            <p:nvPr/>
          </p:nvSpPr>
          <p:spPr>
            <a:xfrm>
              <a:off x="6024450"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 name="Shape 770"/>
            <p:cNvSpPr/>
            <p:nvPr/>
          </p:nvSpPr>
          <p:spPr>
            <a:xfrm>
              <a:off x="6280175"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0" name="Shape 771"/>
            <p:cNvSpPr/>
            <p:nvPr/>
          </p:nvSpPr>
          <p:spPr>
            <a:xfrm>
              <a:off x="5973900" y="667375"/>
              <a:ext cx="401900" cy="31675"/>
            </a:xfrm>
            <a:custGeom>
              <a:avLst/>
              <a:gdLst/>
              <a:ahLst/>
              <a:cxnLst/>
              <a:rect l="0" t="0" r="0" b="0"/>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1" name="Shape 772"/>
            <p:cNvSpPr/>
            <p:nvPr/>
          </p:nvSpPr>
          <p:spPr>
            <a:xfrm>
              <a:off x="6302700"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2" name="Shape 773"/>
            <p:cNvSpPr/>
            <p:nvPr/>
          </p:nvSpPr>
          <p:spPr>
            <a:xfrm>
              <a:off x="6046975"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3" name="Shape 774"/>
            <p:cNvSpPr/>
            <p:nvPr/>
          </p:nvSpPr>
          <p:spPr>
            <a:xfrm>
              <a:off x="5973900" y="407375"/>
              <a:ext cx="401900" cy="272200"/>
            </a:xfrm>
            <a:custGeom>
              <a:avLst/>
              <a:gdLst/>
              <a:ahLst/>
              <a:cxnLst/>
              <a:rect l="0" t="0" r="0" b="0"/>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4" name="Shape 775"/>
            <p:cNvSpPr/>
            <p:nvPr/>
          </p:nvSpPr>
          <p:spPr>
            <a:xfrm>
              <a:off x="6024450" y="456100"/>
              <a:ext cx="300800" cy="175375"/>
            </a:xfrm>
            <a:custGeom>
              <a:avLst/>
              <a:gdLst/>
              <a:ahLst/>
              <a:cxnLst/>
              <a:rect l="0" t="0" r="0" b="0"/>
              <a:pathLst>
                <a:path w="12032" h="7015" fill="none" extrusionOk="0">
                  <a:moveTo>
                    <a:pt x="0" y="0"/>
                  </a:moveTo>
                  <a:lnTo>
                    <a:pt x="12032" y="0"/>
                  </a:lnTo>
                  <a:lnTo>
                    <a:pt x="12032" y="7014"/>
                  </a:lnTo>
                  <a:lnTo>
                    <a:pt x="0" y="7014"/>
                  </a:lnTo>
                  <a:lnTo>
                    <a:pt x="0" y="0"/>
                  </a:lnTo>
                  <a:close/>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5" name="Shape 776"/>
            <p:cNvSpPr/>
            <p:nvPr/>
          </p:nvSpPr>
          <p:spPr>
            <a:xfrm>
              <a:off x="6024450" y="573000"/>
              <a:ext cx="300800" cy="25"/>
            </a:xfrm>
            <a:custGeom>
              <a:avLst/>
              <a:gdLst/>
              <a:ahLst/>
              <a:cxnLst/>
              <a:rect l="0" t="0" r="0" b="0"/>
              <a:pathLst>
                <a:path w="12032" h="1" fill="none" extrusionOk="0">
                  <a:moveTo>
                    <a:pt x="0" y="0"/>
                  </a:moveTo>
                  <a:lnTo>
                    <a:pt x="12032" y="0"/>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6" name="Shape 777"/>
            <p:cNvSpPr/>
            <p:nvPr/>
          </p:nvSpPr>
          <p:spPr>
            <a:xfrm>
              <a:off x="6024450" y="514550"/>
              <a:ext cx="300800" cy="25"/>
            </a:xfrm>
            <a:custGeom>
              <a:avLst/>
              <a:gdLst/>
              <a:ahLst/>
              <a:cxnLst/>
              <a:rect l="0" t="0" r="0" b="0"/>
              <a:pathLst>
                <a:path w="12032" h="1" fill="none" extrusionOk="0">
                  <a:moveTo>
                    <a:pt x="0" y="0"/>
                  </a:moveTo>
                  <a:lnTo>
                    <a:pt x="12032" y="0"/>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7" name="Shape 778"/>
            <p:cNvSpPr/>
            <p:nvPr/>
          </p:nvSpPr>
          <p:spPr>
            <a:xfrm>
              <a:off x="6264950" y="456100"/>
              <a:ext cx="25" cy="175375"/>
            </a:xfrm>
            <a:custGeom>
              <a:avLst/>
              <a:gdLst/>
              <a:ahLst/>
              <a:cxnLst/>
              <a:rect l="0" t="0" r="0" b="0"/>
              <a:pathLst>
                <a:path w="1" h="7015" fill="none" extrusionOk="0">
                  <a:moveTo>
                    <a:pt x="1" y="0"/>
                  </a:moveTo>
                  <a:lnTo>
                    <a:pt x="1" y="7014"/>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8" name="Shape 779"/>
            <p:cNvSpPr/>
            <p:nvPr/>
          </p:nvSpPr>
          <p:spPr>
            <a:xfrm>
              <a:off x="6204675" y="456100"/>
              <a:ext cx="25" cy="175375"/>
            </a:xfrm>
            <a:custGeom>
              <a:avLst/>
              <a:gdLst/>
              <a:ahLst/>
              <a:cxnLst/>
              <a:rect l="0" t="0" r="0" b="0"/>
              <a:pathLst>
                <a:path w="1" h="7015" fill="none" extrusionOk="0">
                  <a:moveTo>
                    <a:pt x="0" y="0"/>
                  </a:moveTo>
                  <a:lnTo>
                    <a:pt x="0" y="7014"/>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9" name="Shape 780"/>
            <p:cNvSpPr/>
            <p:nvPr/>
          </p:nvSpPr>
          <p:spPr>
            <a:xfrm>
              <a:off x="6145000" y="456100"/>
              <a:ext cx="25" cy="175375"/>
            </a:xfrm>
            <a:custGeom>
              <a:avLst/>
              <a:gdLst/>
              <a:ahLst/>
              <a:cxnLst/>
              <a:rect l="0" t="0" r="0" b="0"/>
              <a:pathLst>
                <a:path w="1" h="7015" fill="none" extrusionOk="0">
                  <a:moveTo>
                    <a:pt x="1" y="0"/>
                  </a:moveTo>
                  <a:lnTo>
                    <a:pt x="1" y="7014"/>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0" name="Shape 781"/>
            <p:cNvSpPr/>
            <p:nvPr/>
          </p:nvSpPr>
          <p:spPr>
            <a:xfrm>
              <a:off x="6084725" y="456100"/>
              <a:ext cx="25" cy="175375"/>
            </a:xfrm>
            <a:custGeom>
              <a:avLst/>
              <a:gdLst/>
              <a:ahLst/>
              <a:cxnLst/>
              <a:rect l="0" t="0" r="0" b="0"/>
              <a:pathLst>
                <a:path w="1" h="7015" fill="none" extrusionOk="0">
                  <a:moveTo>
                    <a:pt x="1" y="0"/>
                  </a:moveTo>
                  <a:lnTo>
                    <a:pt x="1" y="7014"/>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aphicFrame>
        <p:nvGraphicFramePr>
          <p:cNvPr id="4" name="Table 3">
            <a:extLst>
              <a:ext uri="{FF2B5EF4-FFF2-40B4-BE49-F238E27FC236}">
                <a16:creationId xmlns:a16="http://schemas.microsoft.com/office/drawing/2014/main" id="{A5E351BB-F662-4B8F-AC01-84557BEEF141}"/>
              </a:ext>
            </a:extLst>
          </p:cNvPr>
          <p:cNvGraphicFramePr>
            <a:graphicFrameLocks noGrp="1"/>
          </p:cNvGraphicFramePr>
          <p:nvPr>
            <p:extLst>
              <p:ext uri="{D42A27DB-BD31-4B8C-83A1-F6EECF244321}">
                <p14:modId xmlns:p14="http://schemas.microsoft.com/office/powerpoint/2010/main" val="1451151373"/>
              </p:ext>
            </p:extLst>
          </p:nvPr>
        </p:nvGraphicFramePr>
        <p:xfrm>
          <a:off x="435628" y="1183907"/>
          <a:ext cx="8136871" cy="3589177"/>
        </p:xfrm>
        <a:graphic>
          <a:graphicData uri="http://schemas.openxmlformats.org/drawingml/2006/table">
            <a:tbl>
              <a:tblPr>
                <a:tableStyleId>{F5AB1C69-6EDB-4FF4-983F-18BD219EF322}</a:tableStyleId>
              </a:tblPr>
              <a:tblGrid>
                <a:gridCol w="1866522">
                  <a:extLst>
                    <a:ext uri="{9D8B030D-6E8A-4147-A177-3AD203B41FA5}">
                      <a16:colId xmlns:a16="http://schemas.microsoft.com/office/drawing/2014/main" val="3827115975"/>
                    </a:ext>
                  </a:extLst>
                </a:gridCol>
                <a:gridCol w="1866522">
                  <a:extLst>
                    <a:ext uri="{9D8B030D-6E8A-4147-A177-3AD203B41FA5}">
                      <a16:colId xmlns:a16="http://schemas.microsoft.com/office/drawing/2014/main" val="17350599"/>
                    </a:ext>
                  </a:extLst>
                </a:gridCol>
                <a:gridCol w="2070670">
                  <a:extLst>
                    <a:ext uri="{9D8B030D-6E8A-4147-A177-3AD203B41FA5}">
                      <a16:colId xmlns:a16="http://schemas.microsoft.com/office/drawing/2014/main" val="4270888005"/>
                    </a:ext>
                  </a:extLst>
                </a:gridCol>
                <a:gridCol w="2333157">
                  <a:extLst>
                    <a:ext uri="{9D8B030D-6E8A-4147-A177-3AD203B41FA5}">
                      <a16:colId xmlns:a16="http://schemas.microsoft.com/office/drawing/2014/main" val="183351002"/>
                    </a:ext>
                  </a:extLst>
                </a:gridCol>
              </a:tblGrid>
              <a:tr h="785983">
                <a:tc>
                  <a:txBody>
                    <a:bodyPr/>
                    <a:lstStyle/>
                    <a:p>
                      <a:pPr marL="92075" indent="0" algn="l" fontAlgn="b"/>
                      <a:r>
                        <a:rPr lang="en-US" sz="1200" u="none" strike="noStrike" dirty="0">
                          <a:effectLst/>
                        </a:rPr>
                        <a:t>Getting data from the watch to the </a:t>
                      </a:r>
                      <a:r>
                        <a:rPr lang="en-US" sz="1200" u="none" strike="noStrike" dirty="0" err="1">
                          <a:effectLst/>
                        </a:rPr>
                        <a:t>Nosql</a:t>
                      </a:r>
                      <a:r>
                        <a:rPr lang="en-US" sz="1200" u="none" strike="noStrike" dirty="0">
                          <a:effectLst/>
                        </a:rPr>
                        <a:t> DB; implementing the Android application; writing an algorithm for generating data</a:t>
                      </a:r>
                    </a:p>
                  </a:txBody>
                  <a:tcPr marL="4087" marR="4087" marT="4087" marB="0" anchor="ctr"/>
                </a:tc>
                <a:tc>
                  <a:txBody>
                    <a:bodyPr/>
                    <a:lstStyle/>
                    <a:p>
                      <a:pPr algn="l" fontAlgn="ctr"/>
                      <a:endParaRPr lang="en-US" sz="1200" b="0" i="0" u="none" strike="noStrike" dirty="0">
                        <a:solidFill>
                          <a:srgbClr val="000000"/>
                        </a:solidFill>
                        <a:effectLst/>
                        <a:latin typeface="Montserrat" panose="00000500000000000000" pitchFamily="50" charset="0"/>
                      </a:endParaRPr>
                    </a:p>
                  </a:txBody>
                  <a:tcPr marL="4087" marR="4087" marT="4087" marB="0" anchor="ctr"/>
                </a:tc>
                <a:tc>
                  <a:txBody>
                    <a:bodyPr/>
                    <a:lstStyle/>
                    <a:p>
                      <a:pPr marL="92075" indent="0" algn="l" fontAlgn="ctr"/>
                      <a:r>
                        <a:rPr lang="en-US" sz="1200" u="none" strike="noStrike" dirty="0">
                          <a:effectLst/>
                        </a:rPr>
                        <a:t>24.07.2017</a:t>
                      </a:r>
                      <a:endParaRPr lang="en-US" sz="1200" b="0" u="none" strike="noStrike" dirty="0">
                        <a:effectLst/>
                        <a:latin typeface="Montserrat" panose="00000500000000000000" pitchFamily="50" charset="0"/>
                      </a:endParaRPr>
                    </a:p>
                  </a:txBody>
                  <a:tcPr marL="4087" marR="4087" marT="4087" marB="0" anchor="ctr"/>
                </a:tc>
                <a:tc>
                  <a:txBody>
                    <a:bodyPr/>
                    <a:lstStyle/>
                    <a:p>
                      <a:pPr marL="92075" indent="0" algn="l" fontAlgn="ctr"/>
                      <a:r>
                        <a:rPr lang="en-US" sz="1200" u="none" strike="noStrike" dirty="0">
                          <a:effectLst/>
                        </a:rPr>
                        <a:t>25.08.2017</a:t>
                      </a:r>
                      <a:endParaRPr lang="en-US" sz="1200" b="0" u="none" strike="noStrike" dirty="0">
                        <a:effectLst/>
                        <a:latin typeface="Montserrat" panose="00000500000000000000" pitchFamily="50" charset="0"/>
                      </a:endParaRPr>
                    </a:p>
                  </a:txBody>
                  <a:tcPr marL="36780" marR="4087" marT="4087" marB="0" anchor="ctr"/>
                </a:tc>
                <a:extLst>
                  <a:ext uri="{0D108BD9-81ED-4DB2-BD59-A6C34878D82A}">
                    <a16:rowId xmlns:a16="http://schemas.microsoft.com/office/drawing/2014/main" val="1467530603"/>
                  </a:ext>
                </a:extLst>
              </a:tr>
              <a:tr h="1213729">
                <a:tc>
                  <a:txBody>
                    <a:bodyPr/>
                    <a:lstStyle/>
                    <a:p>
                      <a:pPr marL="92075" indent="0" algn="l" fontAlgn="b"/>
                      <a:r>
                        <a:rPr lang="en-US" sz="1200" u="none" strike="noStrike" dirty="0">
                          <a:effectLst/>
                        </a:rPr>
                        <a:t>Getting semi-real pollution data from PACA website; implementing the web service for manipulating data</a:t>
                      </a:r>
                      <a:endParaRPr lang="en-US" sz="1200" b="0" i="0" u="none" strike="noStrike" dirty="0">
                        <a:solidFill>
                          <a:srgbClr val="000000"/>
                        </a:solidFill>
                        <a:effectLst/>
                        <a:latin typeface="Montserrat" panose="00000500000000000000" pitchFamily="50" charset="0"/>
                      </a:endParaRPr>
                    </a:p>
                  </a:txBody>
                  <a:tcPr marL="4087" marR="4087" marT="4087" marB="0" anchor="ctr"/>
                </a:tc>
                <a:tc>
                  <a:txBody>
                    <a:bodyPr/>
                    <a:lstStyle/>
                    <a:p>
                      <a:pPr marL="0" indent="92075" algn="l" fontAlgn="ctr"/>
                      <a:endParaRPr lang="en-US" sz="1200" b="0" i="0" u="none" strike="noStrike" dirty="0">
                        <a:solidFill>
                          <a:srgbClr val="000000"/>
                        </a:solidFill>
                        <a:effectLst/>
                        <a:latin typeface="Montserrat" panose="00000500000000000000" pitchFamily="50" charset="0"/>
                      </a:endParaRPr>
                    </a:p>
                  </a:txBody>
                  <a:tcPr marL="4087" marR="4087" marT="4087" marB="0" anchor="ctr"/>
                </a:tc>
                <a:tc>
                  <a:txBody>
                    <a:bodyPr/>
                    <a:lstStyle/>
                    <a:p>
                      <a:pPr marL="92075" indent="0" algn="l"/>
                      <a:r>
                        <a:rPr lang="en-US" sz="1200" dirty="0"/>
                        <a:t>28.07.2017</a:t>
                      </a:r>
                      <a:endParaRPr lang="en-US" sz="1200" b="0" dirty="0">
                        <a:latin typeface="Montserrat" panose="00000500000000000000" pitchFamily="50" charset="0"/>
                      </a:endParaRPr>
                    </a:p>
                  </a:txBody>
                  <a:tcPr marL="4087" marR="4087" marT="4087" marB="0" anchor="ctr"/>
                </a:tc>
                <a:tc>
                  <a:txBody>
                    <a:bodyPr/>
                    <a:lstStyle/>
                    <a:p>
                      <a:pPr marL="92075" indent="0" algn="l"/>
                      <a:r>
                        <a:rPr lang="en-US" sz="1200" dirty="0"/>
                        <a:t>18.08.2017</a:t>
                      </a:r>
                      <a:endParaRPr lang="en-US" sz="1200" b="0" dirty="0">
                        <a:latin typeface="Montserrat" panose="00000500000000000000" pitchFamily="50" charset="0"/>
                      </a:endParaRPr>
                    </a:p>
                  </a:txBody>
                  <a:tcPr marL="36780" marR="4087" marT="4087" marB="0" anchor="ctr"/>
                </a:tc>
                <a:extLst>
                  <a:ext uri="{0D108BD9-81ED-4DB2-BD59-A6C34878D82A}">
                    <a16:rowId xmlns:a16="http://schemas.microsoft.com/office/drawing/2014/main" val="4126200957"/>
                  </a:ext>
                </a:extLst>
              </a:tr>
              <a:tr h="596806">
                <a:tc>
                  <a:txBody>
                    <a:bodyPr/>
                    <a:lstStyle/>
                    <a:p>
                      <a:pPr marL="92075" indent="0" algn="l" fontAlgn="b"/>
                      <a:r>
                        <a:rPr lang="en-US" sz="1200" u="none" strike="noStrike" dirty="0">
                          <a:effectLst/>
                        </a:rPr>
                        <a:t>Writing the specifications for analysis</a:t>
                      </a:r>
                      <a:endParaRPr lang="en-US" sz="1200" b="0" i="0" u="none" strike="noStrike" dirty="0">
                        <a:solidFill>
                          <a:srgbClr val="000000"/>
                        </a:solidFill>
                        <a:effectLst/>
                        <a:latin typeface="Montserrat" panose="00000500000000000000" pitchFamily="50" charset="0"/>
                      </a:endParaRPr>
                    </a:p>
                  </a:txBody>
                  <a:tcPr marL="4087" marR="4087" marT="4087" marB="0" anchor="ctr"/>
                </a:tc>
                <a:tc>
                  <a:txBody>
                    <a:bodyPr/>
                    <a:lstStyle/>
                    <a:p>
                      <a:pPr algn="l" fontAlgn="ctr"/>
                      <a:r>
                        <a:rPr lang="en-US" sz="1200" u="none" strike="noStrike" dirty="0">
                          <a:effectLst/>
                        </a:rPr>
                        <a:t> </a:t>
                      </a:r>
                      <a:endParaRPr lang="en-US" sz="1200" b="0" i="0" u="none" strike="noStrike" dirty="0">
                        <a:solidFill>
                          <a:srgbClr val="000000"/>
                        </a:solidFill>
                        <a:effectLst/>
                        <a:latin typeface="Montserrat" panose="00000500000000000000" pitchFamily="50" charset="0"/>
                      </a:endParaRPr>
                    </a:p>
                  </a:txBody>
                  <a:tcPr marL="4087" marR="4087" marT="4087" marB="0" anchor="ctr"/>
                </a:tc>
                <a:tc>
                  <a:txBody>
                    <a:bodyPr/>
                    <a:lstStyle/>
                    <a:p>
                      <a:pPr marL="92075" indent="0" algn="l" fontAlgn="t"/>
                      <a:r>
                        <a:rPr lang="en-US" sz="1200" u="none" strike="noStrike" dirty="0">
                          <a:effectLst/>
                        </a:rPr>
                        <a:t>02.08.2017</a:t>
                      </a:r>
                      <a:endParaRPr lang="en-US" sz="1200" b="0" u="none" strike="noStrike" dirty="0">
                        <a:effectLst/>
                        <a:latin typeface="Montserrat" panose="00000500000000000000" pitchFamily="50" charset="0"/>
                      </a:endParaRPr>
                    </a:p>
                  </a:txBody>
                  <a:tcPr marL="4087" marR="4087" marT="4087" marB="0" anchor="ctr"/>
                </a:tc>
                <a:tc>
                  <a:txBody>
                    <a:bodyPr/>
                    <a:lstStyle/>
                    <a:p>
                      <a:pPr marL="92075" indent="0" algn="l" fontAlgn="t"/>
                      <a:r>
                        <a:rPr lang="en-US" sz="1200" u="none" strike="noStrike" dirty="0">
                          <a:effectLst/>
                        </a:rPr>
                        <a:t>02.08.2017</a:t>
                      </a:r>
                      <a:endParaRPr lang="en-US" sz="1200" b="0" u="none" strike="noStrike" dirty="0">
                        <a:effectLst/>
                        <a:latin typeface="Montserrat" panose="00000500000000000000" pitchFamily="50" charset="0"/>
                      </a:endParaRPr>
                    </a:p>
                  </a:txBody>
                  <a:tcPr marL="4087" marR="4087" marT="4087" marB="0" anchor="ctr"/>
                </a:tc>
                <a:extLst>
                  <a:ext uri="{0D108BD9-81ED-4DB2-BD59-A6C34878D82A}">
                    <a16:rowId xmlns:a16="http://schemas.microsoft.com/office/drawing/2014/main" val="352396424"/>
                  </a:ext>
                </a:extLst>
              </a:tr>
              <a:tr h="677275">
                <a:tc>
                  <a:txBody>
                    <a:bodyPr/>
                    <a:lstStyle/>
                    <a:p>
                      <a:pPr marL="92075" indent="0" algn="l" fontAlgn="ctr"/>
                      <a:r>
                        <a:rPr lang="en-US" sz="1200" u="none" strike="noStrike" dirty="0">
                          <a:effectLst/>
                        </a:rPr>
                        <a:t>Implementation the data analysis with R</a:t>
                      </a:r>
                      <a:endParaRPr lang="en-US" sz="1200" b="0" i="0" u="none" strike="noStrike" dirty="0">
                        <a:solidFill>
                          <a:srgbClr val="000000"/>
                        </a:solidFill>
                        <a:effectLst/>
                        <a:latin typeface="Montserrat" panose="00000500000000000000" pitchFamily="50" charset="0"/>
                      </a:endParaRPr>
                    </a:p>
                  </a:txBody>
                  <a:tcPr marL="4087" marR="4087" marT="4087" marB="0" anchor="ctr"/>
                </a:tc>
                <a:tc>
                  <a:txBody>
                    <a:bodyPr/>
                    <a:lstStyle/>
                    <a:p>
                      <a:pPr algn="l" fontAlgn="ctr"/>
                      <a:r>
                        <a:rPr lang="en-US" sz="1200" u="none" strike="noStrike">
                          <a:effectLst/>
                        </a:rPr>
                        <a:t> </a:t>
                      </a:r>
                      <a:endParaRPr lang="en-US" sz="1200" b="0" i="0" u="none" strike="noStrike">
                        <a:solidFill>
                          <a:srgbClr val="000000"/>
                        </a:solidFill>
                        <a:effectLst/>
                        <a:latin typeface="Montserrat" panose="00000500000000000000" pitchFamily="50" charset="0"/>
                      </a:endParaRPr>
                    </a:p>
                  </a:txBody>
                  <a:tcPr marL="4087" marR="4087" marT="4087" marB="0" anchor="ctr"/>
                </a:tc>
                <a:tc>
                  <a:txBody>
                    <a:bodyPr/>
                    <a:lstStyle/>
                    <a:p>
                      <a:pPr marL="92075" indent="0" algn="l" fontAlgn="ctr"/>
                      <a:r>
                        <a:rPr lang="en-US" sz="1200" u="none" strike="noStrike" dirty="0">
                          <a:effectLst/>
                        </a:rPr>
                        <a:t>18.08.2017</a:t>
                      </a:r>
                      <a:endParaRPr lang="en-US" sz="1200" b="0" u="none" strike="noStrike" dirty="0">
                        <a:effectLst/>
                        <a:latin typeface="Montserrat" panose="00000500000000000000" pitchFamily="50" charset="0"/>
                      </a:endParaRPr>
                    </a:p>
                  </a:txBody>
                  <a:tcPr marL="4087" marR="4087" marT="4087" marB="0" anchor="ctr"/>
                </a:tc>
                <a:tc>
                  <a:txBody>
                    <a:bodyPr/>
                    <a:lstStyle/>
                    <a:p>
                      <a:pPr marL="92075" indent="0" algn="l" fontAlgn="ctr"/>
                      <a:r>
                        <a:rPr lang="en-US" sz="1200" u="none" strike="noStrike" dirty="0">
                          <a:effectLst/>
                        </a:rPr>
                        <a:t>30.08.2017</a:t>
                      </a:r>
                      <a:endParaRPr lang="en-US" sz="1200" b="0" u="none" strike="noStrike" dirty="0">
                        <a:effectLst/>
                        <a:latin typeface="Montserrat" panose="00000500000000000000" pitchFamily="50" charset="0"/>
                      </a:endParaRPr>
                    </a:p>
                  </a:txBody>
                  <a:tcPr marL="4087" marR="4087" marT="4087" marB="0" anchor="ctr"/>
                </a:tc>
                <a:extLst>
                  <a:ext uri="{0D108BD9-81ED-4DB2-BD59-A6C34878D82A}">
                    <a16:rowId xmlns:a16="http://schemas.microsoft.com/office/drawing/2014/main" val="982898889"/>
                  </a:ext>
                </a:extLst>
              </a:tr>
            </a:tbl>
          </a:graphicData>
        </a:graphic>
      </p:graphicFrame>
    </p:spTree>
    <p:extLst>
      <p:ext uri="{BB962C8B-B14F-4D97-AF65-F5344CB8AC3E}">
        <p14:creationId xmlns:p14="http://schemas.microsoft.com/office/powerpoint/2010/main" val="2765471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580117" y="346653"/>
            <a:ext cx="2643899" cy="485699"/>
          </a:xfrm>
          <a:prstGeom prst="rect">
            <a:avLst/>
          </a:prstGeom>
        </p:spPr>
        <p:txBody>
          <a:bodyPr lIns="91425" tIns="91425" rIns="91425" bIns="91425" anchor="b" anchorCtr="0">
            <a:noAutofit/>
          </a:bodyPr>
          <a:lstStyle/>
          <a:p>
            <a:pPr lvl="0" rtl="0">
              <a:spcBef>
                <a:spcPts val="0"/>
              </a:spcBef>
              <a:buNone/>
            </a:pPr>
            <a:r>
              <a:rPr lang="en-US" dirty="0">
                <a:solidFill>
                  <a:srgbClr val="607D8B"/>
                </a:solidFill>
              </a:rPr>
              <a:t>Personal</a:t>
            </a:r>
            <a:r>
              <a:rPr lang="en" dirty="0"/>
              <a:t> DATA</a:t>
            </a:r>
          </a:p>
        </p:txBody>
      </p:sp>
      <p:grpSp>
        <p:nvGrpSpPr>
          <p:cNvPr id="10" name="Shape 463"/>
          <p:cNvGrpSpPr/>
          <p:nvPr/>
        </p:nvGrpSpPr>
        <p:grpSpPr>
          <a:xfrm>
            <a:off x="236571" y="346653"/>
            <a:ext cx="342881" cy="418127"/>
            <a:chOff x="596350" y="929175"/>
            <a:chExt cx="407950" cy="497475"/>
          </a:xfrm>
        </p:grpSpPr>
        <p:sp>
          <p:nvSpPr>
            <p:cNvPr id="11" name="Shape 464"/>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2" name="Shape 465"/>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3" name="Shape 466"/>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4" name="Shape 467"/>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5" name="Shape 468"/>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6" name="Shape 469"/>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7" name="Shape 470"/>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
        <p:nvSpPr>
          <p:cNvPr id="5" name="Текст 4"/>
          <p:cNvSpPr>
            <a:spLocks noGrp="1"/>
          </p:cNvSpPr>
          <p:nvPr>
            <p:ph type="body" idx="1"/>
          </p:nvPr>
        </p:nvSpPr>
        <p:spPr>
          <a:xfrm>
            <a:off x="236571" y="897322"/>
            <a:ext cx="3148199" cy="4097857"/>
          </a:xfrm>
        </p:spPr>
        <p:txBody>
          <a:bodyPr/>
          <a:lstStyle/>
          <a:p>
            <a:pPr>
              <a:buNone/>
            </a:pPr>
            <a:r>
              <a:rPr lang="en-US" sz="1200" b="1" dirty="0">
                <a:solidFill>
                  <a:schemeClr val="accent4">
                    <a:lumMod val="75000"/>
                  </a:schemeClr>
                </a:solidFill>
              </a:rPr>
              <a:t>Profile data:</a:t>
            </a:r>
          </a:p>
          <a:p>
            <a:r>
              <a:rPr lang="en-US" sz="1200" b="1" dirty="0">
                <a:solidFill>
                  <a:schemeClr val="accent4">
                    <a:lumMod val="75000"/>
                  </a:schemeClr>
                </a:solidFill>
              </a:rPr>
              <a:t>User Id</a:t>
            </a:r>
          </a:p>
          <a:p>
            <a:r>
              <a:rPr lang="en-US" sz="1200" b="1" dirty="0">
                <a:solidFill>
                  <a:schemeClr val="accent4">
                    <a:lumMod val="75000"/>
                  </a:schemeClr>
                </a:solidFill>
              </a:rPr>
              <a:t>Weight</a:t>
            </a:r>
          </a:p>
          <a:p>
            <a:r>
              <a:rPr lang="en-US" sz="1200" b="1" dirty="0">
                <a:solidFill>
                  <a:schemeClr val="accent4">
                    <a:lumMod val="75000"/>
                  </a:schemeClr>
                </a:solidFill>
              </a:rPr>
              <a:t>Height</a:t>
            </a:r>
          </a:p>
          <a:p>
            <a:r>
              <a:rPr lang="en-US" sz="1200" b="1" dirty="0">
                <a:solidFill>
                  <a:schemeClr val="accent4">
                    <a:lumMod val="75000"/>
                  </a:schemeClr>
                </a:solidFill>
              </a:rPr>
              <a:t>Age</a:t>
            </a:r>
          </a:p>
          <a:p>
            <a:r>
              <a:rPr lang="en-US" sz="1200" b="1" dirty="0">
                <a:solidFill>
                  <a:schemeClr val="accent4">
                    <a:lumMod val="75000"/>
                  </a:schemeClr>
                </a:solidFill>
              </a:rPr>
              <a:t>Date of birth</a:t>
            </a:r>
          </a:p>
          <a:p>
            <a:r>
              <a:rPr lang="en-US" sz="1200" b="1" dirty="0">
                <a:solidFill>
                  <a:schemeClr val="accent4">
                    <a:lumMod val="75000"/>
                  </a:schemeClr>
                </a:solidFill>
              </a:rPr>
              <a:t>Full name</a:t>
            </a:r>
          </a:p>
          <a:p>
            <a:r>
              <a:rPr lang="en-US" sz="1200" b="1" dirty="0">
                <a:solidFill>
                  <a:schemeClr val="accent4">
                    <a:lumMod val="75000"/>
                  </a:schemeClr>
                </a:solidFill>
              </a:rPr>
              <a:t>Gender</a:t>
            </a:r>
          </a:p>
          <a:p>
            <a:r>
              <a:rPr lang="en-US" sz="1200" b="1" dirty="0">
                <a:solidFill>
                  <a:schemeClr val="accent4">
                    <a:lumMod val="75000"/>
                  </a:schemeClr>
                </a:solidFill>
              </a:rPr>
              <a:t>Indicator of smoking</a:t>
            </a:r>
          </a:p>
          <a:p>
            <a:r>
              <a:rPr lang="en-US" sz="1200" b="1" dirty="0">
                <a:solidFill>
                  <a:schemeClr val="accent4">
                    <a:lumMod val="75000"/>
                  </a:schemeClr>
                </a:solidFill>
              </a:rPr>
              <a:t>Indicator of drinking alcohol</a:t>
            </a:r>
          </a:p>
          <a:p>
            <a:endParaRPr lang="en-US" sz="1200" dirty="0"/>
          </a:p>
          <a:p>
            <a:pPr>
              <a:buNone/>
            </a:pPr>
            <a:r>
              <a:rPr lang="en-US" sz="1200" b="1" dirty="0">
                <a:solidFill>
                  <a:schemeClr val="accent4">
                    <a:lumMod val="50000"/>
                  </a:schemeClr>
                </a:solidFill>
              </a:rPr>
              <a:t>Cardiac data:</a:t>
            </a:r>
          </a:p>
          <a:p>
            <a:r>
              <a:rPr lang="en-US" sz="1200" b="1" dirty="0">
                <a:solidFill>
                  <a:schemeClr val="accent4">
                    <a:lumMod val="50000"/>
                  </a:schemeClr>
                </a:solidFill>
              </a:rPr>
              <a:t>User Id</a:t>
            </a:r>
          </a:p>
          <a:p>
            <a:r>
              <a:rPr lang="en-US" sz="1200" b="1" dirty="0">
                <a:solidFill>
                  <a:schemeClr val="accent4">
                    <a:lumMod val="50000"/>
                  </a:schemeClr>
                </a:solidFill>
              </a:rPr>
              <a:t>Date</a:t>
            </a:r>
          </a:p>
          <a:p>
            <a:r>
              <a:rPr lang="en-US" sz="1200" b="1" dirty="0">
                <a:solidFill>
                  <a:schemeClr val="accent4">
                    <a:lumMod val="50000"/>
                  </a:schemeClr>
                </a:solidFill>
              </a:rPr>
              <a:t>Calories (out of range zone)</a:t>
            </a:r>
          </a:p>
          <a:p>
            <a:r>
              <a:rPr lang="en-US" sz="1200" b="1" dirty="0">
                <a:solidFill>
                  <a:schemeClr val="accent4">
                    <a:lumMod val="50000"/>
                  </a:schemeClr>
                </a:solidFill>
              </a:rPr>
              <a:t>Minutes (out of range zone) </a:t>
            </a:r>
          </a:p>
          <a:p>
            <a:r>
              <a:rPr lang="en-US" sz="1200" b="1" dirty="0">
                <a:solidFill>
                  <a:schemeClr val="accent4">
                    <a:lumMod val="50000"/>
                  </a:schemeClr>
                </a:solidFill>
              </a:rPr>
              <a:t>Calories (fat burn zone)</a:t>
            </a:r>
          </a:p>
          <a:p>
            <a:r>
              <a:rPr lang="en-US" sz="1200" b="1" dirty="0">
                <a:solidFill>
                  <a:schemeClr val="accent4">
                    <a:lumMod val="50000"/>
                  </a:schemeClr>
                </a:solidFill>
              </a:rPr>
              <a:t>Minutes (fat burn zone)</a:t>
            </a:r>
          </a:p>
          <a:p>
            <a:r>
              <a:rPr lang="en-US" sz="1200" b="1" dirty="0">
                <a:solidFill>
                  <a:schemeClr val="accent4">
                    <a:lumMod val="50000"/>
                  </a:schemeClr>
                </a:solidFill>
              </a:rPr>
              <a:t>Calories (cardio zone)</a:t>
            </a:r>
          </a:p>
          <a:p>
            <a:r>
              <a:rPr lang="en-US" sz="1200" b="1" dirty="0">
                <a:solidFill>
                  <a:schemeClr val="accent4">
                    <a:lumMod val="50000"/>
                  </a:schemeClr>
                </a:solidFill>
              </a:rPr>
              <a:t>Minutes (cardio zone)</a:t>
            </a:r>
          </a:p>
          <a:p>
            <a:r>
              <a:rPr lang="en-US" sz="1200" b="1" dirty="0">
                <a:solidFill>
                  <a:schemeClr val="accent4">
                    <a:lumMod val="50000"/>
                  </a:schemeClr>
                </a:solidFill>
              </a:rPr>
              <a:t>Calories (peak zone)</a:t>
            </a:r>
          </a:p>
          <a:p>
            <a:r>
              <a:rPr lang="en-US" sz="1200" b="1" dirty="0">
                <a:solidFill>
                  <a:schemeClr val="accent4">
                    <a:lumMod val="50000"/>
                  </a:schemeClr>
                </a:solidFill>
              </a:rPr>
              <a:t>Minutes (peak zone)</a:t>
            </a:r>
          </a:p>
          <a:p>
            <a:endParaRPr lang="en-US" sz="1400" dirty="0"/>
          </a:p>
          <a:p>
            <a:pPr>
              <a:buNone/>
            </a:pPr>
            <a:endParaRPr lang="ru-RU" sz="1400" dirty="0"/>
          </a:p>
        </p:txBody>
      </p:sp>
      <p:sp>
        <p:nvSpPr>
          <p:cNvPr id="18" name="TextBox 17">
            <a:extLst>
              <a:ext uri="{FF2B5EF4-FFF2-40B4-BE49-F238E27FC236}">
                <a16:creationId xmlns:a16="http://schemas.microsoft.com/office/drawing/2014/main" id="{4B34D9E0-5180-4DBD-8162-D5599B71CD20}"/>
              </a:ext>
            </a:extLst>
          </p:cNvPr>
          <p:cNvSpPr txBox="1"/>
          <p:nvPr/>
        </p:nvSpPr>
        <p:spPr>
          <a:xfrm>
            <a:off x="1651669" y="795617"/>
            <a:ext cx="1874231" cy="338554"/>
          </a:xfrm>
          <a:prstGeom prst="rect">
            <a:avLst/>
          </a:prstGeom>
          <a:solidFill>
            <a:srgbClr val="FFFF00"/>
          </a:solidFill>
        </p:spPr>
        <p:txBody>
          <a:bodyPr wrap="none" rtlCol="0">
            <a:spAutoFit/>
          </a:bodyPr>
          <a:lstStyle/>
          <a:p>
            <a:r>
              <a:rPr lang="en-US" sz="1600" b="1" dirty="0">
                <a:latin typeface="Karla" panose="020B0604020202020204" charset="0"/>
                <a:ea typeface="Karla" panose="020B0604020202020204" charset="0"/>
              </a:rPr>
              <a:t>Source: </a:t>
            </a:r>
            <a:r>
              <a:rPr lang="en-US" sz="1600" b="1" dirty="0" err="1">
                <a:latin typeface="Karla" panose="020B0604020202020204" charset="0"/>
                <a:ea typeface="Karla" panose="020B0604020202020204" charset="0"/>
              </a:rPr>
              <a:t>FitBit</a:t>
            </a:r>
            <a:r>
              <a:rPr lang="en-US" sz="1600" b="1" dirty="0">
                <a:latin typeface="Karla" panose="020B0604020202020204" charset="0"/>
                <a:ea typeface="Karla" panose="020B0604020202020204" charset="0"/>
              </a:rPr>
              <a:t> API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Shape 160"/>
        <p:cNvGrpSpPr/>
        <p:nvPr/>
      </p:nvGrpSpPr>
      <p:grpSpPr>
        <a:xfrm>
          <a:off x="0" y="0"/>
          <a:ext cx="0" cy="0"/>
          <a:chOff x="0" y="0"/>
          <a:chExt cx="0" cy="0"/>
        </a:xfrm>
      </p:grpSpPr>
      <p:sp>
        <p:nvSpPr>
          <p:cNvPr id="18" name="Shape 161"/>
          <p:cNvSpPr txBox="1">
            <a:spLocks/>
          </p:cNvSpPr>
          <p:nvPr/>
        </p:nvSpPr>
        <p:spPr>
          <a:xfrm>
            <a:off x="562054" y="630540"/>
            <a:ext cx="3916579" cy="485699"/>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ct val="100000"/>
              <a:buFont typeface="Montserrat"/>
              <a:buNone/>
              <a:defRPr sz="2400" b="1" i="0" u="none" strike="noStrike" cap="none">
                <a:solidFill>
                  <a:srgbClr val="999999"/>
                </a:solidFill>
                <a:latin typeface="Montserrat"/>
                <a:ea typeface="Montserrat"/>
                <a:cs typeface="Montserrat"/>
                <a:sym typeface="Montserrat"/>
              </a:defRPr>
            </a:lvl1pPr>
            <a:lvl2pPr lvl="1" rtl="0">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2pPr>
            <a:lvl3pPr lvl="2" rtl="0">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3pPr>
            <a:lvl4pPr lvl="3" rtl="0">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4pPr>
            <a:lvl5pPr lvl="4" rtl="0">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5pPr>
            <a:lvl6pPr lvl="5" rtl="0">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6pPr>
            <a:lvl7pPr lvl="6" rtl="0">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7pPr>
            <a:lvl8pPr lvl="7" rtl="0">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8pPr>
            <a:lvl9pPr lvl="8" rtl="0">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9pPr>
          </a:lstStyle>
          <a:p>
            <a:endParaRPr lang="en-US" dirty="0">
              <a:solidFill>
                <a:srgbClr val="607D8B"/>
              </a:solidFill>
            </a:endParaRPr>
          </a:p>
          <a:p>
            <a:endParaRPr lang="en-US" dirty="0">
              <a:solidFill>
                <a:srgbClr val="607D8B"/>
              </a:solidFill>
            </a:endParaRPr>
          </a:p>
          <a:p>
            <a:endParaRPr lang="en-US" dirty="0">
              <a:solidFill>
                <a:srgbClr val="607D8B"/>
              </a:solidFill>
            </a:endParaRPr>
          </a:p>
          <a:p>
            <a:r>
              <a:rPr lang="en-US" dirty="0">
                <a:solidFill>
                  <a:srgbClr val="607D8B"/>
                </a:solidFill>
              </a:rPr>
              <a:t>ENVIRONMENTAL</a:t>
            </a:r>
          </a:p>
          <a:p>
            <a:r>
              <a:rPr lang="en" dirty="0"/>
              <a:t>DATA</a:t>
            </a:r>
          </a:p>
        </p:txBody>
      </p:sp>
      <p:grpSp>
        <p:nvGrpSpPr>
          <p:cNvPr id="19" name="Shape 463"/>
          <p:cNvGrpSpPr/>
          <p:nvPr/>
        </p:nvGrpSpPr>
        <p:grpSpPr>
          <a:xfrm>
            <a:off x="236571" y="346653"/>
            <a:ext cx="342881" cy="418127"/>
            <a:chOff x="596350" y="929175"/>
            <a:chExt cx="407950" cy="497475"/>
          </a:xfrm>
        </p:grpSpPr>
        <p:sp>
          <p:nvSpPr>
            <p:cNvPr id="20" name="Shape 464"/>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1" name="Shape 465"/>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2" name="Shape 466"/>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3" name="Shape 467"/>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4" name="Shape 468"/>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5" name="Shape 469"/>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6" name="Shape 470"/>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99999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
        <p:nvSpPr>
          <p:cNvPr id="31" name="Текст 4"/>
          <p:cNvSpPr txBox="1">
            <a:spLocks/>
          </p:cNvSpPr>
          <p:nvPr/>
        </p:nvSpPr>
        <p:spPr>
          <a:xfrm>
            <a:off x="219460" y="1396225"/>
            <a:ext cx="3148199" cy="4097857"/>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66666"/>
              </a:buClr>
              <a:buSzPct val="100000"/>
              <a:buFont typeface="Karla"/>
              <a:buChar char="▸"/>
              <a:defRPr sz="2000" b="0" i="0" u="none" strike="noStrike" cap="none">
                <a:solidFill>
                  <a:srgbClr val="666666"/>
                </a:solidFill>
                <a:latin typeface="Karla"/>
                <a:ea typeface="Karla"/>
                <a:cs typeface="Karla"/>
                <a:sym typeface="Karla"/>
              </a:defRPr>
            </a:lvl1pPr>
            <a:lvl2pPr marR="0" lvl="1" algn="l" rtl="0">
              <a:lnSpc>
                <a:spcPct val="100000"/>
              </a:lnSpc>
              <a:spcBef>
                <a:spcPts val="0"/>
              </a:spcBef>
              <a:spcAft>
                <a:spcPts val="0"/>
              </a:spcAft>
              <a:buClr>
                <a:srgbClr val="666666"/>
              </a:buClr>
              <a:buSzPct val="100000"/>
              <a:buFont typeface="Karla"/>
              <a:buChar char="▹"/>
              <a:defRPr sz="2000" b="0" i="0" u="none" strike="noStrike" cap="none">
                <a:solidFill>
                  <a:srgbClr val="666666"/>
                </a:solidFill>
                <a:latin typeface="Karla"/>
                <a:ea typeface="Karla"/>
                <a:cs typeface="Karla"/>
                <a:sym typeface="Karla"/>
              </a:defRPr>
            </a:lvl2pPr>
            <a:lvl3pPr marR="0" lvl="2" algn="l" rtl="0">
              <a:lnSpc>
                <a:spcPct val="100000"/>
              </a:lnSpc>
              <a:spcBef>
                <a:spcPts val="0"/>
              </a:spcBef>
              <a:spcAft>
                <a:spcPts val="0"/>
              </a:spcAft>
              <a:buClr>
                <a:srgbClr val="666666"/>
              </a:buClr>
              <a:buSzPct val="100000"/>
              <a:buFont typeface="Karla"/>
              <a:buChar char="▹"/>
              <a:defRPr sz="2000" b="0" i="0" u="none" strike="noStrike" cap="none">
                <a:solidFill>
                  <a:srgbClr val="666666"/>
                </a:solidFill>
                <a:latin typeface="Karla"/>
                <a:ea typeface="Karla"/>
                <a:cs typeface="Karla"/>
                <a:sym typeface="Karla"/>
              </a:defRPr>
            </a:lvl3pPr>
            <a:lvl4pPr marR="0" lvl="3" algn="l" rtl="0">
              <a:lnSpc>
                <a:spcPct val="100000"/>
              </a:lnSpc>
              <a:spcBef>
                <a:spcPts val="0"/>
              </a:spcBef>
              <a:spcAft>
                <a:spcPts val="0"/>
              </a:spcAft>
              <a:buClr>
                <a:srgbClr val="666666"/>
              </a:buClr>
              <a:buSzPct val="100000"/>
              <a:buFont typeface="Karla"/>
              <a:buNone/>
              <a:defRPr sz="2000" b="0" i="0" u="none" strike="noStrike" cap="none">
                <a:solidFill>
                  <a:srgbClr val="666666"/>
                </a:solidFill>
                <a:latin typeface="Karla"/>
                <a:ea typeface="Karla"/>
                <a:cs typeface="Karla"/>
                <a:sym typeface="Karla"/>
              </a:defRPr>
            </a:lvl4pPr>
            <a:lvl5pPr marR="0" lvl="4" algn="l" rtl="0">
              <a:lnSpc>
                <a:spcPct val="100000"/>
              </a:lnSpc>
              <a:spcBef>
                <a:spcPts val="0"/>
              </a:spcBef>
              <a:spcAft>
                <a:spcPts val="0"/>
              </a:spcAft>
              <a:buClr>
                <a:srgbClr val="666666"/>
              </a:buClr>
              <a:buSzPct val="100000"/>
              <a:buFont typeface="Karla"/>
              <a:buNone/>
              <a:defRPr sz="2000" b="0" i="0" u="none" strike="noStrike" cap="none">
                <a:solidFill>
                  <a:srgbClr val="666666"/>
                </a:solidFill>
                <a:latin typeface="Karla"/>
                <a:ea typeface="Karla"/>
                <a:cs typeface="Karla"/>
                <a:sym typeface="Karla"/>
              </a:defRPr>
            </a:lvl5pPr>
            <a:lvl6pPr marR="0" lvl="5" algn="l" rtl="0">
              <a:lnSpc>
                <a:spcPct val="100000"/>
              </a:lnSpc>
              <a:spcBef>
                <a:spcPts val="0"/>
              </a:spcBef>
              <a:spcAft>
                <a:spcPts val="0"/>
              </a:spcAft>
              <a:buClr>
                <a:srgbClr val="666666"/>
              </a:buClr>
              <a:buSzPct val="100000"/>
              <a:buFont typeface="Karla"/>
              <a:buNone/>
              <a:defRPr sz="2000" b="0" i="0" u="none" strike="noStrike" cap="none">
                <a:solidFill>
                  <a:srgbClr val="666666"/>
                </a:solidFill>
                <a:latin typeface="Karla"/>
                <a:ea typeface="Karla"/>
                <a:cs typeface="Karla"/>
                <a:sym typeface="Karla"/>
              </a:defRPr>
            </a:lvl6pPr>
            <a:lvl7pPr marR="0" lvl="6" algn="l" rtl="0">
              <a:lnSpc>
                <a:spcPct val="100000"/>
              </a:lnSpc>
              <a:spcBef>
                <a:spcPts val="0"/>
              </a:spcBef>
              <a:spcAft>
                <a:spcPts val="0"/>
              </a:spcAft>
              <a:buClr>
                <a:srgbClr val="666666"/>
              </a:buClr>
              <a:buSzPct val="100000"/>
              <a:buFont typeface="Karla"/>
              <a:buNone/>
              <a:defRPr sz="2000" b="0" i="0" u="none" strike="noStrike" cap="none">
                <a:solidFill>
                  <a:srgbClr val="666666"/>
                </a:solidFill>
                <a:latin typeface="Karla"/>
                <a:ea typeface="Karla"/>
                <a:cs typeface="Karla"/>
                <a:sym typeface="Karla"/>
              </a:defRPr>
            </a:lvl7pPr>
            <a:lvl8pPr marR="0" lvl="7" algn="l" rtl="0">
              <a:lnSpc>
                <a:spcPct val="100000"/>
              </a:lnSpc>
              <a:spcBef>
                <a:spcPts val="0"/>
              </a:spcBef>
              <a:spcAft>
                <a:spcPts val="0"/>
              </a:spcAft>
              <a:buClr>
                <a:srgbClr val="666666"/>
              </a:buClr>
              <a:buSzPct val="100000"/>
              <a:buFont typeface="Karla"/>
              <a:buNone/>
              <a:defRPr sz="2000" b="0" i="0" u="none" strike="noStrike" cap="none">
                <a:solidFill>
                  <a:srgbClr val="666666"/>
                </a:solidFill>
                <a:latin typeface="Karla"/>
                <a:ea typeface="Karla"/>
                <a:cs typeface="Karla"/>
                <a:sym typeface="Karla"/>
              </a:defRPr>
            </a:lvl8pPr>
            <a:lvl9pPr marR="0" lvl="8" algn="l" rtl="0">
              <a:lnSpc>
                <a:spcPct val="100000"/>
              </a:lnSpc>
              <a:spcBef>
                <a:spcPts val="0"/>
              </a:spcBef>
              <a:spcAft>
                <a:spcPts val="0"/>
              </a:spcAft>
              <a:buClr>
                <a:srgbClr val="666666"/>
              </a:buClr>
              <a:buSzPct val="100000"/>
              <a:buFont typeface="Karla"/>
              <a:buNone/>
              <a:defRPr sz="2000" b="0" i="0" u="none" strike="noStrike" cap="none">
                <a:solidFill>
                  <a:srgbClr val="666666"/>
                </a:solidFill>
                <a:latin typeface="Karla"/>
                <a:ea typeface="Karla"/>
                <a:cs typeface="Karla"/>
                <a:sym typeface="Karla"/>
              </a:defRPr>
            </a:lvl9pPr>
          </a:lstStyle>
          <a:p>
            <a:r>
              <a:rPr lang="en-US" sz="1400" dirty="0"/>
              <a:t>Date</a:t>
            </a:r>
          </a:p>
          <a:p>
            <a:r>
              <a:rPr lang="en-US" sz="1400" dirty="0"/>
              <a:t>City</a:t>
            </a:r>
          </a:p>
          <a:p>
            <a:r>
              <a:rPr lang="en-US" sz="1400" dirty="0"/>
              <a:t>Postal code</a:t>
            </a:r>
          </a:p>
          <a:p>
            <a:r>
              <a:rPr lang="en-US" sz="1400" dirty="0"/>
              <a:t>Value</a:t>
            </a:r>
          </a:p>
          <a:p>
            <a:r>
              <a:rPr lang="en-US" sz="1400" dirty="0"/>
              <a:t>Quality</a:t>
            </a:r>
          </a:p>
          <a:p>
            <a:pPr>
              <a:buFont typeface="Karla"/>
              <a:buNone/>
            </a:pPr>
            <a:endParaRPr lang="ru-RU" sz="1400" dirty="0"/>
          </a:p>
        </p:txBody>
      </p:sp>
      <p:sp>
        <p:nvSpPr>
          <p:cNvPr id="2" name="TextBox 1">
            <a:extLst>
              <a:ext uri="{FF2B5EF4-FFF2-40B4-BE49-F238E27FC236}">
                <a16:creationId xmlns:a16="http://schemas.microsoft.com/office/drawing/2014/main" id="{0FB7D936-616A-465A-9E86-0AFF5145B80D}"/>
              </a:ext>
            </a:extLst>
          </p:cNvPr>
          <p:cNvSpPr txBox="1"/>
          <p:nvPr/>
        </p:nvSpPr>
        <p:spPr>
          <a:xfrm>
            <a:off x="314359" y="1044766"/>
            <a:ext cx="2079415" cy="338554"/>
          </a:xfrm>
          <a:prstGeom prst="rect">
            <a:avLst/>
          </a:prstGeom>
          <a:solidFill>
            <a:srgbClr val="FFFF00"/>
          </a:solidFill>
        </p:spPr>
        <p:txBody>
          <a:bodyPr wrap="none" rtlCol="0">
            <a:spAutoFit/>
          </a:bodyPr>
          <a:lstStyle/>
          <a:p>
            <a:r>
              <a:rPr lang="en-US" sz="1600" b="1" dirty="0">
                <a:latin typeface="Karla" panose="020B0604020202020204" charset="0"/>
                <a:ea typeface="Karla" panose="020B0604020202020204" charset="0"/>
              </a:rPr>
              <a:t>Source: </a:t>
            </a:r>
            <a:r>
              <a:rPr lang="en-US" sz="1600" b="1" dirty="0" err="1">
                <a:latin typeface="Karla" panose="020B0604020202020204" charset="0"/>
                <a:ea typeface="Karla" panose="020B0604020202020204" charset="0"/>
              </a:rPr>
              <a:t>AirPaca</a:t>
            </a:r>
            <a:r>
              <a:rPr lang="en-US" sz="1600" b="1" dirty="0">
                <a:latin typeface="Karla" panose="020B0604020202020204" charset="0"/>
                <a:ea typeface="Karla" panose="020B0604020202020204" charset="0"/>
              </a:rPr>
              <a:t> API</a:t>
            </a:r>
          </a:p>
        </p:txBody>
      </p:sp>
    </p:spTree>
    <p:extLst>
      <p:ext uri="{BB962C8B-B14F-4D97-AF65-F5344CB8AC3E}">
        <p14:creationId xmlns:p14="http://schemas.microsoft.com/office/powerpoint/2010/main" val="3534085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C107"/>
        </a:solidFill>
        <a:effectLst/>
      </p:bgPr>
    </p:bg>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648300" y="1354750"/>
            <a:ext cx="3522300" cy="2989799"/>
          </a:xfrm>
          <a:prstGeom prst="rect">
            <a:avLst/>
          </a:prstGeom>
        </p:spPr>
        <p:txBody>
          <a:bodyPr lIns="91425" tIns="91425" rIns="91425" bIns="91425" anchor="b" anchorCtr="0">
            <a:noAutofit/>
          </a:bodyPr>
          <a:lstStyle/>
          <a:p>
            <a:pPr lvl="0" rtl="0">
              <a:spcBef>
                <a:spcPts val="0"/>
              </a:spcBef>
              <a:buNone/>
            </a:pPr>
            <a:endParaRPr lang="en" sz="7200" dirty="0">
              <a:solidFill>
                <a:srgbClr val="FFC107"/>
              </a:solidFill>
            </a:endParaRPr>
          </a:p>
          <a:p>
            <a:pPr lvl="0"/>
            <a:r>
              <a:rPr lang="en-US" dirty="0"/>
              <a:t>Architecture of </a:t>
            </a:r>
            <a:r>
              <a:rPr lang="en-US" dirty="0">
                <a:solidFill>
                  <a:srgbClr val="FF9800"/>
                </a:solidFill>
              </a:rPr>
              <a:t>Big Bridge </a:t>
            </a:r>
            <a:r>
              <a:rPr lang="en-US" dirty="0"/>
              <a:t>with Oracle DWH implementation </a:t>
            </a:r>
            <a:endParaRPr lang="en" dirty="0"/>
          </a:p>
        </p:txBody>
      </p:sp>
      <p:grpSp>
        <p:nvGrpSpPr>
          <p:cNvPr id="4" name="Shape 125"/>
          <p:cNvGrpSpPr/>
          <p:nvPr/>
        </p:nvGrpSpPr>
        <p:grpSpPr>
          <a:xfrm>
            <a:off x="648300" y="1136197"/>
            <a:ext cx="664652" cy="1053756"/>
            <a:chOff x="6718575" y="2318625"/>
            <a:chExt cx="256950" cy="407375"/>
          </a:xfrm>
          <a:solidFill>
            <a:srgbClr val="FF9800"/>
          </a:solidFill>
        </p:grpSpPr>
        <p:sp>
          <p:nvSpPr>
            <p:cNvPr id="5" name="Shape 126"/>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grpFill/>
            <a:ln w="285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 name="Shape 127"/>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grpFill/>
            <a:ln w="285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 name="Shape 128"/>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grpFill/>
            <a:ln w="285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 name="Shape 129"/>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grpFill/>
            <a:ln w="285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 name="Shape 130"/>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grpFill/>
            <a:ln w="285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0" name="Shape 131"/>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grpFill/>
            <a:ln w="285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1" name="Shape 132"/>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grpFill/>
            <a:ln w="285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2" name="Shape 133"/>
            <p:cNvSpPr/>
            <p:nvPr/>
          </p:nvSpPr>
          <p:spPr>
            <a:xfrm>
              <a:off x="6795900" y="2628550"/>
              <a:ext cx="102300" cy="25"/>
            </a:xfrm>
            <a:custGeom>
              <a:avLst/>
              <a:gdLst/>
              <a:ahLst/>
              <a:cxnLst/>
              <a:rect l="0" t="0" r="0" b="0"/>
              <a:pathLst>
                <a:path w="4092" h="1" fill="none" extrusionOk="0">
                  <a:moveTo>
                    <a:pt x="0" y="1"/>
                  </a:moveTo>
                  <a:lnTo>
                    <a:pt x="4092" y="1"/>
                  </a:lnTo>
                </a:path>
              </a:pathLst>
            </a:custGeom>
            <a:grpFill/>
            <a:ln w="28575" cap="rnd" cmpd="sng">
              <a:solidFill>
                <a:srgbClr val="FF98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86"/>
        <p:cNvGrpSpPr/>
        <p:nvPr/>
      </p:nvGrpSpPr>
      <p:grpSpPr>
        <a:xfrm>
          <a:off x="0" y="0"/>
          <a:ext cx="0" cy="0"/>
          <a:chOff x="0" y="0"/>
          <a:chExt cx="0" cy="0"/>
        </a:xfrm>
      </p:grpSpPr>
      <p:pic>
        <p:nvPicPr>
          <p:cNvPr id="3" name="Picture 2">
            <a:extLst>
              <a:ext uri="{FF2B5EF4-FFF2-40B4-BE49-F238E27FC236}">
                <a16:creationId xmlns:a16="http://schemas.microsoft.com/office/drawing/2014/main" id="{B7C56739-1546-4ECA-AABB-F11E10A576D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4300" y="262890"/>
            <a:ext cx="8915400" cy="4629150"/>
          </a:xfrm>
          <a:prstGeom prst="rect">
            <a:avLst/>
          </a:prstGeom>
          <a:noFill/>
          <a:ln>
            <a:solidFill>
              <a:schemeClr val="tx1"/>
            </a:solidFill>
          </a:ln>
        </p:spPr>
      </p:pic>
    </p:spTree>
  </p:cSld>
  <p:clrMapOvr>
    <a:masterClrMapping/>
  </p:clrMapOvr>
</p:sld>
</file>

<file path=ppt/theme/theme1.xml><?xml version="1.0" encoding="utf-8"?>
<a:theme xmlns:a="http://schemas.openxmlformats.org/drawingml/2006/main" name="Arvirarg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1441</TotalTime>
  <Words>456</Words>
  <Application>Microsoft Office PowerPoint</Application>
  <PresentationFormat>On-screen Show (16:9)</PresentationFormat>
  <Paragraphs>130</Paragraphs>
  <Slides>20</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Calibri Light</vt:lpstr>
      <vt:lpstr>Arial</vt:lpstr>
      <vt:lpstr>Calibri</vt:lpstr>
      <vt:lpstr>Montserrat</vt:lpstr>
      <vt:lpstr>Karla</vt:lpstr>
      <vt:lpstr>Times New Roman</vt:lpstr>
      <vt:lpstr>Arvirargus template</vt:lpstr>
      <vt:lpstr>BIG BRIDGE :  Projet Big Data Santé et Environnement dans la ville de Nice en partenariat avec l’IMREDD  Rapport de stage</vt:lpstr>
      <vt:lpstr>SUMMARY</vt:lpstr>
      <vt:lpstr>PowerPoint Presentation</vt:lpstr>
      <vt:lpstr>PROJECT’S TEAM</vt:lpstr>
      <vt:lpstr>PowerPoint Presentation</vt:lpstr>
      <vt:lpstr>Personal DATA</vt:lpstr>
      <vt:lpstr>PowerPoint Presentation</vt:lpstr>
      <vt:lpstr> Architecture of Big Bridge with Oracle DWH implementation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vt:lpstr>
      <vt:lpstr>DEMONSTRATION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BDSE :  Projet Big Data Santé et Environnement dans la ville de Nice en partenariat avec l’IMREDD</dc:title>
  <dc:creator>Ирина Григорьева</dc:creator>
  <cp:lastModifiedBy>Ирина Григорьева</cp:lastModifiedBy>
  <cp:revision>104</cp:revision>
  <dcterms:modified xsi:type="dcterms:W3CDTF">2017-09-10T22:15:42Z</dcterms:modified>
</cp:coreProperties>
</file>