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9"/>
  </p:notesMasterIdLst>
  <p:sldIdLst>
    <p:sldId id="256" r:id="rId2"/>
    <p:sldId id="258" r:id="rId3"/>
    <p:sldId id="259" r:id="rId4"/>
    <p:sldId id="271" r:id="rId5"/>
    <p:sldId id="269" r:id="rId6"/>
    <p:sldId id="277" r:id="rId7"/>
    <p:sldId id="262" r:id="rId8"/>
    <p:sldId id="263" r:id="rId9"/>
    <p:sldId id="264" r:id="rId10"/>
    <p:sldId id="280" r:id="rId11"/>
    <p:sldId id="265" r:id="rId12"/>
    <p:sldId id="266" r:id="rId13"/>
    <p:sldId id="267" r:id="rId14"/>
    <p:sldId id="279" r:id="rId15"/>
    <p:sldId id="272" r:id="rId16"/>
    <p:sldId id="281" r:id="rId17"/>
    <p:sldId id="27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enhum Estilo, Grade de Tabe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38B1855-1B75-4FBE-930C-398BA8C253C6}" styleName="Estilo com Tema 2 - Ênfase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A488322-F2BA-4B5B-9748-0D474271808F}" styleName="Estilo Médio 3 - Ênfase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Estilo Médio 2 - Ênfas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202B0CA-FC54-4496-8BCA-5EF66A818D29}" styleName="Estilo Escuro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72833802-FEF1-4C79-8D5D-14CF1EAF98D9}" styleName="Estilo Claro 2 - Ênfase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Estilo Claro 2 - Ênfase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406" autoAdjust="0"/>
  </p:normalViewPr>
  <p:slideViewPr>
    <p:cSldViewPr snapToGrid="0">
      <p:cViewPr varScale="1">
        <p:scale>
          <a:sx n="90" d="100"/>
          <a:sy n="90" d="100"/>
        </p:scale>
        <p:origin x="1356" y="96"/>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lison\Desktop\Gr&#225;fico_resultado_m&#233;trica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pt-BR" dirty="0"/>
              <a:t>Predição</a:t>
            </a:r>
            <a:r>
              <a:rPr lang="pt-BR" baseline="0" dirty="0"/>
              <a:t> do Preço da Ação ITUB4 do dia 29/06/2021 (R$ 30,11)</a:t>
            </a:r>
            <a:endParaRPr lang="pt-BR" dirty="0"/>
          </a:p>
        </c:rich>
      </c:tx>
      <c:layout>
        <c:manualLayout>
          <c:xMode val="edge"/>
          <c:yMode val="edge"/>
          <c:x val="0.14485993576758641"/>
          <c:y val="4.3468827952312043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pt-BR"/>
        </a:p>
      </c:txPr>
    </c:title>
    <c:autoTitleDeleted val="0"/>
    <c:plotArea>
      <c:layout>
        <c:manualLayout>
          <c:layoutTarget val="inner"/>
          <c:xMode val="edge"/>
          <c:yMode val="edge"/>
          <c:x val="8.1716729853212808E-2"/>
          <c:y val="0.18057483431310384"/>
          <c:w val="0.7266085614576574"/>
          <c:h val="0.66118159745441318"/>
        </c:manualLayout>
      </c:layout>
      <c:barChart>
        <c:barDir val="col"/>
        <c:grouping val="clustered"/>
        <c:varyColors val="0"/>
        <c:ser>
          <c:idx val="0"/>
          <c:order val="0"/>
          <c:tx>
            <c:strRef>
              <c:f>Planilha1!$B$1</c:f>
              <c:strCache>
                <c:ptCount val="1"/>
                <c:pt idx="0">
                  <c:v>Valor Real</c:v>
                </c:pt>
              </c:strCache>
            </c:strRef>
          </c:tx>
          <c:spPr>
            <a:solidFill>
              <a:schemeClr val="accent2">
                <a:shade val="76000"/>
              </a:schemeClr>
            </a:solidFill>
            <a:ln>
              <a:noFill/>
            </a:ln>
            <a:effectLst/>
          </c:spPr>
          <c:invertIfNegative val="0"/>
          <c:cat>
            <c:strRef>
              <c:f>Planilha1!$A$2:$A$5</c:f>
              <c:strCache>
                <c:ptCount val="4"/>
                <c:pt idx="0">
                  <c:v>Regressão linear</c:v>
                </c:pt>
                <c:pt idx="1">
                  <c:v>ARIMA</c:v>
                </c:pt>
                <c:pt idx="2">
                  <c:v>MLP</c:v>
                </c:pt>
                <c:pt idx="3">
                  <c:v>MLP c/ ajustes</c:v>
                </c:pt>
              </c:strCache>
            </c:strRef>
          </c:cat>
          <c:val>
            <c:numRef>
              <c:f>Planilha1!$B$2:$B$5</c:f>
              <c:numCache>
                <c:formatCode>General</c:formatCode>
                <c:ptCount val="4"/>
                <c:pt idx="0">
                  <c:v>30.11</c:v>
                </c:pt>
                <c:pt idx="1">
                  <c:v>30.11</c:v>
                </c:pt>
                <c:pt idx="2">
                  <c:v>30.11</c:v>
                </c:pt>
                <c:pt idx="3">
                  <c:v>30.11</c:v>
                </c:pt>
              </c:numCache>
            </c:numRef>
          </c:val>
          <c:extLst>
            <c:ext xmlns:c16="http://schemas.microsoft.com/office/drawing/2014/chart" uri="{C3380CC4-5D6E-409C-BE32-E72D297353CC}">
              <c16:uniqueId val="{00000000-DC68-487D-B662-5802AD4F726F}"/>
            </c:ext>
          </c:extLst>
        </c:ser>
        <c:dLbls>
          <c:showLegendKey val="0"/>
          <c:showVal val="0"/>
          <c:showCatName val="0"/>
          <c:showSerName val="0"/>
          <c:showPercent val="0"/>
          <c:showBubbleSize val="0"/>
        </c:dLbls>
        <c:gapWidth val="50"/>
        <c:overlap val="45"/>
        <c:axId val="1026273855"/>
        <c:axId val="1026286335"/>
      </c:barChart>
      <c:barChart>
        <c:barDir val="col"/>
        <c:grouping val="clustered"/>
        <c:varyColors val="0"/>
        <c:ser>
          <c:idx val="1"/>
          <c:order val="1"/>
          <c:tx>
            <c:strRef>
              <c:f>Planilha1!$C$1</c:f>
              <c:strCache>
                <c:ptCount val="1"/>
                <c:pt idx="0">
                  <c:v>Valor Predito</c:v>
                </c:pt>
              </c:strCache>
            </c:strRef>
          </c:tx>
          <c:spPr>
            <a:solidFill>
              <a:schemeClr val="accent2">
                <a:tint val="77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pt-BR"/>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Planilha1!$A$2:$A$5</c:f>
              <c:strCache>
                <c:ptCount val="4"/>
                <c:pt idx="0">
                  <c:v>Regressão linear</c:v>
                </c:pt>
                <c:pt idx="1">
                  <c:v>ARIMA</c:v>
                </c:pt>
                <c:pt idx="2">
                  <c:v>MLP</c:v>
                </c:pt>
                <c:pt idx="3">
                  <c:v>MLP c/ ajustes</c:v>
                </c:pt>
              </c:strCache>
            </c:strRef>
          </c:cat>
          <c:val>
            <c:numRef>
              <c:f>Planilha1!$C$2:$C$5</c:f>
              <c:numCache>
                <c:formatCode>General</c:formatCode>
                <c:ptCount val="4"/>
                <c:pt idx="0">
                  <c:v>29.79</c:v>
                </c:pt>
                <c:pt idx="1">
                  <c:v>30.92</c:v>
                </c:pt>
                <c:pt idx="2">
                  <c:v>31.22</c:v>
                </c:pt>
                <c:pt idx="3">
                  <c:v>29.54</c:v>
                </c:pt>
              </c:numCache>
            </c:numRef>
          </c:val>
          <c:extLst>
            <c:ext xmlns:c16="http://schemas.microsoft.com/office/drawing/2014/chart" uri="{C3380CC4-5D6E-409C-BE32-E72D297353CC}">
              <c16:uniqueId val="{00000001-DC68-487D-B662-5802AD4F726F}"/>
            </c:ext>
          </c:extLst>
        </c:ser>
        <c:dLbls>
          <c:showLegendKey val="0"/>
          <c:showVal val="0"/>
          <c:showCatName val="0"/>
          <c:showSerName val="0"/>
          <c:showPercent val="0"/>
          <c:showBubbleSize val="0"/>
        </c:dLbls>
        <c:gapWidth val="100"/>
        <c:overlap val="45"/>
        <c:axId val="1017369167"/>
        <c:axId val="1017355855"/>
      </c:barChart>
      <c:catAx>
        <c:axId val="102627385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crossAx val="1026286335"/>
        <c:crosses val="autoZero"/>
        <c:auto val="1"/>
        <c:lblAlgn val="ctr"/>
        <c:lblOffset val="100"/>
        <c:noMultiLvlLbl val="0"/>
      </c:catAx>
      <c:valAx>
        <c:axId val="1026286335"/>
        <c:scaling>
          <c:orientation val="minMax"/>
        </c:scaling>
        <c:delete val="1"/>
        <c:axPos val="l"/>
        <c:numFmt formatCode="General" sourceLinked="1"/>
        <c:majorTickMark val="none"/>
        <c:minorTickMark val="none"/>
        <c:tickLblPos val="nextTo"/>
        <c:crossAx val="1026273855"/>
        <c:crosses val="autoZero"/>
        <c:crossBetween val="between"/>
      </c:valAx>
      <c:valAx>
        <c:axId val="1017355855"/>
        <c:scaling>
          <c:orientation val="minMax"/>
        </c:scaling>
        <c:delete val="1"/>
        <c:axPos val="r"/>
        <c:numFmt formatCode="General" sourceLinked="1"/>
        <c:majorTickMark val="out"/>
        <c:minorTickMark val="none"/>
        <c:tickLblPos val="nextTo"/>
        <c:crossAx val="1017369167"/>
        <c:crosses val="max"/>
        <c:crossBetween val="between"/>
      </c:valAx>
      <c:catAx>
        <c:axId val="1017369167"/>
        <c:scaling>
          <c:orientation val="minMax"/>
        </c:scaling>
        <c:delete val="1"/>
        <c:axPos val="b"/>
        <c:numFmt formatCode="General" sourceLinked="1"/>
        <c:majorTickMark val="out"/>
        <c:minorTickMark val="none"/>
        <c:tickLblPos val="nextTo"/>
        <c:crossAx val="1017355855"/>
        <c:crosses val="autoZero"/>
        <c:auto val="1"/>
        <c:lblAlgn val="ctr"/>
        <c:lblOffset val="100"/>
        <c:noMultiLvlLbl val="0"/>
      </c:catAx>
      <c:spPr>
        <a:noFill/>
        <a:ln w="25400">
          <a:noFill/>
        </a:ln>
        <a:effectLst/>
      </c:spPr>
    </c:plotArea>
    <c:legend>
      <c:legendPos val="b"/>
      <c:layout>
        <c:manualLayout>
          <c:xMode val="edge"/>
          <c:yMode val="edge"/>
          <c:x val="0.83463308301840533"/>
          <c:y val="0.23596440965285298"/>
          <c:w val="0.15234507762800836"/>
          <c:h val="0.32628985071133626"/>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j-lt"/>
              <a:ea typeface="+mn-ea"/>
              <a:cs typeface="+mn-cs"/>
            </a:defRPr>
          </a:pPr>
          <a:endParaRPr lang="pt-BR"/>
        </a:p>
      </c:txPr>
    </c:legend>
    <c:plotVisOnly val="1"/>
    <c:dispBlanksAs val="gap"/>
    <c:showDLblsOverMax val="0"/>
  </c:chart>
  <c:spPr>
    <a:noFill/>
    <a:ln>
      <a:noFill/>
    </a:ln>
    <a:effectLst/>
  </c:spPr>
  <c:txPr>
    <a:bodyPr/>
    <a:lstStyle/>
    <a:p>
      <a:pPr>
        <a:defRPr/>
      </a:pPr>
      <a:endParaRPr lang="pt-BR"/>
    </a:p>
  </c:txPr>
  <c:externalData r:id="rId3">
    <c:autoUpdate val="0"/>
  </c:externalData>
</c:chartSpace>
</file>

<file path=ppt/charts/colors1.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146B8F-8798-4AEA-9CE7-8D47C55B8E8A}" type="datetimeFigureOut">
              <a:rPr lang="pt-BR" smtClean="0"/>
              <a:t>16/09/2021</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3D6B5E-29DC-4508-836F-7B1CB0DF6138}" type="slidenum">
              <a:rPr lang="pt-BR" smtClean="0"/>
              <a:t>‹nº›</a:t>
            </a:fld>
            <a:endParaRPr lang="pt-BR"/>
          </a:p>
        </p:txBody>
      </p:sp>
    </p:spTree>
    <p:extLst>
      <p:ext uri="{BB962C8B-B14F-4D97-AF65-F5344CB8AC3E}">
        <p14:creationId xmlns:p14="http://schemas.microsoft.com/office/powerpoint/2010/main" val="7042536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idatica.tech/o-que-e-um-modelo-de-machine-learning/"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000" b="1" dirty="0">
                <a:effectLst/>
                <a:latin typeface="+mj-lt"/>
                <a:ea typeface="Calibri" panose="020F0502020204030204" pitchFamily="34" charset="0"/>
                <a:cs typeface="Times New Roman" panose="02020603050405020304" pitchFamily="18" charset="0"/>
              </a:rPr>
              <a:t>As 3 técnicas são utilizadas para realizar predições utilizando dados.</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000" b="1" dirty="0">
              <a:effectLst/>
              <a:latin typeface="+mj-lt"/>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000" b="1" dirty="0">
                <a:effectLst/>
                <a:latin typeface="+mj-lt"/>
                <a:ea typeface="Calibri" panose="020F0502020204030204" pitchFamily="34" charset="0"/>
                <a:cs typeface="Times New Roman" panose="02020603050405020304" pitchFamily="18" charset="0"/>
              </a:rPr>
              <a:t>Regressão linear = </a:t>
            </a:r>
            <a:r>
              <a:rPr lang="pt-BR" sz="1800" b="0" i="0" u="none" strike="noStrike" baseline="0" dirty="0">
                <a:solidFill>
                  <a:srgbClr val="000000"/>
                </a:solidFill>
                <a:latin typeface="Arial" panose="020B0604020202020204" pitchFamily="34" charset="0"/>
              </a:rPr>
              <a:t>é a verificação da existência de um relacionamento entre duas ou mais variáveis. Por exemplo, dado X e Y, quanto que X explica Y. Para isso, a regressão linear utiliza os pontos de dados para encontrar a melhor reta de </a:t>
            </a:r>
          </a:p>
          <a:p>
            <a:pPr marL="0" marR="0" lvl="0" indent="0" algn="l" defTabSz="914400" rtl="0" eaLnBrk="1" fontAlgn="auto" latinLnBrk="0" hangingPunct="1">
              <a:lnSpc>
                <a:spcPct val="100000"/>
              </a:lnSpc>
              <a:spcBef>
                <a:spcPts val="0"/>
              </a:spcBef>
              <a:spcAft>
                <a:spcPts val="0"/>
              </a:spcAft>
              <a:buClrTx/>
              <a:buSzTx/>
              <a:buFontTx/>
              <a:buNone/>
              <a:tabLst/>
              <a:defRPr/>
            </a:pPr>
            <a:r>
              <a:rPr lang="pt-BR" sz="1800" b="0" i="0" u="none" strike="noStrike" baseline="0" dirty="0">
                <a:solidFill>
                  <a:srgbClr val="000000"/>
                </a:solidFill>
                <a:latin typeface="Arial" panose="020B0604020202020204" pitchFamily="34" charset="0"/>
              </a:rPr>
              <a:t>ajuste para modelar essa relação. Nesse trabalho, será aplicado o modelo de Regressão Linear Múltipla, pois serão utilizados mais de uma variável independente para previsão da variável dependente, definidos no método K-Best.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800" b="0" i="0" u="none" strike="noStrike" baseline="0" dirty="0">
              <a:solidFill>
                <a:srgbClr val="000000"/>
              </a:solidFill>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800" b="1" i="0" u="none" strike="noStrike" baseline="0" dirty="0">
                <a:solidFill>
                  <a:srgbClr val="000000"/>
                </a:solidFill>
                <a:latin typeface="Arial" panose="020B0604020202020204" pitchFamily="34" charset="0"/>
              </a:rPr>
              <a:t>ARIMA = </a:t>
            </a:r>
            <a:r>
              <a:rPr lang="pt-BR" sz="1800" b="0" i="0" u="none" strike="noStrike" baseline="0" dirty="0">
                <a:solidFill>
                  <a:srgbClr val="000000"/>
                </a:solidFill>
                <a:latin typeface="Arial" panose="020B0604020202020204" pitchFamily="34" charset="0"/>
              </a:rPr>
              <a:t>algoritmo matemático que visa captar a autocorrelação entre os valores de série temporal, e com base nesse comportamento realizar previsões futuras. </a:t>
            </a:r>
          </a:p>
          <a:p>
            <a:r>
              <a:rPr lang="pt-BR" sz="1800" b="0" i="0" u="none" strike="noStrike" baseline="0" dirty="0">
                <a:solidFill>
                  <a:srgbClr val="000000"/>
                </a:solidFill>
                <a:latin typeface="Arial" panose="020B0604020202020204" pitchFamily="34" charset="0"/>
              </a:rPr>
              <a:t>É uma abreviação de  </a:t>
            </a:r>
            <a:r>
              <a:rPr lang="pt-BR" sz="1800" b="0" i="0" u="none" strike="noStrike" baseline="0" dirty="0">
                <a:solidFill>
                  <a:srgbClr val="000000"/>
                </a:solidFill>
                <a:latin typeface="Cambria Math" panose="02040503050406030204" pitchFamily="18" charset="0"/>
              </a:rPr>
              <a:t>𝑝 – AR (autorregressão) ,  𝑑 – I (integração) , 𝑞 – MA (média móvel).</a:t>
            </a:r>
          </a:p>
          <a:p>
            <a:endParaRPr lang="pt-BR" sz="1800" b="0" i="0" u="none" strike="noStrike" baseline="0" dirty="0">
              <a:solidFill>
                <a:srgbClr val="000000"/>
              </a:solidFill>
              <a:latin typeface="Cambria Math" panose="02040503050406030204" pitchFamily="18" charset="0"/>
            </a:endParaRPr>
          </a:p>
          <a:p>
            <a:r>
              <a:rPr lang="pt-BR" sz="1800" b="1" i="0" u="none" strike="noStrike" baseline="0" dirty="0">
                <a:solidFill>
                  <a:srgbClr val="000000"/>
                </a:solidFill>
                <a:latin typeface="Cambria Math" panose="02040503050406030204" pitchFamily="18" charset="0"/>
              </a:rPr>
              <a:t>MLP = </a:t>
            </a:r>
            <a:r>
              <a:rPr lang="pt-BR" sz="1800" b="0" i="0" u="none" strike="noStrike" baseline="0" dirty="0">
                <a:solidFill>
                  <a:srgbClr val="000000"/>
                </a:solidFill>
                <a:latin typeface="Arial" panose="020B0604020202020204" pitchFamily="34" charset="0"/>
              </a:rPr>
              <a:t>são técnicas computacionais que apresentam um modelo matemático inspirado na estrutura neural de organismos inteligentes e que adquirem conhecimento através da experiência. </a:t>
            </a:r>
          </a:p>
          <a:p>
            <a:r>
              <a:rPr lang="pt-BR" sz="1800" b="0" i="0" u="none" strike="noStrike" baseline="0" dirty="0">
                <a:solidFill>
                  <a:srgbClr val="000000"/>
                </a:solidFill>
                <a:latin typeface="Arial" panose="020B0604020202020204" pitchFamily="34" charset="0"/>
              </a:rPr>
              <a:t>Redes MLP </a:t>
            </a:r>
            <a:r>
              <a:rPr lang="fr-FR" sz="1800" b="0" i="0" u="none" strike="noStrike" baseline="0" dirty="0" err="1">
                <a:solidFill>
                  <a:srgbClr val="000000"/>
                </a:solidFill>
                <a:latin typeface="Arial" panose="020B0604020202020204" pitchFamily="34" charset="0"/>
              </a:rPr>
              <a:t>possuem</a:t>
            </a:r>
            <a:r>
              <a:rPr lang="fr-FR" sz="1800" b="0" i="0" u="none" strike="noStrike" baseline="0" dirty="0">
                <a:solidFill>
                  <a:srgbClr val="000000"/>
                </a:solidFill>
                <a:latin typeface="Arial" panose="020B0604020202020204" pitchFamily="34" charset="0"/>
              </a:rPr>
              <a:t> </a:t>
            </a:r>
            <a:r>
              <a:rPr lang="fr-FR" sz="1800" b="0" i="0" u="none" strike="noStrike" baseline="0" dirty="0" err="1">
                <a:solidFill>
                  <a:srgbClr val="000000"/>
                </a:solidFill>
                <a:latin typeface="Arial" panose="020B0604020202020204" pitchFamily="34" charset="0"/>
              </a:rPr>
              <a:t>multiplas</a:t>
            </a:r>
            <a:r>
              <a:rPr lang="fr-FR" sz="1800" b="0" i="0" u="none" strike="noStrike" baseline="0" dirty="0">
                <a:solidFill>
                  <a:srgbClr val="000000"/>
                </a:solidFill>
                <a:latin typeface="Arial" panose="020B0604020202020204" pitchFamily="34" charset="0"/>
              </a:rPr>
              <a:t> </a:t>
            </a:r>
            <a:r>
              <a:rPr lang="fr-FR" sz="1800" b="0" i="0" u="none" strike="noStrike" baseline="0" dirty="0" err="1">
                <a:solidFill>
                  <a:srgbClr val="000000"/>
                </a:solidFill>
                <a:latin typeface="Arial" panose="020B0604020202020204" pitchFamily="34" charset="0"/>
              </a:rPr>
              <a:t>camadas</a:t>
            </a:r>
            <a:r>
              <a:rPr lang="fr-FR" sz="1800" b="0" i="0" u="none" strike="noStrike" baseline="0" dirty="0">
                <a:solidFill>
                  <a:srgbClr val="000000"/>
                </a:solidFill>
                <a:latin typeface="Arial" panose="020B0604020202020204" pitchFamily="34" charset="0"/>
              </a:rPr>
              <a:t> de </a:t>
            </a:r>
            <a:r>
              <a:rPr lang="fr-FR" sz="1800" b="0" i="0" u="none" strike="noStrike" baseline="0" dirty="0" err="1">
                <a:solidFill>
                  <a:srgbClr val="000000"/>
                </a:solidFill>
                <a:latin typeface="Arial" panose="020B0604020202020204" pitchFamily="34" charset="0"/>
              </a:rPr>
              <a:t>neurônios</a:t>
            </a:r>
            <a:r>
              <a:rPr lang="fr-FR" sz="1800" b="0" i="0" u="none" strike="noStrike" baseline="0" dirty="0">
                <a:solidFill>
                  <a:srgbClr val="000000"/>
                </a:solidFill>
                <a:latin typeface="Arial" panose="020B0604020202020204" pitchFamily="34" charset="0"/>
              </a:rPr>
              <a:t> </a:t>
            </a:r>
            <a:r>
              <a:rPr lang="fr-FR" sz="1800" b="0" i="0" u="none" strike="noStrike" baseline="0" dirty="0" err="1">
                <a:solidFill>
                  <a:srgbClr val="000000"/>
                </a:solidFill>
                <a:latin typeface="Arial" panose="020B0604020202020204" pitchFamily="34" charset="0"/>
              </a:rPr>
              <a:t>artificiais</a:t>
            </a:r>
            <a:r>
              <a:rPr lang="fr-FR" sz="1800" b="0" i="0" u="none" strike="noStrike" baseline="0" dirty="0">
                <a:solidFill>
                  <a:srgbClr val="000000"/>
                </a:solidFill>
                <a:latin typeface="Arial" panose="020B0604020202020204" pitchFamily="34" charset="0"/>
              </a:rPr>
              <a:t>.</a:t>
            </a:r>
            <a:endParaRPr lang="pt-BR" sz="1800" b="1" i="0" u="none" strike="noStrike" baseline="0" dirty="0">
              <a:solidFill>
                <a:srgbClr val="000000"/>
              </a:solidFill>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800" b="1" i="0" u="none" strike="noStrike" baseline="0" dirty="0">
              <a:solidFill>
                <a:srgbClr val="000000"/>
              </a:solidFill>
              <a:latin typeface="Arial" panose="020B0604020202020204" pitchFamily="34" charset="0"/>
            </a:endParaRPr>
          </a:p>
          <a:p>
            <a:endParaRPr lang="fr-FR" sz="1800" b="0" i="0" u="none" strike="noStrike" baseline="0" dirty="0">
              <a:solidFill>
                <a:srgbClr val="000000"/>
              </a:solidFill>
              <a:latin typeface="Arial" panose="020B0604020202020204" pitchFamily="34" charset="0"/>
            </a:endParaRPr>
          </a:p>
        </p:txBody>
      </p:sp>
      <p:sp>
        <p:nvSpPr>
          <p:cNvPr id="4" name="Espaço Reservado para Número de Slide 3"/>
          <p:cNvSpPr>
            <a:spLocks noGrp="1"/>
          </p:cNvSpPr>
          <p:nvPr>
            <p:ph type="sldNum" sz="quarter" idx="5"/>
          </p:nvPr>
        </p:nvSpPr>
        <p:spPr/>
        <p:txBody>
          <a:bodyPr/>
          <a:lstStyle/>
          <a:p>
            <a:fld id="{5B3D6B5E-29DC-4508-836F-7B1CB0DF6138}" type="slidenum">
              <a:rPr lang="pt-BR" smtClean="0"/>
              <a:t>1</a:t>
            </a:fld>
            <a:endParaRPr lang="pt-BR"/>
          </a:p>
        </p:txBody>
      </p:sp>
    </p:spTree>
    <p:extLst>
      <p:ext uri="{BB962C8B-B14F-4D97-AF65-F5344CB8AC3E}">
        <p14:creationId xmlns:p14="http://schemas.microsoft.com/office/powerpoint/2010/main" val="41889257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000" b="1" dirty="0"/>
              <a:t>Merge (operação </a:t>
            </a:r>
            <a:r>
              <a:rPr lang="pt-BR" sz="1000" b="1" dirty="0" err="1"/>
              <a:t>Innter</a:t>
            </a:r>
            <a:r>
              <a:rPr lang="pt-BR" sz="1000" b="1" dirty="0"/>
              <a:t> </a:t>
            </a:r>
            <a:r>
              <a:rPr lang="pt-BR" sz="1000" b="1" dirty="0" err="1"/>
              <a:t>Join</a:t>
            </a:r>
            <a:r>
              <a:rPr lang="pt-BR" sz="1000" b="1" dirty="0"/>
              <a:t>) </a:t>
            </a:r>
            <a:r>
              <a:rPr lang="pt-BR" sz="1000" dirty="0"/>
              <a:t>= onde há datas iguais, então realiza a junção dos valores. </a:t>
            </a:r>
          </a:p>
          <a:p>
            <a:endParaRPr lang="pt-BR"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800" b="0" i="0" u="none" strike="noStrike" baseline="0" dirty="0">
                <a:solidFill>
                  <a:srgbClr val="000000"/>
                </a:solidFill>
                <a:latin typeface="Arial" panose="020B0604020202020204" pitchFamily="34" charset="0"/>
              </a:rPr>
              <a:t>Outra modificação realizada no </a:t>
            </a:r>
            <a:r>
              <a:rPr lang="pt-BR" sz="1800" b="0" i="0" u="none" strike="noStrike" baseline="0" dirty="0" err="1">
                <a:solidFill>
                  <a:srgbClr val="000000"/>
                </a:solidFill>
                <a:latin typeface="Arial" panose="020B0604020202020204" pitchFamily="34" charset="0"/>
              </a:rPr>
              <a:t>dataset</a:t>
            </a:r>
            <a:r>
              <a:rPr lang="pt-BR" sz="1800" b="0" i="0" u="none" strike="noStrike" baseline="0" dirty="0">
                <a:solidFill>
                  <a:srgbClr val="000000"/>
                </a:solidFill>
                <a:latin typeface="Arial" panose="020B0604020202020204" pitchFamily="34" charset="0"/>
              </a:rPr>
              <a:t> foi o deslocamento da coluna "</a:t>
            </a:r>
            <a:r>
              <a:rPr lang="pt-BR" sz="1800" b="0" i="0" u="none" strike="noStrike" baseline="0" dirty="0" err="1">
                <a:solidFill>
                  <a:srgbClr val="000000"/>
                </a:solidFill>
                <a:latin typeface="Arial" panose="020B0604020202020204" pitchFamily="34" charset="0"/>
              </a:rPr>
              <a:t>Adj</a:t>
            </a:r>
            <a:r>
              <a:rPr lang="pt-BR" sz="1800" b="0" i="0" u="none" strike="noStrike" baseline="0" dirty="0">
                <a:solidFill>
                  <a:srgbClr val="000000"/>
                </a:solidFill>
                <a:latin typeface="Arial" panose="020B0604020202020204" pitchFamily="34" charset="0"/>
              </a:rPr>
              <a:t> close" para cima, para que os modelos de ML possam desenvolver o aprendizado baseados nas caraterísticas do dia atual, de modo a prever o valor do "</a:t>
            </a:r>
            <a:r>
              <a:rPr lang="pt-BR" sz="1800" b="0" i="0" u="none" strike="noStrike" baseline="0" dirty="0" err="1">
                <a:solidFill>
                  <a:srgbClr val="000000"/>
                </a:solidFill>
                <a:latin typeface="Arial" panose="020B0604020202020204" pitchFamily="34" charset="0"/>
              </a:rPr>
              <a:t>Adj</a:t>
            </a:r>
            <a:r>
              <a:rPr lang="pt-BR" sz="1800" b="0" i="0" u="none" strike="noStrike" baseline="0" dirty="0">
                <a:solidFill>
                  <a:srgbClr val="000000"/>
                </a:solidFill>
                <a:latin typeface="Arial" panose="020B0604020202020204" pitchFamily="34" charset="0"/>
              </a:rPr>
              <a:t> close" do dia seguinte. Dessa forma, as características do último registro do </a:t>
            </a:r>
            <a:r>
              <a:rPr lang="pt-BR" sz="1800" b="0" i="0" u="none" strike="noStrike" baseline="0" dirty="0" err="1">
                <a:solidFill>
                  <a:srgbClr val="000000"/>
                </a:solidFill>
                <a:latin typeface="Arial" panose="020B0604020202020204" pitchFamily="34" charset="0"/>
              </a:rPr>
              <a:t>dataset</a:t>
            </a:r>
            <a:r>
              <a:rPr lang="pt-BR" sz="1800" b="0" i="0" u="none" strike="noStrike" baseline="0" dirty="0">
                <a:solidFill>
                  <a:srgbClr val="000000"/>
                </a:solidFill>
                <a:latin typeface="Arial" panose="020B0604020202020204" pitchFamily="34" charset="0"/>
              </a:rPr>
              <a:t> (referente ao dia 29/06/21) foi retirado e utilizado ao final para validar o treinamento realizado pelos algoritmos. </a:t>
            </a:r>
          </a:p>
          <a:p>
            <a:endParaRPr lang="pt-BR" sz="1000" dirty="0"/>
          </a:p>
        </p:txBody>
      </p:sp>
      <p:sp>
        <p:nvSpPr>
          <p:cNvPr id="4" name="Espaço Reservado para Número de Slide 3"/>
          <p:cNvSpPr>
            <a:spLocks noGrp="1"/>
          </p:cNvSpPr>
          <p:nvPr>
            <p:ph type="sldNum" sz="quarter" idx="5"/>
          </p:nvPr>
        </p:nvSpPr>
        <p:spPr/>
        <p:txBody>
          <a:bodyPr/>
          <a:lstStyle/>
          <a:p>
            <a:fld id="{5B3D6B5E-29DC-4508-836F-7B1CB0DF6138}" type="slidenum">
              <a:rPr lang="pt-BR" smtClean="0"/>
              <a:t>10</a:t>
            </a:fld>
            <a:endParaRPr lang="pt-BR"/>
          </a:p>
        </p:txBody>
      </p:sp>
    </p:spTree>
    <p:extLst>
      <p:ext uri="{BB962C8B-B14F-4D97-AF65-F5344CB8AC3E}">
        <p14:creationId xmlns:p14="http://schemas.microsoft.com/office/powerpoint/2010/main" val="5755833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dirty="0">
                <a:solidFill>
                  <a:srgbClr val="000000"/>
                </a:solidFill>
                <a:effectLst/>
                <a:latin typeface="Arial" panose="020B0604020202020204" pitchFamily="34" charset="0"/>
                <a:ea typeface="Calibri" panose="020F0502020204030204" pitchFamily="34" charset="0"/>
                <a:cs typeface="Arial" panose="020B0604020202020204" pitchFamily="34" charset="0"/>
              </a:rPr>
              <a:t>Gráfico </a:t>
            </a:r>
            <a:r>
              <a:rPr lang="pt-BR" sz="1200" b="1"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candlesticks</a:t>
            </a:r>
            <a:r>
              <a:rPr lang="pt-BR" sz="1200" b="1"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pt-BR" sz="1200" dirty="0">
                <a:solidFill>
                  <a:srgbClr val="000000"/>
                </a:solidFill>
                <a:effectLst/>
                <a:latin typeface="Arial" panose="020B0604020202020204" pitchFamily="34" charset="0"/>
                <a:ea typeface="Calibri" panose="020F0502020204030204" pitchFamily="34" charset="0"/>
                <a:cs typeface="Arial" panose="020B0604020202020204" pitchFamily="34" charset="0"/>
              </a:rPr>
              <a:t>= costuma ser bastante utilizado pelo fato de apresentar de forma intuitiva as cotações dos ativos.</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dirty="0">
                <a:solidFill>
                  <a:srgbClr val="000000"/>
                </a:solidFill>
                <a:effectLst/>
                <a:latin typeface="Arial" panose="020B0604020202020204" pitchFamily="34" charset="0"/>
                <a:ea typeface="Calibri" panose="020F0502020204030204" pitchFamily="34" charset="0"/>
                <a:cs typeface="Arial" panose="020B0604020202020204" pitchFamily="34" charset="0"/>
              </a:rPr>
              <a:t>Mapa de calor </a:t>
            </a:r>
            <a:r>
              <a:rPr lang="pt-BR" sz="1200" dirty="0">
                <a:solidFill>
                  <a:srgbClr val="000000"/>
                </a:solidFill>
                <a:effectLst/>
                <a:latin typeface="Arial" panose="020B0604020202020204" pitchFamily="34" charset="0"/>
                <a:ea typeface="Calibri" panose="020F0502020204030204" pitchFamily="34" charset="0"/>
                <a:cs typeface="Arial" panose="020B0604020202020204" pitchFamily="34" charset="0"/>
              </a:rPr>
              <a:t>= facilita a leitura das correlações entre variáveis, pois representa a escala dos números em cores, onde a</a:t>
            </a:r>
            <a:r>
              <a:rPr lang="pt-BR" sz="1200" dirty="0">
                <a:effectLst/>
                <a:latin typeface="Arial" panose="020B0604020202020204" pitchFamily="34" charset="0"/>
                <a:ea typeface="Calibri" panose="020F0502020204030204" pitchFamily="34" charset="0"/>
                <a:cs typeface="Arial" panose="020B0604020202020204" pitchFamily="34" charset="0"/>
              </a:rPr>
              <a:t>s áreas mais escuras se referem a fraca relação entre os dados, já as áreas mais claras se referem a relação mais forte dos dados.</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effectLst/>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dirty="0">
                <a:solidFill>
                  <a:srgbClr val="000000"/>
                </a:solidFill>
                <a:effectLst/>
                <a:latin typeface="Arial" panose="020B0604020202020204" pitchFamily="34" charset="0"/>
                <a:ea typeface="Calibri" panose="020F0502020204030204" pitchFamily="34" charset="0"/>
                <a:cs typeface="Arial" panose="020B0604020202020204" pitchFamily="34" charset="0"/>
              </a:rPr>
              <a:t>gráfico de linha </a:t>
            </a:r>
            <a:r>
              <a:rPr lang="pt-BR" sz="12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pt-BR" dirty="0"/>
              <a:t>usado para representar o preço de fechamento da ação e do dólar ao longo do tempo.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800" b="1" dirty="0">
                <a:effectLst/>
                <a:latin typeface="Calibri" panose="020F0502020204030204" pitchFamily="34" charset="0"/>
                <a:ea typeface="Calibri" panose="020F0502020204030204" pitchFamily="34" charset="0"/>
                <a:cs typeface="Times New Roman" panose="02020603050405020304" pitchFamily="18" charset="0"/>
              </a:rPr>
              <a:t>No desenvolver dessa etapa, verifiquei que existem muitas possibilidades para análise utilizando essas três bibliotecas, pois permitem facilmente exibir o comportamento dos dados, as tendências de ações e realizar comparações. </a:t>
            </a:r>
          </a:p>
          <a:p>
            <a:endParaRPr lang="pt-BR" dirty="0"/>
          </a:p>
        </p:txBody>
      </p:sp>
      <p:sp>
        <p:nvSpPr>
          <p:cNvPr id="4" name="Espaço Reservado para Número de Slide 3"/>
          <p:cNvSpPr>
            <a:spLocks noGrp="1"/>
          </p:cNvSpPr>
          <p:nvPr>
            <p:ph type="sldNum" sz="quarter" idx="5"/>
          </p:nvPr>
        </p:nvSpPr>
        <p:spPr/>
        <p:txBody>
          <a:bodyPr/>
          <a:lstStyle/>
          <a:p>
            <a:fld id="{5B3D6B5E-29DC-4508-836F-7B1CB0DF6138}" type="slidenum">
              <a:rPr lang="pt-BR" smtClean="0"/>
              <a:t>11</a:t>
            </a:fld>
            <a:endParaRPr lang="pt-BR"/>
          </a:p>
        </p:txBody>
      </p:sp>
    </p:spTree>
    <p:extLst>
      <p:ext uri="{BB962C8B-B14F-4D97-AF65-F5344CB8AC3E}">
        <p14:creationId xmlns:p14="http://schemas.microsoft.com/office/powerpoint/2010/main" val="28212693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000" b="1" dirty="0">
                <a:effectLst/>
                <a:latin typeface="+mj-lt"/>
              </a:rPr>
              <a:t>Essa solução é devido ao </a:t>
            </a:r>
            <a:r>
              <a:rPr lang="pt-BR" sz="1000" b="1" dirty="0">
                <a:effectLst/>
                <a:latin typeface="+mj-lt"/>
                <a:ea typeface="Calibri" panose="020F0502020204030204" pitchFamily="34" charset="0"/>
                <a:cs typeface="Times New Roman" panose="02020603050405020304" pitchFamily="18" charset="0"/>
              </a:rPr>
              <a:t>atributo alvo de predição (</a:t>
            </a:r>
            <a:r>
              <a:rPr lang="pt-BR" sz="1000" b="1" dirty="0" err="1">
                <a:effectLst/>
                <a:latin typeface="+mj-lt"/>
                <a:ea typeface="Calibri" panose="020F0502020204030204" pitchFamily="34" charset="0"/>
                <a:cs typeface="Times New Roman" panose="02020603050405020304" pitchFamily="18" charset="0"/>
              </a:rPr>
              <a:t>adj</a:t>
            </a:r>
            <a:r>
              <a:rPr lang="pt-BR" sz="1000" b="1" dirty="0">
                <a:effectLst/>
                <a:latin typeface="+mj-lt"/>
                <a:ea typeface="Calibri" panose="020F0502020204030204" pitchFamily="34" charset="0"/>
                <a:cs typeface="Times New Roman" panose="02020603050405020304" pitchFamily="18" charset="0"/>
              </a:rPr>
              <a:t> close) da ação ser conhecido, que permite comparar o valor real com o valor a ser predito.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000" b="1" dirty="0">
              <a:effectLst/>
              <a:latin typeface="+mj-lt"/>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000" b="1" dirty="0">
                <a:effectLst/>
                <a:latin typeface="+mj-lt"/>
                <a:ea typeface="Calibri" panose="020F0502020204030204" pitchFamily="34" charset="0"/>
                <a:cs typeface="Times New Roman" panose="02020603050405020304" pitchFamily="18" charset="0"/>
              </a:rPr>
              <a:t>Regressão linear = </a:t>
            </a:r>
            <a:r>
              <a:rPr lang="pt-BR" sz="1800" b="0" i="0" u="none" strike="noStrike" baseline="0" dirty="0">
                <a:solidFill>
                  <a:srgbClr val="000000"/>
                </a:solidFill>
                <a:latin typeface="Arial" panose="020B0604020202020204" pitchFamily="34" charset="0"/>
              </a:rPr>
              <a:t>é uma equação que verifica a existência de um relacionamento entre duas ou mais variáveis. Por exemplo, dado X e Y, quanto que X explica Y. Para isso, a regressão linear utiliza os pontos de dados para encontrar uma reta que melhor se ajusta, e a partir dessa reta é possível prever o próximo valor da relação. Então, foi escolhido Regressão Linear Múltipla, pois serão utilizados mais de uma variável independente para previsão da variável dependente, definidos no método K-Best.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800" b="0" i="0" u="none" strike="noStrike" baseline="0" dirty="0">
              <a:solidFill>
                <a:srgbClr val="000000"/>
              </a:solidFill>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800" b="1" i="0" u="none" strike="noStrike" baseline="0" dirty="0">
                <a:solidFill>
                  <a:srgbClr val="000000"/>
                </a:solidFill>
                <a:latin typeface="Arial" panose="020B0604020202020204" pitchFamily="34" charset="0"/>
              </a:rPr>
              <a:t>ARIMA =  </a:t>
            </a:r>
            <a:r>
              <a:rPr lang="pt-BR" sz="1800" b="0" i="0" u="none" strike="noStrike" baseline="0" dirty="0">
                <a:solidFill>
                  <a:srgbClr val="000000"/>
                </a:solidFill>
                <a:latin typeface="Arial" panose="020B0604020202020204" pitchFamily="34" charset="0"/>
              </a:rPr>
              <a:t>é uma equação que visa captar a autocorrelação entre valores de uma série temporal, e com base nesse comportamento realizar previsões futuras. </a:t>
            </a:r>
          </a:p>
          <a:p>
            <a:r>
              <a:rPr lang="pt-BR" sz="1800" b="0" i="0" u="none" strike="noStrike" baseline="0" dirty="0">
                <a:solidFill>
                  <a:srgbClr val="000000"/>
                </a:solidFill>
                <a:latin typeface="Arial" panose="020B0604020202020204" pitchFamily="34" charset="0"/>
              </a:rPr>
              <a:t>É uma abreviação de  </a:t>
            </a:r>
            <a:r>
              <a:rPr lang="pt-BR" sz="1800" b="0" i="0" u="none" strike="noStrike" baseline="0" dirty="0">
                <a:solidFill>
                  <a:srgbClr val="000000"/>
                </a:solidFill>
                <a:latin typeface="Cambria Math" panose="02040503050406030204" pitchFamily="18" charset="0"/>
              </a:rPr>
              <a:t>𝑝 – AR (autorregressão) ,  𝑑 – I (integração) , 𝑞 – MA (média móvel).</a:t>
            </a:r>
          </a:p>
          <a:p>
            <a:endParaRPr lang="pt-BR" sz="1800" b="0" i="0" u="none" strike="noStrike" baseline="0" dirty="0">
              <a:solidFill>
                <a:srgbClr val="000000"/>
              </a:solidFill>
              <a:latin typeface="Cambria Math" panose="02040503050406030204" pitchFamily="18" charset="0"/>
            </a:endParaRPr>
          </a:p>
          <a:p>
            <a:r>
              <a:rPr lang="pt-BR" sz="1800" b="1" i="0" u="none" strike="noStrike" baseline="0" dirty="0">
                <a:solidFill>
                  <a:srgbClr val="000000"/>
                </a:solidFill>
                <a:latin typeface="Cambria Math" panose="02040503050406030204" pitchFamily="18" charset="0"/>
              </a:rPr>
              <a:t>MLP (</a:t>
            </a:r>
            <a:r>
              <a:rPr lang="pt-BR" sz="1800" b="1" i="0" u="none" strike="noStrike" baseline="0" dirty="0" err="1">
                <a:solidFill>
                  <a:srgbClr val="000000"/>
                </a:solidFill>
                <a:latin typeface="Cambria Math" panose="02040503050406030204" pitchFamily="18" charset="0"/>
              </a:rPr>
              <a:t>Multilayer</a:t>
            </a:r>
            <a:r>
              <a:rPr lang="pt-BR" sz="1800" b="1" i="0" u="none" strike="noStrike" baseline="0" dirty="0">
                <a:solidFill>
                  <a:srgbClr val="000000"/>
                </a:solidFill>
                <a:latin typeface="Cambria Math" panose="02040503050406030204" pitchFamily="18" charset="0"/>
              </a:rPr>
              <a:t> </a:t>
            </a:r>
            <a:r>
              <a:rPr lang="pt-BR" sz="1800" b="1" i="0" u="none" strike="noStrike" baseline="0" dirty="0" err="1">
                <a:solidFill>
                  <a:srgbClr val="000000"/>
                </a:solidFill>
                <a:latin typeface="Cambria Math" panose="02040503050406030204" pitchFamily="18" charset="0"/>
              </a:rPr>
              <a:t>Perceptron</a:t>
            </a:r>
            <a:r>
              <a:rPr lang="pt-BR" sz="1800" b="1" i="0" u="none" strike="noStrike" baseline="0" dirty="0">
                <a:solidFill>
                  <a:srgbClr val="000000"/>
                </a:solidFill>
                <a:latin typeface="Cambria Math" panose="02040503050406030204" pitchFamily="18" charset="0"/>
              </a:rPr>
              <a:t>) = </a:t>
            </a:r>
            <a:r>
              <a:rPr lang="pt-BR" sz="1800" b="0" i="0" u="none" strike="noStrike" baseline="0" dirty="0">
                <a:solidFill>
                  <a:srgbClr val="000000"/>
                </a:solidFill>
                <a:latin typeface="Arial" panose="020B0604020202020204" pitchFamily="34" charset="0"/>
              </a:rPr>
              <a:t>é uma técnica de redes neurais computacionais que apresentam um modelo matemático inspirado na estrutura neural de organismos inteligentes e que adquirem conhecimento através da experiência do uso de dados.</a:t>
            </a:r>
          </a:p>
          <a:p>
            <a:r>
              <a:rPr lang="pt-BR" sz="1800" b="0" i="0" u="none" strike="noStrike" baseline="0" dirty="0">
                <a:solidFill>
                  <a:srgbClr val="000000"/>
                </a:solidFill>
                <a:latin typeface="Arial" panose="020B0604020202020204" pitchFamily="34" charset="0"/>
              </a:rPr>
              <a:t>Redes MLP </a:t>
            </a:r>
            <a:r>
              <a:rPr lang="fr-FR" sz="1800" b="0" i="0" u="none" strike="noStrike" baseline="0" dirty="0" err="1">
                <a:solidFill>
                  <a:srgbClr val="000000"/>
                </a:solidFill>
                <a:latin typeface="Arial" panose="020B0604020202020204" pitchFamily="34" charset="0"/>
              </a:rPr>
              <a:t>possuem</a:t>
            </a:r>
            <a:r>
              <a:rPr lang="fr-FR" sz="1800" b="0" i="0" u="none" strike="noStrike" baseline="0" dirty="0">
                <a:solidFill>
                  <a:srgbClr val="000000"/>
                </a:solidFill>
                <a:latin typeface="Arial" panose="020B0604020202020204" pitchFamily="34" charset="0"/>
              </a:rPr>
              <a:t> </a:t>
            </a:r>
            <a:r>
              <a:rPr lang="fr-FR" sz="1800" b="0" i="0" u="none" strike="noStrike" baseline="0" dirty="0" err="1">
                <a:solidFill>
                  <a:srgbClr val="000000"/>
                </a:solidFill>
                <a:latin typeface="Arial" panose="020B0604020202020204" pitchFamily="34" charset="0"/>
              </a:rPr>
              <a:t>multiplas</a:t>
            </a:r>
            <a:r>
              <a:rPr lang="fr-FR" sz="1800" b="0" i="0" u="none" strike="noStrike" baseline="0" dirty="0">
                <a:solidFill>
                  <a:srgbClr val="000000"/>
                </a:solidFill>
                <a:latin typeface="Arial" panose="020B0604020202020204" pitchFamily="34" charset="0"/>
              </a:rPr>
              <a:t> </a:t>
            </a:r>
            <a:r>
              <a:rPr lang="fr-FR" sz="1800" b="0" i="0" u="none" strike="noStrike" baseline="0" dirty="0" err="1">
                <a:solidFill>
                  <a:srgbClr val="000000"/>
                </a:solidFill>
                <a:latin typeface="Arial" panose="020B0604020202020204" pitchFamily="34" charset="0"/>
              </a:rPr>
              <a:t>camadas</a:t>
            </a:r>
            <a:r>
              <a:rPr lang="fr-FR" sz="1800" b="0" i="0" u="none" strike="noStrike" baseline="0" dirty="0">
                <a:solidFill>
                  <a:srgbClr val="000000"/>
                </a:solidFill>
                <a:latin typeface="Arial" panose="020B0604020202020204" pitchFamily="34" charset="0"/>
              </a:rPr>
              <a:t> de </a:t>
            </a:r>
            <a:r>
              <a:rPr lang="fr-FR" sz="1800" b="0" i="0" u="none" strike="noStrike" baseline="0" dirty="0" err="1">
                <a:solidFill>
                  <a:srgbClr val="000000"/>
                </a:solidFill>
                <a:latin typeface="Arial" panose="020B0604020202020204" pitchFamily="34" charset="0"/>
              </a:rPr>
              <a:t>neurônios</a:t>
            </a:r>
            <a:r>
              <a:rPr lang="fr-FR" sz="1800" b="0" i="0" u="none" strike="noStrike" baseline="0" dirty="0">
                <a:solidFill>
                  <a:srgbClr val="000000"/>
                </a:solidFill>
                <a:latin typeface="Arial" panose="020B0604020202020204" pitchFamily="34" charset="0"/>
              </a:rPr>
              <a:t> </a:t>
            </a:r>
            <a:r>
              <a:rPr lang="fr-FR" sz="1800" b="0" i="0" u="none" strike="noStrike" baseline="0" dirty="0" err="1">
                <a:solidFill>
                  <a:srgbClr val="000000"/>
                </a:solidFill>
                <a:latin typeface="Arial" panose="020B0604020202020204" pitchFamily="34" charset="0"/>
              </a:rPr>
              <a:t>artificiais</a:t>
            </a:r>
            <a:r>
              <a:rPr lang="fr-FR" sz="1800" b="0" i="0" u="none" strike="noStrike" baseline="0" dirty="0">
                <a:solidFill>
                  <a:srgbClr val="000000"/>
                </a:solidFill>
                <a:latin typeface="Arial" panose="020B0604020202020204" pitchFamily="34" charset="0"/>
              </a:rPr>
              <a:t>.</a:t>
            </a:r>
            <a:endParaRPr lang="pt-BR" sz="1800" b="1" i="0" u="none" strike="noStrike" baseline="0" dirty="0">
              <a:solidFill>
                <a:srgbClr val="000000"/>
              </a:solidFill>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800" b="1" i="0" u="none" strike="noStrike" baseline="0" dirty="0">
              <a:solidFill>
                <a:srgbClr val="000000"/>
              </a:solidFill>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800" b="0" i="0" u="none" strike="noStrike" baseline="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000" dirty="0">
              <a:effectLst/>
              <a:latin typeface="+mj-lt"/>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000" dirty="0">
              <a:effectLst/>
              <a:latin typeface="+mj-lt"/>
              <a:ea typeface="Calibri" panose="020F0502020204030204" pitchFamily="34" charset="0"/>
              <a:cs typeface="Times New Roman" panose="02020603050405020304" pitchFamily="18" charset="0"/>
            </a:endParaRPr>
          </a:p>
          <a:p>
            <a:endParaRPr lang="pt-BR" dirty="0"/>
          </a:p>
        </p:txBody>
      </p:sp>
      <p:sp>
        <p:nvSpPr>
          <p:cNvPr id="4" name="Espaço Reservado para Número de Slide 3"/>
          <p:cNvSpPr>
            <a:spLocks noGrp="1"/>
          </p:cNvSpPr>
          <p:nvPr>
            <p:ph type="sldNum" sz="quarter" idx="5"/>
          </p:nvPr>
        </p:nvSpPr>
        <p:spPr/>
        <p:txBody>
          <a:bodyPr/>
          <a:lstStyle/>
          <a:p>
            <a:fld id="{5B3D6B5E-29DC-4508-836F-7B1CB0DF6138}" type="slidenum">
              <a:rPr lang="pt-BR" smtClean="0"/>
              <a:t>12</a:t>
            </a:fld>
            <a:endParaRPr lang="pt-BR"/>
          </a:p>
        </p:txBody>
      </p:sp>
    </p:spTree>
    <p:extLst>
      <p:ext uri="{BB962C8B-B14F-4D97-AF65-F5344CB8AC3E}">
        <p14:creationId xmlns:p14="http://schemas.microsoft.com/office/powerpoint/2010/main" val="26675732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Esta etapa é importa pois  permite </a:t>
            </a:r>
            <a:r>
              <a:rPr lang="pt-BR" sz="1800" b="0" i="0" u="none" strike="noStrike" baseline="0" dirty="0">
                <a:solidFill>
                  <a:srgbClr val="000000"/>
                </a:solidFill>
              </a:rPr>
              <a:t>otimizar o processo de aprendizado dos modelos para produzir bons resultados.</a:t>
            </a:r>
            <a:endParaRPr lang="pt-BR" dirty="0"/>
          </a:p>
          <a:p>
            <a:endParaRPr lang="pt-BR" dirty="0"/>
          </a:p>
          <a:p>
            <a:r>
              <a:rPr lang="pt-BR" dirty="0"/>
              <a:t>Seleção de </a:t>
            </a:r>
            <a:r>
              <a:rPr lang="pt-BR" dirty="0" err="1"/>
              <a:t>features</a:t>
            </a:r>
            <a:r>
              <a:rPr lang="pt-BR" dirty="0"/>
              <a:t> =  o objetivo é utilizar </a:t>
            </a:r>
            <a:r>
              <a:rPr lang="pt-BR" sz="1800" dirty="0">
                <a:effectLst/>
                <a:latin typeface="Arial" panose="020B0604020202020204" pitchFamily="34" charset="0"/>
                <a:ea typeface="Calibri" panose="020F0502020204030204" pitchFamily="34" charset="0"/>
              </a:rPr>
              <a:t>atributos mais relevantes para resolução do problema. (utilizando </a:t>
            </a:r>
            <a:r>
              <a:rPr lang="pt-BR" sz="1800" dirty="0" err="1">
                <a:effectLst/>
                <a:latin typeface="Arial" panose="020B0604020202020204" pitchFamily="34" charset="0"/>
                <a:ea typeface="Calibri" panose="020F0502020204030204" pitchFamily="34" charset="0"/>
              </a:rPr>
              <a:t>métdo</a:t>
            </a:r>
            <a:r>
              <a:rPr lang="pt-BR" sz="1800" dirty="0">
                <a:effectLst/>
                <a:latin typeface="Arial" panose="020B0604020202020204" pitchFamily="34" charset="0"/>
                <a:ea typeface="Calibri" panose="020F0502020204030204" pitchFamily="34" charset="0"/>
              </a:rPr>
              <a:t> </a:t>
            </a:r>
            <a:r>
              <a:rPr lang="pt-BR" sz="1800" dirty="0" err="1">
                <a:effectLst/>
                <a:latin typeface="Arial" panose="020B0604020202020204" pitchFamily="34" charset="0"/>
                <a:ea typeface="Calibri" panose="020F0502020204030204" pitchFamily="34" charset="0"/>
              </a:rPr>
              <a:t>selectKbest</a:t>
            </a:r>
            <a:r>
              <a:rPr lang="pt-BR" sz="1800" dirty="0">
                <a:effectLst/>
                <a:latin typeface="Arial" panose="020B0604020202020204" pitchFamily="34" charset="0"/>
                <a:ea typeface="Calibri" panose="020F0502020204030204" pitchFamily="34" charset="0"/>
              </a:rPr>
              <a:t>  e </a:t>
            </a:r>
            <a:r>
              <a:rPr lang="pt-BR" sz="1800" dirty="0" err="1">
                <a:effectLst/>
                <a:latin typeface="Arial" panose="020B0604020202020204" pitchFamily="34" charset="0"/>
                <a:ea typeface="Calibri" panose="020F0502020204030204" pitchFamily="34" charset="0"/>
              </a:rPr>
              <a:t>fit_transform</a:t>
            </a:r>
            <a:r>
              <a:rPr lang="pt-BR" sz="1800" dirty="0">
                <a:effectLst/>
                <a:latin typeface="Arial" panose="020B0604020202020204" pitchFamily="34" charset="0"/>
                <a:ea typeface="Calibri" panose="020F0502020204030204" pitchFamily="34" charset="0"/>
              </a:rPr>
              <a:t> da </a:t>
            </a:r>
            <a:r>
              <a:rPr lang="pt-BR" sz="1800" dirty="0" err="1">
                <a:effectLst/>
                <a:latin typeface="Arial" panose="020B0604020202020204" pitchFamily="34" charset="0"/>
                <a:ea typeface="Calibri" panose="020F0502020204030204" pitchFamily="34" charset="0"/>
              </a:rPr>
              <a:t>lib</a:t>
            </a:r>
            <a:r>
              <a:rPr lang="pt-BR" sz="1800" dirty="0">
                <a:effectLst/>
                <a:latin typeface="Arial" panose="020B0604020202020204" pitchFamily="34" charset="0"/>
                <a:ea typeface="Calibri" panose="020F0502020204030204" pitchFamily="34" charset="0"/>
              </a:rPr>
              <a:t> </a:t>
            </a:r>
            <a:r>
              <a:rPr lang="pt-BR" sz="1800" b="0" i="0" u="none" strike="noStrike" baseline="0" dirty="0" err="1">
                <a:solidFill>
                  <a:srgbClr val="000000"/>
                </a:solidFill>
              </a:rPr>
              <a:t>sklearn</a:t>
            </a:r>
            <a:r>
              <a:rPr lang="pt-BR" sz="1800" b="0" i="0" u="none" strike="noStrike" baseline="0" dirty="0">
                <a:solidFill>
                  <a:srgbClr val="000000"/>
                </a:solidFill>
              </a:rPr>
              <a:t>.</a:t>
            </a:r>
            <a:r>
              <a:rPr lang="pt-BR" sz="1800" dirty="0">
                <a:effectLst/>
                <a:latin typeface="Arial" panose="020B0604020202020204" pitchFamily="34" charset="0"/>
                <a:ea typeface="Calibri" panose="020F0502020204030204" pitchFamily="34" charset="0"/>
              </a:rPr>
              <a:t>)</a:t>
            </a:r>
            <a:endParaRPr lang="pt-BR" dirty="0"/>
          </a:p>
          <a:p>
            <a:endParaRPr lang="pt-BR" dirty="0"/>
          </a:p>
          <a:p>
            <a:r>
              <a:rPr lang="pt-BR" dirty="0"/>
              <a:t>Normalização = </a:t>
            </a:r>
            <a:r>
              <a:rPr lang="pt-BR" sz="1800" dirty="0">
                <a:effectLst/>
                <a:latin typeface="Arial" panose="020B0604020202020204" pitchFamily="34" charset="0"/>
                <a:ea typeface="Calibri" panose="020F0502020204030204" pitchFamily="34" charset="0"/>
              </a:rPr>
              <a:t>objetivo é alterar os valores das colunas numéricas no conjunto de dados para usar uma escala comum, sem distorcer diferenças nos intervalos de valores ou perda de informações. (utilizado os métodos </a:t>
            </a:r>
            <a:r>
              <a:rPr lang="pt-BR" sz="1800" b="0" i="1" u="none" strike="noStrike" baseline="0" dirty="0" err="1">
                <a:solidFill>
                  <a:srgbClr val="000000"/>
                </a:solidFill>
                <a:latin typeface="Arial" panose="020B0604020202020204" pitchFamily="34" charset="0"/>
              </a:rPr>
              <a:t>MinMaxScaler</a:t>
            </a:r>
            <a:r>
              <a:rPr lang="pt-BR" sz="1800" b="0" i="1" u="none" strike="noStrike" baseline="0" dirty="0">
                <a:solidFill>
                  <a:srgbClr val="000000"/>
                </a:solidFill>
                <a:latin typeface="Arial" panose="020B0604020202020204" pitchFamily="34" charset="0"/>
              </a:rPr>
              <a:t>()</a:t>
            </a:r>
            <a:r>
              <a:rPr lang="pt-BR" sz="1800" b="0" i="0" u="none" strike="noStrike" baseline="0" dirty="0">
                <a:solidFill>
                  <a:srgbClr val="000000"/>
                </a:solidFill>
                <a:latin typeface="Arial" panose="020B0604020202020204" pitchFamily="34" charset="0"/>
              </a:rPr>
              <a:t>, </a:t>
            </a:r>
            <a:r>
              <a:rPr lang="pt-BR" sz="1800" b="0" i="1" u="none" strike="noStrike" baseline="0" dirty="0" err="1">
                <a:solidFill>
                  <a:srgbClr val="000000"/>
                </a:solidFill>
                <a:latin typeface="Arial" panose="020B0604020202020204" pitchFamily="34" charset="0"/>
              </a:rPr>
              <a:t>fit_transform</a:t>
            </a:r>
            <a:r>
              <a:rPr lang="pt-BR" sz="1800" b="0" i="1" u="none" strike="noStrike" baseline="0" dirty="0">
                <a:solidFill>
                  <a:srgbClr val="000000"/>
                </a:solidFill>
                <a:latin typeface="Arial" panose="020B0604020202020204" pitchFamily="34" charset="0"/>
              </a:rPr>
              <a:t>()</a:t>
            </a:r>
            <a:r>
              <a:rPr lang="pt-BR" sz="1800" b="0" i="0" u="none" strike="noStrike" baseline="0" dirty="0">
                <a:solidFill>
                  <a:srgbClr val="000000"/>
                </a:solidFill>
                <a:latin typeface="Arial" panose="020B0604020202020204" pitchFamily="34" charset="0"/>
              </a:rPr>
              <a:t>, e </a:t>
            </a:r>
            <a:r>
              <a:rPr lang="pt-BR" sz="1800" b="0" i="1" u="none" strike="noStrike" baseline="0" dirty="0" err="1">
                <a:solidFill>
                  <a:srgbClr val="000000"/>
                </a:solidFill>
                <a:latin typeface="Arial" panose="020B0604020202020204" pitchFamily="34" charset="0"/>
              </a:rPr>
              <a:t>transform</a:t>
            </a:r>
            <a:r>
              <a:rPr lang="pt-BR" sz="1800" b="0" i="1" u="none" strike="noStrike" baseline="0" dirty="0">
                <a:solidFill>
                  <a:srgbClr val="000000"/>
                </a:solidFill>
                <a:latin typeface="Arial" panose="020B0604020202020204" pitchFamily="34" charset="0"/>
              </a:rPr>
              <a:t> ()</a:t>
            </a:r>
            <a:r>
              <a:rPr lang="pt-BR" sz="1800" b="0" i="0" u="none" strike="noStrike" baseline="0" dirty="0">
                <a:solidFill>
                  <a:srgbClr val="000000"/>
                </a:solidFill>
                <a:latin typeface="Arial" panose="020B0604020202020204" pitchFamily="34" charset="0"/>
              </a:rPr>
              <a:t> da </a:t>
            </a:r>
            <a:r>
              <a:rPr lang="pt-BR" sz="1800" b="0" i="0" u="none" strike="noStrike" baseline="0" dirty="0" err="1">
                <a:solidFill>
                  <a:srgbClr val="000000"/>
                </a:solidFill>
                <a:latin typeface="Arial" panose="020B0604020202020204" pitchFamily="34" charset="0"/>
              </a:rPr>
              <a:t>lib</a:t>
            </a:r>
            <a:r>
              <a:rPr lang="pt-BR" sz="1800" b="0" i="0" u="none" strike="noStrike" baseline="0" dirty="0">
                <a:solidFill>
                  <a:srgbClr val="000000"/>
                </a:solidFill>
                <a:latin typeface="Arial" panose="020B0604020202020204" pitchFamily="34" charset="0"/>
              </a:rPr>
              <a:t> </a:t>
            </a:r>
            <a:r>
              <a:rPr lang="pt-BR" sz="1800" b="0" i="0" u="none" strike="noStrike" baseline="0" dirty="0" err="1">
                <a:solidFill>
                  <a:srgbClr val="000000"/>
                </a:solidFill>
              </a:rPr>
              <a:t>sklearn</a:t>
            </a:r>
            <a:r>
              <a:rPr lang="pt-BR" sz="1800" b="0" i="0" u="none" strike="noStrike" baseline="0" dirty="0">
                <a:solidFill>
                  <a:srgbClr val="000000"/>
                </a:solidFill>
              </a:rPr>
              <a:t>).</a:t>
            </a:r>
            <a:endParaRPr lang="pt-BR" sz="1800" dirty="0">
              <a:effectLst/>
              <a:latin typeface="Arial" panose="020B0604020202020204" pitchFamily="34" charset="0"/>
              <a:ea typeface="Calibri" panose="020F0502020204030204" pitchFamily="34" charset="0"/>
            </a:endParaRPr>
          </a:p>
          <a:p>
            <a:endParaRPr lang="pt-BR" dirty="0"/>
          </a:p>
        </p:txBody>
      </p:sp>
      <p:sp>
        <p:nvSpPr>
          <p:cNvPr id="4" name="Espaço Reservado para Número de Slide 3"/>
          <p:cNvSpPr>
            <a:spLocks noGrp="1"/>
          </p:cNvSpPr>
          <p:nvPr>
            <p:ph type="sldNum" sz="quarter" idx="5"/>
          </p:nvPr>
        </p:nvSpPr>
        <p:spPr/>
        <p:txBody>
          <a:bodyPr/>
          <a:lstStyle/>
          <a:p>
            <a:fld id="{5B3D6B5E-29DC-4508-836F-7B1CB0DF6138}" type="slidenum">
              <a:rPr lang="pt-BR" smtClean="0"/>
              <a:t>13</a:t>
            </a:fld>
            <a:endParaRPr lang="pt-BR"/>
          </a:p>
        </p:txBody>
      </p:sp>
    </p:spTree>
    <p:extLst>
      <p:ext uri="{BB962C8B-B14F-4D97-AF65-F5344CB8AC3E}">
        <p14:creationId xmlns:p14="http://schemas.microsoft.com/office/powerpoint/2010/main" val="28645737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1" dirty="0" err="1"/>
              <a:t>Holdout</a:t>
            </a:r>
            <a:r>
              <a:rPr lang="pt-BR" dirty="0"/>
              <a:t> = é uma técnica que </a:t>
            </a:r>
            <a:r>
              <a:rPr lang="pt-BR" sz="1800" b="0" i="0" u="none" strike="noStrike" baseline="0" dirty="0">
                <a:solidFill>
                  <a:srgbClr val="000000"/>
                </a:solidFill>
                <a:latin typeface="Arial" panose="020B0604020202020204" pitchFamily="34" charset="0"/>
              </a:rPr>
              <a:t>consiste em dividir o conjunto total de dados em dois subconjuntos mutuamente exclusivos, um para treinamento e outro para teste. Esse método pode evitar problemas de </a:t>
            </a:r>
            <a:r>
              <a:rPr lang="pt-BR" sz="1800" b="0" i="0" u="none" strike="noStrike" baseline="0" dirty="0" err="1">
                <a:solidFill>
                  <a:srgbClr val="000000"/>
                </a:solidFill>
                <a:latin typeface="Arial" panose="020B0604020202020204" pitchFamily="34" charset="0"/>
              </a:rPr>
              <a:t>Overfitting</a:t>
            </a:r>
            <a:r>
              <a:rPr lang="pt-BR" sz="1800" b="0" i="0" u="none" strike="noStrike" baseline="0" dirty="0">
                <a:solidFill>
                  <a:srgbClr val="000000"/>
                </a:solidFill>
                <a:latin typeface="Arial" panose="020B0604020202020204" pitchFamily="34" charset="0"/>
              </a:rPr>
              <a:t> e </a:t>
            </a:r>
            <a:r>
              <a:rPr lang="pt-BR" sz="1800" b="0" i="0" u="none" strike="noStrike" baseline="0" dirty="0" err="1">
                <a:solidFill>
                  <a:srgbClr val="000000"/>
                </a:solidFill>
                <a:latin typeface="Arial" panose="020B0604020202020204" pitchFamily="34" charset="0"/>
              </a:rPr>
              <a:t>Underfitting</a:t>
            </a:r>
            <a:r>
              <a:rPr lang="pt-BR" sz="1800" b="0" i="0" u="none" strike="noStrike" baseline="0" dirty="0">
                <a:solidFill>
                  <a:srgbClr val="000000"/>
                </a:solidFill>
                <a:latin typeface="Arial" panose="020B0604020202020204" pitchFamily="34" charset="0"/>
              </a:rPr>
              <a:t>.</a:t>
            </a:r>
          </a:p>
          <a:p>
            <a:r>
              <a:rPr lang="pt-BR" sz="1800" b="1" i="0" u="none" strike="noStrike" baseline="0" dirty="0" err="1">
                <a:solidFill>
                  <a:srgbClr val="000000"/>
                </a:solidFill>
                <a:latin typeface="Arial" panose="020B0604020202020204" pitchFamily="34" charset="0"/>
              </a:rPr>
              <a:t>Overfitting</a:t>
            </a:r>
            <a:r>
              <a:rPr lang="pt-BR" sz="1800" b="0" i="0" u="none" strike="noStrike" baseline="0" dirty="0">
                <a:solidFill>
                  <a:srgbClr val="000000"/>
                </a:solidFill>
                <a:latin typeface="Arial" panose="020B0604020202020204" pitchFamily="34" charset="0"/>
              </a:rPr>
              <a:t> =  </a:t>
            </a:r>
            <a:r>
              <a:rPr lang="pt-BR" sz="2800" dirty="0"/>
              <a:t>É quando o modelo aprende demais sobre os dados de treino, </a:t>
            </a:r>
            <a:r>
              <a:rPr lang="pt-BR" sz="4000" dirty="0"/>
              <a:t>e não fica adequado quando recebe novos dados.</a:t>
            </a:r>
          </a:p>
          <a:p>
            <a:r>
              <a:rPr lang="pt-BR" sz="1800" b="1" i="0" u="none" strike="noStrike" baseline="0" dirty="0" err="1">
                <a:solidFill>
                  <a:srgbClr val="000000"/>
                </a:solidFill>
                <a:latin typeface="Arial" panose="020B0604020202020204" pitchFamily="34" charset="0"/>
              </a:rPr>
              <a:t>Underfitting</a:t>
            </a:r>
            <a:r>
              <a:rPr lang="pt-BR" sz="1800" b="0" i="0" u="none" strike="noStrike" baseline="0" dirty="0">
                <a:solidFill>
                  <a:srgbClr val="000000"/>
                </a:solidFill>
                <a:latin typeface="Arial" panose="020B0604020202020204" pitchFamily="34" charset="0"/>
              </a:rPr>
              <a:t> = É quando o </a:t>
            </a:r>
            <a:r>
              <a:rPr lang="pt-BR" sz="2800" dirty="0"/>
              <a:t>modelo não consegue aprender suficientemente sobre os dados, por estar genérico demais.</a:t>
            </a:r>
            <a:endParaRPr lang="pt-BR" sz="1800" b="0" i="0" u="none" strike="noStrike" baseline="0" dirty="0">
              <a:solidFill>
                <a:srgbClr val="000000"/>
              </a:solidFill>
              <a:latin typeface="Arial" panose="020B0604020202020204" pitchFamily="34" charset="0"/>
            </a:endParaRPr>
          </a:p>
          <a:p>
            <a:endParaRPr lang="pt-BR" sz="1800" b="0" i="0" u="none" strike="noStrike" baseline="0" dirty="0">
              <a:solidFill>
                <a:srgbClr val="000000"/>
              </a:solidFill>
              <a:latin typeface="Arial" panose="020B0604020202020204" pitchFamily="34" charset="0"/>
            </a:endParaRPr>
          </a:p>
          <a:p>
            <a:r>
              <a:rPr lang="pt-BR" sz="1800" b="1" i="0" u="none" strike="noStrike" baseline="0" dirty="0">
                <a:solidFill>
                  <a:srgbClr val="000000"/>
                </a:solidFill>
                <a:latin typeface="Arial" panose="020B0604020202020204" pitchFamily="34" charset="0"/>
              </a:rPr>
              <a:t>RMSE</a:t>
            </a:r>
            <a:r>
              <a:rPr lang="pt-BR" sz="1800" b="0" i="0" u="none" strike="noStrike" baseline="0" dirty="0">
                <a:solidFill>
                  <a:srgbClr val="000000"/>
                </a:solidFill>
                <a:latin typeface="Arial" panose="020B0604020202020204" pitchFamily="34" charset="0"/>
              </a:rPr>
              <a:t> = Essa métrica serve para verificar o erro entre o valor real e valor predito. Quanto mais próximo de zero for o valor obtido por esta métrica, melhor é o resultado da predição.</a:t>
            </a:r>
          </a:p>
          <a:p>
            <a:endParaRPr lang="pt-BR" sz="1800" b="0" i="0" u="none" strike="noStrike" baseline="0" dirty="0">
              <a:solidFill>
                <a:srgbClr val="000000"/>
              </a:solidFill>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800" b="1" i="0" u="none" strike="noStrike" baseline="0" dirty="0">
                <a:solidFill>
                  <a:srgbClr val="000000"/>
                </a:solidFill>
                <a:latin typeface="Arial" panose="020B0604020202020204" pitchFamily="34" charset="0"/>
              </a:rPr>
              <a:t>Coeficiente Determinação </a:t>
            </a:r>
            <a:r>
              <a:rPr lang="pt-BR" sz="1200" b="1" dirty="0">
                <a:effectLst/>
                <a:latin typeface="+mj-lt"/>
                <a:ea typeface="Calibri" panose="020F0502020204030204" pitchFamily="34" charset="0"/>
              </a:rPr>
              <a:t>R²</a:t>
            </a:r>
            <a:r>
              <a:rPr lang="pt-BR" sz="1200" dirty="0">
                <a:effectLst/>
                <a:latin typeface="+mj-lt"/>
                <a:ea typeface="Calibri" panose="020F0502020204030204" pitchFamily="34" charset="0"/>
              </a:rPr>
              <a:t> = </a:t>
            </a:r>
            <a:r>
              <a:rPr lang="pt-BR" sz="1800" b="0" i="0" u="none" strike="noStrike" baseline="0" dirty="0">
                <a:solidFill>
                  <a:srgbClr val="000000"/>
                </a:solidFill>
                <a:latin typeface="Arial" panose="020B0604020202020204" pitchFamily="34" charset="0"/>
              </a:rPr>
              <a:t>diz o quanto o modelo está prevendo corretamente com base em duas medidas, geralmente expresso em porcentagem.	</a:t>
            </a:r>
          </a:p>
          <a:p>
            <a:pPr marL="0" marR="0" lvl="0" indent="0" algn="l" defTabSz="914400" rtl="0" eaLnBrk="1" fontAlgn="auto" latinLnBrk="0" hangingPunct="1">
              <a:lnSpc>
                <a:spcPct val="100000"/>
              </a:lnSpc>
              <a:spcBef>
                <a:spcPts val="0"/>
              </a:spcBef>
              <a:spcAft>
                <a:spcPts val="0"/>
              </a:spcAft>
              <a:buClrTx/>
              <a:buSzTx/>
              <a:buFontTx/>
              <a:buNone/>
              <a:tabLst/>
              <a:defRPr/>
            </a:pPr>
            <a:r>
              <a:rPr lang="pt-BR" sz="1800" b="0" i="0" u="none" strike="noStrike" baseline="0" dirty="0">
                <a:solidFill>
                  <a:srgbClr val="000000"/>
                </a:solidFill>
                <a:latin typeface="Arial" panose="020B0604020202020204" pitchFamily="34" charset="0"/>
              </a:rPr>
              <a:t>	</a:t>
            </a:r>
          </a:p>
          <a:p>
            <a:r>
              <a:rPr lang="pt-BR" dirty="0"/>
              <a:t> </a:t>
            </a:r>
          </a:p>
        </p:txBody>
      </p:sp>
      <p:sp>
        <p:nvSpPr>
          <p:cNvPr id="4" name="Espaço Reservado para Número de Slide 3"/>
          <p:cNvSpPr>
            <a:spLocks noGrp="1"/>
          </p:cNvSpPr>
          <p:nvPr>
            <p:ph type="sldNum" sz="quarter" idx="5"/>
          </p:nvPr>
        </p:nvSpPr>
        <p:spPr/>
        <p:txBody>
          <a:bodyPr/>
          <a:lstStyle/>
          <a:p>
            <a:fld id="{5B3D6B5E-29DC-4508-836F-7B1CB0DF6138}" type="slidenum">
              <a:rPr lang="pt-BR" smtClean="0"/>
              <a:t>14</a:t>
            </a:fld>
            <a:endParaRPr lang="pt-BR"/>
          </a:p>
        </p:txBody>
      </p:sp>
    </p:spTree>
    <p:extLst>
      <p:ext uri="{BB962C8B-B14F-4D97-AF65-F5344CB8AC3E}">
        <p14:creationId xmlns:p14="http://schemas.microsoft.com/office/powerpoint/2010/main" val="28808427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 resultado de uma média de 5 execuções. Já que o redes neurais de múltiplas camadas a cada iteração o peso pode mudar e alterar o resultado.</a:t>
            </a:r>
          </a:p>
          <a:p>
            <a:endParaRPr lang="pt-BR" dirty="0">
              <a:solidFill>
                <a:srgbClr val="C00000"/>
              </a:solidFill>
            </a:endParaRPr>
          </a:p>
          <a:p>
            <a:r>
              <a:rPr lang="pt-BR" sz="1800" b="1" i="0" u="none" strike="noStrike" baseline="0" dirty="0">
                <a:solidFill>
                  <a:srgbClr val="C00000"/>
                </a:solidFill>
                <a:latin typeface="Arial" panose="020B0604020202020204" pitchFamily="34" charset="0"/>
              </a:rPr>
              <a:t>*** Essa Diferença do RESULTADO da etapa avaliação e validação pode ocorrer devido à dificuldade que o modelo tem em realizar uma predição exata. Inclusive, essa dificuldade já é apresentada na etapa de teste onde há a presença de um erro. </a:t>
            </a:r>
          </a:p>
          <a:p>
            <a:endParaRPr lang="pt-BR" sz="1800" b="1" i="0" u="none" strike="noStrike" baseline="0" dirty="0">
              <a:solidFill>
                <a:srgbClr val="000000"/>
              </a:solidFill>
              <a:latin typeface="Arial" panose="020B0604020202020204" pitchFamily="34" charset="0"/>
            </a:endParaRPr>
          </a:p>
          <a:p>
            <a:r>
              <a:rPr lang="pt-BR" sz="1800" b="1" i="0" u="none" strike="noStrike" baseline="0" dirty="0">
                <a:solidFill>
                  <a:srgbClr val="000000"/>
                </a:solidFill>
                <a:latin typeface="Arial" panose="020B0604020202020204" pitchFamily="34" charset="0"/>
              </a:rPr>
              <a:t>Com esses modelos desenvolvidos, o investidor poderá enriquece-lo com mais informações que subsidiem na tomada de decisão, tais como inclusão de mais fontes de dados, definição de mais </a:t>
            </a:r>
            <a:r>
              <a:rPr lang="pt-BR" sz="1800" b="1" i="0" u="none" strike="noStrike" baseline="0" dirty="0" err="1">
                <a:solidFill>
                  <a:srgbClr val="000000"/>
                </a:solidFill>
                <a:latin typeface="Arial" panose="020B0604020202020204" pitchFamily="34" charset="0"/>
              </a:rPr>
              <a:t>features</a:t>
            </a:r>
            <a:r>
              <a:rPr lang="pt-BR" sz="1800" b="1" i="0" u="none" strike="noStrike" baseline="0" dirty="0">
                <a:solidFill>
                  <a:srgbClr val="000000"/>
                </a:solidFill>
                <a:latin typeface="Arial" panose="020B0604020202020204" pitchFamily="34" charset="0"/>
              </a:rPr>
              <a:t> para treino e teste, entre outros. </a:t>
            </a:r>
          </a:p>
          <a:p>
            <a:endParaRPr lang="pt-BR" dirty="0"/>
          </a:p>
        </p:txBody>
      </p:sp>
      <p:sp>
        <p:nvSpPr>
          <p:cNvPr id="4" name="Espaço Reservado para Número de Slide 3"/>
          <p:cNvSpPr>
            <a:spLocks noGrp="1"/>
          </p:cNvSpPr>
          <p:nvPr>
            <p:ph type="sldNum" sz="quarter" idx="5"/>
          </p:nvPr>
        </p:nvSpPr>
        <p:spPr/>
        <p:txBody>
          <a:bodyPr/>
          <a:lstStyle/>
          <a:p>
            <a:fld id="{5B3D6B5E-29DC-4508-836F-7B1CB0DF6138}" type="slidenum">
              <a:rPr lang="pt-BR" smtClean="0"/>
              <a:t>15</a:t>
            </a:fld>
            <a:endParaRPr lang="pt-BR"/>
          </a:p>
        </p:txBody>
      </p:sp>
    </p:spTree>
    <p:extLst>
      <p:ext uri="{BB962C8B-B14F-4D97-AF65-F5344CB8AC3E}">
        <p14:creationId xmlns:p14="http://schemas.microsoft.com/office/powerpoint/2010/main" val="26173003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Tabela com algumas vantagens e desvantagens de cada </a:t>
            </a:r>
            <a:r>
              <a:rPr lang="pt-BR"/>
              <a:t>modelo desenvolvido.</a:t>
            </a:r>
            <a:endParaRPr lang="pt-BR" dirty="0"/>
          </a:p>
        </p:txBody>
      </p:sp>
      <p:sp>
        <p:nvSpPr>
          <p:cNvPr id="4" name="Espaço Reservado para Número de Slide 3"/>
          <p:cNvSpPr>
            <a:spLocks noGrp="1"/>
          </p:cNvSpPr>
          <p:nvPr>
            <p:ph type="sldNum" sz="quarter" idx="5"/>
          </p:nvPr>
        </p:nvSpPr>
        <p:spPr/>
        <p:txBody>
          <a:bodyPr/>
          <a:lstStyle/>
          <a:p>
            <a:fld id="{5B3D6B5E-29DC-4508-836F-7B1CB0DF6138}" type="slidenum">
              <a:rPr lang="pt-BR" smtClean="0"/>
              <a:t>16</a:t>
            </a:fld>
            <a:endParaRPr lang="pt-BR"/>
          </a:p>
        </p:txBody>
      </p:sp>
    </p:spTree>
    <p:extLst>
      <p:ext uri="{BB962C8B-B14F-4D97-AF65-F5344CB8AC3E}">
        <p14:creationId xmlns:p14="http://schemas.microsoft.com/office/powerpoint/2010/main" val="38581332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B3D6B5E-29DC-4508-836F-7B1CB0DF6138}" type="slidenum">
              <a:rPr lang="pt-BR" smtClean="0"/>
              <a:t>17</a:t>
            </a:fld>
            <a:endParaRPr lang="pt-BR"/>
          </a:p>
        </p:txBody>
      </p:sp>
    </p:spTree>
    <p:extLst>
      <p:ext uri="{BB962C8B-B14F-4D97-AF65-F5344CB8AC3E}">
        <p14:creationId xmlns:p14="http://schemas.microsoft.com/office/powerpoint/2010/main" val="155959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800" b="0" i="0" u="none" strike="noStrike" baseline="0" dirty="0">
                <a:solidFill>
                  <a:srgbClr val="000000"/>
                </a:solidFill>
                <a:latin typeface="Arial" panose="020B0604020202020204" pitchFamily="34" charset="0"/>
              </a:rPr>
              <a:t>Inicialmente, destacamos o mercado financeiro brasileiro, que tem se tornado cada vez mais uma oportunidade para quem deseja obter outras fontes de renda.</a:t>
            </a:r>
          </a:p>
          <a:p>
            <a:r>
              <a:rPr lang="pt-BR" sz="1800" b="0" i="0" u="none" strike="noStrike" baseline="0" dirty="0">
                <a:solidFill>
                  <a:srgbClr val="000000"/>
                </a:solidFill>
                <a:latin typeface="Arial" panose="020B0604020202020204" pitchFamily="34" charset="0"/>
              </a:rPr>
              <a:t>Desses investimentos, destaca-se as </a:t>
            </a:r>
            <a:r>
              <a:rPr lang="pt-BR" sz="1800" b="1" i="0" u="none" strike="noStrike" baseline="0" dirty="0">
                <a:solidFill>
                  <a:srgbClr val="000000"/>
                </a:solidFill>
                <a:latin typeface="Arial" panose="020B0604020202020204" pitchFamily="34" charset="0"/>
              </a:rPr>
              <a:t>Ações (que são títulos emitidos por empresas que representam uma parte do capital delas).</a:t>
            </a:r>
          </a:p>
          <a:p>
            <a:endParaRPr lang="pt-BR" sz="1800" b="0" i="0" u="none" strike="noStrike" baseline="0" dirty="0">
              <a:solidFill>
                <a:srgbClr val="000000"/>
              </a:solidFill>
              <a:latin typeface="Arial" panose="020B0604020202020204" pitchFamily="34" charset="0"/>
            </a:endParaRPr>
          </a:p>
          <a:p>
            <a:r>
              <a:rPr lang="pt-BR" sz="1800" b="0" i="0" u="none" strike="noStrike" baseline="0" dirty="0">
                <a:solidFill>
                  <a:srgbClr val="000000"/>
                </a:solidFill>
                <a:latin typeface="Arial" panose="020B0604020202020204" pitchFamily="34" charset="0"/>
              </a:rPr>
              <a:t>As ações estão se tornando atrativas aos brasileiros, pois:</a:t>
            </a:r>
          </a:p>
          <a:p>
            <a:endParaRPr lang="pt-BR" sz="1800" b="0" i="0" u="none" strike="noStrike" baseline="0" dirty="0">
              <a:solidFill>
                <a:srgbClr val="000000"/>
              </a:solidFill>
              <a:latin typeface="Arial" panose="020B0604020202020204" pitchFamily="34" charset="0"/>
            </a:endParaRPr>
          </a:p>
          <a:p>
            <a:r>
              <a:rPr lang="pt-BR" sz="1800" b="1" i="0" u="none" strike="noStrike" baseline="0" dirty="0" err="1">
                <a:solidFill>
                  <a:srgbClr val="000000"/>
                </a:solidFill>
                <a:latin typeface="Arial" panose="020B0604020202020204" pitchFamily="34" charset="0"/>
              </a:rPr>
              <a:t>Machine</a:t>
            </a:r>
            <a:r>
              <a:rPr lang="pt-BR" sz="1800" b="1" i="0" u="none" strike="noStrike" baseline="0" dirty="0">
                <a:solidFill>
                  <a:srgbClr val="000000"/>
                </a:solidFill>
                <a:latin typeface="Arial" panose="020B0604020202020204" pitchFamily="34" charset="0"/>
              </a:rPr>
              <a:t> Learning </a:t>
            </a:r>
            <a:r>
              <a:rPr lang="pt-BR" sz="1800" b="0" i="0" u="none" strike="noStrike" baseline="0" dirty="0">
                <a:solidFill>
                  <a:srgbClr val="000000"/>
                </a:solidFill>
                <a:latin typeface="Arial" panose="020B0604020202020204" pitchFamily="34" charset="0"/>
              </a:rPr>
              <a:t>= pode ser definido como o estudo de algoritmos de computador que se aprimoram automaticamente por meio da experiência e do uso de dados.  Por exemplo, ML pode ser usado para realizar previsões de preços, vendas , detecção de fraudes, sistemas de recomendações, entre outros.</a:t>
            </a:r>
          </a:p>
          <a:p>
            <a:endParaRPr lang="pt-BR" sz="1800" b="0" i="0" u="none" strike="noStrike" baseline="0" dirty="0">
              <a:solidFill>
                <a:srgbClr val="000000"/>
              </a:solidFill>
              <a:latin typeface="Arial" panose="020B0604020202020204" pitchFamily="34" charset="0"/>
            </a:endParaRPr>
          </a:p>
          <a:p>
            <a:endParaRPr lang="pt-BR" sz="1800" b="0" i="0" u="none" strike="noStrike" baseline="0" dirty="0">
              <a:solidFill>
                <a:srgbClr val="000000"/>
              </a:solidFill>
              <a:latin typeface="Arial" panose="020B0604020202020204" pitchFamily="34" charset="0"/>
            </a:endParaRPr>
          </a:p>
        </p:txBody>
      </p:sp>
      <p:sp>
        <p:nvSpPr>
          <p:cNvPr id="4" name="Espaço Reservado para Número de Slide 3"/>
          <p:cNvSpPr>
            <a:spLocks noGrp="1"/>
          </p:cNvSpPr>
          <p:nvPr>
            <p:ph type="sldNum" sz="quarter" idx="5"/>
          </p:nvPr>
        </p:nvSpPr>
        <p:spPr/>
        <p:txBody>
          <a:bodyPr/>
          <a:lstStyle/>
          <a:p>
            <a:fld id="{5B3D6B5E-29DC-4508-836F-7B1CB0DF6138}" type="slidenum">
              <a:rPr lang="pt-BR" smtClean="0"/>
              <a:t>2</a:t>
            </a:fld>
            <a:endParaRPr lang="pt-BR"/>
          </a:p>
        </p:txBody>
      </p:sp>
    </p:spTree>
    <p:extLst>
      <p:ext uri="{BB962C8B-B14F-4D97-AF65-F5344CB8AC3E}">
        <p14:creationId xmlns:p14="http://schemas.microsoft.com/office/powerpoint/2010/main" val="1802010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Nesse caso, há um problema proposto:</a:t>
            </a:r>
          </a:p>
        </p:txBody>
      </p:sp>
      <p:sp>
        <p:nvSpPr>
          <p:cNvPr id="4" name="Espaço Reservado para Número de Slide 3"/>
          <p:cNvSpPr>
            <a:spLocks noGrp="1"/>
          </p:cNvSpPr>
          <p:nvPr>
            <p:ph type="sldNum" sz="quarter" idx="5"/>
          </p:nvPr>
        </p:nvSpPr>
        <p:spPr/>
        <p:txBody>
          <a:bodyPr/>
          <a:lstStyle/>
          <a:p>
            <a:fld id="{5B3D6B5E-29DC-4508-836F-7B1CB0DF6138}" type="slidenum">
              <a:rPr lang="pt-BR" smtClean="0"/>
              <a:t>3</a:t>
            </a:fld>
            <a:endParaRPr lang="pt-BR"/>
          </a:p>
        </p:txBody>
      </p:sp>
    </p:spTree>
    <p:extLst>
      <p:ext uri="{BB962C8B-B14F-4D97-AF65-F5344CB8AC3E}">
        <p14:creationId xmlns:p14="http://schemas.microsoft.com/office/powerpoint/2010/main" val="994024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B3D6B5E-29DC-4508-836F-7B1CB0DF6138}" type="slidenum">
              <a:rPr lang="pt-BR" smtClean="0"/>
              <a:t>4</a:t>
            </a:fld>
            <a:endParaRPr lang="pt-BR"/>
          </a:p>
        </p:txBody>
      </p:sp>
    </p:spTree>
    <p:extLst>
      <p:ext uri="{BB962C8B-B14F-4D97-AF65-F5344CB8AC3E}">
        <p14:creationId xmlns:p14="http://schemas.microsoft.com/office/powerpoint/2010/main" val="1333229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800" b="0" i="0" u="none" strike="noStrike" baseline="0" dirty="0">
                <a:solidFill>
                  <a:srgbClr val="000000"/>
                </a:solidFill>
                <a:latin typeface="Arial" panose="020B0604020202020204" pitchFamily="34" charset="0"/>
              </a:rPr>
              <a:t>Python = Linguagem de programação muito explorado para análise dados	</a:t>
            </a:r>
          </a:p>
          <a:p>
            <a:pPr marL="0" marR="0" lvl="0" indent="0" algn="l" defTabSz="914400" rtl="0" eaLnBrk="1" fontAlgn="auto" latinLnBrk="0" hangingPunct="1">
              <a:lnSpc>
                <a:spcPct val="100000"/>
              </a:lnSpc>
              <a:spcBef>
                <a:spcPts val="0"/>
              </a:spcBef>
              <a:spcAft>
                <a:spcPts val="0"/>
              </a:spcAft>
              <a:buClrTx/>
              <a:buSzTx/>
              <a:buFontTx/>
              <a:buNone/>
              <a:tabLst/>
              <a:defRPr/>
            </a:pPr>
            <a:r>
              <a:rPr lang="pt-BR" sz="1800" b="0" i="0" u="none" strike="noStrike" baseline="0" dirty="0" err="1">
                <a:solidFill>
                  <a:srgbClr val="000000"/>
                </a:solidFill>
                <a:latin typeface="Arial" panose="020B0604020202020204" pitchFamily="34" charset="0"/>
              </a:rPr>
              <a:t>Jupyter</a:t>
            </a:r>
            <a:r>
              <a:rPr lang="pt-BR" sz="1800" b="0" i="0" u="none" strike="noStrike" baseline="0" dirty="0">
                <a:solidFill>
                  <a:srgbClr val="000000"/>
                </a:solidFill>
                <a:latin typeface="Arial" panose="020B0604020202020204" pitchFamily="34" charset="0"/>
              </a:rPr>
              <a:t> = Interface gráfica para criação e execução de códigos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sz="1800" b="0" i="0" u="none" strike="noStrike" baseline="0" dirty="0">
                <a:solidFill>
                  <a:srgbClr val="000000"/>
                </a:solidFill>
                <a:latin typeface="Arial" panose="020B0604020202020204" pitchFamily="34" charset="0"/>
              </a:rPr>
              <a:t>Plataforma Anaconda = Distribuição das linguagens de programação Python e R 	</a:t>
            </a:r>
          </a:p>
          <a:p>
            <a:pPr marL="0" marR="0" lvl="0" indent="0" algn="l" defTabSz="914400" rtl="0" eaLnBrk="1" fontAlgn="auto" latinLnBrk="0" hangingPunct="1">
              <a:lnSpc>
                <a:spcPct val="100000"/>
              </a:lnSpc>
              <a:spcBef>
                <a:spcPts val="0"/>
              </a:spcBef>
              <a:spcAft>
                <a:spcPts val="0"/>
              </a:spcAft>
              <a:buClrTx/>
              <a:buSzTx/>
              <a:buFontTx/>
              <a:buNone/>
              <a:tabLst/>
              <a:defRPr/>
            </a:pPr>
            <a:r>
              <a:rPr lang="pt-BR" sz="1800" b="0" i="0" u="none" strike="noStrike" baseline="0" dirty="0">
                <a:solidFill>
                  <a:srgbClr val="000000"/>
                </a:solidFill>
                <a:latin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800" b="0" i="0" u="none" strike="noStrike" baseline="0" dirty="0">
              <a:solidFill>
                <a:srgbClr val="000000"/>
              </a:solidFill>
              <a:latin typeface="Arial" panose="020B0604020202020204" pitchFamily="34" charset="0"/>
            </a:endParaRPr>
          </a:p>
          <a:p>
            <a:endParaRPr lang="pt-BR" dirty="0"/>
          </a:p>
        </p:txBody>
      </p:sp>
      <p:sp>
        <p:nvSpPr>
          <p:cNvPr id="4" name="Espaço Reservado para Número de Slide 3"/>
          <p:cNvSpPr>
            <a:spLocks noGrp="1"/>
          </p:cNvSpPr>
          <p:nvPr>
            <p:ph type="sldNum" sz="quarter" idx="5"/>
          </p:nvPr>
        </p:nvSpPr>
        <p:spPr/>
        <p:txBody>
          <a:bodyPr/>
          <a:lstStyle/>
          <a:p>
            <a:fld id="{5B3D6B5E-29DC-4508-836F-7B1CB0DF6138}" type="slidenum">
              <a:rPr lang="pt-BR" smtClean="0"/>
              <a:t>5</a:t>
            </a:fld>
            <a:endParaRPr lang="pt-BR"/>
          </a:p>
        </p:txBody>
      </p:sp>
    </p:spTree>
    <p:extLst>
      <p:ext uri="{BB962C8B-B14F-4D97-AF65-F5344CB8AC3E}">
        <p14:creationId xmlns:p14="http://schemas.microsoft.com/office/powerpoint/2010/main" val="10674197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B3D6B5E-29DC-4508-836F-7B1CB0DF6138}" type="slidenum">
              <a:rPr lang="pt-BR" smtClean="0"/>
              <a:t>6</a:t>
            </a:fld>
            <a:endParaRPr lang="pt-BR"/>
          </a:p>
        </p:txBody>
      </p:sp>
    </p:spTree>
    <p:extLst>
      <p:ext uri="{BB962C8B-B14F-4D97-AF65-F5344CB8AC3E}">
        <p14:creationId xmlns:p14="http://schemas.microsoft.com/office/powerpoint/2010/main" val="31460327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Pandas = </a:t>
            </a:r>
            <a:r>
              <a:rPr lang="pt-BR" b="0" dirty="0"/>
              <a:t>manipulação de dados</a:t>
            </a:r>
            <a:endParaRPr lang="pt-BR"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1"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err="1"/>
              <a:t>NumPy</a:t>
            </a:r>
            <a:r>
              <a:rPr lang="pt-BR" b="1" dirty="0"/>
              <a:t> = </a:t>
            </a:r>
            <a:r>
              <a:rPr lang="pt-BR" b="0" dirty="0"/>
              <a:t>aplicação de funções matemáticas</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1"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err="1"/>
              <a:t>scikit-learn</a:t>
            </a:r>
            <a:r>
              <a:rPr lang="pt-BR" b="1" dirty="0"/>
              <a:t> = </a:t>
            </a:r>
            <a:r>
              <a:rPr lang="pt-BR" b="0" dirty="0"/>
              <a:t>criação de </a:t>
            </a:r>
            <a:r>
              <a:rPr lang="pt-BR" b="0" dirty="0">
                <a:hlinkClick r:id="rId3"/>
              </a:rPr>
              <a:t>modelos de </a:t>
            </a:r>
            <a:r>
              <a:rPr lang="pt-BR" b="0" dirty="0" err="1">
                <a:hlinkClick r:id="rId3"/>
              </a:rPr>
              <a:t>machine</a:t>
            </a:r>
            <a:r>
              <a:rPr lang="pt-BR" b="0" dirty="0">
                <a:hlinkClick r:id="rId3"/>
              </a:rPr>
              <a:t> </a:t>
            </a:r>
            <a:r>
              <a:rPr lang="pt-BR" b="0" dirty="0" err="1">
                <a:hlinkClick r:id="rId3"/>
              </a:rPr>
              <a:t>learning</a:t>
            </a:r>
            <a:r>
              <a:rPr lang="pt-BR" dirty="0"/>
              <a:t>.  Aplica-se a</a:t>
            </a:r>
            <a:r>
              <a:rPr lang="pt-BR" b="0" dirty="0"/>
              <a:t> tarefas de regressão, classificação, </a:t>
            </a:r>
            <a:r>
              <a:rPr lang="pt-BR" b="0" dirty="0" err="1"/>
              <a:t>Clusterização</a:t>
            </a:r>
            <a:r>
              <a:rPr lang="pt-BR" b="0" dirty="0"/>
              <a:t>, Entre outras.</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dirty="0"/>
          </a:p>
        </p:txBody>
      </p:sp>
      <p:sp>
        <p:nvSpPr>
          <p:cNvPr id="4" name="Espaço Reservado para Número de Slide 3"/>
          <p:cNvSpPr>
            <a:spLocks noGrp="1"/>
          </p:cNvSpPr>
          <p:nvPr>
            <p:ph type="sldNum" sz="quarter" idx="5"/>
          </p:nvPr>
        </p:nvSpPr>
        <p:spPr/>
        <p:txBody>
          <a:bodyPr/>
          <a:lstStyle/>
          <a:p>
            <a:fld id="{5B3D6B5E-29DC-4508-836F-7B1CB0DF6138}" type="slidenum">
              <a:rPr lang="pt-BR" smtClean="0"/>
              <a:t>7</a:t>
            </a:fld>
            <a:endParaRPr lang="pt-BR"/>
          </a:p>
        </p:txBody>
      </p:sp>
    </p:spTree>
    <p:extLst>
      <p:ext uri="{BB962C8B-B14F-4D97-AF65-F5344CB8AC3E}">
        <p14:creationId xmlns:p14="http://schemas.microsoft.com/office/powerpoint/2010/main" val="5631288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Mostrar a quantidade de registros de cada </a:t>
            </a:r>
            <a:r>
              <a:rPr lang="pt-BR" dirty="0" err="1"/>
              <a:t>Dataset</a:t>
            </a:r>
            <a:endParaRPr lang="pt-BR" dirty="0"/>
          </a:p>
          <a:p>
            <a:r>
              <a:rPr lang="pt-BR" dirty="0"/>
              <a:t>Mostrar os métodos para extração de dados</a:t>
            </a:r>
          </a:p>
          <a:p>
            <a:endParaRPr lang="pt-BR" dirty="0"/>
          </a:p>
          <a:p>
            <a:r>
              <a:rPr lang="pt-BR" sz="1800" b="0" i="0" u="none" strike="noStrike" baseline="0" dirty="0">
                <a:solidFill>
                  <a:srgbClr val="000000"/>
                </a:solidFill>
                <a:latin typeface="Arial" panose="020B0604020202020204" pitchFamily="34" charset="0"/>
              </a:rPr>
              <a:t>Conforme é observado, a QTDE DE REGISTROS do </a:t>
            </a:r>
            <a:r>
              <a:rPr lang="pt-BR" sz="1800" b="0" i="0" u="none" strike="noStrike" baseline="0" dirty="0" err="1">
                <a:solidFill>
                  <a:srgbClr val="000000"/>
                </a:solidFill>
                <a:latin typeface="Arial" panose="020B0604020202020204" pitchFamily="34" charset="0"/>
              </a:rPr>
              <a:t>Dataset</a:t>
            </a:r>
            <a:r>
              <a:rPr lang="pt-BR" sz="1800" b="0" i="0" u="none" strike="noStrike" baseline="0" dirty="0">
                <a:solidFill>
                  <a:srgbClr val="000000"/>
                </a:solidFill>
                <a:latin typeface="Arial" panose="020B0604020202020204" pitchFamily="34" charset="0"/>
              </a:rPr>
              <a:t> Ação é de 1362, e do dólar é de 1460. </a:t>
            </a:r>
          </a:p>
          <a:p>
            <a:r>
              <a:rPr lang="pt-BR" sz="1800" b="0" i="0" u="none" strike="noStrike" baseline="0" dirty="0">
                <a:solidFill>
                  <a:srgbClr val="000000"/>
                </a:solidFill>
                <a:latin typeface="Arial" panose="020B0604020202020204" pitchFamily="34" charset="0"/>
              </a:rPr>
              <a:t>Essa diferença é devido à ausência de registros na fonte dos dados da ação. Essa ausência poderia ser suprida com preenchimento desses registros utilizando estratégias de </a:t>
            </a:r>
            <a:r>
              <a:rPr lang="pt-BR" sz="1800" b="0" i="1" u="none" strike="noStrike" baseline="0" dirty="0" err="1">
                <a:solidFill>
                  <a:srgbClr val="000000"/>
                </a:solidFill>
                <a:latin typeface="Arial" panose="020B0604020202020204" pitchFamily="34" charset="0"/>
              </a:rPr>
              <a:t>oversampling</a:t>
            </a:r>
            <a:r>
              <a:rPr lang="pt-BR" sz="1800" b="0" i="1" u="none" strike="noStrike" baseline="0" dirty="0">
                <a:solidFill>
                  <a:srgbClr val="000000"/>
                </a:solidFill>
                <a:latin typeface="Arial" panose="020B0604020202020204" pitchFamily="34" charset="0"/>
              </a:rPr>
              <a:t> </a:t>
            </a:r>
            <a:r>
              <a:rPr lang="pt-BR" sz="1800" b="0" i="0" u="none" strike="noStrike" baseline="0" dirty="0">
                <a:solidFill>
                  <a:srgbClr val="000000"/>
                </a:solidFill>
                <a:latin typeface="Arial" panose="020B0604020202020204" pitchFamily="34" charset="0"/>
              </a:rPr>
              <a:t>por exemplo , preencher com valores aleatórios ou média de valores, entretanto, optou-se por não modificar o </a:t>
            </a:r>
            <a:r>
              <a:rPr lang="pt-BR" sz="1800" b="0" i="0" u="none" strike="noStrike" baseline="0" dirty="0" err="1">
                <a:solidFill>
                  <a:srgbClr val="000000"/>
                </a:solidFill>
                <a:latin typeface="Arial" panose="020B0604020202020204" pitchFamily="34" charset="0"/>
              </a:rPr>
              <a:t>Dataset</a:t>
            </a:r>
            <a:r>
              <a:rPr lang="pt-BR" sz="1800" b="0" i="0" u="none" strike="noStrike" baseline="0" dirty="0">
                <a:solidFill>
                  <a:srgbClr val="000000"/>
                </a:solidFill>
                <a:latin typeface="Arial" panose="020B0604020202020204" pitchFamily="34" charset="0"/>
              </a:rPr>
              <a:t> inserindo valores que possam se diferenciar do comportamento real da ação. </a:t>
            </a:r>
          </a:p>
          <a:p>
            <a:r>
              <a:rPr lang="pt-BR" sz="1800" b="0" i="0" u="none" strike="noStrike" baseline="0" dirty="0">
                <a:solidFill>
                  <a:srgbClr val="000000"/>
                </a:solidFill>
                <a:latin typeface="Arial" panose="020B0604020202020204" pitchFamily="34" charset="0"/>
              </a:rPr>
              <a:t>Além disso, com o método de integração a ser explicado mais a frente utilizando </a:t>
            </a:r>
            <a:r>
              <a:rPr lang="pt-BR" sz="1800" b="0" i="0" u="none" strike="noStrike" baseline="0" dirty="0" err="1">
                <a:solidFill>
                  <a:srgbClr val="000000"/>
                </a:solidFill>
                <a:latin typeface="Arial" panose="020B0604020202020204" pitchFamily="34" charset="0"/>
              </a:rPr>
              <a:t>inner</a:t>
            </a:r>
            <a:r>
              <a:rPr lang="pt-BR" sz="1800" b="0" i="0" u="none" strike="noStrike" baseline="0" dirty="0">
                <a:solidFill>
                  <a:srgbClr val="000000"/>
                </a:solidFill>
                <a:latin typeface="Arial" panose="020B0604020202020204" pitchFamily="34" charset="0"/>
              </a:rPr>
              <a:t> </a:t>
            </a:r>
            <a:r>
              <a:rPr lang="pt-BR" sz="1800" b="0" i="0" u="none" strike="noStrike" baseline="0" dirty="0" err="1">
                <a:solidFill>
                  <a:srgbClr val="000000"/>
                </a:solidFill>
                <a:latin typeface="Arial" panose="020B0604020202020204" pitchFamily="34" charset="0"/>
              </a:rPr>
              <a:t>join</a:t>
            </a:r>
            <a:r>
              <a:rPr lang="pt-BR" sz="1800" b="0" i="0" u="none" strike="noStrike" baseline="0" dirty="0">
                <a:solidFill>
                  <a:srgbClr val="000000"/>
                </a:solidFill>
                <a:latin typeface="Arial" panose="020B0604020202020204" pitchFamily="34" charset="0"/>
              </a:rPr>
              <a:t>, </a:t>
            </a:r>
            <a:r>
              <a:rPr lang="pt-BR" sz="1800" b="0" i="0" u="none" strike="noStrike" baseline="0" dirty="0" err="1">
                <a:solidFill>
                  <a:srgbClr val="000000"/>
                </a:solidFill>
                <a:latin typeface="Arial" panose="020B0604020202020204" pitchFamily="34" charset="0"/>
              </a:rPr>
              <a:t>somentes</a:t>
            </a:r>
            <a:r>
              <a:rPr lang="pt-BR" sz="1800" b="0" i="0" u="none" strike="noStrike" baseline="0" dirty="0">
                <a:solidFill>
                  <a:srgbClr val="000000"/>
                </a:solidFill>
                <a:latin typeface="Arial" panose="020B0604020202020204" pitchFamily="34" charset="0"/>
              </a:rPr>
              <a:t> valores que estão presente em ambos </a:t>
            </a:r>
            <a:r>
              <a:rPr lang="pt-BR" sz="1800" b="0" i="0" u="none" strike="noStrike" baseline="0" dirty="0" err="1">
                <a:solidFill>
                  <a:srgbClr val="000000"/>
                </a:solidFill>
                <a:latin typeface="Arial" panose="020B0604020202020204" pitchFamily="34" charset="0"/>
              </a:rPr>
              <a:t>dataset</a:t>
            </a:r>
            <a:r>
              <a:rPr lang="pt-BR" sz="1800" b="0" i="0" u="none" strike="noStrike" baseline="0" dirty="0">
                <a:solidFill>
                  <a:srgbClr val="000000"/>
                </a:solidFill>
                <a:latin typeface="Arial" panose="020B0604020202020204" pitchFamily="34" charset="0"/>
              </a:rPr>
              <a:t> serão integrados.</a:t>
            </a:r>
            <a:endParaRPr lang="pt-BR" dirty="0"/>
          </a:p>
        </p:txBody>
      </p:sp>
      <p:sp>
        <p:nvSpPr>
          <p:cNvPr id="4" name="Espaço Reservado para Número de Slide 3"/>
          <p:cNvSpPr>
            <a:spLocks noGrp="1"/>
          </p:cNvSpPr>
          <p:nvPr>
            <p:ph type="sldNum" sz="quarter" idx="5"/>
          </p:nvPr>
        </p:nvSpPr>
        <p:spPr/>
        <p:txBody>
          <a:bodyPr/>
          <a:lstStyle/>
          <a:p>
            <a:fld id="{5B3D6B5E-29DC-4508-836F-7B1CB0DF6138}" type="slidenum">
              <a:rPr lang="pt-BR" smtClean="0"/>
              <a:t>8</a:t>
            </a:fld>
            <a:endParaRPr lang="pt-BR"/>
          </a:p>
        </p:txBody>
      </p:sp>
    </p:spTree>
    <p:extLst>
      <p:ext uri="{BB962C8B-B14F-4D97-AF65-F5344CB8AC3E}">
        <p14:creationId xmlns:p14="http://schemas.microsoft.com/office/powerpoint/2010/main" val="36704581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None/>
            </a:pPr>
            <a:r>
              <a:rPr lang="pt-BR" dirty="0"/>
              <a:t>Verificamos as seguintes situações:</a:t>
            </a:r>
          </a:p>
          <a:p>
            <a:pPr marL="228600" indent="-228600">
              <a:buAutoNum type="arabicParenR"/>
            </a:pPr>
            <a:r>
              <a:rPr lang="pt-BR" dirty="0"/>
              <a:t>verificação dos valores nulos.</a:t>
            </a:r>
          </a:p>
          <a:p>
            <a:pPr marL="228600" indent="-228600">
              <a:buAutoNum type="arabicParenR"/>
            </a:pPr>
            <a:r>
              <a:rPr lang="pt-BR" dirty="0"/>
              <a:t>remoção do atributo ‘</a:t>
            </a:r>
            <a:r>
              <a:rPr lang="pt-BR" dirty="0" err="1"/>
              <a:t>currency</a:t>
            </a:r>
            <a:r>
              <a:rPr lang="pt-BR" dirty="0"/>
              <a:t>’ unidade monetária, pois será utilizada apenas atributos numéricos para predição do preço da ação.</a:t>
            </a:r>
          </a:p>
          <a:p>
            <a:pPr marL="0" indent="0">
              <a:buNone/>
            </a:pPr>
            <a:r>
              <a:rPr lang="pt-BR" dirty="0"/>
              <a:t>  (</a:t>
            </a:r>
            <a:r>
              <a:rPr lang="pt-BR" dirty="0" err="1"/>
              <a:t>axis</a:t>
            </a:r>
            <a:r>
              <a:rPr lang="pt-BR" dirty="0"/>
              <a:t> = 1 remove a coluna)</a:t>
            </a:r>
          </a:p>
        </p:txBody>
      </p:sp>
      <p:sp>
        <p:nvSpPr>
          <p:cNvPr id="4" name="Espaço Reservado para Número de Slide 3"/>
          <p:cNvSpPr>
            <a:spLocks noGrp="1"/>
          </p:cNvSpPr>
          <p:nvPr>
            <p:ph type="sldNum" sz="quarter" idx="5"/>
          </p:nvPr>
        </p:nvSpPr>
        <p:spPr/>
        <p:txBody>
          <a:bodyPr/>
          <a:lstStyle/>
          <a:p>
            <a:fld id="{5B3D6B5E-29DC-4508-836F-7B1CB0DF6138}" type="slidenum">
              <a:rPr lang="pt-BR" smtClean="0"/>
              <a:t>9</a:t>
            </a:fld>
            <a:endParaRPr lang="pt-BR"/>
          </a:p>
        </p:txBody>
      </p:sp>
    </p:spTree>
    <p:extLst>
      <p:ext uri="{BB962C8B-B14F-4D97-AF65-F5344CB8AC3E}">
        <p14:creationId xmlns:p14="http://schemas.microsoft.com/office/powerpoint/2010/main" val="37934924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BR"/>
              <a:t>Clique para editar o título Mestre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C77013D0-638E-4A33-AB34-86019814C299}" type="datetime1">
              <a:rPr lang="pt-BR" smtClean="0"/>
              <a:t>16/09/2021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6C7072D-3C4C-4F98-A70A-7E031AA00953}" type="slidenum">
              <a:rPr lang="pt-BR" smtClean="0"/>
              <a:t>‹nº›</a:t>
            </a:fld>
            <a:endParaRPr lang="pt-B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1257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6845D7A3-C44C-4CDA-B138-8C4A0803885C}" type="datetime1">
              <a:rPr lang="pt-BR" smtClean="0"/>
              <a:t>16/09/2021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6C7072D-3C4C-4F98-A70A-7E031AA00953}" type="slidenum">
              <a:rPr lang="pt-BR" smtClean="0"/>
              <a:t>‹nº›</a:t>
            </a:fld>
            <a:endParaRPr lang="pt-BR"/>
          </a:p>
        </p:txBody>
      </p:sp>
    </p:spTree>
    <p:extLst>
      <p:ext uri="{BB962C8B-B14F-4D97-AF65-F5344CB8AC3E}">
        <p14:creationId xmlns:p14="http://schemas.microsoft.com/office/powerpoint/2010/main" val="3940486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exto e Título Vertical">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23611A69-02C5-464B-95F9-DA0C800AA55B}" type="datetime1">
              <a:rPr lang="pt-BR" smtClean="0"/>
              <a:t>16/09/2021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6C7072D-3C4C-4F98-A70A-7E031AA00953}" type="slidenum">
              <a:rPr lang="pt-BR" smtClean="0"/>
              <a:t>‹nº›</a:t>
            </a:fld>
            <a:endParaRPr lang="pt-BR"/>
          </a:p>
        </p:txBody>
      </p:sp>
    </p:spTree>
    <p:extLst>
      <p:ext uri="{BB962C8B-B14F-4D97-AF65-F5344CB8AC3E}">
        <p14:creationId xmlns:p14="http://schemas.microsoft.com/office/powerpoint/2010/main" val="2003490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75CBB99C-8086-4DC3-AEF2-D6A66F657597}" type="datetime1">
              <a:rPr lang="pt-BR" smtClean="0"/>
              <a:t>16/09/2021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6C7072D-3C4C-4F98-A70A-7E031AA00953}" type="slidenum">
              <a:rPr lang="pt-BR" smtClean="0"/>
              <a:t>‹nº›</a:t>
            </a:fld>
            <a:endParaRPr lang="pt-BR"/>
          </a:p>
        </p:txBody>
      </p:sp>
    </p:spTree>
    <p:extLst>
      <p:ext uri="{BB962C8B-B14F-4D97-AF65-F5344CB8AC3E}">
        <p14:creationId xmlns:p14="http://schemas.microsoft.com/office/powerpoint/2010/main" val="1906366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BR"/>
              <a:t>Clique para editar o título Mestre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8D8A7CDF-04D8-436B-9A05-6C4F04B20E12}" type="datetime1">
              <a:rPr lang="pt-BR" smtClean="0"/>
              <a:t>16/09/2021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6C7072D-3C4C-4F98-A70A-7E031AA00953}" type="slidenum">
              <a:rPr lang="pt-BR" smtClean="0"/>
              <a:t>‹nº›</a:t>
            </a:fld>
            <a:endParaRPr lang="pt-B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5582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E3853FB9-68D1-4345-9CD9-1D55548DA4A1}" type="datetime1">
              <a:rPr lang="pt-BR" smtClean="0"/>
              <a:t>16/09/2021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96C7072D-3C4C-4F98-A70A-7E031AA00953}" type="slidenum">
              <a:rPr lang="pt-BR" smtClean="0"/>
              <a:t>‹nº›</a:t>
            </a:fld>
            <a:endParaRPr lang="pt-BR"/>
          </a:p>
        </p:txBody>
      </p:sp>
    </p:spTree>
    <p:extLst>
      <p:ext uri="{BB962C8B-B14F-4D97-AF65-F5344CB8AC3E}">
        <p14:creationId xmlns:p14="http://schemas.microsoft.com/office/powerpoint/2010/main" val="1322038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097280" y="2582334"/>
            <a:ext cx="4937760" cy="33782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217920" y="2582334"/>
            <a:ext cx="4937760" cy="33782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F79F59ED-521D-463C-814D-AA5A91792FE9}" type="datetime1">
              <a:rPr lang="pt-BR" smtClean="0"/>
              <a:t>16/09/2021</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96C7072D-3C4C-4F98-A70A-7E031AA00953}" type="slidenum">
              <a:rPr lang="pt-BR" smtClean="0"/>
              <a:t>‹nº›</a:t>
            </a:fld>
            <a:endParaRPr lang="pt-BR"/>
          </a:p>
        </p:txBody>
      </p:sp>
    </p:spTree>
    <p:extLst>
      <p:ext uri="{BB962C8B-B14F-4D97-AF65-F5344CB8AC3E}">
        <p14:creationId xmlns:p14="http://schemas.microsoft.com/office/powerpoint/2010/main" val="2319845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B08FAB60-8090-4312-85B1-DB14B18B2ABE}" type="datetime1">
              <a:rPr lang="pt-BR" smtClean="0"/>
              <a:t>16/09/2021</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96C7072D-3C4C-4F98-A70A-7E031AA00953}" type="slidenum">
              <a:rPr lang="pt-BR" smtClean="0"/>
              <a:t>‹nº›</a:t>
            </a:fld>
            <a:endParaRPr lang="pt-BR"/>
          </a:p>
        </p:txBody>
      </p:sp>
    </p:spTree>
    <p:extLst>
      <p:ext uri="{BB962C8B-B14F-4D97-AF65-F5344CB8AC3E}">
        <p14:creationId xmlns:p14="http://schemas.microsoft.com/office/powerpoint/2010/main" val="2614730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13E2296-15AD-401D-B7A0-A50CEE3727E9}" type="datetime1">
              <a:rPr lang="pt-BR" smtClean="0"/>
              <a:t>16/09/2021</a:t>
            </a:fld>
            <a:endParaRPr lang="pt-B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pt-BR"/>
          </a:p>
        </p:txBody>
      </p:sp>
      <p:sp>
        <p:nvSpPr>
          <p:cNvPr id="9" name="Slide Number Placeholder 8"/>
          <p:cNvSpPr>
            <a:spLocks noGrp="1"/>
          </p:cNvSpPr>
          <p:nvPr>
            <p:ph type="sldNum" sz="quarter" idx="12"/>
          </p:nvPr>
        </p:nvSpPr>
        <p:spPr/>
        <p:txBody>
          <a:bodyPr/>
          <a:lstStyle/>
          <a:p>
            <a:fld id="{96C7072D-3C4C-4F98-A70A-7E031AA00953}" type="slidenum">
              <a:rPr lang="pt-BR" smtClean="0"/>
              <a:t>‹nº›</a:t>
            </a:fld>
            <a:endParaRPr lang="pt-BR"/>
          </a:p>
        </p:txBody>
      </p:sp>
    </p:spTree>
    <p:extLst>
      <p:ext uri="{BB962C8B-B14F-4D97-AF65-F5344CB8AC3E}">
        <p14:creationId xmlns:p14="http://schemas.microsoft.com/office/powerpoint/2010/main" val="1767296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BR"/>
              <a:t>Clique para editar o título Mestre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4167E4E-978C-4389-A1A8-810735C39D28}" type="datetime1">
              <a:rPr lang="pt-BR" smtClean="0"/>
              <a:t>16/09/2021</a:t>
            </a:fld>
            <a:endParaRPr lang="pt-B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pt-B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6C7072D-3C4C-4F98-A70A-7E031AA00953}" type="slidenum">
              <a:rPr lang="pt-BR" smtClean="0"/>
              <a:t>‹nº›</a:t>
            </a:fld>
            <a:endParaRPr lang="pt-BR"/>
          </a:p>
        </p:txBody>
      </p:sp>
    </p:spTree>
    <p:extLst>
      <p:ext uri="{BB962C8B-B14F-4D97-AF65-F5344CB8AC3E}">
        <p14:creationId xmlns:p14="http://schemas.microsoft.com/office/powerpoint/2010/main" val="3038002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CA6C894B-AEA0-4090-A811-CFF51C98AFF9}" type="datetime1">
              <a:rPr lang="pt-BR" smtClean="0"/>
              <a:t>16/09/2021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96C7072D-3C4C-4F98-A70A-7E031AA00953}" type="slidenum">
              <a:rPr lang="pt-BR" smtClean="0"/>
              <a:t>‹nº›</a:t>
            </a:fld>
            <a:endParaRPr lang="pt-BR"/>
          </a:p>
        </p:txBody>
      </p:sp>
    </p:spTree>
    <p:extLst>
      <p:ext uri="{BB962C8B-B14F-4D97-AF65-F5344CB8AC3E}">
        <p14:creationId xmlns:p14="http://schemas.microsoft.com/office/powerpoint/2010/main" val="2952550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BR"/>
              <a:t>Clique para editar o título Mestre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38B8EFF-515A-44E9-87F6-E62D4BFA54EA}" type="datetime1">
              <a:rPr lang="pt-BR" smtClean="0"/>
              <a:t>16/09/2021</a:t>
            </a:fld>
            <a:endParaRPr lang="pt-B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pt-B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6C7072D-3C4C-4F98-A70A-7E031AA00953}" type="slidenum">
              <a:rPr lang="pt-BR" smtClean="0"/>
              <a:t>‹nº›</a:t>
            </a:fld>
            <a:endParaRPr lang="pt-B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7235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28.png"/><Relationship Id="rId5" Type="http://schemas.openxmlformats.org/officeDocument/2006/relationships/image" Target="../media/image25.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37.png"/><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35.png"/></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1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2.jpg"/><Relationship Id="rId5" Type="http://schemas.openxmlformats.org/officeDocument/2006/relationships/image" Target="../media/image11.png"/><Relationship Id="rId10" Type="http://schemas.openxmlformats.org/officeDocument/2006/relationships/image" Target="../media/image16.jpeg"/><Relationship Id="rId4" Type="http://schemas.openxmlformats.org/officeDocument/2006/relationships/image" Target="../media/image10.png"/><Relationship Id="rId9"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7F6011-4C0B-4E5E-9A07-28F1ED09C87C}"/>
              </a:ext>
            </a:extLst>
          </p:cNvPr>
          <p:cNvSpPr>
            <a:spLocks noGrp="1"/>
          </p:cNvSpPr>
          <p:nvPr>
            <p:ph type="ctrTitle"/>
          </p:nvPr>
        </p:nvSpPr>
        <p:spPr>
          <a:xfrm>
            <a:off x="2556366" y="818957"/>
            <a:ext cx="8052046" cy="958467"/>
          </a:xfrm>
        </p:spPr>
        <p:txBody>
          <a:bodyPr>
            <a:noAutofit/>
          </a:bodyPr>
          <a:lstStyle/>
          <a:p>
            <a:br>
              <a:rPr lang="pt-BR" sz="3500" dirty="0"/>
            </a:br>
            <a:br>
              <a:rPr lang="pt-BR" sz="3500" dirty="0"/>
            </a:br>
            <a:br>
              <a:rPr lang="pt-BR" sz="3500" dirty="0"/>
            </a:br>
            <a:br>
              <a:rPr lang="pt-BR" sz="3500" dirty="0"/>
            </a:br>
            <a:br>
              <a:rPr lang="pt-BR" sz="3500" dirty="0"/>
            </a:br>
            <a:br>
              <a:rPr lang="pt-BR" sz="3500" dirty="0"/>
            </a:br>
            <a:br>
              <a:rPr lang="pt-BR" sz="3500" dirty="0"/>
            </a:br>
            <a:r>
              <a:rPr lang="pt-BR" sz="2600" dirty="0"/>
              <a:t>Curso de Especialização em Ciência de Dados e Big Data</a:t>
            </a:r>
            <a:br>
              <a:rPr lang="pt-BR" sz="2500" dirty="0"/>
            </a:br>
            <a:endParaRPr lang="pt-BR" sz="2500" dirty="0"/>
          </a:p>
        </p:txBody>
      </p:sp>
      <p:sp>
        <p:nvSpPr>
          <p:cNvPr id="3" name="Subtítulo 2">
            <a:extLst>
              <a:ext uri="{FF2B5EF4-FFF2-40B4-BE49-F238E27FC236}">
                <a16:creationId xmlns:a16="http://schemas.microsoft.com/office/drawing/2014/main" id="{67EC4637-BDCB-48B7-B77A-205138A909C4}"/>
              </a:ext>
            </a:extLst>
          </p:cNvPr>
          <p:cNvSpPr>
            <a:spLocks noGrp="1"/>
          </p:cNvSpPr>
          <p:nvPr>
            <p:ph type="subTitle" idx="1"/>
          </p:nvPr>
        </p:nvSpPr>
        <p:spPr/>
        <p:txBody>
          <a:bodyPr>
            <a:normAutofit fontScale="85000" lnSpcReduction="20000"/>
          </a:bodyPr>
          <a:lstStyle/>
          <a:p>
            <a:r>
              <a:rPr lang="pt-BR" dirty="0"/>
              <a:t>Trabalho de Conclusão de Curso</a:t>
            </a:r>
          </a:p>
          <a:p>
            <a:r>
              <a:rPr lang="pt-BR" dirty="0"/>
              <a:t>Alison Diego Harka Machado</a:t>
            </a:r>
          </a:p>
          <a:p>
            <a:r>
              <a:rPr lang="pt-BR" dirty="0"/>
              <a:t>Turma 2020</a:t>
            </a:r>
          </a:p>
          <a:p>
            <a:endParaRPr lang="pt-BR" dirty="0">
              <a:latin typeface="+mn-lt"/>
            </a:endParaRPr>
          </a:p>
          <a:p>
            <a:endParaRPr lang="pt-BR" dirty="0">
              <a:latin typeface="+mn-lt"/>
            </a:endParaRPr>
          </a:p>
        </p:txBody>
      </p:sp>
      <p:pic>
        <p:nvPicPr>
          <p:cNvPr id="15" name="Imagem 14" descr="Logotipo, nome da empresa&#10;&#10;Descrição gerada automaticamente">
            <a:extLst>
              <a:ext uri="{FF2B5EF4-FFF2-40B4-BE49-F238E27FC236}">
                <a16:creationId xmlns:a16="http://schemas.microsoft.com/office/drawing/2014/main" id="{458817D2-0C44-481A-99FD-8615A8FFA2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1048" y="483713"/>
            <a:ext cx="1091373" cy="1231960"/>
          </a:xfrm>
          <a:prstGeom prst="rect">
            <a:avLst/>
          </a:prstGeom>
        </p:spPr>
      </p:pic>
      <p:sp>
        <p:nvSpPr>
          <p:cNvPr id="6" name="CaixaDeTexto 5">
            <a:extLst>
              <a:ext uri="{FF2B5EF4-FFF2-40B4-BE49-F238E27FC236}">
                <a16:creationId xmlns:a16="http://schemas.microsoft.com/office/drawing/2014/main" id="{D166F2A1-404F-4F87-A4E6-03F311C46EAD}"/>
              </a:ext>
            </a:extLst>
          </p:cNvPr>
          <p:cNvSpPr txBox="1"/>
          <p:nvPr/>
        </p:nvSpPr>
        <p:spPr>
          <a:xfrm>
            <a:off x="1100051" y="2108554"/>
            <a:ext cx="10058400" cy="2015936"/>
          </a:xfrm>
          <a:prstGeom prst="rect">
            <a:avLst/>
          </a:prstGeom>
          <a:noFill/>
        </p:spPr>
        <p:txBody>
          <a:bodyPr wrap="square">
            <a:spAutoFit/>
          </a:bodyPr>
          <a:lstStyle/>
          <a:p>
            <a:r>
              <a:rPr lang="pt-BR" sz="2500" b="1" dirty="0">
                <a:solidFill>
                  <a:schemeClr val="tx1">
                    <a:lumMod val="75000"/>
                    <a:lumOff val="25000"/>
                  </a:schemeClr>
                </a:solidFill>
                <a:latin typeface="+mj-lt"/>
              </a:rPr>
              <a:t> </a:t>
            </a:r>
            <a:br>
              <a:rPr lang="pt-BR" sz="2500" b="1" dirty="0">
                <a:solidFill>
                  <a:schemeClr val="tx1">
                    <a:lumMod val="75000"/>
                    <a:lumOff val="25000"/>
                  </a:schemeClr>
                </a:solidFill>
                <a:latin typeface="+mj-lt"/>
              </a:rPr>
            </a:br>
            <a:br>
              <a:rPr lang="pt-BR" sz="2500" b="1" dirty="0">
                <a:solidFill>
                  <a:schemeClr val="tx1">
                    <a:lumMod val="75000"/>
                    <a:lumOff val="25000"/>
                  </a:schemeClr>
                </a:solidFill>
                <a:latin typeface="+mj-lt"/>
              </a:rPr>
            </a:br>
            <a:br>
              <a:rPr lang="pt-BR" sz="2500" b="1" dirty="0">
                <a:solidFill>
                  <a:schemeClr val="tx1">
                    <a:lumMod val="75000"/>
                    <a:lumOff val="25000"/>
                  </a:schemeClr>
                </a:solidFill>
                <a:latin typeface="+mj-lt"/>
              </a:rPr>
            </a:br>
            <a:r>
              <a:rPr lang="pt-BR" sz="2500" b="1" dirty="0">
                <a:solidFill>
                  <a:schemeClr val="tx1">
                    <a:lumMod val="75000"/>
                    <a:lumOff val="25000"/>
                  </a:schemeClr>
                </a:solidFill>
                <a:latin typeface="+mj-lt"/>
              </a:rPr>
              <a:t>PREDIÇÃO DO PREÇO DE AÇÃO NO MERCADO FINANCEIRO UTILIZANDO REGRESSÃO LINEAR, ARIMA E MLP</a:t>
            </a:r>
            <a:endParaRPr lang="pt-BR" sz="2500" dirty="0">
              <a:latin typeface="+mj-lt"/>
            </a:endParaRPr>
          </a:p>
        </p:txBody>
      </p:sp>
    </p:spTree>
    <p:extLst>
      <p:ext uri="{BB962C8B-B14F-4D97-AF65-F5344CB8AC3E}">
        <p14:creationId xmlns:p14="http://schemas.microsoft.com/office/powerpoint/2010/main" val="1952660855"/>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FCC210-0DDB-4516-8435-BE4F41A4D0A9}"/>
              </a:ext>
            </a:extLst>
          </p:cNvPr>
          <p:cNvSpPr>
            <a:spLocks noGrp="1"/>
          </p:cNvSpPr>
          <p:nvPr>
            <p:ph type="title"/>
          </p:nvPr>
        </p:nvSpPr>
        <p:spPr/>
        <p:txBody>
          <a:bodyPr>
            <a:normAutofit/>
          </a:bodyPr>
          <a:lstStyle/>
          <a:p>
            <a:r>
              <a:rPr lang="pt-BR" sz="4500" dirty="0"/>
              <a:t>Integração e </a:t>
            </a:r>
            <a:br>
              <a:rPr lang="pt-BR" sz="4500" dirty="0"/>
            </a:br>
            <a:r>
              <a:rPr lang="pt-BR" sz="4500" dirty="0"/>
              <a:t>Tratamento dos dados</a:t>
            </a:r>
          </a:p>
        </p:txBody>
      </p:sp>
      <p:sp>
        <p:nvSpPr>
          <p:cNvPr id="21" name="Espaço Reservado para Conteúdo 2">
            <a:extLst>
              <a:ext uri="{FF2B5EF4-FFF2-40B4-BE49-F238E27FC236}">
                <a16:creationId xmlns:a16="http://schemas.microsoft.com/office/drawing/2014/main" id="{DC3B270E-2876-4747-B9C3-DC69274B9AA7}"/>
              </a:ext>
            </a:extLst>
          </p:cNvPr>
          <p:cNvSpPr txBox="1">
            <a:spLocks/>
          </p:cNvSpPr>
          <p:nvPr/>
        </p:nvSpPr>
        <p:spPr>
          <a:xfrm>
            <a:off x="1280885" y="2953502"/>
            <a:ext cx="4342974" cy="457048"/>
          </a:xfrm>
          <a:prstGeom prst="rect">
            <a:avLst/>
          </a:prstGeom>
        </p:spPr>
        <p:txBody>
          <a:bodyPr vert="horz" lIns="0" tIns="45720" rIns="0" bIns="45720" rtlCol="0">
            <a:normAutofit fontScale="70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70000"/>
              </a:lnSpc>
              <a:spcBef>
                <a:spcPts val="0"/>
              </a:spcBef>
              <a:buFont typeface="Wingdings" panose="05000000000000000000" pitchFamily="2" charset="2"/>
              <a:buChar char="Ø"/>
            </a:pPr>
            <a:r>
              <a:rPr lang="pt-BR" dirty="0" err="1"/>
              <a:t>Dataset</a:t>
            </a:r>
            <a:r>
              <a:rPr lang="pt-BR" dirty="0"/>
              <a:t> integrado</a:t>
            </a:r>
          </a:p>
          <a:p>
            <a:pPr marL="0" indent="0">
              <a:lnSpc>
                <a:spcPct val="170000"/>
              </a:lnSpc>
              <a:spcBef>
                <a:spcPts val="0"/>
              </a:spcBef>
              <a:buNone/>
            </a:pPr>
            <a:endParaRPr lang="pt-BR" dirty="0"/>
          </a:p>
          <a:p>
            <a:pPr>
              <a:lnSpc>
                <a:spcPct val="170000"/>
              </a:lnSpc>
              <a:spcBef>
                <a:spcPts val="0"/>
              </a:spcBef>
              <a:buFont typeface="Wingdings" panose="05000000000000000000" pitchFamily="2" charset="2"/>
              <a:buChar char="Ø"/>
            </a:pPr>
            <a:endParaRPr lang="pt-BR" dirty="0"/>
          </a:p>
          <a:p>
            <a:pPr>
              <a:buFont typeface="Wingdings" panose="05000000000000000000" pitchFamily="2" charset="2"/>
              <a:buChar char="Ø"/>
            </a:pPr>
            <a:endParaRPr lang="pt-BR" dirty="0"/>
          </a:p>
          <a:p>
            <a:pPr marL="0" indent="0">
              <a:buFont typeface="Calibri" panose="020F0502020204030204" pitchFamily="34" charset="0"/>
              <a:buNone/>
            </a:pPr>
            <a:endParaRPr lang="pt-BR" i="1" dirty="0"/>
          </a:p>
        </p:txBody>
      </p:sp>
      <p:pic>
        <p:nvPicPr>
          <p:cNvPr id="27" name="Espaço Reservado para Conteúdo 16">
            <a:extLst>
              <a:ext uri="{FF2B5EF4-FFF2-40B4-BE49-F238E27FC236}">
                <a16:creationId xmlns:a16="http://schemas.microsoft.com/office/drawing/2014/main" id="{76E2A408-02CB-4F4B-AF6F-31A475E19587}"/>
              </a:ext>
            </a:extLst>
          </p:cNvPr>
          <p:cNvPicPr>
            <a:picLocks noGrp="1" noChangeAspect="1"/>
          </p:cNvPicPr>
          <p:nvPr>
            <p:ph sz="half" idx="1"/>
          </p:nvPr>
        </p:nvPicPr>
        <p:blipFill>
          <a:blip r:embed="rId3"/>
          <a:stretch>
            <a:fillRect/>
          </a:stretch>
        </p:blipFill>
        <p:spPr>
          <a:xfrm>
            <a:off x="1280886" y="2255956"/>
            <a:ext cx="4342973" cy="568150"/>
          </a:xfrm>
        </p:spPr>
      </p:pic>
      <p:sp>
        <p:nvSpPr>
          <p:cNvPr id="30" name="Espaço Reservado para Conteúdo 2">
            <a:extLst>
              <a:ext uri="{FF2B5EF4-FFF2-40B4-BE49-F238E27FC236}">
                <a16:creationId xmlns:a16="http://schemas.microsoft.com/office/drawing/2014/main" id="{1CBA4149-1858-45FF-ADB1-A5C2F6C8E264}"/>
              </a:ext>
            </a:extLst>
          </p:cNvPr>
          <p:cNvSpPr txBox="1">
            <a:spLocks/>
          </p:cNvSpPr>
          <p:nvPr/>
        </p:nvSpPr>
        <p:spPr>
          <a:xfrm>
            <a:off x="1280885" y="1817497"/>
            <a:ext cx="6824988" cy="457048"/>
          </a:xfrm>
          <a:prstGeom prst="rect">
            <a:avLst/>
          </a:prstGeom>
        </p:spPr>
        <p:txBody>
          <a:bodyPr vert="horz" lIns="0" tIns="45720" rIns="0" bIns="45720" rtlCol="0">
            <a:normAutofit fontScale="25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70000"/>
              </a:lnSpc>
              <a:spcBef>
                <a:spcPts val="0"/>
              </a:spcBef>
              <a:buFont typeface="Wingdings" panose="05000000000000000000" pitchFamily="2" charset="2"/>
              <a:buChar char="Ø"/>
            </a:pPr>
            <a:r>
              <a:rPr lang="pt-BR" sz="5500" dirty="0"/>
              <a:t>Integração dos </a:t>
            </a:r>
            <a:r>
              <a:rPr lang="pt-BR" sz="5500" dirty="0" err="1"/>
              <a:t>datasets</a:t>
            </a:r>
            <a:r>
              <a:rPr lang="pt-BR" sz="5500" dirty="0"/>
              <a:t> com o método merge utilizando a operação </a:t>
            </a:r>
            <a:r>
              <a:rPr lang="pt-BR" sz="5500" dirty="0" err="1"/>
              <a:t>inner</a:t>
            </a:r>
            <a:r>
              <a:rPr lang="pt-BR" sz="5500" dirty="0"/>
              <a:t> </a:t>
            </a:r>
            <a:r>
              <a:rPr lang="pt-BR" sz="5500" dirty="0" err="1"/>
              <a:t>join</a:t>
            </a:r>
            <a:endParaRPr lang="pt-BR" sz="5500" dirty="0"/>
          </a:p>
          <a:p>
            <a:pPr marL="0" indent="0">
              <a:lnSpc>
                <a:spcPct val="170000"/>
              </a:lnSpc>
              <a:spcBef>
                <a:spcPts val="0"/>
              </a:spcBef>
              <a:buNone/>
            </a:pPr>
            <a:endParaRPr lang="pt-BR" dirty="0"/>
          </a:p>
          <a:p>
            <a:pPr>
              <a:lnSpc>
                <a:spcPct val="170000"/>
              </a:lnSpc>
              <a:spcBef>
                <a:spcPts val="0"/>
              </a:spcBef>
              <a:buFont typeface="Wingdings" panose="05000000000000000000" pitchFamily="2" charset="2"/>
              <a:buChar char="Ø"/>
            </a:pPr>
            <a:endParaRPr lang="pt-BR" dirty="0"/>
          </a:p>
          <a:p>
            <a:pPr>
              <a:buFont typeface="Wingdings" panose="05000000000000000000" pitchFamily="2" charset="2"/>
              <a:buChar char="Ø"/>
            </a:pPr>
            <a:endParaRPr lang="pt-BR" dirty="0"/>
          </a:p>
          <a:p>
            <a:pPr marL="0" indent="0">
              <a:buFont typeface="Calibri" panose="020F0502020204030204" pitchFamily="34" charset="0"/>
              <a:buNone/>
            </a:pPr>
            <a:endParaRPr lang="pt-BR" i="1" dirty="0"/>
          </a:p>
        </p:txBody>
      </p:sp>
      <p:pic>
        <p:nvPicPr>
          <p:cNvPr id="31" name="Imagem 30">
            <a:extLst>
              <a:ext uri="{FF2B5EF4-FFF2-40B4-BE49-F238E27FC236}">
                <a16:creationId xmlns:a16="http://schemas.microsoft.com/office/drawing/2014/main" id="{919E92DA-653D-45CC-AA3D-CE232A28DB0B}"/>
              </a:ext>
            </a:extLst>
          </p:cNvPr>
          <p:cNvPicPr>
            <a:picLocks noChangeAspect="1"/>
          </p:cNvPicPr>
          <p:nvPr/>
        </p:nvPicPr>
        <p:blipFill>
          <a:blip r:embed="rId4"/>
          <a:stretch>
            <a:fillRect/>
          </a:stretch>
        </p:blipFill>
        <p:spPr>
          <a:xfrm>
            <a:off x="9565005" y="815288"/>
            <a:ext cx="1590675" cy="876300"/>
          </a:xfrm>
          <a:prstGeom prst="rect">
            <a:avLst/>
          </a:prstGeom>
        </p:spPr>
      </p:pic>
      <p:pic>
        <p:nvPicPr>
          <p:cNvPr id="32" name="Imagem 31">
            <a:extLst>
              <a:ext uri="{FF2B5EF4-FFF2-40B4-BE49-F238E27FC236}">
                <a16:creationId xmlns:a16="http://schemas.microsoft.com/office/drawing/2014/main" id="{6DAF10FC-DF7C-4F22-B6DC-CD8AA19504AB}"/>
              </a:ext>
            </a:extLst>
          </p:cNvPr>
          <p:cNvPicPr>
            <a:picLocks noChangeAspect="1"/>
          </p:cNvPicPr>
          <p:nvPr/>
        </p:nvPicPr>
        <p:blipFill>
          <a:blip r:embed="rId5"/>
          <a:stretch>
            <a:fillRect/>
          </a:stretch>
        </p:blipFill>
        <p:spPr>
          <a:xfrm>
            <a:off x="8648699" y="810524"/>
            <a:ext cx="916305" cy="881063"/>
          </a:xfrm>
          <a:prstGeom prst="rect">
            <a:avLst/>
          </a:prstGeom>
        </p:spPr>
      </p:pic>
      <p:sp>
        <p:nvSpPr>
          <p:cNvPr id="33" name="Espaço Reservado para Conteúdo 2">
            <a:extLst>
              <a:ext uri="{FF2B5EF4-FFF2-40B4-BE49-F238E27FC236}">
                <a16:creationId xmlns:a16="http://schemas.microsoft.com/office/drawing/2014/main" id="{EA3AA266-CF93-4DCF-A9B6-BD4F13F54732}"/>
              </a:ext>
            </a:extLst>
          </p:cNvPr>
          <p:cNvSpPr txBox="1">
            <a:spLocks/>
          </p:cNvSpPr>
          <p:nvPr/>
        </p:nvSpPr>
        <p:spPr>
          <a:xfrm>
            <a:off x="1280885" y="4801964"/>
            <a:ext cx="5927989" cy="441719"/>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70000"/>
              </a:lnSpc>
              <a:spcBef>
                <a:spcPts val="0"/>
              </a:spcBef>
              <a:buFont typeface="Wingdings" panose="05000000000000000000" pitchFamily="2" charset="2"/>
              <a:buChar char="Ø"/>
            </a:pPr>
            <a:r>
              <a:rPr lang="pt-BR" sz="1400" dirty="0"/>
              <a:t>Deslocamento da coluna “</a:t>
            </a:r>
            <a:r>
              <a:rPr lang="pt-BR" sz="1400" dirty="0" err="1"/>
              <a:t>adj</a:t>
            </a:r>
            <a:r>
              <a:rPr lang="pt-BR" sz="1400" dirty="0"/>
              <a:t> close” para cima.</a:t>
            </a:r>
          </a:p>
        </p:txBody>
      </p:sp>
      <p:pic>
        <p:nvPicPr>
          <p:cNvPr id="34" name="Imagem 33">
            <a:extLst>
              <a:ext uri="{FF2B5EF4-FFF2-40B4-BE49-F238E27FC236}">
                <a16:creationId xmlns:a16="http://schemas.microsoft.com/office/drawing/2014/main" id="{790DEB20-DEA4-4B2F-91AC-BEE5F1636E6D}"/>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1315401" y="5297361"/>
            <a:ext cx="3976915" cy="576885"/>
          </a:xfrm>
          <a:prstGeom prst="rect">
            <a:avLst/>
          </a:prstGeom>
          <a:noFill/>
          <a:ln>
            <a:noFill/>
          </a:ln>
        </p:spPr>
      </p:pic>
      <p:pic>
        <p:nvPicPr>
          <p:cNvPr id="39" name="Imagem 38">
            <a:extLst>
              <a:ext uri="{FF2B5EF4-FFF2-40B4-BE49-F238E27FC236}">
                <a16:creationId xmlns:a16="http://schemas.microsoft.com/office/drawing/2014/main" id="{7351B0E5-5734-4676-A52A-E9A6CB7CE481}"/>
              </a:ext>
            </a:extLst>
          </p:cNvPr>
          <p:cNvPicPr>
            <a:picLocks noChangeAspect="1"/>
          </p:cNvPicPr>
          <p:nvPr/>
        </p:nvPicPr>
        <p:blipFill>
          <a:blip r:embed="rId7"/>
          <a:stretch>
            <a:fillRect/>
          </a:stretch>
        </p:blipFill>
        <p:spPr>
          <a:xfrm>
            <a:off x="1315401" y="3353385"/>
            <a:ext cx="6824989" cy="1361019"/>
          </a:xfrm>
          <a:prstGeom prst="rect">
            <a:avLst/>
          </a:prstGeom>
        </p:spPr>
      </p:pic>
      <p:sp>
        <p:nvSpPr>
          <p:cNvPr id="13" name="Espaço Reservado para Número de Slide 5">
            <a:extLst>
              <a:ext uri="{FF2B5EF4-FFF2-40B4-BE49-F238E27FC236}">
                <a16:creationId xmlns:a16="http://schemas.microsoft.com/office/drawing/2014/main" id="{2AB026FD-4D46-4FB2-A771-FA2B352BDF66}"/>
              </a:ext>
            </a:extLst>
          </p:cNvPr>
          <p:cNvSpPr>
            <a:spLocks noGrp="1"/>
          </p:cNvSpPr>
          <p:nvPr>
            <p:ph type="sldNum" sz="quarter" idx="12"/>
          </p:nvPr>
        </p:nvSpPr>
        <p:spPr>
          <a:xfrm>
            <a:off x="9900458" y="6459785"/>
            <a:ext cx="1312025" cy="365125"/>
          </a:xfrm>
        </p:spPr>
        <p:txBody>
          <a:bodyPr>
            <a:normAutofit/>
          </a:bodyPr>
          <a:lstStyle/>
          <a:p>
            <a:pPr>
              <a:spcAft>
                <a:spcPts val="600"/>
              </a:spcAft>
            </a:pPr>
            <a:fld id="{96C7072D-3C4C-4F98-A70A-7E031AA00953}" type="slidenum">
              <a:rPr lang="pt-BR" sz="1400" smtClean="0"/>
              <a:pPr>
                <a:spcAft>
                  <a:spcPts val="600"/>
                </a:spcAft>
              </a:pPr>
              <a:t>10</a:t>
            </a:fld>
            <a:endParaRPr lang="pt-BR" sz="1400" dirty="0"/>
          </a:p>
        </p:txBody>
      </p:sp>
    </p:spTree>
    <p:extLst>
      <p:ext uri="{BB962C8B-B14F-4D97-AF65-F5344CB8AC3E}">
        <p14:creationId xmlns:p14="http://schemas.microsoft.com/office/powerpoint/2010/main" val="569706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8BBDFF-8CB3-4DFF-8CC7-7FFFD95F74A9}"/>
              </a:ext>
            </a:extLst>
          </p:cNvPr>
          <p:cNvSpPr>
            <a:spLocks noGrp="1"/>
          </p:cNvSpPr>
          <p:nvPr>
            <p:ph type="title"/>
          </p:nvPr>
        </p:nvSpPr>
        <p:spPr/>
        <p:txBody>
          <a:bodyPr>
            <a:normAutofit/>
          </a:bodyPr>
          <a:lstStyle/>
          <a:p>
            <a:r>
              <a:rPr lang="pt-BR" sz="4500" dirty="0"/>
              <a:t>Análise e Exploração dos dados</a:t>
            </a:r>
          </a:p>
        </p:txBody>
      </p:sp>
      <p:sp>
        <p:nvSpPr>
          <p:cNvPr id="3" name="Espaço Reservado para Conteúdo 2">
            <a:extLst>
              <a:ext uri="{FF2B5EF4-FFF2-40B4-BE49-F238E27FC236}">
                <a16:creationId xmlns:a16="http://schemas.microsoft.com/office/drawing/2014/main" id="{AEE4029C-B928-4B40-A021-9393EEF3EEDA}"/>
              </a:ext>
            </a:extLst>
          </p:cNvPr>
          <p:cNvSpPr>
            <a:spLocks noGrp="1"/>
          </p:cNvSpPr>
          <p:nvPr>
            <p:ph idx="1"/>
          </p:nvPr>
        </p:nvSpPr>
        <p:spPr>
          <a:xfrm>
            <a:off x="1097280" y="1845734"/>
            <a:ext cx="3081315" cy="421128"/>
          </a:xfrm>
        </p:spPr>
        <p:txBody>
          <a:bodyPr/>
          <a:lstStyle/>
          <a:p>
            <a:endParaRPr lang="pt-BR" dirty="0"/>
          </a:p>
          <a:p>
            <a:endParaRPr lang="pt-BR" dirty="0"/>
          </a:p>
        </p:txBody>
      </p:sp>
      <p:pic>
        <p:nvPicPr>
          <p:cNvPr id="5" name="Imagem 4">
            <a:extLst>
              <a:ext uri="{FF2B5EF4-FFF2-40B4-BE49-F238E27FC236}">
                <a16:creationId xmlns:a16="http://schemas.microsoft.com/office/drawing/2014/main" id="{5EA2F3DC-D339-4E11-875F-6886B3BDF406}"/>
              </a:ext>
            </a:extLst>
          </p:cNvPr>
          <p:cNvPicPr>
            <a:picLocks noChangeAspect="1"/>
          </p:cNvPicPr>
          <p:nvPr/>
        </p:nvPicPr>
        <p:blipFill>
          <a:blip r:embed="rId3"/>
          <a:stretch>
            <a:fillRect/>
          </a:stretch>
        </p:blipFill>
        <p:spPr>
          <a:xfrm>
            <a:off x="10145683" y="731239"/>
            <a:ext cx="1066800" cy="971550"/>
          </a:xfrm>
          <a:prstGeom prst="rect">
            <a:avLst/>
          </a:prstGeom>
        </p:spPr>
      </p:pic>
      <p:sp>
        <p:nvSpPr>
          <p:cNvPr id="9" name="Espaço Reservado para Conteúdo 2">
            <a:extLst>
              <a:ext uri="{FF2B5EF4-FFF2-40B4-BE49-F238E27FC236}">
                <a16:creationId xmlns:a16="http://schemas.microsoft.com/office/drawing/2014/main" id="{17145CBF-6281-444B-93A6-16AC8BD78E36}"/>
              </a:ext>
            </a:extLst>
          </p:cNvPr>
          <p:cNvSpPr txBox="1">
            <a:spLocks/>
          </p:cNvSpPr>
          <p:nvPr/>
        </p:nvSpPr>
        <p:spPr>
          <a:xfrm>
            <a:off x="1188720" y="1754294"/>
            <a:ext cx="3160395" cy="630766"/>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70000"/>
              </a:lnSpc>
              <a:spcBef>
                <a:spcPts val="0"/>
              </a:spcBef>
              <a:buFont typeface="Wingdings" panose="05000000000000000000" pitchFamily="2" charset="2"/>
              <a:buChar char="Ø"/>
            </a:pPr>
            <a:r>
              <a:rPr lang="pt-BR" dirty="0">
                <a:latin typeface="+mj-lt"/>
              </a:rPr>
              <a:t>Gráficos  de </a:t>
            </a:r>
            <a:r>
              <a:rPr lang="pt-BR" dirty="0" err="1">
                <a:latin typeface="+mj-lt"/>
              </a:rPr>
              <a:t>Candlesticks</a:t>
            </a:r>
            <a:endParaRPr lang="pt-BR" dirty="0">
              <a:latin typeface="+mj-lt"/>
            </a:endParaRPr>
          </a:p>
          <a:p>
            <a:pPr>
              <a:buFont typeface="Wingdings" panose="05000000000000000000" pitchFamily="2" charset="2"/>
              <a:buChar char="Ø"/>
            </a:pPr>
            <a:endParaRPr lang="pt-BR" dirty="0"/>
          </a:p>
          <a:p>
            <a:pPr marL="0" indent="0">
              <a:buFont typeface="Calibri" panose="020F0502020204030204" pitchFamily="34" charset="0"/>
              <a:buNone/>
            </a:pPr>
            <a:endParaRPr lang="pt-BR" i="1" dirty="0"/>
          </a:p>
        </p:txBody>
      </p:sp>
      <p:pic>
        <p:nvPicPr>
          <p:cNvPr id="11" name="Imagem 10">
            <a:extLst>
              <a:ext uri="{FF2B5EF4-FFF2-40B4-BE49-F238E27FC236}">
                <a16:creationId xmlns:a16="http://schemas.microsoft.com/office/drawing/2014/main" id="{22FA64A9-AF2D-4032-A00F-45F3112CB4F4}"/>
              </a:ext>
            </a:extLst>
          </p:cNvPr>
          <p:cNvPicPr>
            <a:picLocks noChangeAspect="1"/>
          </p:cNvPicPr>
          <p:nvPr/>
        </p:nvPicPr>
        <p:blipFill>
          <a:blip r:embed="rId4"/>
          <a:stretch>
            <a:fillRect/>
          </a:stretch>
        </p:blipFill>
        <p:spPr>
          <a:xfrm>
            <a:off x="1188720" y="2283796"/>
            <a:ext cx="5316855" cy="2388080"/>
          </a:xfrm>
          <a:prstGeom prst="rect">
            <a:avLst/>
          </a:prstGeom>
        </p:spPr>
      </p:pic>
      <p:pic>
        <p:nvPicPr>
          <p:cNvPr id="13" name="Imagem 12">
            <a:extLst>
              <a:ext uri="{FF2B5EF4-FFF2-40B4-BE49-F238E27FC236}">
                <a16:creationId xmlns:a16="http://schemas.microsoft.com/office/drawing/2014/main" id="{39177143-5659-4954-A480-B344D30D680B}"/>
              </a:ext>
            </a:extLst>
          </p:cNvPr>
          <p:cNvPicPr>
            <a:picLocks noChangeAspect="1"/>
          </p:cNvPicPr>
          <p:nvPr/>
        </p:nvPicPr>
        <p:blipFill>
          <a:blip r:embed="rId5"/>
          <a:stretch>
            <a:fillRect/>
          </a:stretch>
        </p:blipFill>
        <p:spPr>
          <a:xfrm>
            <a:off x="7759184" y="2278696"/>
            <a:ext cx="2590146" cy="1880940"/>
          </a:xfrm>
          <a:prstGeom prst="rect">
            <a:avLst/>
          </a:prstGeom>
        </p:spPr>
      </p:pic>
      <p:pic>
        <p:nvPicPr>
          <p:cNvPr id="15" name="Imagem 14">
            <a:extLst>
              <a:ext uri="{FF2B5EF4-FFF2-40B4-BE49-F238E27FC236}">
                <a16:creationId xmlns:a16="http://schemas.microsoft.com/office/drawing/2014/main" id="{1066376F-6F62-4182-8E9C-0261295724A3}"/>
              </a:ext>
            </a:extLst>
          </p:cNvPr>
          <p:cNvPicPr>
            <a:picLocks noChangeAspect="1"/>
          </p:cNvPicPr>
          <p:nvPr/>
        </p:nvPicPr>
        <p:blipFill>
          <a:blip r:embed="rId6"/>
          <a:stretch>
            <a:fillRect/>
          </a:stretch>
        </p:blipFill>
        <p:spPr>
          <a:xfrm>
            <a:off x="6935324" y="4342814"/>
            <a:ext cx="4571524" cy="1880940"/>
          </a:xfrm>
          <a:prstGeom prst="rect">
            <a:avLst/>
          </a:prstGeom>
        </p:spPr>
      </p:pic>
      <p:sp>
        <p:nvSpPr>
          <p:cNvPr id="16" name="Espaço Reservado para Conteúdo 2">
            <a:extLst>
              <a:ext uri="{FF2B5EF4-FFF2-40B4-BE49-F238E27FC236}">
                <a16:creationId xmlns:a16="http://schemas.microsoft.com/office/drawing/2014/main" id="{E2DDE430-EB0A-43FF-B8E5-9A566AF4018F}"/>
              </a:ext>
            </a:extLst>
          </p:cNvPr>
          <p:cNvSpPr txBox="1">
            <a:spLocks/>
          </p:cNvSpPr>
          <p:nvPr/>
        </p:nvSpPr>
        <p:spPr>
          <a:xfrm>
            <a:off x="7995285" y="1746701"/>
            <a:ext cx="3160395" cy="630766"/>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70000"/>
              </a:lnSpc>
              <a:spcBef>
                <a:spcPts val="0"/>
              </a:spcBef>
              <a:buFont typeface="Wingdings" panose="05000000000000000000" pitchFamily="2" charset="2"/>
              <a:buChar char="Ø"/>
            </a:pPr>
            <a:r>
              <a:rPr lang="pt-BR" dirty="0">
                <a:latin typeface="+mj-lt"/>
              </a:rPr>
              <a:t>Mapa de calor</a:t>
            </a:r>
          </a:p>
          <a:p>
            <a:pPr>
              <a:buFont typeface="Wingdings" panose="05000000000000000000" pitchFamily="2" charset="2"/>
              <a:buChar char="Ø"/>
            </a:pPr>
            <a:endParaRPr lang="pt-BR" dirty="0"/>
          </a:p>
          <a:p>
            <a:pPr marL="0" indent="0">
              <a:buFont typeface="Calibri" panose="020F0502020204030204" pitchFamily="34" charset="0"/>
              <a:buNone/>
            </a:pPr>
            <a:endParaRPr lang="pt-BR" i="1" dirty="0"/>
          </a:p>
        </p:txBody>
      </p:sp>
      <p:sp>
        <p:nvSpPr>
          <p:cNvPr id="12" name="Espaço Reservado para Número de Slide 5">
            <a:extLst>
              <a:ext uri="{FF2B5EF4-FFF2-40B4-BE49-F238E27FC236}">
                <a16:creationId xmlns:a16="http://schemas.microsoft.com/office/drawing/2014/main" id="{20FB2567-17DD-44D4-B222-0A3A3783F81B}"/>
              </a:ext>
            </a:extLst>
          </p:cNvPr>
          <p:cNvSpPr>
            <a:spLocks noGrp="1"/>
          </p:cNvSpPr>
          <p:nvPr>
            <p:ph type="sldNum" sz="quarter" idx="12"/>
          </p:nvPr>
        </p:nvSpPr>
        <p:spPr>
          <a:xfrm>
            <a:off x="9900458" y="6459785"/>
            <a:ext cx="1312025" cy="365125"/>
          </a:xfrm>
        </p:spPr>
        <p:txBody>
          <a:bodyPr>
            <a:normAutofit/>
          </a:bodyPr>
          <a:lstStyle/>
          <a:p>
            <a:pPr>
              <a:spcAft>
                <a:spcPts val="600"/>
              </a:spcAft>
            </a:pPr>
            <a:fld id="{96C7072D-3C4C-4F98-A70A-7E031AA00953}" type="slidenum">
              <a:rPr lang="pt-BR" sz="1400" smtClean="0"/>
              <a:pPr>
                <a:spcAft>
                  <a:spcPts val="600"/>
                </a:spcAft>
              </a:pPr>
              <a:t>11</a:t>
            </a:fld>
            <a:endParaRPr lang="pt-BR" sz="1400" dirty="0"/>
          </a:p>
        </p:txBody>
      </p:sp>
      <p:sp>
        <p:nvSpPr>
          <p:cNvPr id="14" name="CaixaDeTexto 13">
            <a:extLst>
              <a:ext uri="{FF2B5EF4-FFF2-40B4-BE49-F238E27FC236}">
                <a16:creationId xmlns:a16="http://schemas.microsoft.com/office/drawing/2014/main" id="{46CCC0DC-7466-496F-9FEF-8BD5A228FBD9}"/>
              </a:ext>
            </a:extLst>
          </p:cNvPr>
          <p:cNvSpPr txBox="1"/>
          <p:nvPr/>
        </p:nvSpPr>
        <p:spPr>
          <a:xfrm>
            <a:off x="1188720" y="4567299"/>
            <a:ext cx="6097772" cy="369332"/>
          </a:xfrm>
          <a:prstGeom prst="rect">
            <a:avLst/>
          </a:prstGeom>
          <a:noFill/>
        </p:spPr>
        <p:txBody>
          <a:bodyPr wrap="square">
            <a:spAutoFit/>
          </a:bodyPr>
          <a:lstStyle/>
          <a:p>
            <a:r>
              <a:rPr lang="pt-BR" dirty="0" err="1"/>
              <a:t>plotly</a:t>
            </a:r>
            <a:endParaRPr lang="pt-BR" dirty="0"/>
          </a:p>
        </p:txBody>
      </p:sp>
      <p:sp>
        <p:nvSpPr>
          <p:cNvPr id="17" name="CaixaDeTexto 16">
            <a:extLst>
              <a:ext uri="{FF2B5EF4-FFF2-40B4-BE49-F238E27FC236}">
                <a16:creationId xmlns:a16="http://schemas.microsoft.com/office/drawing/2014/main" id="{F2DD7E78-8CB8-4DD3-B605-C906F185FA7F}"/>
              </a:ext>
            </a:extLst>
          </p:cNvPr>
          <p:cNvSpPr txBox="1"/>
          <p:nvPr/>
        </p:nvSpPr>
        <p:spPr>
          <a:xfrm>
            <a:off x="10349330" y="2200394"/>
            <a:ext cx="1378382" cy="646331"/>
          </a:xfrm>
          <a:prstGeom prst="rect">
            <a:avLst/>
          </a:prstGeom>
          <a:noFill/>
        </p:spPr>
        <p:txBody>
          <a:bodyPr wrap="square">
            <a:spAutoFit/>
          </a:bodyPr>
          <a:lstStyle/>
          <a:p>
            <a:r>
              <a:rPr lang="pt-BR" dirty="0" err="1"/>
              <a:t>seaborn</a:t>
            </a:r>
            <a:endParaRPr lang="pt-BR" dirty="0"/>
          </a:p>
          <a:p>
            <a:endParaRPr lang="pt-BR" dirty="0"/>
          </a:p>
        </p:txBody>
      </p:sp>
      <p:sp>
        <p:nvSpPr>
          <p:cNvPr id="18" name="CaixaDeTexto 17">
            <a:extLst>
              <a:ext uri="{FF2B5EF4-FFF2-40B4-BE49-F238E27FC236}">
                <a16:creationId xmlns:a16="http://schemas.microsoft.com/office/drawing/2014/main" id="{89EC4385-9ABB-4FC3-AB10-1AD7D5D883CB}"/>
              </a:ext>
            </a:extLst>
          </p:cNvPr>
          <p:cNvSpPr txBox="1"/>
          <p:nvPr/>
        </p:nvSpPr>
        <p:spPr>
          <a:xfrm>
            <a:off x="5772086" y="5775868"/>
            <a:ext cx="6097772" cy="369332"/>
          </a:xfrm>
          <a:prstGeom prst="rect">
            <a:avLst/>
          </a:prstGeom>
          <a:noFill/>
        </p:spPr>
        <p:txBody>
          <a:bodyPr wrap="square">
            <a:spAutoFit/>
          </a:bodyPr>
          <a:lstStyle/>
          <a:p>
            <a:r>
              <a:rPr lang="pt-BR" dirty="0" err="1"/>
              <a:t>matplotlib</a:t>
            </a:r>
            <a:endParaRPr lang="pt-BR" dirty="0"/>
          </a:p>
        </p:txBody>
      </p:sp>
    </p:spTree>
    <p:extLst>
      <p:ext uri="{BB962C8B-B14F-4D97-AF65-F5344CB8AC3E}">
        <p14:creationId xmlns:p14="http://schemas.microsoft.com/office/powerpoint/2010/main" val="2881289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3">
            <a:extLst>
              <a:ext uri="{FF2B5EF4-FFF2-40B4-BE49-F238E27FC236}">
                <a16:creationId xmlns:a16="http://schemas.microsoft.com/office/drawing/2014/main" id="{311973C2-EB8B-452A-A698-4A252FD3A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15">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4EFE3FF-D725-47EE-9D0E-EF00630F77BE}"/>
              </a:ext>
            </a:extLst>
          </p:cNvPr>
          <p:cNvSpPr>
            <a:spLocks noGrp="1"/>
          </p:cNvSpPr>
          <p:nvPr>
            <p:ph type="title"/>
          </p:nvPr>
        </p:nvSpPr>
        <p:spPr>
          <a:xfrm>
            <a:off x="5181601" y="634946"/>
            <a:ext cx="6368142" cy="1450757"/>
          </a:xfrm>
        </p:spPr>
        <p:txBody>
          <a:bodyPr>
            <a:normAutofit/>
          </a:bodyPr>
          <a:lstStyle/>
          <a:p>
            <a:r>
              <a:rPr lang="pt-BR" sz="4500" dirty="0"/>
              <a:t>Criação dos Modelos de </a:t>
            </a:r>
            <a:r>
              <a:rPr lang="pt-BR" sz="4500" dirty="0" err="1"/>
              <a:t>Machine</a:t>
            </a:r>
            <a:r>
              <a:rPr lang="pt-BR" sz="4500" dirty="0"/>
              <a:t> Learning</a:t>
            </a:r>
          </a:p>
        </p:txBody>
      </p:sp>
      <p:pic>
        <p:nvPicPr>
          <p:cNvPr id="22" name="Picture 9" descr="Formas geométricas em uma tela de fundo de madeira">
            <a:extLst>
              <a:ext uri="{FF2B5EF4-FFF2-40B4-BE49-F238E27FC236}">
                <a16:creationId xmlns:a16="http://schemas.microsoft.com/office/drawing/2014/main" id="{2BB05B48-8E53-4A5C-ACAD-372726930999}"/>
              </a:ext>
            </a:extLst>
          </p:cNvPr>
          <p:cNvPicPr>
            <a:picLocks noChangeAspect="1"/>
          </p:cNvPicPr>
          <p:nvPr/>
        </p:nvPicPr>
        <p:blipFill rotWithShape="1">
          <a:blip r:embed="rId3"/>
          <a:srcRect l="20766" r="34014" b="1"/>
          <a:stretch/>
        </p:blipFill>
        <p:spPr>
          <a:xfrm>
            <a:off x="20" y="-1495"/>
            <a:ext cx="4654276" cy="6870127"/>
          </a:xfrm>
          <a:prstGeom prst="rect">
            <a:avLst/>
          </a:prstGeom>
        </p:spPr>
      </p:pic>
      <p:cxnSp>
        <p:nvCxnSpPr>
          <p:cNvPr id="23" name="Straight Connector 17">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Espaço Reservado para Conteúdo 2">
            <a:extLst>
              <a:ext uri="{FF2B5EF4-FFF2-40B4-BE49-F238E27FC236}">
                <a16:creationId xmlns:a16="http://schemas.microsoft.com/office/drawing/2014/main" id="{027C7680-B41B-478C-A8D4-FE291F18DB6E}"/>
              </a:ext>
            </a:extLst>
          </p:cNvPr>
          <p:cNvSpPr>
            <a:spLocks noGrp="1"/>
          </p:cNvSpPr>
          <p:nvPr>
            <p:ph idx="1"/>
          </p:nvPr>
        </p:nvSpPr>
        <p:spPr>
          <a:xfrm>
            <a:off x="5181601" y="2198914"/>
            <a:ext cx="6368142" cy="3670180"/>
          </a:xfrm>
        </p:spPr>
        <p:txBody>
          <a:bodyPr>
            <a:normAutofit/>
          </a:bodyPr>
          <a:lstStyle/>
          <a:p>
            <a:pPr marL="0" indent="0">
              <a:buNone/>
            </a:pPr>
            <a:endParaRPr lang="pt-BR" dirty="0"/>
          </a:p>
          <a:p>
            <a:pPr marL="0" indent="0">
              <a:buNone/>
            </a:pPr>
            <a:r>
              <a:rPr lang="pt-BR" dirty="0">
                <a:latin typeface="+mj-lt"/>
              </a:rPr>
              <a:t>Solução analisada: </a:t>
            </a:r>
            <a:r>
              <a:rPr lang="pt-BR" b="1" dirty="0">
                <a:latin typeface="+mj-lt"/>
              </a:rPr>
              <a:t>Aprendizado Supervisionado</a:t>
            </a:r>
          </a:p>
          <a:p>
            <a:pPr marL="0" indent="0">
              <a:buNone/>
            </a:pPr>
            <a:endParaRPr lang="pt-BR" b="1" dirty="0"/>
          </a:p>
          <a:p>
            <a:pPr marL="0" indent="0">
              <a:buNone/>
            </a:pPr>
            <a:endParaRPr lang="pt-BR" b="1" dirty="0"/>
          </a:p>
          <a:p>
            <a:pPr marL="0" indent="0">
              <a:buNone/>
            </a:pPr>
            <a:endParaRPr lang="pt-BR" dirty="0"/>
          </a:p>
          <a:p>
            <a:pPr marL="0" indent="0">
              <a:buNone/>
            </a:pPr>
            <a:endParaRPr lang="pt-BR" dirty="0"/>
          </a:p>
          <a:p>
            <a:endParaRPr lang="pt-BR" dirty="0"/>
          </a:p>
          <a:p>
            <a:endParaRPr lang="pt-BR" dirty="0"/>
          </a:p>
        </p:txBody>
      </p:sp>
      <p:sp>
        <p:nvSpPr>
          <p:cNvPr id="4" name="Elipse 3">
            <a:extLst>
              <a:ext uri="{FF2B5EF4-FFF2-40B4-BE49-F238E27FC236}">
                <a16:creationId xmlns:a16="http://schemas.microsoft.com/office/drawing/2014/main" id="{B7923FF4-970E-4123-964C-99673BA771FC}"/>
              </a:ext>
            </a:extLst>
          </p:cNvPr>
          <p:cNvSpPr/>
          <p:nvPr/>
        </p:nvSpPr>
        <p:spPr>
          <a:xfrm>
            <a:off x="5358112" y="4034004"/>
            <a:ext cx="1807193" cy="18350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pt-BR" dirty="0">
                <a:latin typeface="+mj-lt"/>
              </a:rPr>
              <a:t>Regressão Linear</a:t>
            </a:r>
          </a:p>
        </p:txBody>
      </p:sp>
      <p:sp>
        <p:nvSpPr>
          <p:cNvPr id="17" name="Elipse 16">
            <a:extLst>
              <a:ext uri="{FF2B5EF4-FFF2-40B4-BE49-F238E27FC236}">
                <a16:creationId xmlns:a16="http://schemas.microsoft.com/office/drawing/2014/main" id="{6C2C6160-E2CE-4FD3-8480-842888D929D6}"/>
              </a:ext>
            </a:extLst>
          </p:cNvPr>
          <p:cNvSpPr/>
          <p:nvPr/>
        </p:nvSpPr>
        <p:spPr>
          <a:xfrm>
            <a:off x="7579112" y="4034004"/>
            <a:ext cx="1807193" cy="18350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pt-BR" dirty="0">
                <a:latin typeface="+mj-lt"/>
              </a:rPr>
              <a:t>ARIMA</a:t>
            </a:r>
          </a:p>
        </p:txBody>
      </p:sp>
      <p:sp>
        <p:nvSpPr>
          <p:cNvPr id="19" name="Elipse 18">
            <a:extLst>
              <a:ext uri="{FF2B5EF4-FFF2-40B4-BE49-F238E27FC236}">
                <a16:creationId xmlns:a16="http://schemas.microsoft.com/office/drawing/2014/main" id="{D36217A8-6705-4BE8-BA7C-8231FE4B79A5}"/>
              </a:ext>
            </a:extLst>
          </p:cNvPr>
          <p:cNvSpPr/>
          <p:nvPr/>
        </p:nvSpPr>
        <p:spPr>
          <a:xfrm>
            <a:off x="9768403" y="4050549"/>
            <a:ext cx="1807193" cy="18350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pt-BR" dirty="0">
                <a:latin typeface="+mj-lt"/>
              </a:rPr>
              <a:t>MLP</a:t>
            </a:r>
          </a:p>
        </p:txBody>
      </p:sp>
      <p:sp>
        <p:nvSpPr>
          <p:cNvPr id="12" name="Espaço Reservado para Número de Slide 5">
            <a:extLst>
              <a:ext uri="{FF2B5EF4-FFF2-40B4-BE49-F238E27FC236}">
                <a16:creationId xmlns:a16="http://schemas.microsoft.com/office/drawing/2014/main" id="{BC72D297-60D3-4FE7-9230-042F6324E1CF}"/>
              </a:ext>
            </a:extLst>
          </p:cNvPr>
          <p:cNvSpPr>
            <a:spLocks noGrp="1"/>
          </p:cNvSpPr>
          <p:nvPr>
            <p:ph type="sldNum" sz="quarter" idx="12"/>
          </p:nvPr>
        </p:nvSpPr>
        <p:spPr>
          <a:xfrm>
            <a:off x="9900458" y="6459785"/>
            <a:ext cx="1312025" cy="365125"/>
          </a:xfrm>
        </p:spPr>
        <p:txBody>
          <a:bodyPr>
            <a:normAutofit/>
          </a:bodyPr>
          <a:lstStyle/>
          <a:p>
            <a:pPr>
              <a:spcAft>
                <a:spcPts val="600"/>
              </a:spcAft>
            </a:pPr>
            <a:fld id="{96C7072D-3C4C-4F98-A70A-7E031AA00953}" type="slidenum">
              <a:rPr lang="pt-BR" sz="1400" smtClean="0">
                <a:solidFill>
                  <a:schemeClr val="tx1"/>
                </a:solidFill>
              </a:rPr>
              <a:pPr>
                <a:spcAft>
                  <a:spcPts val="600"/>
                </a:spcAft>
              </a:pPr>
              <a:t>12</a:t>
            </a:fld>
            <a:endParaRPr lang="pt-BR" sz="1400" dirty="0">
              <a:solidFill>
                <a:schemeClr val="tx1"/>
              </a:solidFill>
            </a:endParaRPr>
          </a:p>
        </p:txBody>
      </p:sp>
    </p:spTree>
    <p:extLst>
      <p:ext uri="{BB962C8B-B14F-4D97-AF65-F5344CB8AC3E}">
        <p14:creationId xmlns:p14="http://schemas.microsoft.com/office/powerpoint/2010/main" val="901930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30815C-116D-4B47-BF71-D63B64364662}"/>
              </a:ext>
            </a:extLst>
          </p:cNvPr>
          <p:cNvSpPr>
            <a:spLocks noGrp="1"/>
          </p:cNvSpPr>
          <p:nvPr>
            <p:ph type="title"/>
          </p:nvPr>
        </p:nvSpPr>
        <p:spPr/>
        <p:txBody>
          <a:bodyPr>
            <a:normAutofit/>
          </a:bodyPr>
          <a:lstStyle/>
          <a:p>
            <a:r>
              <a:rPr lang="pt-BR" sz="4500" dirty="0"/>
              <a:t>Pré-processamento dos dados</a:t>
            </a:r>
          </a:p>
        </p:txBody>
      </p:sp>
      <p:sp>
        <p:nvSpPr>
          <p:cNvPr id="4" name="Espaço Reservado para Conteúdo 3">
            <a:extLst>
              <a:ext uri="{FF2B5EF4-FFF2-40B4-BE49-F238E27FC236}">
                <a16:creationId xmlns:a16="http://schemas.microsoft.com/office/drawing/2014/main" id="{678309C9-BA4C-4B71-BA89-B506B3F17E12}"/>
              </a:ext>
            </a:extLst>
          </p:cNvPr>
          <p:cNvSpPr>
            <a:spLocks noGrp="1"/>
          </p:cNvSpPr>
          <p:nvPr>
            <p:ph sz="half" idx="2"/>
          </p:nvPr>
        </p:nvSpPr>
        <p:spPr>
          <a:xfrm>
            <a:off x="1200151" y="4869866"/>
            <a:ext cx="6844620" cy="488633"/>
          </a:xfrm>
        </p:spPr>
        <p:txBody>
          <a:bodyPr>
            <a:normAutofit/>
          </a:bodyPr>
          <a:lstStyle/>
          <a:p>
            <a:pPr algn="just">
              <a:lnSpc>
                <a:spcPct val="170000"/>
              </a:lnSpc>
              <a:spcBef>
                <a:spcPts val="0"/>
              </a:spcBef>
              <a:spcAft>
                <a:spcPts val="1000"/>
              </a:spcAft>
              <a:buFont typeface="Wingdings" panose="05000000000000000000" pitchFamily="2" charset="2"/>
              <a:buChar char="Ø"/>
            </a:pPr>
            <a:r>
              <a:rPr lang="pt-BR" sz="1700" b="1" dirty="0">
                <a:latin typeface="+mj-lt"/>
              </a:rPr>
              <a:t> Normalização dos dados</a:t>
            </a:r>
            <a:endParaRPr lang="pt-BR" sz="1700" b="1" dirty="0"/>
          </a:p>
        </p:txBody>
      </p:sp>
      <p:pic>
        <p:nvPicPr>
          <p:cNvPr id="7" name="Imagem 6">
            <a:extLst>
              <a:ext uri="{FF2B5EF4-FFF2-40B4-BE49-F238E27FC236}">
                <a16:creationId xmlns:a16="http://schemas.microsoft.com/office/drawing/2014/main" id="{29B488D0-ADD6-44C1-88F0-30FF3FAF3965}"/>
              </a:ext>
            </a:extLst>
          </p:cNvPr>
          <p:cNvPicPr>
            <a:picLocks noChangeAspect="1"/>
          </p:cNvPicPr>
          <p:nvPr/>
        </p:nvPicPr>
        <p:blipFill>
          <a:blip r:embed="rId3"/>
          <a:stretch>
            <a:fillRect/>
          </a:stretch>
        </p:blipFill>
        <p:spPr>
          <a:xfrm>
            <a:off x="10079008" y="728662"/>
            <a:ext cx="1095375" cy="1000125"/>
          </a:xfrm>
          <a:prstGeom prst="rect">
            <a:avLst/>
          </a:prstGeom>
        </p:spPr>
      </p:pic>
      <p:sp>
        <p:nvSpPr>
          <p:cNvPr id="11" name="Espaço Reservado para Conteúdo 10">
            <a:extLst>
              <a:ext uri="{FF2B5EF4-FFF2-40B4-BE49-F238E27FC236}">
                <a16:creationId xmlns:a16="http://schemas.microsoft.com/office/drawing/2014/main" id="{AA7CB7AD-F5AC-4AFB-8058-425A7D1D0A05}"/>
              </a:ext>
            </a:extLst>
          </p:cNvPr>
          <p:cNvSpPr>
            <a:spLocks noGrp="1"/>
          </p:cNvSpPr>
          <p:nvPr>
            <p:ph sz="half" idx="1"/>
          </p:nvPr>
        </p:nvSpPr>
        <p:spPr>
          <a:xfrm>
            <a:off x="1200151" y="1967157"/>
            <a:ext cx="6844620" cy="488633"/>
          </a:xfrm>
        </p:spPr>
        <p:txBody>
          <a:bodyPr>
            <a:noAutofit/>
          </a:bodyPr>
          <a:lstStyle/>
          <a:p>
            <a:pPr>
              <a:buFont typeface="Wingdings" panose="05000000000000000000" pitchFamily="2" charset="2"/>
              <a:buChar char="Ø"/>
            </a:pPr>
            <a:r>
              <a:rPr lang="pt-BR" sz="1700" b="1" dirty="0">
                <a:latin typeface="+mj-lt"/>
              </a:rPr>
              <a:t> Seleção </a:t>
            </a:r>
            <a:r>
              <a:rPr lang="pt-BR" sz="1700" b="1" dirty="0" err="1">
                <a:latin typeface="+mj-lt"/>
              </a:rPr>
              <a:t>Features</a:t>
            </a:r>
            <a:r>
              <a:rPr lang="pt-BR" sz="1700" b="1" dirty="0">
                <a:latin typeface="+mj-lt"/>
              </a:rPr>
              <a:t> (características)</a:t>
            </a:r>
          </a:p>
        </p:txBody>
      </p:sp>
      <p:pic>
        <p:nvPicPr>
          <p:cNvPr id="13" name="Imagem 12">
            <a:extLst>
              <a:ext uri="{FF2B5EF4-FFF2-40B4-BE49-F238E27FC236}">
                <a16:creationId xmlns:a16="http://schemas.microsoft.com/office/drawing/2014/main" id="{C9AB4667-034C-490D-9C85-2AA78643322E}"/>
              </a:ext>
            </a:extLst>
          </p:cNvPr>
          <p:cNvPicPr>
            <a:picLocks noChangeAspect="1"/>
          </p:cNvPicPr>
          <p:nvPr/>
        </p:nvPicPr>
        <p:blipFill>
          <a:blip r:embed="rId4"/>
          <a:stretch>
            <a:fillRect/>
          </a:stretch>
        </p:blipFill>
        <p:spPr>
          <a:xfrm>
            <a:off x="1338375" y="2346332"/>
            <a:ext cx="6844620" cy="2279217"/>
          </a:xfrm>
          <a:prstGeom prst="rect">
            <a:avLst/>
          </a:prstGeom>
        </p:spPr>
      </p:pic>
      <p:pic>
        <p:nvPicPr>
          <p:cNvPr id="15" name="Imagem 14">
            <a:extLst>
              <a:ext uri="{FF2B5EF4-FFF2-40B4-BE49-F238E27FC236}">
                <a16:creationId xmlns:a16="http://schemas.microsoft.com/office/drawing/2014/main" id="{30E6B858-AFC2-4212-AAF0-B2652535F90E}"/>
              </a:ext>
            </a:extLst>
          </p:cNvPr>
          <p:cNvPicPr>
            <a:picLocks noChangeAspect="1"/>
          </p:cNvPicPr>
          <p:nvPr/>
        </p:nvPicPr>
        <p:blipFill>
          <a:blip r:embed="rId5"/>
          <a:stretch>
            <a:fillRect/>
          </a:stretch>
        </p:blipFill>
        <p:spPr>
          <a:xfrm>
            <a:off x="1338375" y="5358499"/>
            <a:ext cx="3155980" cy="704227"/>
          </a:xfrm>
          <a:prstGeom prst="rect">
            <a:avLst/>
          </a:prstGeom>
        </p:spPr>
      </p:pic>
      <p:sp>
        <p:nvSpPr>
          <p:cNvPr id="9" name="Espaço Reservado para Número de Slide 5">
            <a:extLst>
              <a:ext uri="{FF2B5EF4-FFF2-40B4-BE49-F238E27FC236}">
                <a16:creationId xmlns:a16="http://schemas.microsoft.com/office/drawing/2014/main" id="{CBC6813A-7F4E-4F14-82C4-6AA9489F80D4}"/>
              </a:ext>
            </a:extLst>
          </p:cNvPr>
          <p:cNvSpPr>
            <a:spLocks noGrp="1"/>
          </p:cNvSpPr>
          <p:nvPr>
            <p:ph type="sldNum" sz="quarter" idx="12"/>
          </p:nvPr>
        </p:nvSpPr>
        <p:spPr>
          <a:xfrm>
            <a:off x="9900458" y="6459785"/>
            <a:ext cx="1312025" cy="365125"/>
          </a:xfrm>
        </p:spPr>
        <p:txBody>
          <a:bodyPr>
            <a:normAutofit/>
          </a:bodyPr>
          <a:lstStyle/>
          <a:p>
            <a:pPr>
              <a:spcAft>
                <a:spcPts val="600"/>
              </a:spcAft>
            </a:pPr>
            <a:fld id="{96C7072D-3C4C-4F98-A70A-7E031AA00953}" type="slidenum">
              <a:rPr lang="pt-BR" sz="1400" smtClean="0"/>
              <a:pPr>
                <a:spcAft>
                  <a:spcPts val="600"/>
                </a:spcAft>
              </a:pPr>
              <a:t>13</a:t>
            </a:fld>
            <a:endParaRPr lang="pt-BR" sz="1400" dirty="0"/>
          </a:p>
        </p:txBody>
      </p:sp>
    </p:spTree>
    <p:extLst>
      <p:ext uri="{BB962C8B-B14F-4D97-AF65-F5344CB8AC3E}">
        <p14:creationId xmlns:p14="http://schemas.microsoft.com/office/powerpoint/2010/main" val="2516061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30815C-116D-4B47-BF71-D63B64364662}"/>
              </a:ext>
            </a:extLst>
          </p:cNvPr>
          <p:cNvSpPr>
            <a:spLocks noGrp="1"/>
          </p:cNvSpPr>
          <p:nvPr>
            <p:ph type="title"/>
          </p:nvPr>
        </p:nvSpPr>
        <p:spPr/>
        <p:txBody>
          <a:bodyPr>
            <a:normAutofit/>
          </a:bodyPr>
          <a:lstStyle/>
          <a:p>
            <a:r>
              <a:rPr lang="pt-BR" sz="4500" dirty="0"/>
              <a:t>Avaliações dos Modelos</a:t>
            </a:r>
          </a:p>
        </p:txBody>
      </p:sp>
      <p:sp>
        <p:nvSpPr>
          <p:cNvPr id="11" name="Espaço Reservado para Conteúdo 10">
            <a:extLst>
              <a:ext uri="{FF2B5EF4-FFF2-40B4-BE49-F238E27FC236}">
                <a16:creationId xmlns:a16="http://schemas.microsoft.com/office/drawing/2014/main" id="{AA7CB7AD-F5AC-4AFB-8058-425A7D1D0A05}"/>
              </a:ext>
            </a:extLst>
          </p:cNvPr>
          <p:cNvSpPr>
            <a:spLocks noGrp="1"/>
          </p:cNvSpPr>
          <p:nvPr>
            <p:ph sz="half" idx="1"/>
          </p:nvPr>
        </p:nvSpPr>
        <p:spPr>
          <a:xfrm>
            <a:off x="1265871" y="2151466"/>
            <a:ext cx="4172904" cy="347186"/>
          </a:xfrm>
        </p:spPr>
        <p:txBody>
          <a:bodyPr>
            <a:noAutofit/>
          </a:bodyPr>
          <a:lstStyle/>
          <a:p>
            <a:pPr>
              <a:buFont typeface="Wingdings" panose="05000000000000000000" pitchFamily="2" charset="2"/>
              <a:buChar char="Ø"/>
            </a:pPr>
            <a:r>
              <a:rPr lang="pt-BR" b="1" dirty="0">
                <a:latin typeface="+mj-lt"/>
              </a:rPr>
              <a:t>Treinamento com validação cruzada</a:t>
            </a:r>
            <a:endParaRPr lang="pt-BR" sz="1500" b="1" dirty="0">
              <a:latin typeface="+mj-lt"/>
            </a:endParaRPr>
          </a:p>
        </p:txBody>
      </p:sp>
      <p:pic>
        <p:nvPicPr>
          <p:cNvPr id="12" name="Imagem 11">
            <a:extLst>
              <a:ext uri="{FF2B5EF4-FFF2-40B4-BE49-F238E27FC236}">
                <a16:creationId xmlns:a16="http://schemas.microsoft.com/office/drawing/2014/main" id="{F125A330-0D7B-41D9-B233-FC80437034BC}"/>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6585" y="2773697"/>
            <a:ext cx="3991476" cy="1742547"/>
          </a:xfrm>
          <a:prstGeom prst="rect">
            <a:avLst/>
          </a:prstGeom>
          <a:noFill/>
          <a:ln>
            <a:noFill/>
          </a:ln>
        </p:spPr>
      </p:pic>
      <p:sp>
        <p:nvSpPr>
          <p:cNvPr id="14" name="Espaço Reservado para Conteúdo 10">
            <a:extLst>
              <a:ext uri="{FF2B5EF4-FFF2-40B4-BE49-F238E27FC236}">
                <a16:creationId xmlns:a16="http://schemas.microsoft.com/office/drawing/2014/main" id="{9A0E4B66-1246-4756-A8EC-0AF595F5D265}"/>
              </a:ext>
            </a:extLst>
          </p:cNvPr>
          <p:cNvSpPr txBox="1">
            <a:spLocks/>
          </p:cNvSpPr>
          <p:nvPr/>
        </p:nvSpPr>
        <p:spPr>
          <a:xfrm>
            <a:off x="7086600" y="2179419"/>
            <a:ext cx="4250055" cy="212526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pt-BR" b="1" dirty="0">
                <a:latin typeface="+mj-lt"/>
              </a:rPr>
              <a:t>Métricas de avaliação</a:t>
            </a:r>
          </a:p>
          <a:p>
            <a:pPr>
              <a:buFont typeface="Wingdings" panose="05000000000000000000" pitchFamily="2" charset="2"/>
              <a:buChar char="Ø"/>
            </a:pPr>
            <a:endParaRPr lang="pt-BR" b="1" dirty="0">
              <a:latin typeface="+mj-lt"/>
            </a:endParaRPr>
          </a:p>
          <a:p>
            <a:pPr lvl="1">
              <a:buFont typeface="Wingdings" panose="05000000000000000000" pitchFamily="2" charset="2"/>
              <a:buChar char="§"/>
            </a:pPr>
            <a:r>
              <a:rPr lang="pt-BR" sz="2000" dirty="0">
                <a:effectLst/>
                <a:latin typeface="+mj-lt"/>
                <a:ea typeface="Calibri" panose="020F0502020204030204" pitchFamily="34" charset="0"/>
                <a:cs typeface="Times New Roman" panose="02020603050405020304" pitchFamily="18" charset="0"/>
              </a:rPr>
              <a:t>Raiz do Erro Quadrático Médio (RMSE)</a:t>
            </a:r>
          </a:p>
          <a:p>
            <a:pPr lvl="1">
              <a:buFont typeface="Wingdings" panose="05000000000000000000" pitchFamily="2" charset="2"/>
              <a:buChar char="§"/>
            </a:pPr>
            <a:endParaRPr lang="pt-BR" sz="2000" dirty="0">
              <a:effectLst/>
              <a:latin typeface="+mj-lt"/>
              <a:ea typeface="Calibri" panose="020F0502020204030204" pitchFamily="34" charset="0"/>
              <a:cs typeface="Times New Roman" panose="02020603050405020304" pitchFamily="18" charset="0"/>
            </a:endParaRPr>
          </a:p>
          <a:p>
            <a:pPr lvl="1">
              <a:buFont typeface="Wingdings" panose="05000000000000000000" pitchFamily="2" charset="2"/>
              <a:buChar char="§"/>
            </a:pPr>
            <a:r>
              <a:rPr lang="pt-BR" sz="2000" dirty="0">
                <a:effectLst/>
                <a:latin typeface="+mj-lt"/>
                <a:ea typeface="Calibri" panose="020F0502020204030204" pitchFamily="34" charset="0"/>
              </a:rPr>
              <a:t>Coeficiente de Determinação R²</a:t>
            </a:r>
            <a:endParaRPr lang="pt-BR" sz="2000" b="1" dirty="0">
              <a:latin typeface="+mj-lt"/>
            </a:endParaRPr>
          </a:p>
          <a:p>
            <a:pPr>
              <a:buFont typeface="Wingdings" panose="05000000000000000000" pitchFamily="2" charset="2"/>
              <a:buChar char="Ø"/>
            </a:pPr>
            <a:endParaRPr lang="pt-BR" sz="1500" b="1" dirty="0">
              <a:latin typeface="+mj-lt"/>
            </a:endParaRPr>
          </a:p>
        </p:txBody>
      </p:sp>
      <p:pic>
        <p:nvPicPr>
          <p:cNvPr id="8" name="Imagem 7">
            <a:extLst>
              <a:ext uri="{FF2B5EF4-FFF2-40B4-BE49-F238E27FC236}">
                <a16:creationId xmlns:a16="http://schemas.microsoft.com/office/drawing/2014/main" id="{73516DA7-D093-4143-9DD5-F9BC0F85085C}"/>
              </a:ext>
            </a:extLst>
          </p:cNvPr>
          <p:cNvPicPr>
            <a:picLocks noChangeAspect="1"/>
          </p:cNvPicPr>
          <p:nvPr/>
        </p:nvPicPr>
        <p:blipFill>
          <a:blip r:embed="rId4"/>
          <a:stretch>
            <a:fillRect/>
          </a:stretch>
        </p:blipFill>
        <p:spPr>
          <a:xfrm>
            <a:off x="10079008" y="728662"/>
            <a:ext cx="1095375" cy="1000125"/>
          </a:xfrm>
          <a:prstGeom prst="rect">
            <a:avLst/>
          </a:prstGeom>
        </p:spPr>
      </p:pic>
      <p:sp>
        <p:nvSpPr>
          <p:cNvPr id="9" name="Espaço Reservado para Número de Slide 5">
            <a:extLst>
              <a:ext uri="{FF2B5EF4-FFF2-40B4-BE49-F238E27FC236}">
                <a16:creationId xmlns:a16="http://schemas.microsoft.com/office/drawing/2014/main" id="{C1CAF603-AA24-4220-8652-7154CD93B2E8}"/>
              </a:ext>
            </a:extLst>
          </p:cNvPr>
          <p:cNvSpPr>
            <a:spLocks noGrp="1"/>
          </p:cNvSpPr>
          <p:nvPr>
            <p:ph type="sldNum" sz="quarter" idx="12"/>
          </p:nvPr>
        </p:nvSpPr>
        <p:spPr>
          <a:xfrm>
            <a:off x="9900458" y="6459785"/>
            <a:ext cx="1312025" cy="365125"/>
          </a:xfrm>
        </p:spPr>
        <p:txBody>
          <a:bodyPr>
            <a:normAutofit/>
          </a:bodyPr>
          <a:lstStyle/>
          <a:p>
            <a:pPr>
              <a:spcAft>
                <a:spcPts val="600"/>
              </a:spcAft>
            </a:pPr>
            <a:fld id="{96C7072D-3C4C-4F98-A70A-7E031AA00953}" type="slidenum">
              <a:rPr lang="pt-BR" sz="1400" smtClean="0"/>
              <a:pPr>
                <a:spcAft>
                  <a:spcPts val="600"/>
                </a:spcAft>
              </a:pPr>
              <a:t>14</a:t>
            </a:fld>
            <a:endParaRPr lang="pt-BR" sz="1400" dirty="0"/>
          </a:p>
        </p:txBody>
      </p:sp>
      <p:sp>
        <p:nvSpPr>
          <p:cNvPr id="10" name="Espaço Reservado para Conteúdo 10">
            <a:extLst>
              <a:ext uri="{FF2B5EF4-FFF2-40B4-BE49-F238E27FC236}">
                <a16:creationId xmlns:a16="http://schemas.microsoft.com/office/drawing/2014/main" id="{FB4A73FE-6165-4F9F-B0AB-43FE21066E3C}"/>
              </a:ext>
            </a:extLst>
          </p:cNvPr>
          <p:cNvSpPr txBox="1">
            <a:spLocks/>
          </p:cNvSpPr>
          <p:nvPr/>
        </p:nvSpPr>
        <p:spPr>
          <a:xfrm>
            <a:off x="1356584" y="4791289"/>
            <a:ext cx="4082191" cy="66720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buFont typeface="Wingdings" panose="05000000000000000000" pitchFamily="2" charset="2"/>
              <a:buChar char="§"/>
            </a:pPr>
            <a:r>
              <a:rPr lang="pt-BR" dirty="0">
                <a:latin typeface="+mj-lt"/>
              </a:rPr>
              <a:t>Permite reduzir problemas de </a:t>
            </a:r>
            <a:r>
              <a:rPr lang="pt-BR" dirty="0" err="1">
                <a:latin typeface="+mj-lt"/>
              </a:rPr>
              <a:t>overfitting</a:t>
            </a:r>
            <a:r>
              <a:rPr lang="pt-BR" dirty="0">
                <a:latin typeface="+mj-lt"/>
              </a:rPr>
              <a:t> e </a:t>
            </a:r>
            <a:r>
              <a:rPr lang="pt-BR" dirty="0" err="1">
                <a:latin typeface="+mj-lt"/>
              </a:rPr>
              <a:t>underfitting</a:t>
            </a:r>
            <a:r>
              <a:rPr lang="pt-BR" dirty="0">
                <a:latin typeface="+mj-lt"/>
              </a:rPr>
              <a:t>.</a:t>
            </a:r>
          </a:p>
          <a:p>
            <a:pPr>
              <a:buFont typeface="Wingdings" panose="05000000000000000000" pitchFamily="2" charset="2"/>
              <a:buChar char="Ø"/>
            </a:pPr>
            <a:endParaRPr lang="pt-BR" sz="1500" b="1" dirty="0">
              <a:latin typeface="+mj-lt"/>
            </a:endParaRPr>
          </a:p>
        </p:txBody>
      </p:sp>
    </p:spTree>
    <p:extLst>
      <p:ext uri="{BB962C8B-B14F-4D97-AF65-F5344CB8AC3E}">
        <p14:creationId xmlns:p14="http://schemas.microsoft.com/office/powerpoint/2010/main" val="1975909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6E698D-5396-4058-B4FF-A9DCB4DF702C}"/>
              </a:ext>
            </a:extLst>
          </p:cNvPr>
          <p:cNvSpPr>
            <a:spLocks noGrp="1"/>
          </p:cNvSpPr>
          <p:nvPr>
            <p:ph type="title"/>
          </p:nvPr>
        </p:nvSpPr>
        <p:spPr/>
        <p:txBody>
          <a:bodyPr>
            <a:normAutofit/>
          </a:bodyPr>
          <a:lstStyle/>
          <a:p>
            <a:r>
              <a:rPr lang="pt-BR" sz="4500" dirty="0"/>
              <a:t>Interpretação dos Resultados</a:t>
            </a:r>
          </a:p>
        </p:txBody>
      </p:sp>
      <p:graphicFrame>
        <p:nvGraphicFramePr>
          <p:cNvPr id="5" name="Tabela 4">
            <a:extLst>
              <a:ext uri="{FF2B5EF4-FFF2-40B4-BE49-F238E27FC236}">
                <a16:creationId xmlns:a16="http://schemas.microsoft.com/office/drawing/2014/main" id="{BF420591-11AB-4AC6-A991-616BF6151D56}"/>
              </a:ext>
            </a:extLst>
          </p:cNvPr>
          <p:cNvGraphicFramePr>
            <a:graphicFrameLocks noGrp="1"/>
          </p:cNvGraphicFramePr>
          <p:nvPr>
            <p:extLst>
              <p:ext uri="{D42A27DB-BD31-4B8C-83A1-F6EECF244321}">
                <p14:modId xmlns:p14="http://schemas.microsoft.com/office/powerpoint/2010/main" val="2716509244"/>
              </p:ext>
            </p:extLst>
          </p:nvPr>
        </p:nvGraphicFramePr>
        <p:xfrm>
          <a:off x="1257298" y="2692862"/>
          <a:ext cx="4233231" cy="2169912"/>
        </p:xfrm>
        <a:graphic>
          <a:graphicData uri="http://schemas.openxmlformats.org/drawingml/2006/table">
            <a:tbl>
              <a:tblPr>
                <a:tableStyleId>{073A0DAA-6AF3-43AB-8588-CEC1D06C72B9}</a:tableStyleId>
              </a:tblPr>
              <a:tblGrid>
                <a:gridCol w="1428584">
                  <a:extLst>
                    <a:ext uri="{9D8B030D-6E8A-4147-A177-3AD203B41FA5}">
                      <a16:colId xmlns:a16="http://schemas.microsoft.com/office/drawing/2014/main" val="3356677019"/>
                    </a:ext>
                  </a:extLst>
                </a:gridCol>
                <a:gridCol w="1376063">
                  <a:extLst>
                    <a:ext uri="{9D8B030D-6E8A-4147-A177-3AD203B41FA5}">
                      <a16:colId xmlns:a16="http://schemas.microsoft.com/office/drawing/2014/main" val="3540624391"/>
                    </a:ext>
                  </a:extLst>
                </a:gridCol>
                <a:gridCol w="1428584">
                  <a:extLst>
                    <a:ext uri="{9D8B030D-6E8A-4147-A177-3AD203B41FA5}">
                      <a16:colId xmlns:a16="http://schemas.microsoft.com/office/drawing/2014/main" val="2673853885"/>
                    </a:ext>
                  </a:extLst>
                </a:gridCol>
              </a:tblGrid>
              <a:tr h="482678">
                <a:tc>
                  <a:txBody>
                    <a:bodyPr/>
                    <a:lstStyle/>
                    <a:p>
                      <a:pPr algn="ctr" fontAlgn="ctr"/>
                      <a:r>
                        <a:rPr lang="pt-BR" sz="1100" b="1" u="none" strike="noStrike" dirty="0">
                          <a:effectLst/>
                          <a:latin typeface="+mj-lt"/>
                        </a:rPr>
                        <a:t>Modelo</a:t>
                      </a:r>
                      <a:endParaRPr lang="pt-BR" sz="1100" b="1" i="0" u="none" strike="noStrike" dirty="0">
                        <a:solidFill>
                          <a:srgbClr val="000000"/>
                        </a:solidFill>
                        <a:effectLst/>
                        <a:latin typeface="+mj-lt"/>
                      </a:endParaRPr>
                    </a:p>
                  </a:txBody>
                  <a:tcPr marL="9525" marR="9525" marT="9525" marB="0" anchor="ctr"/>
                </a:tc>
                <a:tc>
                  <a:txBody>
                    <a:bodyPr/>
                    <a:lstStyle/>
                    <a:p>
                      <a:pPr algn="ctr" fontAlgn="ctr"/>
                      <a:r>
                        <a:rPr lang="pt-BR" sz="1100" b="1" u="none" strike="noStrike" dirty="0">
                          <a:effectLst/>
                          <a:latin typeface="+mj-lt"/>
                        </a:rPr>
                        <a:t>Coeficiente de</a:t>
                      </a:r>
                    </a:p>
                    <a:p>
                      <a:pPr algn="ctr" fontAlgn="ctr"/>
                      <a:r>
                        <a:rPr lang="pt-BR" sz="1100" b="1" u="none" strike="noStrike" dirty="0">
                          <a:effectLst/>
                          <a:latin typeface="+mj-lt"/>
                        </a:rPr>
                        <a:t>Determinação</a:t>
                      </a:r>
                      <a:endParaRPr lang="pt-BR" sz="1100" b="1" i="0" u="none" strike="noStrike" dirty="0">
                        <a:solidFill>
                          <a:srgbClr val="000000"/>
                        </a:solidFill>
                        <a:effectLst/>
                        <a:latin typeface="+mj-lt"/>
                      </a:endParaRPr>
                    </a:p>
                  </a:txBody>
                  <a:tcPr marL="9525" marR="9525" marT="9525" marB="0" anchor="ctr"/>
                </a:tc>
                <a:tc>
                  <a:txBody>
                    <a:bodyPr/>
                    <a:lstStyle/>
                    <a:p>
                      <a:pPr algn="ctr" fontAlgn="ctr"/>
                      <a:r>
                        <a:rPr lang="pt-BR" sz="1100" b="1" u="none" strike="noStrike" dirty="0">
                          <a:effectLst/>
                          <a:latin typeface="+mj-lt"/>
                        </a:rPr>
                        <a:t>RMSE</a:t>
                      </a:r>
                      <a:endParaRPr lang="pt-BR" sz="1100" b="1" i="0" u="none" strike="noStrike" dirty="0">
                        <a:solidFill>
                          <a:srgbClr val="000000"/>
                        </a:solidFill>
                        <a:effectLst/>
                        <a:latin typeface="+mj-lt"/>
                      </a:endParaRPr>
                    </a:p>
                  </a:txBody>
                  <a:tcPr marL="9525" marR="9525" marT="9525" marB="0" anchor="ctr"/>
                </a:tc>
                <a:extLst>
                  <a:ext uri="{0D108BD9-81ED-4DB2-BD59-A6C34878D82A}">
                    <a16:rowId xmlns:a16="http://schemas.microsoft.com/office/drawing/2014/main" val="3017395721"/>
                  </a:ext>
                </a:extLst>
              </a:tr>
              <a:tr h="407222">
                <a:tc>
                  <a:txBody>
                    <a:bodyPr/>
                    <a:lstStyle/>
                    <a:p>
                      <a:pPr algn="l" fontAlgn="ctr"/>
                      <a:r>
                        <a:rPr lang="pt-BR" sz="1100" u="none" strike="noStrike">
                          <a:effectLst/>
                          <a:latin typeface="+mj-lt"/>
                        </a:rPr>
                        <a:t>Regressão linear</a:t>
                      </a:r>
                      <a:endParaRPr lang="pt-BR" sz="1100" b="0" i="0" u="none" strike="noStrike">
                        <a:solidFill>
                          <a:srgbClr val="000000"/>
                        </a:solidFill>
                        <a:effectLst/>
                        <a:latin typeface="+mj-lt"/>
                      </a:endParaRPr>
                    </a:p>
                  </a:txBody>
                  <a:tcPr marL="9525" marR="9525" marT="9525" marB="0" anchor="ctr"/>
                </a:tc>
                <a:tc>
                  <a:txBody>
                    <a:bodyPr/>
                    <a:lstStyle/>
                    <a:p>
                      <a:pPr algn="ctr" fontAlgn="ctr"/>
                      <a:r>
                        <a:rPr lang="pt-BR" sz="1100" u="none" strike="noStrike" dirty="0">
                          <a:effectLst/>
                          <a:latin typeface="+mj-lt"/>
                        </a:rPr>
                        <a:t>93.66%</a:t>
                      </a:r>
                      <a:endParaRPr lang="pt-BR" sz="1100" b="0" i="0" u="none" strike="noStrike" dirty="0">
                        <a:solidFill>
                          <a:srgbClr val="000000"/>
                        </a:solidFill>
                        <a:effectLst/>
                        <a:latin typeface="+mj-lt"/>
                      </a:endParaRPr>
                    </a:p>
                  </a:txBody>
                  <a:tcPr marL="9525" marR="9525" marT="9525" marB="0" anchor="ctr"/>
                </a:tc>
                <a:tc>
                  <a:txBody>
                    <a:bodyPr/>
                    <a:lstStyle/>
                    <a:p>
                      <a:pPr algn="ctr" fontAlgn="ctr"/>
                      <a:r>
                        <a:rPr lang="pt-BR" sz="1100" u="none" strike="noStrike" dirty="0">
                          <a:effectLst/>
                          <a:latin typeface="+mj-lt"/>
                        </a:rPr>
                        <a:t>1.03</a:t>
                      </a:r>
                      <a:endParaRPr lang="pt-BR" sz="1100" b="0" i="0" u="none" strike="noStrike" dirty="0">
                        <a:solidFill>
                          <a:srgbClr val="000000"/>
                        </a:solidFill>
                        <a:effectLst/>
                        <a:latin typeface="+mj-lt"/>
                      </a:endParaRPr>
                    </a:p>
                  </a:txBody>
                  <a:tcPr marL="9525" marR="9525" marT="9525" marB="0" anchor="ctr"/>
                </a:tc>
                <a:extLst>
                  <a:ext uri="{0D108BD9-81ED-4DB2-BD59-A6C34878D82A}">
                    <a16:rowId xmlns:a16="http://schemas.microsoft.com/office/drawing/2014/main" val="2337275868"/>
                  </a:ext>
                </a:extLst>
              </a:tr>
              <a:tr h="490100">
                <a:tc>
                  <a:txBody>
                    <a:bodyPr/>
                    <a:lstStyle/>
                    <a:p>
                      <a:pPr algn="l" fontAlgn="ctr"/>
                      <a:r>
                        <a:rPr lang="pt-BR" sz="1100" b="1" u="none" strike="noStrike" dirty="0">
                          <a:solidFill>
                            <a:srgbClr val="FF0000"/>
                          </a:solidFill>
                          <a:effectLst/>
                          <a:latin typeface="+mj-lt"/>
                        </a:rPr>
                        <a:t>ARIMA</a:t>
                      </a:r>
                      <a:endParaRPr lang="pt-BR" sz="1100" b="1" i="0" u="none" strike="noStrike" dirty="0">
                        <a:solidFill>
                          <a:srgbClr val="FF0000"/>
                        </a:solidFill>
                        <a:effectLst/>
                        <a:latin typeface="+mj-lt"/>
                      </a:endParaRPr>
                    </a:p>
                  </a:txBody>
                  <a:tcPr marL="9525" marR="9525" marT="9525" marB="0" anchor="ctr"/>
                </a:tc>
                <a:tc>
                  <a:txBody>
                    <a:bodyPr/>
                    <a:lstStyle/>
                    <a:p>
                      <a:pPr algn="ctr" fontAlgn="ctr"/>
                      <a:r>
                        <a:rPr lang="pt-BR" sz="1100" b="1" u="none" strike="noStrike">
                          <a:solidFill>
                            <a:srgbClr val="FF0000"/>
                          </a:solidFill>
                          <a:effectLst/>
                          <a:latin typeface="+mj-lt"/>
                        </a:rPr>
                        <a:t>97.26%</a:t>
                      </a:r>
                      <a:endParaRPr lang="pt-BR" sz="1100" b="1" i="0" u="none" strike="noStrike">
                        <a:solidFill>
                          <a:srgbClr val="FF0000"/>
                        </a:solidFill>
                        <a:effectLst/>
                        <a:latin typeface="+mj-lt"/>
                      </a:endParaRPr>
                    </a:p>
                  </a:txBody>
                  <a:tcPr marL="9525" marR="9525" marT="9525" marB="0" anchor="ctr"/>
                </a:tc>
                <a:tc>
                  <a:txBody>
                    <a:bodyPr/>
                    <a:lstStyle/>
                    <a:p>
                      <a:pPr algn="ctr" fontAlgn="ctr"/>
                      <a:r>
                        <a:rPr lang="pt-BR" sz="1100" b="1" u="none" strike="noStrike" dirty="0">
                          <a:solidFill>
                            <a:srgbClr val="FF0000"/>
                          </a:solidFill>
                          <a:effectLst/>
                          <a:latin typeface="+mj-lt"/>
                        </a:rPr>
                        <a:t>0.68</a:t>
                      </a:r>
                      <a:endParaRPr lang="pt-BR" sz="1100" b="1" i="0" u="none" strike="noStrike" dirty="0">
                        <a:solidFill>
                          <a:srgbClr val="FF0000"/>
                        </a:solidFill>
                        <a:effectLst/>
                        <a:latin typeface="+mj-lt"/>
                      </a:endParaRPr>
                    </a:p>
                  </a:txBody>
                  <a:tcPr marL="9525" marR="9525" marT="9525" marB="0" anchor="ctr"/>
                </a:tc>
                <a:extLst>
                  <a:ext uri="{0D108BD9-81ED-4DB2-BD59-A6C34878D82A}">
                    <a16:rowId xmlns:a16="http://schemas.microsoft.com/office/drawing/2014/main" val="2270078829"/>
                  </a:ext>
                </a:extLst>
              </a:tr>
              <a:tr h="382690">
                <a:tc>
                  <a:txBody>
                    <a:bodyPr/>
                    <a:lstStyle/>
                    <a:p>
                      <a:pPr algn="l" fontAlgn="ctr"/>
                      <a:r>
                        <a:rPr lang="pt-BR" sz="1100" u="none" strike="noStrike" dirty="0">
                          <a:effectLst/>
                          <a:latin typeface="+mj-lt"/>
                        </a:rPr>
                        <a:t>MLP</a:t>
                      </a:r>
                      <a:endParaRPr lang="pt-BR" sz="1100" b="0" i="0" u="none" strike="noStrike" dirty="0">
                        <a:solidFill>
                          <a:srgbClr val="000000"/>
                        </a:solidFill>
                        <a:effectLst/>
                        <a:latin typeface="+mj-lt"/>
                      </a:endParaRPr>
                    </a:p>
                  </a:txBody>
                  <a:tcPr marL="9525" marR="9525" marT="9525" marB="0" anchor="ctr"/>
                </a:tc>
                <a:tc>
                  <a:txBody>
                    <a:bodyPr/>
                    <a:lstStyle/>
                    <a:p>
                      <a:pPr algn="ctr" fontAlgn="ctr"/>
                      <a:r>
                        <a:rPr lang="pt-BR" sz="1100" u="none" strike="noStrike" dirty="0">
                          <a:effectLst/>
                          <a:latin typeface="+mj-lt"/>
                        </a:rPr>
                        <a:t>93.66%</a:t>
                      </a:r>
                      <a:endParaRPr lang="pt-BR" sz="1100" b="0" i="0" u="none" strike="noStrike" dirty="0">
                        <a:solidFill>
                          <a:srgbClr val="000000"/>
                        </a:solidFill>
                        <a:effectLst/>
                        <a:latin typeface="+mj-lt"/>
                      </a:endParaRPr>
                    </a:p>
                  </a:txBody>
                  <a:tcPr marL="9525" marR="9525" marT="9525" marB="0" anchor="ctr"/>
                </a:tc>
                <a:tc>
                  <a:txBody>
                    <a:bodyPr/>
                    <a:lstStyle/>
                    <a:p>
                      <a:pPr algn="ctr" fontAlgn="ctr"/>
                      <a:r>
                        <a:rPr lang="pt-BR" sz="1100" u="none" strike="noStrike" dirty="0">
                          <a:effectLst/>
                          <a:latin typeface="+mj-lt"/>
                        </a:rPr>
                        <a:t>1.27</a:t>
                      </a:r>
                      <a:endParaRPr lang="pt-BR" sz="1100" b="0" i="0" u="none" strike="noStrike" dirty="0">
                        <a:solidFill>
                          <a:srgbClr val="000000"/>
                        </a:solidFill>
                        <a:effectLst/>
                        <a:latin typeface="+mj-lt"/>
                      </a:endParaRPr>
                    </a:p>
                  </a:txBody>
                  <a:tcPr marL="9525" marR="9525" marT="9525" marB="0" anchor="ctr"/>
                </a:tc>
                <a:extLst>
                  <a:ext uri="{0D108BD9-81ED-4DB2-BD59-A6C34878D82A}">
                    <a16:rowId xmlns:a16="http://schemas.microsoft.com/office/drawing/2014/main" val="3394344308"/>
                  </a:ext>
                </a:extLst>
              </a:tr>
              <a:tr h="407222">
                <a:tc>
                  <a:txBody>
                    <a:bodyPr/>
                    <a:lstStyle/>
                    <a:p>
                      <a:pPr algn="l" fontAlgn="ctr"/>
                      <a:r>
                        <a:rPr lang="pt-BR" sz="1100" u="none" strike="noStrike" dirty="0">
                          <a:effectLst/>
                          <a:latin typeface="+mj-lt"/>
                        </a:rPr>
                        <a:t>MLP c/ ajustes</a:t>
                      </a:r>
                      <a:endParaRPr lang="pt-BR" sz="1100" b="0" i="0" u="none" strike="noStrike" dirty="0">
                        <a:solidFill>
                          <a:srgbClr val="000000"/>
                        </a:solidFill>
                        <a:effectLst/>
                        <a:latin typeface="+mj-lt"/>
                      </a:endParaRPr>
                    </a:p>
                  </a:txBody>
                  <a:tcPr marL="9525" marR="9525" marT="9525" marB="0" anchor="ctr"/>
                </a:tc>
                <a:tc>
                  <a:txBody>
                    <a:bodyPr/>
                    <a:lstStyle/>
                    <a:p>
                      <a:pPr algn="ctr" fontAlgn="ctr"/>
                      <a:r>
                        <a:rPr lang="pt-BR" sz="1100" u="none" strike="noStrike">
                          <a:effectLst/>
                          <a:latin typeface="+mj-lt"/>
                        </a:rPr>
                        <a:t>68,68%</a:t>
                      </a:r>
                      <a:endParaRPr lang="pt-BR" sz="1100" b="0" i="0" u="none" strike="noStrike">
                        <a:solidFill>
                          <a:srgbClr val="000000"/>
                        </a:solidFill>
                        <a:effectLst/>
                        <a:latin typeface="+mj-lt"/>
                      </a:endParaRPr>
                    </a:p>
                  </a:txBody>
                  <a:tcPr marL="9525" marR="9525" marT="9525" marB="0" anchor="ctr"/>
                </a:tc>
                <a:tc>
                  <a:txBody>
                    <a:bodyPr/>
                    <a:lstStyle/>
                    <a:p>
                      <a:pPr algn="ctr" fontAlgn="ctr"/>
                      <a:r>
                        <a:rPr lang="pt-BR" sz="1100" u="none" strike="noStrike" dirty="0">
                          <a:effectLst/>
                          <a:latin typeface="+mj-lt"/>
                        </a:rPr>
                        <a:t>1.67</a:t>
                      </a:r>
                      <a:endParaRPr lang="pt-BR" sz="1100" b="0" i="0" u="none" strike="noStrike" dirty="0">
                        <a:solidFill>
                          <a:srgbClr val="000000"/>
                        </a:solidFill>
                        <a:effectLst/>
                        <a:latin typeface="+mj-lt"/>
                      </a:endParaRPr>
                    </a:p>
                  </a:txBody>
                  <a:tcPr marL="9525" marR="9525" marT="9525" marB="0" anchor="ctr"/>
                </a:tc>
                <a:extLst>
                  <a:ext uri="{0D108BD9-81ED-4DB2-BD59-A6C34878D82A}">
                    <a16:rowId xmlns:a16="http://schemas.microsoft.com/office/drawing/2014/main" val="1909766068"/>
                  </a:ext>
                </a:extLst>
              </a:tr>
            </a:tbl>
          </a:graphicData>
        </a:graphic>
      </p:graphicFrame>
      <p:sp>
        <p:nvSpPr>
          <p:cNvPr id="13" name="Espaço Reservado para Conteúdo 10">
            <a:extLst>
              <a:ext uri="{FF2B5EF4-FFF2-40B4-BE49-F238E27FC236}">
                <a16:creationId xmlns:a16="http://schemas.microsoft.com/office/drawing/2014/main" id="{CDF282CB-D838-4C2A-AF1B-04E6496EB2DA}"/>
              </a:ext>
            </a:extLst>
          </p:cNvPr>
          <p:cNvSpPr>
            <a:spLocks noGrp="1"/>
          </p:cNvSpPr>
          <p:nvPr>
            <p:ph sz="half" idx="1"/>
          </p:nvPr>
        </p:nvSpPr>
        <p:spPr>
          <a:xfrm>
            <a:off x="1257298" y="2014483"/>
            <a:ext cx="3556001" cy="488633"/>
          </a:xfrm>
        </p:spPr>
        <p:txBody>
          <a:bodyPr>
            <a:noAutofit/>
          </a:bodyPr>
          <a:lstStyle/>
          <a:p>
            <a:pPr>
              <a:buFont typeface="Wingdings" panose="05000000000000000000" pitchFamily="2" charset="2"/>
              <a:buChar char="Ø"/>
            </a:pPr>
            <a:r>
              <a:rPr lang="pt-BR" sz="1600" b="1" dirty="0">
                <a:latin typeface="+mj-lt"/>
              </a:rPr>
              <a:t> Desempenho na avaliação:</a:t>
            </a:r>
          </a:p>
          <a:p>
            <a:pPr>
              <a:buFont typeface="Wingdings" panose="05000000000000000000" pitchFamily="2" charset="2"/>
              <a:buChar char="Ø"/>
            </a:pPr>
            <a:endParaRPr lang="pt-BR" sz="1500" b="1" dirty="0">
              <a:latin typeface="+mj-lt"/>
            </a:endParaRPr>
          </a:p>
        </p:txBody>
      </p:sp>
      <p:sp>
        <p:nvSpPr>
          <p:cNvPr id="14" name="Espaço Reservado para Conteúdo 10">
            <a:extLst>
              <a:ext uri="{FF2B5EF4-FFF2-40B4-BE49-F238E27FC236}">
                <a16:creationId xmlns:a16="http://schemas.microsoft.com/office/drawing/2014/main" id="{A76F3AB6-061B-453B-A8AB-287D44756B31}"/>
              </a:ext>
            </a:extLst>
          </p:cNvPr>
          <p:cNvSpPr txBox="1">
            <a:spLocks/>
          </p:cNvSpPr>
          <p:nvPr/>
        </p:nvSpPr>
        <p:spPr>
          <a:xfrm>
            <a:off x="6840450" y="2000141"/>
            <a:ext cx="3716020" cy="488633"/>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pt-BR" sz="1600" b="1" dirty="0">
                <a:latin typeface="+mj-lt"/>
              </a:rPr>
              <a:t>Desempenho na validação:</a:t>
            </a:r>
          </a:p>
          <a:p>
            <a:pPr>
              <a:buFont typeface="Wingdings" panose="05000000000000000000" pitchFamily="2" charset="2"/>
              <a:buChar char="Ø"/>
            </a:pPr>
            <a:endParaRPr lang="pt-BR" sz="1500" b="1" dirty="0">
              <a:latin typeface="+mj-lt"/>
            </a:endParaRPr>
          </a:p>
        </p:txBody>
      </p:sp>
      <p:sp>
        <p:nvSpPr>
          <p:cNvPr id="16" name="Espaço Reservado para Conteúdo 10">
            <a:extLst>
              <a:ext uri="{FF2B5EF4-FFF2-40B4-BE49-F238E27FC236}">
                <a16:creationId xmlns:a16="http://schemas.microsoft.com/office/drawing/2014/main" id="{6E7350C0-24A0-4660-8BA1-2CA323F9DF6C}"/>
              </a:ext>
            </a:extLst>
          </p:cNvPr>
          <p:cNvSpPr txBox="1">
            <a:spLocks/>
          </p:cNvSpPr>
          <p:nvPr/>
        </p:nvSpPr>
        <p:spPr>
          <a:xfrm>
            <a:off x="1249360" y="5294384"/>
            <a:ext cx="3571875" cy="488633"/>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ü"/>
            </a:pPr>
            <a:r>
              <a:rPr lang="pt-BR" sz="1600" dirty="0">
                <a:latin typeface="+mj-lt"/>
              </a:rPr>
              <a:t>Melhor resultado na avaliação: </a:t>
            </a:r>
            <a:r>
              <a:rPr lang="pt-BR" sz="1600" b="1" dirty="0">
                <a:latin typeface="+mj-lt"/>
              </a:rPr>
              <a:t>ARIMA</a:t>
            </a:r>
          </a:p>
          <a:p>
            <a:pPr>
              <a:buFont typeface="Wingdings" panose="05000000000000000000" pitchFamily="2" charset="2"/>
              <a:buChar char="Ø"/>
            </a:pPr>
            <a:endParaRPr lang="pt-BR" sz="1500" b="1" dirty="0">
              <a:latin typeface="+mj-lt"/>
            </a:endParaRPr>
          </a:p>
        </p:txBody>
      </p:sp>
      <p:sp>
        <p:nvSpPr>
          <p:cNvPr id="17" name="Espaço Reservado para Conteúdo 10">
            <a:extLst>
              <a:ext uri="{FF2B5EF4-FFF2-40B4-BE49-F238E27FC236}">
                <a16:creationId xmlns:a16="http://schemas.microsoft.com/office/drawing/2014/main" id="{3257E7F1-DADB-4D00-957F-4E8700CF5045}"/>
              </a:ext>
            </a:extLst>
          </p:cNvPr>
          <p:cNvSpPr txBox="1">
            <a:spLocks/>
          </p:cNvSpPr>
          <p:nvPr/>
        </p:nvSpPr>
        <p:spPr>
          <a:xfrm>
            <a:off x="6981824" y="5294384"/>
            <a:ext cx="4276724" cy="488633"/>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ü"/>
            </a:pPr>
            <a:r>
              <a:rPr lang="pt-BR" sz="1600" dirty="0">
                <a:latin typeface="+mj-lt"/>
              </a:rPr>
              <a:t>Melhor resultado na predição: </a:t>
            </a:r>
            <a:r>
              <a:rPr lang="pt-BR" sz="1600" b="1" dirty="0">
                <a:latin typeface="+mj-lt"/>
              </a:rPr>
              <a:t>Regressão linear</a:t>
            </a:r>
          </a:p>
          <a:p>
            <a:pPr>
              <a:buFont typeface="Wingdings" panose="05000000000000000000" pitchFamily="2" charset="2"/>
              <a:buChar char="Ø"/>
            </a:pPr>
            <a:endParaRPr lang="pt-BR" sz="1500" b="1" dirty="0">
              <a:latin typeface="+mj-lt"/>
            </a:endParaRPr>
          </a:p>
        </p:txBody>
      </p:sp>
      <p:pic>
        <p:nvPicPr>
          <p:cNvPr id="19" name="Imagem 18">
            <a:extLst>
              <a:ext uri="{FF2B5EF4-FFF2-40B4-BE49-F238E27FC236}">
                <a16:creationId xmlns:a16="http://schemas.microsoft.com/office/drawing/2014/main" id="{140F9B6B-B0D0-456E-BB3C-F6CFDCFFA2D2}"/>
              </a:ext>
            </a:extLst>
          </p:cNvPr>
          <p:cNvPicPr>
            <a:picLocks noChangeAspect="1"/>
          </p:cNvPicPr>
          <p:nvPr/>
        </p:nvPicPr>
        <p:blipFill>
          <a:blip r:embed="rId3"/>
          <a:stretch>
            <a:fillRect/>
          </a:stretch>
        </p:blipFill>
        <p:spPr>
          <a:xfrm>
            <a:off x="10231408" y="744660"/>
            <a:ext cx="962025" cy="981075"/>
          </a:xfrm>
          <a:prstGeom prst="rect">
            <a:avLst/>
          </a:prstGeom>
        </p:spPr>
      </p:pic>
      <p:graphicFrame>
        <p:nvGraphicFramePr>
          <p:cNvPr id="11" name="Gráfico 10">
            <a:extLst>
              <a:ext uri="{FF2B5EF4-FFF2-40B4-BE49-F238E27FC236}">
                <a16:creationId xmlns:a16="http://schemas.microsoft.com/office/drawing/2014/main" id="{7CBFCF97-ED10-4E5B-BDF8-137B2754669C}"/>
              </a:ext>
            </a:extLst>
          </p:cNvPr>
          <p:cNvGraphicFramePr/>
          <p:nvPr>
            <p:extLst>
              <p:ext uri="{D42A27DB-BD31-4B8C-83A1-F6EECF244321}">
                <p14:modId xmlns:p14="http://schemas.microsoft.com/office/powerpoint/2010/main" val="172331306"/>
              </p:ext>
            </p:extLst>
          </p:nvPr>
        </p:nvGraphicFramePr>
        <p:xfrm>
          <a:off x="6762748" y="2323605"/>
          <a:ext cx="4495800" cy="2990850"/>
        </p:xfrm>
        <a:graphic>
          <a:graphicData uri="http://schemas.openxmlformats.org/drawingml/2006/chart">
            <c:chart xmlns:c="http://schemas.openxmlformats.org/drawingml/2006/chart" xmlns:r="http://schemas.openxmlformats.org/officeDocument/2006/relationships" r:id="rId4"/>
          </a:graphicData>
        </a:graphic>
      </p:graphicFrame>
      <p:sp>
        <p:nvSpPr>
          <p:cNvPr id="12" name="Espaço Reservado para Número de Slide 5">
            <a:extLst>
              <a:ext uri="{FF2B5EF4-FFF2-40B4-BE49-F238E27FC236}">
                <a16:creationId xmlns:a16="http://schemas.microsoft.com/office/drawing/2014/main" id="{B3FA3448-FDD7-488E-A644-AB6C628BA12C}"/>
              </a:ext>
            </a:extLst>
          </p:cNvPr>
          <p:cNvSpPr>
            <a:spLocks noGrp="1"/>
          </p:cNvSpPr>
          <p:nvPr>
            <p:ph type="sldNum" sz="quarter" idx="12"/>
          </p:nvPr>
        </p:nvSpPr>
        <p:spPr>
          <a:xfrm>
            <a:off x="9900458" y="6459785"/>
            <a:ext cx="1312025" cy="365125"/>
          </a:xfrm>
        </p:spPr>
        <p:txBody>
          <a:bodyPr>
            <a:normAutofit/>
          </a:bodyPr>
          <a:lstStyle/>
          <a:p>
            <a:pPr>
              <a:spcAft>
                <a:spcPts val="600"/>
              </a:spcAft>
            </a:pPr>
            <a:fld id="{96C7072D-3C4C-4F98-A70A-7E031AA00953}" type="slidenum">
              <a:rPr lang="pt-BR" sz="1400" smtClean="0"/>
              <a:pPr>
                <a:spcAft>
                  <a:spcPts val="600"/>
                </a:spcAft>
              </a:pPr>
              <a:t>15</a:t>
            </a:fld>
            <a:endParaRPr lang="pt-BR" sz="1400" dirty="0"/>
          </a:p>
        </p:txBody>
      </p:sp>
    </p:spTree>
    <p:extLst>
      <p:ext uri="{BB962C8B-B14F-4D97-AF65-F5344CB8AC3E}">
        <p14:creationId xmlns:p14="http://schemas.microsoft.com/office/powerpoint/2010/main" val="1285268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6E698D-5396-4058-B4FF-A9DCB4DF702C}"/>
              </a:ext>
            </a:extLst>
          </p:cNvPr>
          <p:cNvSpPr>
            <a:spLocks noGrp="1"/>
          </p:cNvSpPr>
          <p:nvPr>
            <p:ph type="title"/>
          </p:nvPr>
        </p:nvSpPr>
        <p:spPr/>
        <p:txBody>
          <a:bodyPr>
            <a:normAutofit/>
          </a:bodyPr>
          <a:lstStyle/>
          <a:p>
            <a:r>
              <a:rPr lang="pt-BR" sz="4500" dirty="0"/>
              <a:t>Interpretação dos Resultados</a:t>
            </a:r>
          </a:p>
        </p:txBody>
      </p:sp>
      <p:pic>
        <p:nvPicPr>
          <p:cNvPr id="19" name="Imagem 18">
            <a:extLst>
              <a:ext uri="{FF2B5EF4-FFF2-40B4-BE49-F238E27FC236}">
                <a16:creationId xmlns:a16="http://schemas.microsoft.com/office/drawing/2014/main" id="{140F9B6B-B0D0-456E-BB3C-F6CFDCFFA2D2}"/>
              </a:ext>
            </a:extLst>
          </p:cNvPr>
          <p:cNvPicPr>
            <a:picLocks noChangeAspect="1"/>
          </p:cNvPicPr>
          <p:nvPr/>
        </p:nvPicPr>
        <p:blipFill>
          <a:blip r:embed="rId3"/>
          <a:stretch>
            <a:fillRect/>
          </a:stretch>
        </p:blipFill>
        <p:spPr>
          <a:xfrm>
            <a:off x="10231408" y="744660"/>
            <a:ext cx="962025" cy="981075"/>
          </a:xfrm>
          <a:prstGeom prst="rect">
            <a:avLst/>
          </a:prstGeom>
        </p:spPr>
      </p:pic>
      <p:sp>
        <p:nvSpPr>
          <p:cNvPr id="12" name="Espaço Reservado para Número de Slide 5">
            <a:extLst>
              <a:ext uri="{FF2B5EF4-FFF2-40B4-BE49-F238E27FC236}">
                <a16:creationId xmlns:a16="http://schemas.microsoft.com/office/drawing/2014/main" id="{B3FA3448-FDD7-488E-A644-AB6C628BA12C}"/>
              </a:ext>
            </a:extLst>
          </p:cNvPr>
          <p:cNvSpPr>
            <a:spLocks noGrp="1"/>
          </p:cNvSpPr>
          <p:nvPr>
            <p:ph type="sldNum" sz="quarter" idx="12"/>
          </p:nvPr>
        </p:nvSpPr>
        <p:spPr>
          <a:xfrm>
            <a:off x="9900458" y="6459785"/>
            <a:ext cx="1312025" cy="365125"/>
          </a:xfrm>
        </p:spPr>
        <p:txBody>
          <a:bodyPr>
            <a:normAutofit/>
          </a:bodyPr>
          <a:lstStyle/>
          <a:p>
            <a:pPr>
              <a:spcAft>
                <a:spcPts val="600"/>
              </a:spcAft>
            </a:pPr>
            <a:fld id="{96C7072D-3C4C-4F98-A70A-7E031AA00953}" type="slidenum">
              <a:rPr lang="pt-BR" sz="1400" smtClean="0"/>
              <a:pPr>
                <a:spcAft>
                  <a:spcPts val="600"/>
                </a:spcAft>
              </a:pPr>
              <a:t>16</a:t>
            </a:fld>
            <a:endParaRPr lang="pt-BR" sz="1400" dirty="0"/>
          </a:p>
        </p:txBody>
      </p:sp>
      <p:graphicFrame>
        <p:nvGraphicFramePr>
          <p:cNvPr id="18" name="Tabela 17">
            <a:extLst>
              <a:ext uri="{FF2B5EF4-FFF2-40B4-BE49-F238E27FC236}">
                <a16:creationId xmlns:a16="http://schemas.microsoft.com/office/drawing/2014/main" id="{3C255D3B-9021-47AE-A394-4A5A7EC87B65}"/>
              </a:ext>
            </a:extLst>
          </p:cNvPr>
          <p:cNvGraphicFramePr>
            <a:graphicFrameLocks noGrp="1"/>
          </p:cNvGraphicFramePr>
          <p:nvPr>
            <p:extLst>
              <p:ext uri="{D42A27DB-BD31-4B8C-83A1-F6EECF244321}">
                <p14:modId xmlns:p14="http://schemas.microsoft.com/office/powerpoint/2010/main" val="3094643174"/>
              </p:ext>
            </p:extLst>
          </p:nvPr>
        </p:nvGraphicFramePr>
        <p:xfrm>
          <a:off x="1096962" y="2195417"/>
          <a:ext cx="10058400" cy="3631194"/>
        </p:xfrm>
        <a:graphic>
          <a:graphicData uri="http://schemas.openxmlformats.org/drawingml/2006/table">
            <a:tbl>
              <a:tblPr firstRow="1" firstCol="1" bandRow="1">
                <a:tableStyleId>{5940675A-B579-460E-94D1-54222C63F5DA}</a:tableStyleId>
              </a:tblPr>
              <a:tblGrid>
                <a:gridCol w="2971251">
                  <a:extLst>
                    <a:ext uri="{9D8B030D-6E8A-4147-A177-3AD203B41FA5}">
                      <a16:colId xmlns:a16="http://schemas.microsoft.com/office/drawing/2014/main" val="2065132581"/>
                    </a:ext>
                  </a:extLst>
                </a:gridCol>
                <a:gridCol w="3717585">
                  <a:extLst>
                    <a:ext uri="{9D8B030D-6E8A-4147-A177-3AD203B41FA5}">
                      <a16:colId xmlns:a16="http://schemas.microsoft.com/office/drawing/2014/main" val="3577825083"/>
                    </a:ext>
                  </a:extLst>
                </a:gridCol>
                <a:gridCol w="3369564">
                  <a:extLst>
                    <a:ext uri="{9D8B030D-6E8A-4147-A177-3AD203B41FA5}">
                      <a16:colId xmlns:a16="http://schemas.microsoft.com/office/drawing/2014/main" val="497597616"/>
                    </a:ext>
                  </a:extLst>
                </a:gridCol>
              </a:tblGrid>
              <a:tr h="409560">
                <a:tc>
                  <a:txBody>
                    <a:bodyPr/>
                    <a:lstStyle/>
                    <a:p>
                      <a:pPr algn="ctr">
                        <a:lnSpc>
                          <a:spcPct val="107000"/>
                        </a:lnSpc>
                        <a:spcAft>
                          <a:spcPts val="800"/>
                        </a:spcAft>
                      </a:pPr>
                      <a:r>
                        <a:rPr lang="pt-BR" sz="1200" b="1" dirty="0">
                          <a:effectLst/>
                        </a:rPr>
                        <a:t>MODELO</a:t>
                      </a:r>
                      <a:endParaRPr lang="pt-BR"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6040" marR="66040" marT="9525" marB="0" anchor="ctr">
                    <a:solidFill>
                      <a:schemeClr val="bg1">
                        <a:lumMod val="85000"/>
                      </a:schemeClr>
                    </a:solidFill>
                  </a:tcPr>
                </a:tc>
                <a:tc>
                  <a:txBody>
                    <a:bodyPr/>
                    <a:lstStyle/>
                    <a:p>
                      <a:pPr algn="ctr">
                        <a:lnSpc>
                          <a:spcPct val="107000"/>
                        </a:lnSpc>
                        <a:spcAft>
                          <a:spcPts val="800"/>
                        </a:spcAft>
                      </a:pPr>
                      <a:r>
                        <a:rPr lang="pt-BR" sz="1200" b="1" dirty="0">
                          <a:effectLst/>
                        </a:rPr>
                        <a:t>VANTAGENS</a:t>
                      </a:r>
                      <a:endParaRPr lang="pt-BR"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6040" marR="66040" marT="9525" marB="0" anchor="ctr">
                    <a:solidFill>
                      <a:schemeClr val="bg1">
                        <a:lumMod val="85000"/>
                      </a:schemeClr>
                    </a:solidFill>
                  </a:tcPr>
                </a:tc>
                <a:tc>
                  <a:txBody>
                    <a:bodyPr/>
                    <a:lstStyle/>
                    <a:p>
                      <a:pPr algn="ctr">
                        <a:lnSpc>
                          <a:spcPct val="107000"/>
                        </a:lnSpc>
                        <a:spcAft>
                          <a:spcPts val="800"/>
                        </a:spcAft>
                      </a:pPr>
                      <a:r>
                        <a:rPr lang="pt-BR" sz="1200" b="1" dirty="0">
                          <a:effectLst/>
                        </a:rPr>
                        <a:t>DESVANTAGENS</a:t>
                      </a:r>
                      <a:endParaRPr lang="pt-BR"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6040" marR="66040" marT="9525" marB="0" anchor="ctr">
                    <a:solidFill>
                      <a:schemeClr val="bg1">
                        <a:lumMod val="85000"/>
                      </a:schemeClr>
                    </a:solidFill>
                  </a:tcPr>
                </a:tc>
                <a:extLst>
                  <a:ext uri="{0D108BD9-81ED-4DB2-BD59-A6C34878D82A}">
                    <a16:rowId xmlns:a16="http://schemas.microsoft.com/office/drawing/2014/main" val="3684376013"/>
                  </a:ext>
                </a:extLst>
              </a:tr>
              <a:tr h="1058775">
                <a:tc>
                  <a:txBody>
                    <a:bodyPr/>
                    <a:lstStyle/>
                    <a:p>
                      <a:pPr algn="ctr">
                        <a:lnSpc>
                          <a:spcPct val="107000"/>
                        </a:lnSpc>
                        <a:spcAft>
                          <a:spcPts val="800"/>
                        </a:spcAft>
                      </a:pPr>
                      <a:r>
                        <a:rPr lang="pt-BR" sz="1200" dirty="0">
                          <a:effectLst/>
                        </a:rPr>
                        <a:t>REGRESSÃO LINEAR</a:t>
                      </a:r>
                      <a:endParaRPr lang="pt-B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6040" marR="66040" marT="9525" marB="0" anchor="ctr"/>
                </a:tc>
                <a:tc>
                  <a:txBody>
                    <a:bodyPr/>
                    <a:lstStyle/>
                    <a:p>
                      <a:pPr marL="342900" lvl="0" indent="-342900">
                        <a:lnSpc>
                          <a:spcPct val="107000"/>
                        </a:lnSpc>
                        <a:spcAft>
                          <a:spcPts val="800"/>
                        </a:spcAft>
                        <a:buFont typeface="Wingdings" panose="05000000000000000000" pitchFamily="2" charset="2"/>
                        <a:buChar char=""/>
                        <a:tabLst>
                          <a:tab pos="457200" algn="l"/>
                        </a:tabLst>
                      </a:pPr>
                      <a:r>
                        <a:rPr lang="pt-BR" sz="1200" dirty="0">
                          <a:effectLst/>
                        </a:rPr>
                        <a:t>Tempo de treinamento foi o mais rápido dos modelos.</a:t>
                      </a:r>
                    </a:p>
                  </a:txBody>
                  <a:tcPr marL="66040" marR="66040" marT="9525" marB="0" anchor="ctr"/>
                </a:tc>
                <a:tc>
                  <a:txBody>
                    <a:bodyPr/>
                    <a:lstStyle/>
                    <a:p>
                      <a:pPr marL="342900" lvl="0" indent="-342900">
                        <a:lnSpc>
                          <a:spcPct val="107000"/>
                        </a:lnSpc>
                        <a:spcAft>
                          <a:spcPts val="800"/>
                        </a:spcAft>
                        <a:buFont typeface="Wingdings" panose="05000000000000000000" pitchFamily="2" charset="2"/>
                        <a:buChar char=""/>
                        <a:tabLst>
                          <a:tab pos="457200" algn="l"/>
                        </a:tabLst>
                      </a:pPr>
                      <a:r>
                        <a:rPr lang="pt-BR" sz="1200" dirty="0">
                          <a:effectLst/>
                        </a:rPr>
                        <a:t>Os dados devem ser independentes;</a:t>
                      </a:r>
                    </a:p>
                  </a:txBody>
                  <a:tcPr marL="66040" marR="66040" marT="9525" marB="0" anchor="ctr"/>
                </a:tc>
                <a:extLst>
                  <a:ext uri="{0D108BD9-81ED-4DB2-BD59-A6C34878D82A}">
                    <a16:rowId xmlns:a16="http://schemas.microsoft.com/office/drawing/2014/main" val="4261641914"/>
                  </a:ext>
                </a:extLst>
              </a:tr>
              <a:tr h="934174">
                <a:tc>
                  <a:txBody>
                    <a:bodyPr/>
                    <a:lstStyle/>
                    <a:p>
                      <a:pPr algn="ctr">
                        <a:lnSpc>
                          <a:spcPct val="107000"/>
                        </a:lnSpc>
                        <a:spcAft>
                          <a:spcPts val="800"/>
                        </a:spcAft>
                      </a:pPr>
                      <a:r>
                        <a:rPr lang="pt-BR" sz="1200" dirty="0">
                          <a:effectLst/>
                        </a:rPr>
                        <a:t>ARIMA</a:t>
                      </a:r>
                      <a:endParaRPr lang="pt-B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6040" marR="66040" marT="9525" marB="0" anchor="ctr"/>
                </a:tc>
                <a:tc>
                  <a:txBody>
                    <a:bodyPr/>
                    <a:lstStyle/>
                    <a:p>
                      <a:pPr marL="342900" lvl="0" indent="-342900">
                        <a:lnSpc>
                          <a:spcPct val="107000"/>
                        </a:lnSpc>
                        <a:spcAft>
                          <a:spcPts val="800"/>
                        </a:spcAft>
                        <a:buFont typeface="Wingdings" panose="05000000000000000000" pitchFamily="2" charset="2"/>
                        <a:buChar char=""/>
                        <a:tabLst>
                          <a:tab pos="457200" algn="l"/>
                        </a:tabLst>
                      </a:pPr>
                      <a:r>
                        <a:rPr lang="pt-BR" sz="1200" dirty="0">
                          <a:effectLst/>
                        </a:rPr>
                        <a:t>Excelente para tarefas de previsões;</a:t>
                      </a:r>
                    </a:p>
                    <a:p>
                      <a:pPr marL="342900" lvl="0" indent="-342900">
                        <a:lnSpc>
                          <a:spcPct val="107000"/>
                        </a:lnSpc>
                        <a:spcAft>
                          <a:spcPts val="800"/>
                        </a:spcAft>
                        <a:buFont typeface="Wingdings" panose="05000000000000000000" pitchFamily="2" charset="2"/>
                        <a:buChar char=""/>
                        <a:tabLst>
                          <a:tab pos="457200" algn="l"/>
                        </a:tabLst>
                      </a:pPr>
                      <a:r>
                        <a:rPr lang="pt-BR" sz="1200" dirty="0">
                          <a:effectLst/>
                        </a:rPr>
                        <a:t>Flexível e pode representar inúmeras séries.</a:t>
                      </a:r>
                      <a:endParaRPr lang="pt-B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6040" marR="66040" marT="9525" marB="0" anchor="ctr"/>
                </a:tc>
                <a:tc>
                  <a:txBody>
                    <a:bodyPr/>
                    <a:lstStyle/>
                    <a:p>
                      <a:pPr marL="342900" lvl="0" indent="-342900">
                        <a:lnSpc>
                          <a:spcPct val="107000"/>
                        </a:lnSpc>
                        <a:spcAft>
                          <a:spcPts val="800"/>
                        </a:spcAft>
                        <a:buFont typeface="Wingdings" panose="05000000000000000000" pitchFamily="2" charset="2"/>
                        <a:buChar char=""/>
                        <a:tabLst>
                          <a:tab pos="457200" algn="l"/>
                        </a:tabLst>
                      </a:pPr>
                      <a:r>
                        <a:rPr lang="pt-BR" sz="1200" dirty="0">
                          <a:effectLst/>
                        </a:rPr>
                        <a:t>Não pode lidar com dados sazonais.</a:t>
                      </a:r>
                      <a:endParaRPr lang="pt-B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6040" marR="66040" marT="9525" marB="0" anchor="ctr"/>
                </a:tc>
                <a:extLst>
                  <a:ext uri="{0D108BD9-81ED-4DB2-BD59-A6C34878D82A}">
                    <a16:rowId xmlns:a16="http://schemas.microsoft.com/office/drawing/2014/main" val="3471947458"/>
                  </a:ext>
                </a:extLst>
              </a:tr>
              <a:tr h="1228685">
                <a:tc>
                  <a:txBody>
                    <a:bodyPr/>
                    <a:lstStyle/>
                    <a:p>
                      <a:pPr algn="ctr">
                        <a:lnSpc>
                          <a:spcPct val="107000"/>
                        </a:lnSpc>
                        <a:spcAft>
                          <a:spcPts val="800"/>
                        </a:spcAft>
                      </a:pPr>
                      <a:r>
                        <a:rPr lang="pt-BR" sz="1200" dirty="0">
                          <a:effectLst/>
                        </a:rPr>
                        <a:t>MLP</a:t>
                      </a:r>
                      <a:endParaRPr lang="pt-B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6040" marR="66040" marT="9525" marB="0" anchor="ctr"/>
                </a:tc>
                <a:tc>
                  <a:txBody>
                    <a:bodyPr/>
                    <a:lstStyle/>
                    <a:p>
                      <a:pPr marL="342900" lvl="0" indent="-342900">
                        <a:lnSpc>
                          <a:spcPct val="107000"/>
                        </a:lnSpc>
                        <a:spcAft>
                          <a:spcPts val="800"/>
                        </a:spcAft>
                        <a:buFont typeface="Wingdings" panose="05000000000000000000" pitchFamily="2" charset="2"/>
                        <a:buChar char=""/>
                        <a:tabLst>
                          <a:tab pos="457200" algn="l"/>
                        </a:tabLst>
                      </a:pPr>
                      <a:r>
                        <a:rPr lang="pt-BR" sz="1200" dirty="0">
                          <a:effectLst/>
                        </a:rPr>
                        <a:t>Processamento é paralelo;</a:t>
                      </a:r>
                    </a:p>
                    <a:p>
                      <a:pPr marL="342900" lvl="0" indent="-342900">
                        <a:lnSpc>
                          <a:spcPct val="107000"/>
                        </a:lnSpc>
                        <a:spcAft>
                          <a:spcPts val="800"/>
                        </a:spcAft>
                        <a:buFont typeface="Wingdings" panose="05000000000000000000" pitchFamily="2" charset="2"/>
                        <a:buChar char=""/>
                        <a:tabLst>
                          <a:tab pos="457200" algn="l"/>
                        </a:tabLst>
                      </a:pPr>
                      <a:r>
                        <a:rPr lang="pt-BR" sz="1200" dirty="0">
                          <a:effectLst/>
                        </a:rPr>
                        <a:t>Habilidade de aprender por meio de exemplos.</a:t>
                      </a:r>
                      <a:endParaRPr lang="pt-B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6040" marR="66040" marT="9525" marB="0" anchor="ctr"/>
                </a:tc>
                <a:tc>
                  <a:txBody>
                    <a:bodyPr/>
                    <a:lstStyle/>
                    <a:p>
                      <a:pPr marL="342900" lvl="0" indent="-342900">
                        <a:lnSpc>
                          <a:spcPct val="107000"/>
                        </a:lnSpc>
                        <a:spcAft>
                          <a:spcPts val="800"/>
                        </a:spcAft>
                        <a:buFont typeface="Wingdings" panose="05000000000000000000" pitchFamily="2" charset="2"/>
                        <a:buChar char=""/>
                        <a:tabLst>
                          <a:tab pos="457200" algn="l"/>
                        </a:tabLst>
                      </a:pPr>
                      <a:r>
                        <a:rPr lang="pt-BR" sz="1200" dirty="0">
                          <a:effectLst/>
                        </a:rPr>
                        <a:t>Tempo de treinamento foi o mais demorado;</a:t>
                      </a:r>
                    </a:p>
                    <a:p>
                      <a:pPr marL="342900" lvl="0" indent="-342900">
                        <a:lnSpc>
                          <a:spcPct val="107000"/>
                        </a:lnSpc>
                        <a:spcAft>
                          <a:spcPts val="800"/>
                        </a:spcAft>
                        <a:buFont typeface="Wingdings" panose="05000000000000000000" pitchFamily="2" charset="2"/>
                        <a:buChar char=""/>
                        <a:tabLst>
                          <a:tab pos="457200" algn="l"/>
                        </a:tabLst>
                      </a:pPr>
                      <a:r>
                        <a:rPr lang="pt-BR" sz="1200" dirty="0">
                          <a:effectLst/>
                        </a:rPr>
                        <a:t>Alto consumo de recurso computacional.</a:t>
                      </a:r>
                      <a:endParaRPr lang="pt-BR"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6040" marR="66040" marT="9525" marB="0" anchor="ctr"/>
                </a:tc>
                <a:extLst>
                  <a:ext uri="{0D108BD9-81ED-4DB2-BD59-A6C34878D82A}">
                    <a16:rowId xmlns:a16="http://schemas.microsoft.com/office/drawing/2014/main" val="3882273840"/>
                  </a:ext>
                </a:extLst>
              </a:tr>
            </a:tbl>
          </a:graphicData>
        </a:graphic>
      </p:graphicFrame>
    </p:spTree>
    <p:extLst>
      <p:ext uri="{BB962C8B-B14F-4D97-AF65-F5344CB8AC3E}">
        <p14:creationId xmlns:p14="http://schemas.microsoft.com/office/powerpoint/2010/main" val="34448498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056511-4304-4CAD-B447-D2EE5000EEC5}"/>
              </a:ext>
            </a:extLst>
          </p:cNvPr>
          <p:cNvSpPr>
            <a:spLocks noGrp="1"/>
          </p:cNvSpPr>
          <p:nvPr>
            <p:ph type="ctrTitle"/>
          </p:nvPr>
        </p:nvSpPr>
        <p:spPr/>
        <p:txBody>
          <a:bodyPr>
            <a:normAutofit/>
          </a:bodyPr>
          <a:lstStyle/>
          <a:p>
            <a:r>
              <a:rPr lang="pt-BR" sz="6500" dirty="0"/>
              <a:t>Muito obrigado!</a:t>
            </a:r>
          </a:p>
        </p:txBody>
      </p:sp>
      <p:sp>
        <p:nvSpPr>
          <p:cNvPr id="3" name="Título 1">
            <a:extLst>
              <a:ext uri="{FF2B5EF4-FFF2-40B4-BE49-F238E27FC236}">
                <a16:creationId xmlns:a16="http://schemas.microsoft.com/office/drawing/2014/main" id="{30B2F83D-2225-4DE7-A67A-DDD90CDC237F}"/>
              </a:ext>
            </a:extLst>
          </p:cNvPr>
          <p:cNvSpPr txBox="1">
            <a:spLocks/>
          </p:cNvSpPr>
          <p:nvPr/>
        </p:nvSpPr>
        <p:spPr>
          <a:xfrm>
            <a:off x="2556366" y="818957"/>
            <a:ext cx="8052046" cy="958467"/>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br>
              <a:rPr lang="pt-BR" sz="3500"/>
            </a:br>
            <a:br>
              <a:rPr lang="pt-BR" sz="3500"/>
            </a:br>
            <a:br>
              <a:rPr lang="pt-BR" sz="3500"/>
            </a:br>
            <a:br>
              <a:rPr lang="pt-BR" sz="3500"/>
            </a:br>
            <a:br>
              <a:rPr lang="pt-BR" sz="3500"/>
            </a:br>
            <a:br>
              <a:rPr lang="pt-BR" sz="3500"/>
            </a:br>
            <a:br>
              <a:rPr lang="pt-BR" sz="3500"/>
            </a:br>
            <a:r>
              <a:rPr lang="pt-BR" sz="2600"/>
              <a:t>Curso de Especialização em Ciência de Dados e Big Data</a:t>
            </a:r>
            <a:br>
              <a:rPr lang="pt-BR" sz="2500"/>
            </a:br>
            <a:endParaRPr lang="pt-BR" sz="2500" dirty="0"/>
          </a:p>
        </p:txBody>
      </p:sp>
      <p:pic>
        <p:nvPicPr>
          <p:cNvPr id="4" name="Imagem 3" descr="Logotipo, nome da empresa&#10;&#10;Descrição gerada automaticamente">
            <a:extLst>
              <a:ext uri="{FF2B5EF4-FFF2-40B4-BE49-F238E27FC236}">
                <a16:creationId xmlns:a16="http://schemas.microsoft.com/office/drawing/2014/main" id="{7A6B0C39-4AA9-4829-AA95-140C7FEA3F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1048" y="483713"/>
            <a:ext cx="1091373" cy="1231960"/>
          </a:xfrm>
          <a:prstGeom prst="rect">
            <a:avLst/>
          </a:prstGeom>
        </p:spPr>
      </p:pic>
    </p:spTree>
    <p:extLst>
      <p:ext uri="{BB962C8B-B14F-4D97-AF65-F5344CB8AC3E}">
        <p14:creationId xmlns:p14="http://schemas.microsoft.com/office/powerpoint/2010/main" val="3964041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D32DF7-1539-4636-97E6-8662CFBBCB12}"/>
              </a:ext>
            </a:extLst>
          </p:cNvPr>
          <p:cNvSpPr>
            <a:spLocks noGrp="1"/>
          </p:cNvSpPr>
          <p:nvPr>
            <p:ph type="title"/>
          </p:nvPr>
        </p:nvSpPr>
        <p:spPr>
          <a:xfrm>
            <a:off x="1097280" y="286603"/>
            <a:ext cx="10058400" cy="1450757"/>
          </a:xfrm>
        </p:spPr>
        <p:txBody>
          <a:bodyPr>
            <a:normAutofit/>
          </a:bodyPr>
          <a:lstStyle/>
          <a:p>
            <a:r>
              <a:rPr lang="pt-BR" sz="4500" dirty="0"/>
              <a:t>Contexto e motivação</a:t>
            </a:r>
          </a:p>
        </p:txBody>
      </p:sp>
      <p:sp>
        <p:nvSpPr>
          <p:cNvPr id="3" name="Espaço Reservado para Conteúdo 2">
            <a:extLst>
              <a:ext uri="{FF2B5EF4-FFF2-40B4-BE49-F238E27FC236}">
                <a16:creationId xmlns:a16="http://schemas.microsoft.com/office/drawing/2014/main" id="{F89B11D8-0EFD-47C1-83C0-3F8196057640}"/>
              </a:ext>
            </a:extLst>
          </p:cNvPr>
          <p:cNvSpPr>
            <a:spLocks noGrp="1"/>
          </p:cNvSpPr>
          <p:nvPr>
            <p:ph idx="1"/>
          </p:nvPr>
        </p:nvSpPr>
        <p:spPr>
          <a:xfrm>
            <a:off x="1097279" y="2030818"/>
            <a:ext cx="6923292" cy="3838275"/>
          </a:xfrm>
        </p:spPr>
        <p:txBody>
          <a:bodyPr>
            <a:normAutofit/>
          </a:bodyPr>
          <a:lstStyle/>
          <a:p>
            <a:pPr>
              <a:lnSpc>
                <a:spcPct val="100000"/>
              </a:lnSpc>
              <a:buFont typeface="Wingdings" panose="05000000000000000000" pitchFamily="2" charset="2"/>
              <a:buChar char="Ø"/>
            </a:pPr>
            <a:r>
              <a:rPr lang="pt-BR" sz="1600" dirty="0">
                <a:latin typeface="Calibri Light (Títulos)"/>
              </a:rPr>
              <a:t>Oportunidade de Investimento no Mercado Financeiro Brasileiro;</a:t>
            </a:r>
          </a:p>
          <a:p>
            <a:pPr>
              <a:lnSpc>
                <a:spcPct val="100000"/>
              </a:lnSpc>
              <a:buFont typeface="Wingdings" panose="05000000000000000000" pitchFamily="2" charset="2"/>
              <a:buChar char="Ø"/>
            </a:pPr>
            <a:r>
              <a:rPr lang="pt-BR" sz="1600" dirty="0">
                <a:latin typeface="Calibri Light (Títulos)"/>
              </a:rPr>
              <a:t>Investimentos em Ações;</a:t>
            </a:r>
          </a:p>
          <a:p>
            <a:pPr>
              <a:lnSpc>
                <a:spcPct val="100000"/>
              </a:lnSpc>
              <a:buFont typeface="Wingdings" panose="05000000000000000000" pitchFamily="2" charset="2"/>
              <a:buChar char="Ø"/>
            </a:pPr>
            <a:r>
              <a:rPr lang="pt-BR" sz="1600" dirty="0">
                <a:latin typeface="Calibri Light (Títulos)"/>
              </a:rPr>
              <a:t>As ações estão se tornando mais atrativas aos brasileiros:</a:t>
            </a:r>
          </a:p>
          <a:p>
            <a:pPr lvl="1">
              <a:lnSpc>
                <a:spcPct val="100000"/>
              </a:lnSpc>
            </a:pPr>
            <a:r>
              <a:rPr lang="pt-BR" sz="1600" dirty="0">
                <a:latin typeface="Calibri Light (Títulos)"/>
              </a:rPr>
              <a:t>Mercado está regulado (exemplos: B3 e CVM);</a:t>
            </a:r>
          </a:p>
          <a:p>
            <a:pPr lvl="1">
              <a:lnSpc>
                <a:spcPct val="100000"/>
              </a:lnSpc>
            </a:pPr>
            <a:r>
              <a:rPr lang="pt-BR" sz="1600" dirty="0">
                <a:latin typeface="Calibri Light (Títulos)"/>
              </a:rPr>
              <a:t>Negociações são online; </a:t>
            </a:r>
          </a:p>
          <a:p>
            <a:pPr lvl="1">
              <a:lnSpc>
                <a:spcPct val="100000"/>
              </a:lnSpc>
            </a:pPr>
            <a:r>
              <a:rPr lang="pt-BR" sz="1600" dirty="0">
                <a:latin typeface="Calibri Light (Títulos)"/>
              </a:rPr>
              <a:t>Oscilações da Taxa Selic;</a:t>
            </a:r>
          </a:p>
          <a:p>
            <a:pPr lvl="1">
              <a:lnSpc>
                <a:spcPct val="100000"/>
              </a:lnSpc>
            </a:pPr>
            <a:r>
              <a:rPr lang="pt-BR" sz="1600" dirty="0">
                <a:latin typeface="Calibri Light (Títulos)"/>
              </a:rPr>
              <a:t>Potencial de retorno financeiro.</a:t>
            </a:r>
          </a:p>
          <a:p>
            <a:pPr>
              <a:lnSpc>
                <a:spcPct val="100000"/>
              </a:lnSpc>
              <a:buFont typeface="Wingdings" panose="05000000000000000000" pitchFamily="2" charset="2"/>
              <a:buChar char="Ø"/>
            </a:pPr>
            <a:r>
              <a:rPr lang="pt-BR" sz="1600" dirty="0">
                <a:latin typeface="Calibri Light (Títulos)"/>
              </a:rPr>
              <a:t>Auxílio de tecnologias para análise de dados pode ser um diferencial;</a:t>
            </a:r>
          </a:p>
          <a:p>
            <a:pPr>
              <a:lnSpc>
                <a:spcPct val="100000"/>
              </a:lnSpc>
              <a:buFont typeface="Wingdings" panose="05000000000000000000" pitchFamily="2" charset="2"/>
              <a:buChar char="Ø"/>
            </a:pPr>
            <a:r>
              <a:rPr lang="pt-BR" sz="1600" dirty="0">
                <a:latin typeface="Calibri Light (Títulos)"/>
              </a:rPr>
              <a:t>Utilização do Aprendizado de máquina (</a:t>
            </a:r>
            <a:r>
              <a:rPr lang="pt-BR" sz="1600" dirty="0" err="1">
                <a:latin typeface="Calibri Light (Títulos)"/>
              </a:rPr>
              <a:t>Machine</a:t>
            </a:r>
            <a:r>
              <a:rPr lang="pt-BR" sz="1600" dirty="0">
                <a:latin typeface="Calibri Light (Títulos)"/>
              </a:rPr>
              <a:t> Learning) como apoio.</a:t>
            </a:r>
          </a:p>
          <a:p>
            <a:pPr marL="0" indent="0">
              <a:buNone/>
            </a:pPr>
            <a:endParaRPr lang="pt-BR" dirty="0">
              <a:latin typeface="+mj-lt"/>
            </a:endParaRPr>
          </a:p>
        </p:txBody>
      </p:sp>
      <p:pic>
        <p:nvPicPr>
          <p:cNvPr id="5" name="Imagem 4" descr="Desenho de personagem de desenho animado&#10;&#10;Descrição gerada automaticamente com confiança média">
            <a:extLst>
              <a:ext uri="{FF2B5EF4-FFF2-40B4-BE49-F238E27FC236}">
                <a16:creationId xmlns:a16="http://schemas.microsoft.com/office/drawing/2014/main" id="{AEEE2F95-EE50-46BD-82B1-7AF6E774E6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0571" y="2678021"/>
            <a:ext cx="3135109" cy="1771336"/>
          </a:xfrm>
          <a:prstGeom prst="rect">
            <a:avLst/>
          </a:prstGeom>
        </p:spPr>
      </p:pic>
      <p:sp>
        <p:nvSpPr>
          <p:cNvPr id="6" name="Espaço Reservado para Número de Slide 5">
            <a:extLst>
              <a:ext uri="{FF2B5EF4-FFF2-40B4-BE49-F238E27FC236}">
                <a16:creationId xmlns:a16="http://schemas.microsoft.com/office/drawing/2014/main" id="{E5587096-F7E0-404E-A206-0BA42EAE2F47}"/>
              </a:ext>
            </a:extLst>
          </p:cNvPr>
          <p:cNvSpPr>
            <a:spLocks noGrp="1"/>
          </p:cNvSpPr>
          <p:nvPr>
            <p:ph type="sldNum" sz="quarter" idx="12"/>
          </p:nvPr>
        </p:nvSpPr>
        <p:spPr>
          <a:xfrm>
            <a:off x="9900458" y="6459785"/>
            <a:ext cx="1312025" cy="365125"/>
          </a:xfrm>
        </p:spPr>
        <p:txBody>
          <a:bodyPr>
            <a:normAutofit/>
          </a:bodyPr>
          <a:lstStyle/>
          <a:p>
            <a:pPr>
              <a:spcAft>
                <a:spcPts val="600"/>
              </a:spcAft>
            </a:pPr>
            <a:fld id="{96C7072D-3C4C-4F98-A70A-7E031AA00953}" type="slidenum">
              <a:rPr lang="pt-BR" sz="1400" smtClean="0"/>
              <a:pPr>
                <a:spcAft>
                  <a:spcPts val="600"/>
                </a:spcAft>
              </a:pPr>
              <a:t>2</a:t>
            </a:fld>
            <a:endParaRPr lang="pt-BR" sz="1400" dirty="0"/>
          </a:p>
        </p:txBody>
      </p:sp>
    </p:spTree>
    <p:extLst>
      <p:ext uri="{BB962C8B-B14F-4D97-AF65-F5344CB8AC3E}">
        <p14:creationId xmlns:p14="http://schemas.microsoft.com/office/powerpoint/2010/main" val="382129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36E843-897D-4342-9397-16E6187AD88F}"/>
              </a:ext>
            </a:extLst>
          </p:cNvPr>
          <p:cNvSpPr>
            <a:spLocks noGrp="1"/>
          </p:cNvSpPr>
          <p:nvPr>
            <p:ph type="title"/>
          </p:nvPr>
        </p:nvSpPr>
        <p:spPr/>
        <p:txBody>
          <a:bodyPr>
            <a:normAutofit/>
          </a:bodyPr>
          <a:lstStyle/>
          <a:p>
            <a:r>
              <a:rPr lang="pt-BR" sz="4500" dirty="0"/>
              <a:t>Problema proposto</a:t>
            </a:r>
          </a:p>
        </p:txBody>
      </p:sp>
      <p:sp>
        <p:nvSpPr>
          <p:cNvPr id="3" name="Espaço Reservado para Conteúdo 2">
            <a:extLst>
              <a:ext uri="{FF2B5EF4-FFF2-40B4-BE49-F238E27FC236}">
                <a16:creationId xmlns:a16="http://schemas.microsoft.com/office/drawing/2014/main" id="{1AAEAFDE-C28F-44B6-8A6F-6FD65609EC17}"/>
              </a:ext>
            </a:extLst>
          </p:cNvPr>
          <p:cNvSpPr>
            <a:spLocks noGrp="1"/>
          </p:cNvSpPr>
          <p:nvPr>
            <p:ph idx="1"/>
          </p:nvPr>
        </p:nvSpPr>
        <p:spPr>
          <a:xfrm>
            <a:off x="1097280" y="1845734"/>
            <a:ext cx="10058400" cy="1960722"/>
          </a:xfrm>
        </p:spPr>
        <p:txBody>
          <a:bodyPr>
            <a:normAutofit fontScale="92500" lnSpcReduction="10000"/>
          </a:bodyPr>
          <a:lstStyle/>
          <a:p>
            <a:pPr algn="just">
              <a:lnSpc>
                <a:spcPct val="150000"/>
              </a:lnSpc>
              <a:spcAft>
                <a:spcPts val="1000"/>
              </a:spcAft>
            </a:pPr>
            <a:r>
              <a:rPr lang="pt-BR" sz="1800" b="1" dirty="0">
                <a:effectLst/>
                <a:latin typeface="+mj-lt"/>
                <a:ea typeface="Calibri" panose="020F0502020204030204" pitchFamily="34" charset="0"/>
                <a:cs typeface="Times New Roman" panose="02020603050405020304" pitchFamily="18" charset="0"/>
              </a:rPr>
              <a:t>Qual abordagem, utilizando </a:t>
            </a:r>
            <a:r>
              <a:rPr lang="pt-BR" sz="1800" b="1" dirty="0" err="1">
                <a:effectLst/>
                <a:latin typeface="+mj-lt"/>
                <a:ea typeface="Calibri" panose="020F0502020204030204" pitchFamily="34" charset="0"/>
                <a:cs typeface="Times New Roman" panose="02020603050405020304" pitchFamily="18" charset="0"/>
              </a:rPr>
              <a:t>Machine</a:t>
            </a:r>
            <a:r>
              <a:rPr lang="pt-BR" sz="1800" b="1" dirty="0">
                <a:effectLst/>
                <a:latin typeface="+mj-lt"/>
                <a:ea typeface="Calibri" panose="020F0502020204030204" pitchFamily="34" charset="0"/>
                <a:cs typeface="Times New Roman" panose="02020603050405020304" pitchFamily="18" charset="0"/>
              </a:rPr>
              <a:t> Learning, apresenta melhor resultado na predição do preço de uma ação, de modo que seja uma ferramenta útil para auxiliar no processo de tomada de decisão na compra ou venda de ações no curto prazo?</a:t>
            </a:r>
          </a:p>
          <a:p>
            <a:pPr algn="just">
              <a:lnSpc>
                <a:spcPct val="150000"/>
              </a:lnSpc>
              <a:spcAft>
                <a:spcPts val="1000"/>
              </a:spcAft>
            </a:pPr>
            <a:r>
              <a:rPr lang="pt-BR" sz="1800" dirty="0">
                <a:ea typeface="Calibri" panose="020F0502020204030204" pitchFamily="34" charset="0"/>
                <a:cs typeface="Times New Roman" panose="02020603050405020304" pitchFamily="18" charset="0"/>
              </a:rPr>
              <a:t>Plano de ação (5W):</a:t>
            </a:r>
          </a:p>
          <a:p>
            <a:pPr algn="just">
              <a:lnSpc>
                <a:spcPct val="150000"/>
              </a:lnSpc>
              <a:spcAft>
                <a:spcPts val="1000"/>
              </a:spcAft>
            </a:pPr>
            <a:endParaRPr lang="pt-BR" sz="1800" dirty="0">
              <a:latin typeface="Arial" panose="020B0604020202020204" pitchFamily="34" charset="0"/>
              <a:ea typeface="Calibri" panose="020F0502020204030204" pitchFamily="34" charset="0"/>
              <a:cs typeface="Times New Roman" panose="02020603050405020304" pitchFamily="18" charset="0"/>
            </a:endParaRPr>
          </a:p>
          <a:p>
            <a:pPr algn="just">
              <a:lnSpc>
                <a:spcPct val="150000"/>
              </a:lnSpc>
              <a:spcAft>
                <a:spcPts val="1000"/>
              </a:spcAft>
            </a:pP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8" name="Tabela 7">
            <a:extLst>
              <a:ext uri="{FF2B5EF4-FFF2-40B4-BE49-F238E27FC236}">
                <a16:creationId xmlns:a16="http://schemas.microsoft.com/office/drawing/2014/main" id="{D2335C00-E022-4BD7-A24F-B62D35F30AD8}"/>
              </a:ext>
            </a:extLst>
          </p:cNvPr>
          <p:cNvGraphicFramePr>
            <a:graphicFrameLocks noGrp="1"/>
          </p:cNvGraphicFramePr>
          <p:nvPr>
            <p:extLst>
              <p:ext uri="{D42A27DB-BD31-4B8C-83A1-F6EECF244321}">
                <p14:modId xmlns:p14="http://schemas.microsoft.com/office/powerpoint/2010/main" val="166081619"/>
              </p:ext>
            </p:extLst>
          </p:nvPr>
        </p:nvGraphicFramePr>
        <p:xfrm>
          <a:off x="1154083" y="3914830"/>
          <a:ext cx="10058400" cy="1867729"/>
        </p:xfrm>
        <a:graphic>
          <a:graphicData uri="http://schemas.openxmlformats.org/drawingml/2006/table">
            <a:tbl>
              <a:tblPr firstRow="1" firstCol="1" bandRow="1">
                <a:tableStyleId>{5940675A-B579-460E-94D1-54222C63F5DA}</a:tableStyleId>
              </a:tblPr>
              <a:tblGrid>
                <a:gridCol w="1891882">
                  <a:extLst>
                    <a:ext uri="{9D8B030D-6E8A-4147-A177-3AD203B41FA5}">
                      <a16:colId xmlns:a16="http://schemas.microsoft.com/office/drawing/2014/main" val="2561315318"/>
                    </a:ext>
                  </a:extLst>
                </a:gridCol>
                <a:gridCol w="2057802">
                  <a:extLst>
                    <a:ext uri="{9D8B030D-6E8A-4147-A177-3AD203B41FA5}">
                      <a16:colId xmlns:a16="http://schemas.microsoft.com/office/drawing/2014/main" val="3058343138"/>
                    </a:ext>
                  </a:extLst>
                </a:gridCol>
                <a:gridCol w="2055777">
                  <a:extLst>
                    <a:ext uri="{9D8B030D-6E8A-4147-A177-3AD203B41FA5}">
                      <a16:colId xmlns:a16="http://schemas.microsoft.com/office/drawing/2014/main" val="327211485"/>
                    </a:ext>
                  </a:extLst>
                </a:gridCol>
                <a:gridCol w="2057802">
                  <a:extLst>
                    <a:ext uri="{9D8B030D-6E8A-4147-A177-3AD203B41FA5}">
                      <a16:colId xmlns:a16="http://schemas.microsoft.com/office/drawing/2014/main" val="743438999"/>
                    </a:ext>
                  </a:extLst>
                </a:gridCol>
                <a:gridCol w="1995137">
                  <a:extLst>
                    <a:ext uri="{9D8B030D-6E8A-4147-A177-3AD203B41FA5}">
                      <a16:colId xmlns:a16="http://schemas.microsoft.com/office/drawing/2014/main" val="3616987742"/>
                    </a:ext>
                  </a:extLst>
                </a:gridCol>
              </a:tblGrid>
              <a:tr h="445847">
                <a:tc>
                  <a:txBody>
                    <a:bodyPr/>
                    <a:lstStyle/>
                    <a:p>
                      <a:pPr>
                        <a:lnSpc>
                          <a:spcPct val="107000"/>
                        </a:lnSpc>
                        <a:spcAft>
                          <a:spcPts val="800"/>
                        </a:spcAft>
                      </a:pPr>
                      <a:r>
                        <a:rPr lang="pt-BR" sz="1400" b="1" i="1" dirty="0">
                          <a:effectLst/>
                          <a:latin typeface="+mj-lt"/>
                        </a:rPr>
                        <a:t>Por que o problema é importante?</a:t>
                      </a:r>
                      <a:endParaRPr lang="pt-BR" sz="1400" b="1" i="1" dirty="0">
                        <a:effectLst/>
                        <a:latin typeface="+mj-lt"/>
                        <a:ea typeface="Calibri" panose="020F0502020204030204" pitchFamily="34" charset="0"/>
                        <a:cs typeface="Times New Roman" panose="02020603050405020304" pitchFamily="18" charset="0"/>
                      </a:endParaRPr>
                    </a:p>
                  </a:txBody>
                  <a:tcPr marL="64250" marR="64250" marT="0" marB="0">
                    <a:solidFill>
                      <a:schemeClr val="bg1">
                        <a:lumMod val="85000"/>
                      </a:schemeClr>
                    </a:solidFill>
                  </a:tcPr>
                </a:tc>
                <a:tc>
                  <a:txBody>
                    <a:bodyPr/>
                    <a:lstStyle/>
                    <a:p>
                      <a:pPr>
                        <a:lnSpc>
                          <a:spcPct val="107000"/>
                        </a:lnSpc>
                        <a:spcAft>
                          <a:spcPts val="800"/>
                        </a:spcAft>
                      </a:pPr>
                      <a:r>
                        <a:rPr lang="pt-BR" sz="1400" b="1" i="1" dirty="0">
                          <a:effectLst/>
                          <a:latin typeface="+mj-lt"/>
                        </a:rPr>
                        <a:t>De quem são os dados analisados?</a:t>
                      </a:r>
                      <a:endParaRPr lang="pt-BR" sz="1400" b="1" i="1" dirty="0">
                        <a:effectLst/>
                        <a:latin typeface="+mj-lt"/>
                        <a:ea typeface="Calibri" panose="020F0502020204030204" pitchFamily="34" charset="0"/>
                        <a:cs typeface="Times New Roman" panose="02020603050405020304" pitchFamily="18" charset="0"/>
                      </a:endParaRPr>
                    </a:p>
                  </a:txBody>
                  <a:tcPr marL="64250" marR="64250" marT="0" marB="0">
                    <a:solidFill>
                      <a:schemeClr val="bg1">
                        <a:lumMod val="85000"/>
                      </a:schemeClr>
                    </a:solidFill>
                  </a:tcPr>
                </a:tc>
                <a:tc>
                  <a:txBody>
                    <a:bodyPr/>
                    <a:lstStyle/>
                    <a:p>
                      <a:pPr>
                        <a:lnSpc>
                          <a:spcPct val="107000"/>
                        </a:lnSpc>
                        <a:spcAft>
                          <a:spcPts val="800"/>
                        </a:spcAft>
                      </a:pPr>
                      <a:r>
                        <a:rPr lang="pt-BR" sz="1400" b="1" i="1" dirty="0">
                          <a:effectLst/>
                          <a:latin typeface="+mj-lt"/>
                        </a:rPr>
                        <a:t>O que será feito?</a:t>
                      </a:r>
                      <a:endParaRPr lang="pt-BR" sz="1400" b="1" i="1" dirty="0">
                        <a:effectLst/>
                        <a:latin typeface="+mj-lt"/>
                        <a:ea typeface="Calibri" panose="020F0502020204030204" pitchFamily="34" charset="0"/>
                        <a:cs typeface="Times New Roman" panose="02020603050405020304" pitchFamily="18" charset="0"/>
                      </a:endParaRPr>
                    </a:p>
                  </a:txBody>
                  <a:tcPr marL="64250" marR="64250" marT="0" marB="0">
                    <a:solidFill>
                      <a:schemeClr val="bg1">
                        <a:lumMod val="85000"/>
                      </a:schemeClr>
                    </a:solidFill>
                  </a:tcPr>
                </a:tc>
                <a:tc>
                  <a:txBody>
                    <a:bodyPr/>
                    <a:lstStyle/>
                    <a:p>
                      <a:pPr>
                        <a:lnSpc>
                          <a:spcPct val="107000"/>
                        </a:lnSpc>
                        <a:spcAft>
                          <a:spcPts val="800"/>
                        </a:spcAft>
                      </a:pPr>
                      <a:r>
                        <a:rPr lang="pt-BR" sz="1400" b="1" i="1" dirty="0">
                          <a:effectLst/>
                          <a:latin typeface="+mj-lt"/>
                        </a:rPr>
                        <a:t>De onde são os dados (fontes)?</a:t>
                      </a:r>
                      <a:endParaRPr lang="pt-BR" sz="1400" b="1" i="1" dirty="0">
                        <a:effectLst/>
                        <a:latin typeface="+mj-lt"/>
                        <a:ea typeface="Calibri" panose="020F0502020204030204" pitchFamily="34" charset="0"/>
                        <a:cs typeface="Times New Roman" panose="02020603050405020304" pitchFamily="18" charset="0"/>
                      </a:endParaRPr>
                    </a:p>
                  </a:txBody>
                  <a:tcPr marL="64250" marR="64250" marT="0" marB="0">
                    <a:solidFill>
                      <a:schemeClr val="bg1">
                        <a:lumMod val="85000"/>
                      </a:schemeClr>
                    </a:solidFill>
                  </a:tcPr>
                </a:tc>
                <a:tc>
                  <a:txBody>
                    <a:bodyPr/>
                    <a:lstStyle/>
                    <a:p>
                      <a:pPr>
                        <a:lnSpc>
                          <a:spcPct val="107000"/>
                        </a:lnSpc>
                        <a:spcAft>
                          <a:spcPts val="800"/>
                        </a:spcAft>
                      </a:pPr>
                      <a:r>
                        <a:rPr lang="pt-BR" sz="1400" b="1" i="1" dirty="0">
                          <a:effectLst/>
                          <a:latin typeface="+mj-lt"/>
                        </a:rPr>
                        <a:t>De quando são os dados?</a:t>
                      </a:r>
                      <a:endParaRPr lang="pt-BR" sz="1400" b="1" i="1" dirty="0">
                        <a:effectLst/>
                        <a:latin typeface="+mj-lt"/>
                        <a:ea typeface="Calibri" panose="020F0502020204030204" pitchFamily="34" charset="0"/>
                        <a:cs typeface="Times New Roman" panose="02020603050405020304" pitchFamily="18" charset="0"/>
                      </a:endParaRPr>
                    </a:p>
                  </a:txBody>
                  <a:tcPr marL="64250" marR="64250" marT="0" marB="0">
                    <a:solidFill>
                      <a:schemeClr val="bg1">
                        <a:lumMod val="85000"/>
                      </a:schemeClr>
                    </a:solidFill>
                  </a:tcPr>
                </a:tc>
                <a:extLst>
                  <a:ext uri="{0D108BD9-81ED-4DB2-BD59-A6C34878D82A}">
                    <a16:rowId xmlns:a16="http://schemas.microsoft.com/office/drawing/2014/main" val="354990691"/>
                  </a:ext>
                </a:extLst>
              </a:tr>
              <a:tr h="1421260">
                <a:tc>
                  <a:txBody>
                    <a:bodyPr/>
                    <a:lstStyle/>
                    <a:p>
                      <a:pPr marL="197485">
                        <a:lnSpc>
                          <a:spcPct val="107000"/>
                        </a:lnSpc>
                      </a:pPr>
                      <a:r>
                        <a:rPr lang="pt-BR" sz="1400" i="1" dirty="0">
                          <a:effectLst/>
                          <a:latin typeface="+mj-lt"/>
                        </a:rPr>
                        <a:t> </a:t>
                      </a:r>
                    </a:p>
                    <a:p>
                      <a:pPr marL="0" lvl="0" indent="0">
                        <a:lnSpc>
                          <a:spcPct val="107000"/>
                        </a:lnSpc>
                        <a:buFont typeface="Symbol" panose="05050102010706020507" pitchFamily="18" charset="2"/>
                        <a:buNone/>
                      </a:pPr>
                      <a:r>
                        <a:rPr lang="pt-BR" sz="1400" i="1" dirty="0">
                          <a:effectLst/>
                          <a:latin typeface="+mj-lt"/>
                        </a:rPr>
                        <a:t>Riscos altos em aplicações financeiras.</a:t>
                      </a:r>
                      <a:endParaRPr lang="pt-BR" sz="1400" i="1" dirty="0">
                        <a:effectLst/>
                        <a:latin typeface="+mj-lt"/>
                        <a:ea typeface="Calibri" panose="020F0502020204030204" pitchFamily="34" charset="0"/>
                        <a:cs typeface="Times New Roman" panose="02020603050405020304" pitchFamily="18" charset="0"/>
                      </a:endParaRPr>
                    </a:p>
                  </a:txBody>
                  <a:tcPr marL="64250" marR="64250" marT="0" marB="0"/>
                </a:tc>
                <a:tc>
                  <a:txBody>
                    <a:bodyPr/>
                    <a:lstStyle/>
                    <a:p>
                      <a:pPr marL="197485">
                        <a:lnSpc>
                          <a:spcPct val="107000"/>
                        </a:lnSpc>
                      </a:pPr>
                      <a:r>
                        <a:rPr lang="pt-BR" sz="1400" i="1" dirty="0">
                          <a:effectLst/>
                          <a:latin typeface="+mj-lt"/>
                        </a:rPr>
                        <a:t> </a:t>
                      </a:r>
                    </a:p>
                    <a:p>
                      <a:pPr marL="0" lvl="0" indent="0">
                        <a:lnSpc>
                          <a:spcPct val="107000"/>
                        </a:lnSpc>
                        <a:buFont typeface="Symbol" panose="05050102010706020507" pitchFamily="18" charset="2"/>
                        <a:buNone/>
                      </a:pPr>
                      <a:r>
                        <a:rPr lang="pt-BR" sz="1400" i="1" dirty="0">
                          <a:effectLst/>
                          <a:latin typeface="+mj-lt"/>
                        </a:rPr>
                        <a:t>Ativos negociados na bolsa de valores – B3.</a:t>
                      </a:r>
                      <a:endParaRPr lang="pt-BR" sz="1400" i="1" dirty="0">
                        <a:effectLst/>
                        <a:latin typeface="+mj-lt"/>
                        <a:ea typeface="Calibri" panose="020F0502020204030204" pitchFamily="34" charset="0"/>
                        <a:cs typeface="Times New Roman" panose="02020603050405020304" pitchFamily="18" charset="0"/>
                      </a:endParaRPr>
                    </a:p>
                  </a:txBody>
                  <a:tcPr marL="64250" marR="64250" marT="0" marB="0"/>
                </a:tc>
                <a:tc>
                  <a:txBody>
                    <a:bodyPr/>
                    <a:lstStyle/>
                    <a:p>
                      <a:pPr marL="197485">
                        <a:lnSpc>
                          <a:spcPct val="107000"/>
                        </a:lnSpc>
                      </a:pPr>
                      <a:r>
                        <a:rPr lang="pt-BR" sz="1400" i="1" dirty="0">
                          <a:effectLst/>
                          <a:latin typeface="+mj-lt"/>
                        </a:rPr>
                        <a:t> </a:t>
                      </a:r>
                    </a:p>
                    <a:p>
                      <a:pPr marL="0" lvl="0" indent="0">
                        <a:lnSpc>
                          <a:spcPct val="107000"/>
                        </a:lnSpc>
                        <a:spcAft>
                          <a:spcPts val="800"/>
                        </a:spcAft>
                        <a:buFont typeface="Symbol" panose="05050102010706020507" pitchFamily="18" charset="2"/>
                        <a:buNone/>
                      </a:pPr>
                      <a:r>
                        <a:rPr lang="pt-BR" sz="1400" i="1" dirty="0">
                          <a:effectLst/>
                          <a:latin typeface="+mj-lt"/>
                        </a:rPr>
                        <a:t>Elaborar uma ferramenta preditiva que auxilie no processo de tomada de decisão para compra ou venda de ações.</a:t>
                      </a:r>
                      <a:endParaRPr lang="pt-BR" sz="1400" i="1" dirty="0">
                        <a:effectLst/>
                        <a:latin typeface="+mj-lt"/>
                        <a:ea typeface="Calibri" panose="020F0502020204030204" pitchFamily="34" charset="0"/>
                        <a:cs typeface="Times New Roman" panose="02020603050405020304" pitchFamily="18" charset="0"/>
                      </a:endParaRPr>
                    </a:p>
                  </a:txBody>
                  <a:tcPr marL="64250" marR="64250" marT="0" marB="0"/>
                </a:tc>
                <a:tc>
                  <a:txBody>
                    <a:bodyPr/>
                    <a:lstStyle/>
                    <a:p>
                      <a:pPr marL="197485">
                        <a:lnSpc>
                          <a:spcPct val="107000"/>
                        </a:lnSpc>
                      </a:pPr>
                      <a:r>
                        <a:rPr lang="pt-BR" sz="1400" i="1" dirty="0">
                          <a:effectLst/>
                          <a:latin typeface="+mj-lt"/>
                        </a:rPr>
                        <a:t> </a:t>
                      </a:r>
                    </a:p>
                    <a:p>
                      <a:pPr marL="0" lvl="0" indent="0">
                        <a:lnSpc>
                          <a:spcPct val="107000"/>
                        </a:lnSpc>
                        <a:buFont typeface="Symbol" panose="05050102010706020507" pitchFamily="18" charset="2"/>
                        <a:buNone/>
                      </a:pPr>
                      <a:r>
                        <a:rPr lang="pt-BR" sz="1400" i="1" dirty="0">
                          <a:effectLst/>
                          <a:latin typeface="+mj-lt"/>
                        </a:rPr>
                        <a:t>Dados disponibilizados publicamente nos sites: </a:t>
                      </a:r>
                    </a:p>
                    <a:p>
                      <a:pPr marL="342900" lvl="0" indent="-342900">
                        <a:lnSpc>
                          <a:spcPct val="107000"/>
                        </a:lnSpc>
                        <a:buFontTx/>
                        <a:buAutoNum type="arabicParenR"/>
                      </a:pPr>
                      <a:r>
                        <a:rPr lang="pt-BR" sz="1400" i="1" dirty="0">
                          <a:effectLst/>
                          <a:latin typeface="+mj-lt"/>
                        </a:rPr>
                        <a:t>Yahoo </a:t>
                      </a:r>
                      <a:r>
                        <a:rPr lang="pt-BR" sz="1400" i="1" dirty="0" err="1">
                          <a:effectLst/>
                          <a:latin typeface="+mj-lt"/>
                        </a:rPr>
                        <a:t>Finance</a:t>
                      </a:r>
                      <a:r>
                        <a:rPr lang="pt-BR" sz="1400" i="1" dirty="0">
                          <a:effectLst/>
                          <a:latin typeface="+mj-lt"/>
                        </a:rPr>
                        <a:t>;</a:t>
                      </a:r>
                    </a:p>
                    <a:p>
                      <a:pPr marL="342900" lvl="0" indent="-342900">
                        <a:lnSpc>
                          <a:spcPct val="107000"/>
                        </a:lnSpc>
                        <a:buFont typeface="Symbol" panose="05050102010706020507" pitchFamily="18" charset="2"/>
                        <a:buAutoNum type="arabicParenR"/>
                      </a:pPr>
                      <a:r>
                        <a:rPr lang="pt-BR" sz="1400" i="1" dirty="0" err="1">
                          <a:effectLst/>
                          <a:latin typeface="+mj-lt"/>
                          <a:ea typeface="Calibri" panose="020F0502020204030204" pitchFamily="34" charset="0"/>
                          <a:cs typeface="Times New Roman" panose="02020603050405020304" pitchFamily="18" charset="0"/>
                        </a:rPr>
                        <a:t>Investing</a:t>
                      </a:r>
                      <a:r>
                        <a:rPr lang="pt-BR" sz="1400" i="1" dirty="0">
                          <a:effectLst/>
                          <a:latin typeface="+mj-lt"/>
                          <a:ea typeface="Calibri" panose="020F0502020204030204" pitchFamily="34" charset="0"/>
                          <a:cs typeface="Times New Roman" panose="02020603050405020304" pitchFamily="18" charset="0"/>
                        </a:rPr>
                        <a:t>.</a:t>
                      </a:r>
                    </a:p>
                  </a:txBody>
                  <a:tcPr marL="64250" marR="64250" marT="0" marB="0"/>
                </a:tc>
                <a:tc>
                  <a:txBody>
                    <a:bodyPr/>
                    <a:lstStyle/>
                    <a:p>
                      <a:pPr marL="197485">
                        <a:lnSpc>
                          <a:spcPct val="107000"/>
                        </a:lnSpc>
                      </a:pPr>
                      <a:r>
                        <a:rPr lang="pt-BR" sz="1400" i="1" dirty="0">
                          <a:effectLst/>
                          <a:latin typeface="+mj-lt"/>
                        </a:rPr>
                        <a:t> </a:t>
                      </a:r>
                    </a:p>
                    <a:p>
                      <a:pPr marL="0" lvl="0" indent="0">
                        <a:lnSpc>
                          <a:spcPct val="107000"/>
                        </a:lnSpc>
                        <a:spcAft>
                          <a:spcPts val="800"/>
                        </a:spcAft>
                        <a:buFont typeface="Symbol" panose="05050102010706020507" pitchFamily="18" charset="2"/>
                        <a:buNone/>
                      </a:pPr>
                      <a:r>
                        <a:rPr lang="pt-BR" sz="1400" i="1" dirty="0">
                          <a:effectLst/>
                          <a:latin typeface="+mj-lt"/>
                        </a:rPr>
                        <a:t>Período de análise é:</a:t>
                      </a:r>
                    </a:p>
                    <a:p>
                      <a:pPr marL="0" lvl="0" indent="0">
                        <a:lnSpc>
                          <a:spcPct val="107000"/>
                        </a:lnSpc>
                        <a:spcAft>
                          <a:spcPts val="800"/>
                        </a:spcAft>
                        <a:buFont typeface="Symbol" panose="05050102010706020507" pitchFamily="18" charset="2"/>
                        <a:buNone/>
                      </a:pPr>
                      <a:r>
                        <a:rPr lang="pt-BR" sz="1400" i="1" dirty="0">
                          <a:effectLst/>
                          <a:latin typeface="+mj-lt"/>
                        </a:rPr>
                        <a:t>01.01.2016 a 30.06.2021.</a:t>
                      </a:r>
                      <a:endParaRPr lang="pt-BR" sz="1400" i="1" dirty="0">
                        <a:effectLst/>
                        <a:latin typeface="+mj-lt"/>
                        <a:ea typeface="Calibri" panose="020F0502020204030204" pitchFamily="34" charset="0"/>
                        <a:cs typeface="Times New Roman" panose="02020603050405020304" pitchFamily="18" charset="0"/>
                      </a:endParaRPr>
                    </a:p>
                  </a:txBody>
                  <a:tcPr marL="64250" marR="64250" marT="0" marB="0"/>
                </a:tc>
                <a:extLst>
                  <a:ext uri="{0D108BD9-81ED-4DB2-BD59-A6C34878D82A}">
                    <a16:rowId xmlns:a16="http://schemas.microsoft.com/office/drawing/2014/main" val="464145892"/>
                  </a:ext>
                </a:extLst>
              </a:tr>
            </a:tbl>
          </a:graphicData>
        </a:graphic>
      </p:graphicFrame>
      <p:sp>
        <p:nvSpPr>
          <p:cNvPr id="7" name="Espaço Reservado para Número de Slide 5">
            <a:extLst>
              <a:ext uri="{FF2B5EF4-FFF2-40B4-BE49-F238E27FC236}">
                <a16:creationId xmlns:a16="http://schemas.microsoft.com/office/drawing/2014/main" id="{AC46EB18-EB42-464E-948A-68FF63983C42}"/>
              </a:ext>
            </a:extLst>
          </p:cNvPr>
          <p:cNvSpPr>
            <a:spLocks noGrp="1"/>
          </p:cNvSpPr>
          <p:nvPr>
            <p:ph type="sldNum" sz="quarter" idx="12"/>
          </p:nvPr>
        </p:nvSpPr>
        <p:spPr>
          <a:xfrm>
            <a:off x="9900458" y="6459785"/>
            <a:ext cx="1312025" cy="365125"/>
          </a:xfrm>
        </p:spPr>
        <p:txBody>
          <a:bodyPr>
            <a:normAutofit/>
          </a:bodyPr>
          <a:lstStyle/>
          <a:p>
            <a:pPr>
              <a:spcAft>
                <a:spcPts val="600"/>
              </a:spcAft>
            </a:pPr>
            <a:fld id="{96C7072D-3C4C-4F98-A70A-7E031AA00953}" type="slidenum">
              <a:rPr lang="pt-BR" sz="1400" smtClean="0"/>
              <a:pPr>
                <a:spcAft>
                  <a:spcPts val="600"/>
                </a:spcAft>
              </a:pPr>
              <a:t>3</a:t>
            </a:fld>
            <a:endParaRPr lang="pt-BR" sz="1400" dirty="0"/>
          </a:p>
        </p:txBody>
      </p:sp>
    </p:spTree>
    <p:extLst>
      <p:ext uri="{BB962C8B-B14F-4D97-AF65-F5344CB8AC3E}">
        <p14:creationId xmlns:p14="http://schemas.microsoft.com/office/powerpoint/2010/main" val="1340966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6ED810-D61F-4D0D-9E5F-BB37CB918BEF}"/>
              </a:ext>
            </a:extLst>
          </p:cNvPr>
          <p:cNvSpPr>
            <a:spLocks noGrp="1"/>
          </p:cNvSpPr>
          <p:nvPr>
            <p:ph type="title"/>
          </p:nvPr>
        </p:nvSpPr>
        <p:spPr>
          <a:xfrm>
            <a:off x="1097280" y="286603"/>
            <a:ext cx="10058400" cy="1450757"/>
          </a:xfrm>
        </p:spPr>
        <p:txBody>
          <a:bodyPr>
            <a:normAutofit/>
          </a:bodyPr>
          <a:lstStyle/>
          <a:p>
            <a:r>
              <a:rPr lang="pt-BR" sz="4500" dirty="0"/>
              <a:t>Objetivos</a:t>
            </a:r>
          </a:p>
        </p:txBody>
      </p:sp>
      <p:sp>
        <p:nvSpPr>
          <p:cNvPr id="3" name="Espaço Reservado para Conteúdo 2">
            <a:extLst>
              <a:ext uri="{FF2B5EF4-FFF2-40B4-BE49-F238E27FC236}">
                <a16:creationId xmlns:a16="http://schemas.microsoft.com/office/drawing/2014/main" id="{D7AE2F2E-BCD3-48BF-92EC-34FBEFF3A106}"/>
              </a:ext>
            </a:extLst>
          </p:cNvPr>
          <p:cNvSpPr>
            <a:spLocks noGrp="1"/>
          </p:cNvSpPr>
          <p:nvPr>
            <p:ph idx="1"/>
          </p:nvPr>
        </p:nvSpPr>
        <p:spPr>
          <a:xfrm>
            <a:off x="1097279" y="1845733"/>
            <a:ext cx="7701033" cy="1322769"/>
          </a:xfrm>
        </p:spPr>
        <p:txBody>
          <a:bodyPr>
            <a:noAutofit/>
          </a:bodyPr>
          <a:lstStyle/>
          <a:p>
            <a:pPr>
              <a:lnSpc>
                <a:spcPct val="150000"/>
              </a:lnSpc>
              <a:spcBef>
                <a:spcPts val="600"/>
              </a:spcBef>
              <a:spcAft>
                <a:spcPts val="600"/>
              </a:spcAft>
            </a:pPr>
            <a:r>
              <a:rPr lang="pt-BR" sz="1800" b="1" dirty="0">
                <a:effectLst/>
                <a:latin typeface="+mj-lt"/>
                <a:ea typeface="Calibri" panose="020F0502020204030204" pitchFamily="34" charset="0"/>
                <a:cs typeface="Times New Roman" panose="02020603050405020304" pitchFamily="18" charset="0"/>
              </a:rPr>
              <a:t>Elaboração de uma estratégia, utilizando modelos de ML, capazes de realizar predições no curto prazo, para auxiliar o investidor no processo de tomada de decisão na compra ou venda de determinada ação.</a:t>
            </a:r>
          </a:p>
          <a:p>
            <a:pPr>
              <a:lnSpc>
                <a:spcPct val="150000"/>
              </a:lnSpc>
              <a:spcBef>
                <a:spcPts val="600"/>
              </a:spcBef>
              <a:spcAft>
                <a:spcPts val="600"/>
              </a:spcAft>
            </a:pPr>
            <a:endParaRPr lang="pt-BR" sz="1800" b="1" dirty="0">
              <a:effectLst/>
              <a:latin typeface="+mj-lt"/>
              <a:ea typeface="Calibri" panose="020F0502020204030204" pitchFamily="34" charset="0"/>
              <a:cs typeface="Times New Roman" panose="02020603050405020304" pitchFamily="18" charset="0"/>
            </a:endParaRPr>
          </a:p>
        </p:txBody>
      </p:sp>
      <p:pic>
        <p:nvPicPr>
          <p:cNvPr id="10" name="Imagem 9" descr="Forma&#10;&#10;Descrição gerada automaticamente">
            <a:extLst>
              <a:ext uri="{FF2B5EF4-FFF2-40B4-BE49-F238E27FC236}">
                <a16:creationId xmlns:a16="http://schemas.microsoft.com/office/drawing/2014/main" id="{DF98885E-E1DD-4AB9-9F4F-D46363ADFDCC}"/>
              </a:ext>
            </a:extLst>
          </p:cNvPr>
          <p:cNvPicPr>
            <a:picLocks noChangeAspect="1"/>
          </p:cNvPicPr>
          <p:nvPr/>
        </p:nvPicPr>
        <p:blipFill rotWithShape="1">
          <a:blip r:embed="rId3">
            <a:extLst>
              <a:ext uri="{28A0092B-C50C-407E-A947-70E740481C1C}">
                <a14:useLocalDpi xmlns:a14="http://schemas.microsoft.com/office/drawing/2010/main" val="0"/>
              </a:ext>
            </a:extLst>
          </a:blip>
          <a:srcRect l="23009" r="28219" b="3"/>
          <a:stretch/>
        </p:blipFill>
        <p:spPr>
          <a:xfrm>
            <a:off x="8997327" y="2282323"/>
            <a:ext cx="2215156" cy="2838318"/>
          </a:xfrm>
          <a:prstGeom prst="rect">
            <a:avLst/>
          </a:prstGeom>
        </p:spPr>
      </p:pic>
      <p:sp>
        <p:nvSpPr>
          <p:cNvPr id="7" name="Espaço Reservado para Número de Slide 5">
            <a:extLst>
              <a:ext uri="{FF2B5EF4-FFF2-40B4-BE49-F238E27FC236}">
                <a16:creationId xmlns:a16="http://schemas.microsoft.com/office/drawing/2014/main" id="{7AE1F36D-8FCE-4C56-98EC-68945649B73D}"/>
              </a:ext>
            </a:extLst>
          </p:cNvPr>
          <p:cNvSpPr>
            <a:spLocks noGrp="1"/>
          </p:cNvSpPr>
          <p:nvPr>
            <p:ph type="sldNum" sz="quarter" idx="12"/>
          </p:nvPr>
        </p:nvSpPr>
        <p:spPr>
          <a:xfrm>
            <a:off x="9900458" y="6459785"/>
            <a:ext cx="1312025" cy="365125"/>
          </a:xfrm>
        </p:spPr>
        <p:txBody>
          <a:bodyPr>
            <a:normAutofit/>
          </a:bodyPr>
          <a:lstStyle/>
          <a:p>
            <a:pPr>
              <a:spcAft>
                <a:spcPts val="600"/>
              </a:spcAft>
            </a:pPr>
            <a:fld id="{96C7072D-3C4C-4F98-A70A-7E031AA00953}" type="slidenum">
              <a:rPr lang="pt-BR" sz="1400" smtClean="0"/>
              <a:pPr>
                <a:spcAft>
                  <a:spcPts val="600"/>
                </a:spcAft>
              </a:pPr>
              <a:t>4</a:t>
            </a:fld>
            <a:endParaRPr lang="pt-BR" sz="1400" dirty="0"/>
          </a:p>
        </p:txBody>
      </p:sp>
      <p:sp>
        <p:nvSpPr>
          <p:cNvPr id="8" name="CaixaDeTexto 7">
            <a:extLst>
              <a:ext uri="{FF2B5EF4-FFF2-40B4-BE49-F238E27FC236}">
                <a16:creationId xmlns:a16="http://schemas.microsoft.com/office/drawing/2014/main" id="{A09F9BDA-9EAB-4657-986E-8CFCCEE81999}"/>
              </a:ext>
            </a:extLst>
          </p:cNvPr>
          <p:cNvSpPr txBox="1"/>
          <p:nvPr/>
        </p:nvSpPr>
        <p:spPr>
          <a:xfrm>
            <a:off x="1097279" y="3429000"/>
            <a:ext cx="7270544" cy="2185214"/>
          </a:xfrm>
          <a:prstGeom prst="rect">
            <a:avLst/>
          </a:prstGeom>
          <a:noFill/>
        </p:spPr>
        <p:txBody>
          <a:bodyPr wrap="square">
            <a:spAutoFit/>
          </a:bodyPr>
          <a:lstStyle/>
          <a:p>
            <a:pPr marL="342900" lvl="0" indent="-342900">
              <a:spcBef>
                <a:spcPts val="600"/>
              </a:spcBef>
              <a:spcAft>
                <a:spcPts val="600"/>
              </a:spcAft>
              <a:buFont typeface="Symbol" panose="05050102010706020507" pitchFamily="18" charset="2"/>
              <a:buChar char=""/>
            </a:pPr>
            <a:r>
              <a:rPr lang="pt-BR" sz="1600" dirty="0">
                <a:effectLst/>
                <a:latin typeface="+mj-lt"/>
                <a:ea typeface="Calibri" panose="020F0502020204030204" pitchFamily="34" charset="0"/>
                <a:cs typeface="Times New Roman" panose="02020603050405020304" pitchFamily="18" charset="0"/>
              </a:rPr>
              <a:t>Buscar dados de diferentes fontes;</a:t>
            </a:r>
          </a:p>
          <a:p>
            <a:pPr marL="342900" lvl="0" indent="-342900">
              <a:spcBef>
                <a:spcPts val="600"/>
              </a:spcBef>
              <a:spcAft>
                <a:spcPts val="600"/>
              </a:spcAft>
              <a:buFont typeface="Symbol" panose="05050102010706020507" pitchFamily="18" charset="2"/>
              <a:buChar char=""/>
            </a:pPr>
            <a:r>
              <a:rPr lang="pt-BR" sz="1600" dirty="0">
                <a:effectLst/>
                <a:latin typeface="+mj-lt"/>
                <a:ea typeface="Calibri" panose="020F0502020204030204" pitchFamily="34" charset="0"/>
                <a:cs typeface="Times New Roman" panose="02020603050405020304" pitchFamily="18" charset="0"/>
              </a:rPr>
              <a:t>Integrar os </a:t>
            </a:r>
            <a:r>
              <a:rPr lang="pt-BR" sz="1600" dirty="0" err="1">
                <a:effectLst/>
                <a:latin typeface="+mj-lt"/>
                <a:ea typeface="Calibri" panose="020F0502020204030204" pitchFamily="34" charset="0"/>
                <a:cs typeface="Times New Roman" panose="02020603050405020304" pitchFamily="18" charset="0"/>
              </a:rPr>
              <a:t>Datasets</a:t>
            </a:r>
            <a:r>
              <a:rPr lang="pt-BR" sz="1600" dirty="0">
                <a:effectLst/>
                <a:latin typeface="+mj-lt"/>
                <a:ea typeface="Calibri" panose="020F0502020204030204" pitchFamily="34" charset="0"/>
                <a:cs typeface="Times New Roman" panose="02020603050405020304" pitchFamily="18" charset="0"/>
              </a:rPr>
              <a:t> e realizar o tratamento dos dados;</a:t>
            </a:r>
          </a:p>
          <a:p>
            <a:pPr marL="342900" lvl="0" indent="-342900">
              <a:spcBef>
                <a:spcPts val="600"/>
              </a:spcBef>
              <a:spcAft>
                <a:spcPts val="600"/>
              </a:spcAft>
              <a:buFont typeface="Symbol" panose="05050102010706020507" pitchFamily="18" charset="2"/>
              <a:buChar char=""/>
            </a:pPr>
            <a:r>
              <a:rPr lang="pt-BR" sz="1600" dirty="0">
                <a:effectLst/>
                <a:latin typeface="+mj-lt"/>
                <a:ea typeface="Calibri" panose="020F0502020204030204" pitchFamily="34" charset="0"/>
                <a:cs typeface="Times New Roman" panose="02020603050405020304" pitchFamily="18" charset="0"/>
              </a:rPr>
              <a:t>Realizar análise e exploração de dados utilizando recursos gráficos em Python;</a:t>
            </a:r>
          </a:p>
          <a:p>
            <a:pPr marL="342900" lvl="0" indent="-342900">
              <a:spcBef>
                <a:spcPts val="600"/>
              </a:spcBef>
              <a:spcAft>
                <a:spcPts val="600"/>
              </a:spcAft>
              <a:buFont typeface="Symbol" panose="05050102010706020507" pitchFamily="18" charset="2"/>
              <a:buChar char=""/>
            </a:pPr>
            <a:r>
              <a:rPr lang="pt-BR" sz="1600" dirty="0">
                <a:effectLst/>
                <a:latin typeface="+mj-lt"/>
                <a:ea typeface="Calibri" panose="020F0502020204030204" pitchFamily="34" charset="0"/>
                <a:cs typeface="Times New Roman" panose="02020603050405020304" pitchFamily="18" charset="0"/>
              </a:rPr>
              <a:t>Aplicar os modelos de Regressão Linear, ARIMA e MLP para realizar predição do preço da ação um dia a frente;</a:t>
            </a:r>
          </a:p>
          <a:p>
            <a:pPr marL="342900" lvl="0" indent="-342900">
              <a:spcBef>
                <a:spcPts val="600"/>
              </a:spcBef>
              <a:spcAft>
                <a:spcPts val="600"/>
              </a:spcAft>
              <a:buFont typeface="Symbol" panose="05050102010706020507" pitchFamily="18" charset="2"/>
              <a:buChar char=""/>
            </a:pPr>
            <a:r>
              <a:rPr lang="pt-BR" sz="1600" dirty="0">
                <a:effectLst/>
                <a:latin typeface="+mj-lt"/>
                <a:ea typeface="Calibri" panose="020F0502020204030204" pitchFamily="34" charset="0"/>
                <a:cs typeface="Times New Roman" panose="02020603050405020304" pitchFamily="18" charset="0"/>
              </a:rPr>
              <a:t>Comparar os resultados de cada modelo.</a:t>
            </a:r>
            <a:endParaRPr lang="pt-BR" sz="1600" dirty="0">
              <a:latin typeface="+mj-lt"/>
            </a:endParaRPr>
          </a:p>
        </p:txBody>
      </p:sp>
    </p:spTree>
    <p:extLst>
      <p:ext uri="{BB962C8B-B14F-4D97-AF65-F5344CB8AC3E}">
        <p14:creationId xmlns:p14="http://schemas.microsoft.com/office/powerpoint/2010/main" val="2353834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F7144E-EEC1-4FA8-A7E4-781809F508F7}"/>
              </a:ext>
            </a:extLst>
          </p:cNvPr>
          <p:cNvSpPr>
            <a:spLocks noGrp="1"/>
          </p:cNvSpPr>
          <p:nvPr>
            <p:ph type="title"/>
          </p:nvPr>
        </p:nvSpPr>
        <p:spPr/>
        <p:txBody>
          <a:bodyPr>
            <a:normAutofit/>
          </a:bodyPr>
          <a:lstStyle/>
          <a:p>
            <a:r>
              <a:rPr lang="pt-BR" sz="4500" dirty="0"/>
              <a:t>Ferramentas Utilizadas</a:t>
            </a:r>
          </a:p>
        </p:txBody>
      </p:sp>
      <p:pic>
        <p:nvPicPr>
          <p:cNvPr id="19" name="Espaço Reservado para Conteúdo 18" descr="Logotipo, nome da empresa&#10;&#10;Descrição gerada automaticamente">
            <a:extLst>
              <a:ext uri="{FF2B5EF4-FFF2-40B4-BE49-F238E27FC236}">
                <a16:creationId xmlns:a16="http://schemas.microsoft.com/office/drawing/2014/main" id="{AFF2ACD2-4F5E-4D90-88ED-EC00CC7FDC6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78497" y="2080279"/>
            <a:ext cx="2681979" cy="2218728"/>
          </a:xfrm>
        </p:spPr>
      </p:pic>
      <p:pic>
        <p:nvPicPr>
          <p:cNvPr id="21" name="Imagem 20" descr="Logotipo, nome da empresa&#10;&#10;Descrição gerada automaticamente">
            <a:extLst>
              <a:ext uri="{FF2B5EF4-FFF2-40B4-BE49-F238E27FC236}">
                <a16:creationId xmlns:a16="http://schemas.microsoft.com/office/drawing/2014/main" id="{FE26387D-14B3-4AAC-8FB3-B90951717A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13392" y="4903033"/>
            <a:ext cx="4492358" cy="859325"/>
          </a:xfrm>
          <a:prstGeom prst="rect">
            <a:avLst/>
          </a:prstGeom>
        </p:spPr>
      </p:pic>
      <p:pic>
        <p:nvPicPr>
          <p:cNvPr id="23" name="Imagem 22" descr="Logotipo, nome da empresa&#10;&#10;Descrição gerada automaticamente">
            <a:extLst>
              <a:ext uri="{FF2B5EF4-FFF2-40B4-BE49-F238E27FC236}">
                <a16:creationId xmlns:a16="http://schemas.microsoft.com/office/drawing/2014/main" id="{04E6FF12-1349-45D8-9C68-CD2814A7722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51610" y="2087258"/>
            <a:ext cx="1908281" cy="2211749"/>
          </a:xfrm>
          <a:prstGeom prst="rect">
            <a:avLst/>
          </a:prstGeom>
        </p:spPr>
      </p:pic>
      <p:sp>
        <p:nvSpPr>
          <p:cNvPr id="7" name="Espaço Reservado para Número de Slide 5">
            <a:extLst>
              <a:ext uri="{FF2B5EF4-FFF2-40B4-BE49-F238E27FC236}">
                <a16:creationId xmlns:a16="http://schemas.microsoft.com/office/drawing/2014/main" id="{71546B1E-CFF8-4C3B-B06D-0329A5D6F8C1}"/>
              </a:ext>
            </a:extLst>
          </p:cNvPr>
          <p:cNvSpPr>
            <a:spLocks noGrp="1"/>
          </p:cNvSpPr>
          <p:nvPr>
            <p:ph type="sldNum" sz="quarter" idx="12"/>
          </p:nvPr>
        </p:nvSpPr>
        <p:spPr>
          <a:xfrm>
            <a:off x="9900458" y="6459785"/>
            <a:ext cx="1312025" cy="365125"/>
          </a:xfrm>
        </p:spPr>
        <p:txBody>
          <a:bodyPr>
            <a:normAutofit/>
          </a:bodyPr>
          <a:lstStyle/>
          <a:p>
            <a:pPr>
              <a:spcAft>
                <a:spcPts val="600"/>
              </a:spcAft>
            </a:pPr>
            <a:fld id="{96C7072D-3C4C-4F98-A70A-7E031AA00953}" type="slidenum">
              <a:rPr lang="pt-BR" sz="1400" smtClean="0"/>
              <a:pPr>
                <a:spcAft>
                  <a:spcPts val="600"/>
                </a:spcAft>
              </a:pPr>
              <a:t>5</a:t>
            </a:fld>
            <a:endParaRPr lang="pt-BR" sz="1400" dirty="0"/>
          </a:p>
        </p:txBody>
      </p:sp>
    </p:spTree>
    <p:extLst>
      <p:ext uri="{BB962C8B-B14F-4D97-AF65-F5344CB8AC3E}">
        <p14:creationId xmlns:p14="http://schemas.microsoft.com/office/powerpoint/2010/main" val="1919530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9D0758-DC85-42E1-A00E-9AE4484DE5C4}"/>
              </a:ext>
            </a:extLst>
          </p:cNvPr>
          <p:cNvSpPr>
            <a:spLocks noGrp="1"/>
          </p:cNvSpPr>
          <p:nvPr>
            <p:ph type="title"/>
          </p:nvPr>
        </p:nvSpPr>
        <p:spPr/>
        <p:txBody>
          <a:bodyPr>
            <a:normAutofit/>
          </a:bodyPr>
          <a:lstStyle/>
          <a:p>
            <a:r>
              <a:rPr lang="pt-BR" sz="4500" dirty="0"/>
              <a:t>Fluxo de Execução das Etapas</a:t>
            </a:r>
          </a:p>
        </p:txBody>
      </p:sp>
      <p:pic>
        <p:nvPicPr>
          <p:cNvPr id="4" name="Espaço Reservado para Conteúdo 8" descr="Diagrama&#10;&#10;Descrição gerada automaticamente">
            <a:extLst>
              <a:ext uri="{FF2B5EF4-FFF2-40B4-BE49-F238E27FC236}">
                <a16:creationId xmlns:a16="http://schemas.microsoft.com/office/drawing/2014/main" id="{8A3CFD5C-3426-43B3-A0BE-904730EF64A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52600" y="1915529"/>
            <a:ext cx="7486823" cy="4140113"/>
          </a:xfrm>
          <a:prstGeom prst="rect">
            <a:avLst/>
          </a:prstGeom>
          <a:effectLst>
            <a:outerShdw blurRad="50800" dist="38100" dir="5400000" algn="t" rotWithShape="0">
              <a:prstClr val="black">
                <a:alpha val="40000"/>
              </a:prstClr>
            </a:outerShdw>
          </a:effectLst>
          <a:scene3d>
            <a:camera prst="obliqueBottomLeft"/>
            <a:lightRig rig="threePt" dir="t"/>
          </a:scene3d>
        </p:spPr>
      </p:pic>
      <p:sp>
        <p:nvSpPr>
          <p:cNvPr id="5" name="Espaço Reservado para Número de Slide 5">
            <a:extLst>
              <a:ext uri="{FF2B5EF4-FFF2-40B4-BE49-F238E27FC236}">
                <a16:creationId xmlns:a16="http://schemas.microsoft.com/office/drawing/2014/main" id="{E71F46D9-6671-49DE-9746-F727F6F556DA}"/>
              </a:ext>
            </a:extLst>
          </p:cNvPr>
          <p:cNvSpPr>
            <a:spLocks noGrp="1"/>
          </p:cNvSpPr>
          <p:nvPr>
            <p:ph type="sldNum" sz="quarter" idx="12"/>
          </p:nvPr>
        </p:nvSpPr>
        <p:spPr>
          <a:xfrm>
            <a:off x="9900458" y="6459785"/>
            <a:ext cx="1312025" cy="365125"/>
          </a:xfrm>
        </p:spPr>
        <p:txBody>
          <a:bodyPr>
            <a:normAutofit/>
          </a:bodyPr>
          <a:lstStyle/>
          <a:p>
            <a:pPr>
              <a:spcAft>
                <a:spcPts val="600"/>
              </a:spcAft>
            </a:pPr>
            <a:fld id="{96C7072D-3C4C-4F98-A70A-7E031AA00953}" type="slidenum">
              <a:rPr lang="pt-BR" sz="1400" smtClean="0"/>
              <a:pPr>
                <a:spcAft>
                  <a:spcPts val="600"/>
                </a:spcAft>
              </a:pPr>
              <a:t>6</a:t>
            </a:fld>
            <a:endParaRPr lang="pt-BR" sz="1400" dirty="0"/>
          </a:p>
        </p:txBody>
      </p:sp>
    </p:spTree>
    <p:extLst>
      <p:ext uri="{BB962C8B-B14F-4D97-AF65-F5344CB8AC3E}">
        <p14:creationId xmlns:p14="http://schemas.microsoft.com/office/powerpoint/2010/main" val="2054662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962FA0-C0CA-4B5F-AAE4-A44935989112}"/>
              </a:ext>
            </a:extLst>
          </p:cNvPr>
          <p:cNvSpPr>
            <a:spLocks noGrp="1"/>
          </p:cNvSpPr>
          <p:nvPr>
            <p:ph type="title"/>
          </p:nvPr>
        </p:nvSpPr>
        <p:spPr/>
        <p:txBody>
          <a:bodyPr>
            <a:normAutofit/>
          </a:bodyPr>
          <a:lstStyle/>
          <a:p>
            <a:r>
              <a:rPr lang="pt-BR" sz="4500" dirty="0"/>
              <a:t>Bibliotecas Utilizadas</a:t>
            </a:r>
          </a:p>
        </p:txBody>
      </p:sp>
      <p:pic>
        <p:nvPicPr>
          <p:cNvPr id="4" name="Google Shape;340;p25" descr="pandas (software) – Wikipédia, a enciclopédia livre">
            <a:extLst>
              <a:ext uri="{FF2B5EF4-FFF2-40B4-BE49-F238E27FC236}">
                <a16:creationId xmlns:a16="http://schemas.microsoft.com/office/drawing/2014/main" id="{B1E8BE6A-AE42-4673-9F33-8CD4FAB3A69B}"/>
              </a:ext>
            </a:extLst>
          </p:cNvPr>
          <p:cNvPicPr preferRelativeResize="0"/>
          <p:nvPr/>
        </p:nvPicPr>
        <p:blipFill>
          <a:blip r:embed="rId3">
            <a:alphaModFix/>
          </a:blip>
          <a:stretch>
            <a:fillRect/>
          </a:stretch>
        </p:blipFill>
        <p:spPr>
          <a:xfrm>
            <a:off x="8677574" y="2166243"/>
            <a:ext cx="2038749" cy="817917"/>
          </a:xfrm>
          <a:prstGeom prst="rect">
            <a:avLst/>
          </a:prstGeom>
          <a:noFill/>
          <a:ln>
            <a:noFill/>
          </a:ln>
        </p:spPr>
      </p:pic>
      <p:pic>
        <p:nvPicPr>
          <p:cNvPr id="5" name="Google Shape;341;p25" descr="scikit-learn – Wikipédia, a enciclopédia livre">
            <a:extLst>
              <a:ext uri="{FF2B5EF4-FFF2-40B4-BE49-F238E27FC236}">
                <a16:creationId xmlns:a16="http://schemas.microsoft.com/office/drawing/2014/main" id="{5EDEEDB2-CC04-4ED9-8BC2-BF0CFFA58A80}"/>
              </a:ext>
            </a:extLst>
          </p:cNvPr>
          <p:cNvPicPr preferRelativeResize="0"/>
          <p:nvPr/>
        </p:nvPicPr>
        <p:blipFill>
          <a:blip r:embed="rId4">
            <a:alphaModFix/>
          </a:blip>
          <a:stretch>
            <a:fillRect/>
          </a:stretch>
        </p:blipFill>
        <p:spPr>
          <a:xfrm>
            <a:off x="8677574" y="4527220"/>
            <a:ext cx="1780764" cy="949648"/>
          </a:xfrm>
          <a:prstGeom prst="rect">
            <a:avLst/>
          </a:prstGeom>
          <a:noFill/>
          <a:ln>
            <a:noFill/>
          </a:ln>
        </p:spPr>
      </p:pic>
      <p:pic>
        <p:nvPicPr>
          <p:cNvPr id="6" name="Google Shape;342;p25" descr="Releases · mwaskom/seaborn · GitHub">
            <a:extLst>
              <a:ext uri="{FF2B5EF4-FFF2-40B4-BE49-F238E27FC236}">
                <a16:creationId xmlns:a16="http://schemas.microsoft.com/office/drawing/2014/main" id="{37A13517-7BF3-44B6-B1C4-84D83F15CCFC}"/>
              </a:ext>
            </a:extLst>
          </p:cNvPr>
          <p:cNvPicPr preferRelativeResize="0"/>
          <p:nvPr/>
        </p:nvPicPr>
        <p:blipFill>
          <a:blip r:embed="rId5">
            <a:alphaModFix/>
          </a:blip>
          <a:stretch>
            <a:fillRect/>
          </a:stretch>
        </p:blipFill>
        <p:spPr>
          <a:xfrm>
            <a:off x="4887122" y="2060508"/>
            <a:ext cx="2417754" cy="1169639"/>
          </a:xfrm>
          <a:prstGeom prst="rect">
            <a:avLst/>
          </a:prstGeom>
          <a:noFill/>
          <a:ln>
            <a:noFill/>
          </a:ln>
        </p:spPr>
      </p:pic>
      <p:pic>
        <p:nvPicPr>
          <p:cNvPr id="7" name="Google Shape;343;p25" descr="Berkenalan dengan Matplotlib dan implementasinya - Kotakode">
            <a:extLst>
              <a:ext uri="{FF2B5EF4-FFF2-40B4-BE49-F238E27FC236}">
                <a16:creationId xmlns:a16="http://schemas.microsoft.com/office/drawing/2014/main" id="{887F1359-5CB7-4C8D-BC15-2AE753ED0912}"/>
              </a:ext>
            </a:extLst>
          </p:cNvPr>
          <p:cNvPicPr preferRelativeResize="0"/>
          <p:nvPr/>
        </p:nvPicPr>
        <p:blipFill>
          <a:blip r:embed="rId6">
            <a:alphaModFix/>
          </a:blip>
          <a:stretch>
            <a:fillRect/>
          </a:stretch>
        </p:blipFill>
        <p:spPr>
          <a:xfrm>
            <a:off x="4711217" y="3296556"/>
            <a:ext cx="2633392" cy="1073943"/>
          </a:xfrm>
          <a:prstGeom prst="rect">
            <a:avLst/>
          </a:prstGeom>
          <a:noFill/>
          <a:ln>
            <a:noFill/>
          </a:ln>
        </p:spPr>
      </p:pic>
      <p:pic>
        <p:nvPicPr>
          <p:cNvPr id="12" name="Imagem 11" descr="Logotipo, nome da empresa&#10;&#10;Descrição gerada automaticamente">
            <a:extLst>
              <a:ext uri="{FF2B5EF4-FFF2-40B4-BE49-F238E27FC236}">
                <a16:creationId xmlns:a16="http://schemas.microsoft.com/office/drawing/2014/main" id="{3A07DE26-0415-4F7B-A411-52E4CF6F7CE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97280" y="2259361"/>
            <a:ext cx="2074389" cy="1037195"/>
          </a:xfrm>
          <a:prstGeom prst="rect">
            <a:avLst/>
          </a:prstGeom>
        </p:spPr>
      </p:pic>
      <p:pic>
        <p:nvPicPr>
          <p:cNvPr id="9" name="Imagem 8" descr="Logotipo&#10;&#10;Descrição gerada automaticamente com confiança média">
            <a:extLst>
              <a:ext uri="{FF2B5EF4-FFF2-40B4-BE49-F238E27FC236}">
                <a16:creationId xmlns:a16="http://schemas.microsoft.com/office/drawing/2014/main" id="{3A619ECD-5564-4F23-BB2C-1F718958016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650940" y="4661283"/>
            <a:ext cx="2633392" cy="804283"/>
          </a:xfrm>
          <a:prstGeom prst="rect">
            <a:avLst/>
          </a:prstGeom>
        </p:spPr>
      </p:pic>
      <p:pic>
        <p:nvPicPr>
          <p:cNvPr id="8" name="Imagem 7" descr="Logotipo, nome da empresa&#10;&#10;Descrição gerada automaticamente">
            <a:extLst>
              <a:ext uri="{FF2B5EF4-FFF2-40B4-BE49-F238E27FC236}">
                <a16:creationId xmlns:a16="http://schemas.microsoft.com/office/drawing/2014/main" id="{5C133F72-C231-4B30-9DD1-A3BC6155F7A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47595" y="3818557"/>
            <a:ext cx="2633392" cy="647695"/>
          </a:xfrm>
          <a:prstGeom prst="rect">
            <a:avLst/>
          </a:prstGeom>
        </p:spPr>
      </p:pic>
      <p:pic>
        <p:nvPicPr>
          <p:cNvPr id="11" name="Imagem 10" descr="Logotipo&#10;&#10;Descrição gerada automaticamente com confiança média">
            <a:extLst>
              <a:ext uri="{FF2B5EF4-FFF2-40B4-BE49-F238E27FC236}">
                <a16:creationId xmlns:a16="http://schemas.microsoft.com/office/drawing/2014/main" id="{492597D2-6E3F-403C-8C77-22594B4855B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715349" y="3268678"/>
            <a:ext cx="1705214" cy="964792"/>
          </a:xfrm>
          <a:prstGeom prst="rect">
            <a:avLst/>
          </a:prstGeom>
        </p:spPr>
      </p:pic>
      <p:sp>
        <p:nvSpPr>
          <p:cNvPr id="13" name="Espaço Reservado para Número de Slide 5">
            <a:extLst>
              <a:ext uri="{FF2B5EF4-FFF2-40B4-BE49-F238E27FC236}">
                <a16:creationId xmlns:a16="http://schemas.microsoft.com/office/drawing/2014/main" id="{7E9DCB67-1BA4-425A-AACA-1F4C0553BAEB}"/>
              </a:ext>
            </a:extLst>
          </p:cNvPr>
          <p:cNvSpPr>
            <a:spLocks noGrp="1"/>
          </p:cNvSpPr>
          <p:nvPr>
            <p:ph type="sldNum" sz="quarter" idx="12"/>
          </p:nvPr>
        </p:nvSpPr>
        <p:spPr>
          <a:xfrm>
            <a:off x="9900458" y="6459785"/>
            <a:ext cx="1312025" cy="365125"/>
          </a:xfrm>
        </p:spPr>
        <p:txBody>
          <a:bodyPr>
            <a:normAutofit/>
          </a:bodyPr>
          <a:lstStyle/>
          <a:p>
            <a:pPr>
              <a:spcAft>
                <a:spcPts val="600"/>
              </a:spcAft>
            </a:pPr>
            <a:fld id="{96C7072D-3C4C-4F98-A70A-7E031AA00953}" type="slidenum">
              <a:rPr lang="pt-BR" sz="1400" smtClean="0"/>
              <a:pPr>
                <a:spcAft>
                  <a:spcPts val="600"/>
                </a:spcAft>
              </a:pPr>
              <a:t>7</a:t>
            </a:fld>
            <a:endParaRPr lang="pt-BR" sz="1400" dirty="0"/>
          </a:p>
        </p:txBody>
      </p:sp>
    </p:spTree>
    <p:extLst>
      <p:ext uri="{BB962C8B-B14F-4D97-AF65-F5344CB8AC3E}">
        <p14:creationId xmlns:p14="http://schemas.microsoft.com/office/powerpoint/2010/main" val="2598271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EF777C-A123-4E6C-9887-342729A43ED5}"/>
              </a:ext>
            </a:extLst>
          </p:cNvPr>
          <p:cNvSpPr>
            <a:spLocks noGrp="1"/>
          </p:cNvSpPr>
          <p:nvPr>
            <p:ph type="title"/>
          </p:nvPr>
        </p:nvSpPr>
        <p:spPr/>
        <p:txBody>
          <a:bodyPr>
            <a:normAutofit/>
          </a:bodyPr>
          <a:lstStyle/>
          <a:p>
            <a:r>
              <a:rPr lang="pt-BR" sz="4500" dirty="0"/>
              <a:t>Coleta de dados</a:t>
            </a:r>
          </a:p>
        </p:txBody>
      </p:sp>
      <p:sp>
        <p:nvSpPr>
          <p:cNvPr id="3" name="Espaço Reservado para Conteúdo 2">
            <a:extLst>
              <a:ext uri="{FF2B5EF4-FFF2-40B4-BE49-F238E27FC236}">
                <a16:creationId xmlns:a16="http://schemas.microsoft.com/office/drawing/2014/main" id="{BA22169A-6DEC-4AEA-9AF4-F21BDA0AF01E}"/>
              </a:ext>
            </a:extLst>
          </p:cNvPr>
          <p:cNvSpPr>
            <a:spLocks noGrp="1"/>
          </p:cNvSpPr>
          <p:nvPr>
            <p:ph idx="1"/>
          </p:nvPr>
        </p:nvSpPr>
        <p:spPr>
          <a:xfrm>
            <a:off x="1323975" y="1962150"/>
            <a:ext cx="3514724" cy="3914775"/>
          </a:xfrm>
        </p:spPr>
        <p:txBody>
          <a:bodyPr>
            <a:noAutofit/>
          </a:bodyPr>
          <a:lstStyle/>
          <a:p>
            <a:pPr>
              <a:buFont typeface="Wingdings" panose="05000000000000000000" pitchFamily="2" charset="2"/>
              <a:buChar char="Ø"/>
            </a:pPr>
            <a:r>
              <a:rPr lang="pt-BR" sz="1500" dirty="0">
                <a:latin typeface="+mj-lt"/>
              </a:rPr>
              <a:t> </a:t>
            </a:r>
            <a:r>
              <a:rPr lang="pt-BR" sz="1500" dirty="0" err="1">
                <a:latin typeface="+mj-lt"/>
              </a:rPr>
              <a:t>Datasets</a:t>
            </a:r>
            <a:r>
              <a:rPr lang="pt-BR" sz="1500" dirty="0">
                <a:latin typeface="+mj-lt"/>
              </a:rPr>
              <a:t> coletados por API:</a:t>
            </a:r>
          </a:p>
          <a:p>
            <a:pPr marL="0" indent="0">
              <a:buNone/>
            </a:pPr>
            <a:r>
              <a:rPr lang="pt-BR" sz="1500" b="1" dirty="0">
                <a:latin typeface="+mj-lt"/>
              </a:rPr>
              <a:t>     1) ação ITUB4;</a:t>
            </a:r>
          </a:p>
          <a:p>
            <a:pPr marL="0" indent="0">
              <a:buNone/>
            </a:pPr>
            <a:r>
              <a:rPr lang="pt-BR" sz="1500" b="1" dirty="0">
                <a:latin typeface="+mj-lt"/>
              </a:rPr>
              <a:t>     2) Dólar.</a:t>
            </a:r>
          </a:p>
          <a:p>
            <a:endParaRPr lang="pt-BR" sz="1500" dirty="0"/>
          </a:p>
          <a:p>
            <a:pPr>
              <a:buFont typeface="Wingdings" panose="05000000000000000000" pitchFamily="2" charset="2"/>
              <a:buChar char="Ø"/>
            </a:pPr>
            <a:r>
              <a:rPr lang="pt-BR" sz="1500" dirty="0">
                <a:latin typeface="+mj-lt"/>
              </a:rPr>
              <a:t>Fontes utilizadas</a:t>
            </a:r>
            <a:r>
              <a:rPr lang="pt-BR" sz="1500" dirty="0"/>
              <a:t>:</a:t>
            </a:r>
            <a:endParaRPr lang="pt-BR" sz="1500" dirty="0">
              <a:latin typeface="+mj-lt"/>
            </a:endParaRPr>
          </a:p>
          <a:p>
            <a:pPr marL="0" indent="0">
              <a:buNone/>
            </a:pPr>
            <a:r>
              <a:rPr lang="pt-BR" sz="1500" b="1" dirty="0">
                <a:latin typeface="+mj-lt"/>
              </a:rPr>
              <a:t>     site Yahoo </a:t>
            </a:r>
            <a:r>
              <a:rPr lang="pt-BR" sz="1500" b="1" dirty="0" err="1">
                <a:latin typeface="+mj-lt"/>
              </a:rPr>
              <a:t>Finance</a:t>
            </a:r>
            <a:r>
              <a:rPr lang="pt-BR" sz="1500" b="1" dirty="0">
                <a:latin typeface="+mj-lt"/>
              </a:rPr>
              <a:t>;</a:t>
            </a:r>
          </a:p>
          <a:p>
            <a:pPr marL="0" indent="0">
              <a:buNone/>
            </a:pPr>
            <a:r>
              <a:rPr lang="pt-BR" sz="1500" b="1" dirty="0">
                <a:latin typeface="+mj-lt"/>
              </a:rPr>
              <a:t>     site Investing.com.</a:t>
            </a:r>
          </a:p>
          <a:p>
            <a:pPr marL="0" indent="0">
              <a:buNone/>
            </a:pPr>
            <a:endParaRPr lang="pt-BR" sz="1500" b="1" dirty="0">
              <a:latin typeface="+mj-lt"/>
            </a:endParaRPr>
          </a:p>
          <a:p>
            <a:pPr>
              <a:buFont typeface="Wingdings" panose="05000000000000000000" pitchFamily="2" charset="2"/>
              <a:buChar char="Ø"/>
            </a:pPr>
            <a:r>
              <a:rPr lang="pt-BR" sz="1500" dirty="0">
                <a:latin typeface="+mj-lt"/>
              </a:rPr>
              <a:t>Período de análise:</a:t>
            </a:r>
          </a:p>
          <a:p>
            <a:pPr marL="0" indent="0">
              <a:buNone/>
            </a:pPr>
            <a:r>
              <a:rPr lang="pt-BR" sz="1500" b="1" dirty="0">
                <a:latin typeface="+mj-lt"/>
              </a:rPr>
              <a:t>     01.01.2016 a 30.06.2021</a:t>
            </a:r>
          </a:p>
        </p:txBody>
      </p:sp>
      <p:sp>
        <p:nvSpPr>
          <p:cNvPr id="11" name="Espaço Reservado para Conteúdo 2">
            <a:extLst>
              <a:ext uri="{FF2B5EF4-FFF2-40B4-BE49-F238E27FC236}">
                <a16:creationId xmlns:a16="http://schemas.microsoft.com/office/drawing/2014/main" id="{CEB31B83-E57B-45D7-90C5-E80E3EF3F61C}"/>
              </a:ext>
            </a:extLst>
          </p:cNvPr>
          <p:cNvSpPr txBox="1">
            <a:spLocks/>
          </p:cNvSpPr>
          <p:nvPr/>
        </p:nvSpPr>
        <p:spPr>
          <a:xfrm>
            <a:off x="5056304" y="2003553"/>
            <a:ext cx="4244576" cy="27858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pt-BR" sz="1500" dirty="0">
                <a:latin typeface="+mj-lt"/>
              </a:rPr>
              <a:t>Quantidade de registros dos </a:t>
            </a:r>
            <a:r>
              <a:rPr lang="pt-BR" sz="1500" dirty="0" err="1">
                <a:latin typeface="+mj-lt"/>
              </a:rPr>
              <a:t>Datasets</a:t>
            </a:r>
            <a:r>
              <a:rPr lang="pt-BR" sz="1500" dirty="0">
                <a:latin typeface="+mj-lt"/>
              </a:rPr>
              <a:t>:</a:t>
            </a:r>
          </a:p>
        </p:txBody>
      </p:sp>
      <p:pic>
        <p:nvPicPr>
          <p:cNvPr id="13" name="Imagem 12">
            <a:extLst>
              <a:ext uri="{FF2B5EF4-FFF2-40B4-BE49-F238E27FC236}">
                <a16:creationId xmlns:a16="http://schemas.microsoft.com/office/drawing/2014/main" id="{929837A3-415D-4CE3-8967-AAA34561782D}"/>
              </a:ext>
            </a:extLst>
          </p:cNvPr>
          <p:cNvPicPr>
            <a:picLocks noChangeAspect="1"/>
          </p:cNvPicPr>
          <p:nvPr/>
        </p:nvPicPr>
        <p:blipFill>
          <a:blip r:embed="rId3"/>
          <a:stretch>
            <a:fillRect/>
          </a:stretch>
        </p:blipFill>
        <p:spPr>
          <a:xfrm>
            <a:off x="10030667" y="435814"/>
            <a:ext cx="1099208" cy="1291569"/>
          </a:xfrm>
          <a:prstGeom prst="rect">
            <a:avLst/>
          </a:prstGeom>
        </p:spPr>
      </p:pic>
      <p:pic>
        <p:nvPicPr>
          <p:cNvPr id="14" name="Imagem 13">
            <a:extLst>
              <a:ext uri="{FF2B5EF4-FFF2-40B4-BE49-F238E27FC236}">
                <a16:creationId xmlns:a16="http://schemas.microsoft.com/office/drawing/2014/main" id="{70CE7559-C4D1-4303-88F2-1FF6445C54F1}"/>
              </a:ext>
            </a:extLst>
          </p:cNvPr>
          <p:cNvPicPr/>
          <p:nvPr/>
        </p:nvPicPr>
        <p:blipFill>
          <a:blip r:embed="rId4"/>
          <a:stretch>
            <a:fillRect/>
          </a:stretch>
        </p:blipFill>
        <p:spPr>
          <a:xfrm>
            <a:off x="5065688" y="2548326"/>
            <a:ext cx="2738609" cy="1398435"/>
          </a:xfrm>
          <a:prstGeom prst="rect">
            <a:avLst/>
          </a:prstGeom>
        </p:spPr>
      </p:pic>
      <p:pic>
        <p:nvPicPr>
          <p:cNvPr id="15" name="Imagem 14">
            <a:extLst>
              <a:ext uri="{FF2B5EF4-FFF2-40B4-BE49-F238E27FC236}">
                <a16:creationId xmlns:a16="http://schemas.microsoft.com/office/drawing/2014/main" id="{CD593AA0-8D36-459D-838D-0916BFE58324}"/>
              </a:ext>
            </a:extLst>
          </p:cNvPr>
          <p:cNvPicPr/>
          <p:nvPr/>
        </p:nvPicPr>
        <p:blipFill>
          <a:blip r:embed="rId5"/>
          <a:stretch>
            <a:fillRect/>
          </a:stretch>
        </p:blipFill>
        <p:spPr>
          <a:xfrm>
            <a:off x="7903836" y="2521102"/>
            <a:ext cx="3090230" cy="1398435"/>
          </a:xfrm>
          <a:prstGeom prst="rect">
            <a:avLst/>
          </a:prstGeom>
        </p:spPr>
      </p:pic>
      <p:pic>
        <p:nvPicPr>
          <p:cNvPr id="10" name="Imagem 9">
            <a:extLst>
              <a:ext uri="{FF2B5EF4-FFF2-40B4-BE49-F238E27FC236}">
                <a16:creationId xmlns:a16="http://schemas.microsoft.com/office/drawing/2014/main" id="{0DE4CBCE-B158-479E-95C6-0630F9A983A3}"/>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4174913" y="4463074"/>
            <a:ext cx="7304757" cy="1315134"/>
          </a:xfrm>
          <a:prstGeom prst="rect">
            <a:avLst/>
          </a:prstGeom>
          <a:noFill/>
          <a:ln>
            <a:noFill/>
          </a:ln>
        </p:spPr>
      </p:pic>
      <p:sp>
        <p:nvSpPr>
          <p:cNvPr id="12" name="Espaço Reservado para Número de Slide 5">
            <a:extLst>
              <a:ext uri="{FF2B5EF4-FFF2-40B4-BE49-F238E27FC236}">
                <a16:creationId xmlns:a16="http://schemas.microsoft.com/office/drawing/2014/main" id="{E38E4B4B-567E-4836-BA99-9EB7A6D35047}"/>
              </a:ext>
            </a:extLst>
          </p:cNvPr>
          <p:cNvSpPr>
            <a:spLocks noGrp="1"/>
          </p:cNvSpPr>
          <p:nvPr>
            <p:ph type="sldNum" sz="quarter" idx="12"/>
          </p:nvPr>
        </p:nvSpPr>
        <p:spPr>
          <a:xfrm>
            <a:off x="9900458" y="6459785"/>
            <a:ext cx="1312025" cy="365125"/>
          </a:xfrm>
        </p:spPr>
        <p:txBody>
          <a:bodyPr>
            <a:normAutofit/>
          </a:bodyPr>
          <a:lstStyle/>
          <a:p>
            <a:pPr>
              <a:spcAft>
                <a:spcPts val="600"/>
              </a:spcAft>
            </a:pPr>
            <a:fld id="{96C7072D-3C4C-4F98-A70A-7E031AA00953}" type="slidenum">
              <a:rPr lang="pt-BR" sz="1400" smtClean="0"/>
              <a:pPr>
                <a:spcAft>
                  <a:spcPts val="600"/>
                </a:spcAft>
              </a:pPr>
              <a:t>8</a:t>
            </a:fld>
            <a:endParaRPr lang="pt-BR" sz="1400" dirty="0"/>
          </a:p>
        </p:txBody>
      </p:sp>
    </p:spTree>
    <p:extLst>
      <p:ext uri="{BB962C8B-B14F-4D97-AF65-F5344CB8AC3E}">
        <p14:creationId xmlns:p14="http://schemas.microsoft.com/office/powerpoint/2010/main" val="1241884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F2F26F-78A1-4580-B525-EBA8ED01ECDB}"/>
              </a:ext>
            </a:extLst>
          </p:cNvPr>
          <p:cNvSpPr>
            <a:spLocks noGrp="1"/>
          </p:cNvSpPr>
          <p:nvPr>
            <p:ph type="title"/>
          </p:nvPr>
        </p:nvSpPr>
        <p:spPr/>
        <p:txBody>
          <a:bodyPr>
            <a:normAutofit/>
          </a:bodyPr>
          <a:lstStyle/>
          <a:p>
            <a:r>
              <a:rPr lang="pt-BR" sz="4500" dirty="0"/>
              <a:t>Integração e </a:t>
            </a:r>
            <a:br>
              <a:rPr lang="pt-BR" sz="4500" dirty="0"/>
            </a:br>
            <a:r>
              <a:rPr lang="pt-BR" sz="4500" dirty="0"/>
              <a:t>Tratamento dos dados</a:t>
            </a:r>
          </a:p>
        </p:txBody>
      </p:sp>
      <p:sp>
        <p:nvSpPr>
          <p:cNvPr id="3" name="Espaço Reservado para Conteúdo 2">
            <a:extLst>
              <a:ext uri="{FF2B5EF4-FFF2-40B4-BE49-F238E27FC236}">
                <a16:creationId xmlns:a16="http://schemas.microsoft.com/office/drawing/2014/main" id="{ECC04C34-A0E0-4F46-B365-89787991175D}"/>
              </a:ext>
            </a:extLst>
          </p:cNvPr>
          <p:cNvSpPr>
            <a:spLocks noGrp="1"/>
          </p:cNvSpPr>
          <p:nvPr>
            <p:ph idx="1"/>
          </p:nvPr>
        </p:nvSpPr>
        <p:spPr>
          <a:xfrm>
            <a:off x="1304924" y="1845734"/>
            <a:ext cx="4096416" cy="513359"/>
          </a:xfrm>
        </p:spPr>
        <p:txBody>
          <a:bodyPr>
            <a:normAutofit lnSpcReduction="10000"/>
          </a:bodyPr>
          <a:lstStyle/>
          <a:p>
            <a:pPr>
              <a:lnSpc>
                <a:spcPct val="170000"/>
              </a:lnSpc>
              <a:spcBef>
                <a:spcPts val="0"/>
              </a:spcBef>
              <a:buFont typeface="Wingdings" panose="05000000000000000000" pitchFamily="2" charset="2"/>
              <a:buChar char="Ø"/>
            </a:pPr>
            <a:r>
              <a:rPr lang="pt-BR" sz="1600" dirty="0"/>
              <a:t>Verificação de valores nulos do </a:t>
            </a:r>
            <a:r>
              <a:rPr lang="pt-BR" sz="1600" dirty="0" err="1"/>
              <a:t>dataset</a:t>
            </a:r>
            <a:r>
              <a:rPr lang="pt-BR" sz="1600" dirty="0"/>
              <a:t> Ação</a:t>
            </a:r>
          </a:p>
          <a:p>
            <a:pPr>
              <a:buFont typeface="Wingdings" panose="05000000000000000000" pitchFamily="2" charset="2"/>
              <a:buChar char="Ø"/>
            </a:pPr>
            <a:endParaRPr lang="pt-BR" dirty="0"/>
          </a:p>
          <a:p>
            <a:pPr marL="0" indent="0">
              <a:buNone/>
            </a:pPr>
            <a:endParaRPr lang="pt-BR" i="1" dirty="0"/>
          </a:p>
        </p:txBody>
      </p:sp>
      <p:pic>
        <p:nvPicPr>
          <p:cNvPr id="8" name="Imagem 7">
            <a:extLst>
              <a:ext uri="{FF2B5EF4-FFF2-40B4-BE49-F238E27FC236}">
                <a16:creationId xmlns:a16="http://schemas.microsoft.com/office/drawing/2014/main" id="{055CE21B-4A10-4CE5-9695-07E2E9B7A7B3}"/>
              </a:ext>
            </a:extLst>
          </p:cNvPr>
          <p:cNvPicPr>
            <a:picLocks noChangeAspect="1"/>
          </p:cNvPicPr>
          <p:nvPr/>
        </p:nvPicPr>
        <p:blipFill>
          <a:blip r:embed="rId3"/>
          <a:stretch>
            <a:fillRect/>
          </a:stretch>
        </p:blipFill>
        <p:spPr>
          <a:xfrm>
            <a:off x="1667971" y="4687357"/>
            <a:ext cx="2471084" cy="1531376"/>
          </a:xfrm>
          <a:prstGeom prst="rect">
            <a:avLst/>
          </a:prstGeom>
        </p:spPr>
      </p:pic>
      <p:pic>
        <p:nvPicPr>
          <p:cNvPr id="10" name="Imagem 9">
            <a:extLst>
              <a:ext uri="{FF2B5EF4-FFF2-40B4-BE49-F238E27FC236}">
                <a16:creationId xmlns:a16="http://schemas.microsoft.com/office/drawing/2014/main" id="{E753542D-6D89-452B-8B3F-ED79A5AA4B73}"/>
              </a:ext>
            </a:extLst>
          </p:cNvPr>
          <p:cNvPicPr>
            <a:picLocks noChangeAspect="1"/>
          </p:cNvPicPr>
          <p:nvPr/>
        </p:nvPicPr>
        <p:blipFill>
          <a:blip r:embed="rId4"/>
          <a:stretch>
            <a:fillRect/>
          </a:stretch>
        </p:blipFill>
        <p:spPr>
          <a:xfrm>
            <a:off x="1667971" y="2359093"/>
            <a:ext cx="2394884" cy="1632070"/>
          </a:xfrm>
          <a:prstGeom prst="rect">
            <a:avLst/>
          </a:prstGeom>
        </p:spPr>
      </p:pic>
      <p:sp>
        <p:nvSpPr>
          <p:cNvPr id="11" name="Espaço Reservado para Conteúdo 2">
            <a:extLst>
              <a:ext uri="{FF2B5EF4-FFF2-40B4-BE49-F238E27FC236}">
                <a16:creationId xmlns:a16="http://schemas.microsoft.com/office/drawing/2014/main" id="{BBF211A3-2ED0-4043-B58C-353349BC0C2A}"/>
              </a:ext>
            </a:extLst>
          </p:cNvPr>
          <p:cNvSpPr txBox="1">
            <a:spLocks/>
          </p:cNvSpPr>
          <p:nvPr/>
        </p:nvSpPr>
        <p:spPr>
          <a:xfrm>
            <a:off x="6702081" y="1891474"/>
            <a:ext cx="4455795" cy="855356"/>
          </a:xfrm>
          <a:prstGeom prst="rect">
            <a:avLst/>
          </a:prstGeom>
        </p:spPr>
        <p:txBody>
          <a:bodyPr vert="horz" lIns="0" tIns="45720" rIns="0" bIns="45720" rtlCol="0">
            <a:normAutofit fontScale="77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70000"/>
              </a:lnSpc>
              <a:spcBef>
                <a:spcPts val="0"/>
              </a:spcBef>
              <a:buFont typeface="Wingdings" panose="05000000000000000000" pitchFamily="2" charset="2"/>
              <a:buChar char="Ø"/>
            </a:pPr>
            <a:r>
              <a:rPr lang="pt-BR" sz="2100" dirty="0"/>
              <a:t>Remoção de atributo não utilizado</a:t>
            </a:r>
          </a:p>
          <a:p>
            <a:pPr lvl="1">
              <a:lnSpc>
                <a:spcPct val="170000"/>
              </a:lnSpc>
              <a:spcBef>
                <a:spcPts val="0"/>
              </a:spcBef>
              <a:buFont typeface="Wingdings" panose="05000000000000000000" pitchFamily="2" charset="2"/>
              <a:buChar char="§"/>
            </a:pPr>
            <a:r>
              <a:rPr lang="pt-BR" dirty="0" err="1"/>
              <a:t>Currency</a:t>
            </a:r>
            <a:r>
              <a:rPr lang="pt-BR" dirty="0"/>
              <a:t> =  Unidade monetária</a:t>
            </a:r>
          </a:p>
          <a:p>
            <a:pPr lvl="1">
              <a:lnSpc>
                <a:spcPct val="170000"/>
              </a:lnSpc>
              <a:spcBef>
                <a:spcPts val="0"/>
              </a:spcBef>
              <a:buFont typeface="Wingdings" panose="05000000000000000000" pitchFamily="2" charset="2"/>
              <a:buChar char="Ø"/>
            </a:pPr>
            <a:endParaRPr lang="pt-BR" dirty="0"/>
          </a:p>
          <a:p>
            <a:pPr lvl="1">
              <a:lnSpc>
                <a:spcPct val="170000"/>
              </a:lnSpc>
              <a:spcBef>
                <a:spcPts val="0"/>
              </a:spcBef>
              <a:buFont typeface="Wingdings" panose="05000000000000000000" pitchFamily="2" charset="2"/>
              <a:buChar char="Ø"/>
            </a:pPr>
            <a:endParaRPr lang="pt-BR" dirty="0"/>
          </a:p>
          <a:p>
            <a:pPr marL="0" indent="0">
              <a:buNone/>
            </a:pPr>
            <a:endParaRPr lang="pt-BR" dirty="0"/>
          </a:p>
          <a:p>
            <a:pPr marL="0" indent="0">
              <a:buFont typeface="Calibri" panose="020F0502020204030204" pitchFamily="34" charset="0"/>
              <a:buNone/>
            </a:pPr>
            <a:endParaRPr lang="pt-BR" i="1" dirty="0"/>
          </a:p>
        </p:txBody>
      </p:sp>
      <p:pic>
        <p:nvPicPr>
          <p:cNvPr id="16" name="Imagem 15">
            <a:extLst>
              <a:ext uri="{FF2B5EF4-FFF2-40B4-BE49-F238E27FC236}">
                <a16:creationId xmlns:a16="http://schemas.microsoft.com/office/drawing/2014/main" id="{6DFD8C6E-C875-459D-A9D3-F7EC671D8185}"/>
              </a:ext>
            </a:extLst>
          </p:cNvPr>
          <p:cNvPicPr>
            <a:picLocks noChangeAspect="1"/>
          </p:cNvPicPr>
          <p:nvPr/>
        </p:nvPicPr>
        <p:blipFill>
          <a:blip r:embed="rId5"/>
          <a:stretch>
            <a:fillRect/>
          </a:stretch>
        </p:blipFill>
        <p:spPr>
          <a:xfrm>
            <a:off x="7010426" y="2947794"/>
            <a:ext cx="3914872" cy="449845"/>
          </a:xfrm>
          <a:prstGeom prst="rect">
            <a:avLst/>
          </a:prstGeom>
        </p:spPr>
      </p:pic>
      <p:pic>
        <p:nvPicPr>
          <p:cNvPr id="21" name="Imagem 20">
            <a:extLst>
              <a:ext uri="{FF2B5EF4-FFF2-40B4-BE49-F238E27FC236}">
                <a16:creationId xmlns:a16="http://schemas.microsoft.com/office/drawing/2014/main" id="{D5B73B4D-3F1E-46C0-BAAA-F701A4E9E85E}"/>
              </a:ext>
            </a:extLst>
          </p:cNvPr>
          <p:cNvPicPr>
            <a:picLocks noChangeAspect="1"/>
          </p:cNvPicPr>
          <p:nvPr/>
        </p:nvPicPr>
        <p:blipFill>
          <a:blip r:embed="rId6"/>
          <a:stretch>
            <a:fillRect/>
          </a:stretch>
        </p:blipFill>
        <p:spPr>
          <a:xfrm>
            <a:off x="9565005" y="815288"/>
            <a:ext cx="1590675" cy="876300"/>
          </a:xfrm>
          <a:prstGeom prst="rect">
            <a:avLst/>
          </a:prstGeom>
        </p:spPr>
      </p:pic>
      <p:pic>
        <p:nvPicPr>
          <p:cNvPr id="13" name="Imagem 12">
            <a:extLst>
              <a:ext uri="{FF2B5EF4-FFF2-40B4-BE49-F238E27FC236}">
                <a16:creationId xmlns:a16="http://schemas.microsoft.com/office/drawing/2014/main" id="{7D588BAA-F1F1-4D0D-9EDE-1D98033A8C74}"/>
              </a:ext>
            </a:extLst>
          </p:cNvPr>
          <p:cNvPicPr>
            <a:picLocks noChangeAspect="1"/>
          </p:cNvPicPr>
          <p:nvPr/>
        </p:nvPicPr>
        <p:blipFill>
          <a:blip r:embed="rId7"/>
          <a:stretch>
            <a:fillRect/>
          </a:stretch>
        </p:blipFill>
        <p:spPr>
          <a:xfrm>
            <a:off x="8648699" y="810524"/>
            <a:ext cx="916305" cy="881063"/>
          </a:xfrm>
          <a:prstGeom prst="rect">
            <a:avLst/>
          </a:prstGeom>
        </p:spPr>
      </p:pic>
      <p:sp>
        <p:nvSpPr>
          <p:cNvPr id="25" name="Espaço Reservado para Conteúdo 2">
            <a:extLst>
              <a:ext uri="{FF2B5EF4-FFF2-40B4-BE49-F238E27FC236}">
                <a16:creationId xmlns:a16="http://schemas.microsoft.com/office/drawing/2014/main" id="{EB447101-FBD5-4912-97AC-7B68999CB5FF}"/>
              </a:ext>
            </a:extLst>
          </p:cNvPr>
          <p:cNvSpPr txBox="1">
            <a:spLocks/>
          </p:cNvSpPr>
          <p:nvPr/>
        </p:nvSpPr>
        <p:spPr>
          <a:xfrm>
            <a:off x="6702081" y="4111170"/>
            <a:ext cx="3914872" cy="57618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70000"/>
              </a:lnSpc>
              <a:spcBef>
                <a:spcPts val="0"/>
              </a:spcBef>
              <a:buFont typeface="Wingdings" panose="05000000000000000000" pitchFamily="2" charset="2"/>
              <a:buChar char="Ø"/>
            </a:pPr>
            <a:r>
              <a:rPr lang="pt-BR" sz="1600" dirty="0"/>
              <a:t>Renomeação de atributos do dólar</a:t>
            </a:r>
          </a:p>
          <a:p>
            <a:pPr>
              <a:lnSpc>
                <a:spcPct val="170000"/>
              </a:lnSpc>
              <a:spcBef>
                <a:spcPts val="0"/>
              </a:spcBef>
              <a:buFont typeface="Wingdings" panose="05000000000000000000" pitchFamily="2" charset="2"/>
              <a:buChar char="Ø"/>
            </a:pPr>
            <a:endParaRPr lang="pt-BR" dirty="0"/>
          </a:p>
          <a:p>
            <a:pPr>
              <a:buFont typeface="Wingdings" panose="05000000000000000000" pitchFamily="2" charset="2"/>
              <a:buChar char="Ø"/>
            </a:pPr>
            <a:endParaRPr lang="pt-BR" dirty="0"/>
          </a:p>
          <a:p>
            <a:pPr marL="0" indent="0">
              <a:buFont typeface="Calibri" panose="020F0502020204030204" pitchFamily="34" charset="0"/>
              <a:buNone/>
            </a:pPr>
            <a:endParaRPr lang="pt-BR" i="1" dirty="0"/>
          </a:p>
        </p:txBody>
      </p:sp>
      <p:pic>
        <p:nvPicPr>
          <p:cNvPr id="26" name="Imagem 25">
            <a:extLst>
              <a:ext uri="{FF2B5EF4-FFF2-40B4-BE49-F238E27FC236}">
                <a16:creationId xmlns:a16="http://schemas.microsoft.com/office/drawing/2014/main" id="{08B88C68-3E74-4859-B070-0D66729D1A39}"/>
              </a:ext>
            </a:extLst>
          </p:cNvPr>
          <p:cNvPicPr>
            <a:picLocks noChangeAspect="1"/>
          </p:cNvPicPr>
          <p:nvPr/>
        </p:nvPicPr>
        <p:blipFill>
          <a:blip r:embed="rId8"/>
          <a:stretch>
            <a:fillRect/>
          </a:stretch>
        </p:blipFill>
        <p:spPr>
          <a:xfrm>
            <a:off x="7010426" y="4828947"/>
            <a:ext cx="4202057" cy="754359"/>
          </a:xfrm>
          <a:prstGeom prst="rect">
            <a:avLst/>
          </a:prstGeom>
        </p:spPr>
      </p:pic>
      <p:sp>
        <p:nvSpPr>
          <p:cNvPr id="27" name="Espaço Reservado para Conteúdo 2">
            <a:extLst>
              <a:ext uri="{FF2B5EF4-FFF2-40B4-BE49-F238E27FC236}">
                <a16:creationId xmlns:a16="http://schemas.microsoft.com/office/drawing/2014/main" id="{D7633776-BDC1-4C62-9898-B130B9C821E8}"/>
              </a:ext>
            </a:extLst>
          </p:cNvPr>
          <p:cNvSpPr txBox="1">
            <a:spLocks/>
          </p:cNvSpPr>
          <p:nvPr/>
        </p:nvSpPr>
        <p:spPr>
          <a:xfrm>
            <a:off x="1304923" y="4083881"/>
            <a:ext cx="3914872" cy="513359"/>
          </a:xfrm>
          <a:prstGeom prst="rect">
            <a:avLst/>
          </a:prstGeom>
        </p:spPr>
        <p:txBody>
          <a:bodyPr vert="horz" lIns="0" tIns="45720" rIns="0" bIns="45720" rtlCol="0">
            <a:normAutofit fontScale="77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70000"/>
              </a:lnSpc>
              <a:spcBef>
                <a:spcPts val="0"/>
              </a:spcBef>
              <a:buFont typeface="Wingdings" panose="05000000000000000000" pitchFamily="2" charset="2"/>
              <a:buChar char="Ø"/>
            </a:pPr>
            <a:r>
              <a:rPr lang="pt-BR" sz="2100" dirty="0"/>
              <a:t>Verificação de valores nulos do </a:t>
            </a:r>
            <a:r>
              <a:rPr lang="pt-BR" sz="2100" dirty="0" err="1"/>
              <a:t>dataset</a:t>
            </a:r>
            <a:r>
              <a:rPr lang="pt-BR" sz="2100" dirty="0"/>
              <a:t> Dólar</a:t>
            </a:r>
          </a:p>
          <a:p>
            <a:pPr marL="0" indent="0">
              <a:buFont typeface="Calibri" panose="020F0502020204030204" pitchFamily="34" charset="0"/>
              <a:buNone/>
            </a:pPr>
            <a:endParaRPr lang="pt-BR" i="1" dirty="0"/>
          </a:p>
        </p:txBody>
      </p:sp>
      <p:sp>
        <p:nvSpPr>
          <p:cNvPr id="14" name="Espaço Reservado para Número de Slide 5">
            <a:extLst>
              <a:ext uri="{FF2B5EF4-FFF2-40B4-BE49-F238E27FC236}">
                <a16:creationId xmlns:a16="http://schemas.microsoft.com/office/drawing/2014/main" id="{1434C94B-0FDA-4DB3-B4C0-8FDDD761F19B}"/>
              </a:ext>
            </a:extLst>
          </p:cNvPr>
          <p:cNvSpPr>
            <a:spLocks noGrp="1"/>
          </p:cNvSpPr>
          <p:nvPr>
            <p:ph type="sldNum" sz="quarter" idx="12"/>
          </p:nvPr>
        </p:nvSpPr>
        <p:spPr>
          <a:xfrm>
            <a:off x="9900458" y="6459785"/>
            <a:ext cx="1312025" cy="365125"/>
          </a:xfrm>
        </p:spPr>
        <p:txBody>
          <a:bodyPr>
            <a:normAutofit/>
          </a:bodyPr>
          <a:lstStyle/>
          <a:p>
            <a:pPr>
              <a:spcAft>
                <a:spcPts val="600"/>
              </a:spcAft>
            </a:pPr>
            <a:fld id="{96C7072D-3C4C-4F98-A70A-7E031AA00953}" type="slidenum">
              <a:rPr lang="pt-BR" sz="1400" smtClean="0"/>
              <a:pPr>
                <a:spcAft>
                  <a:spcPts val="600"/>
                </a:spcAft>
              </a:pPr>
              <a:t>9</a:t>
            </a:fld>
            <a:endParaRPr lang="pt-BR" sz="1400" dirty="0"/>
          </a:p>
        </p:txBody>
      </p:sp>
    </p:spTree>
    <p:extLst>
      <p:ext uri="{BB962C8B-B14F-4D97-AF65-F5344CB8AC3E}">
        <p14:creationId xmlns:p14="http://schemas.microsoft.com/office/powerpoint/2010/main" val="3742352674"/>
      </p:ext>
    </p:extLst>
  </p:cSld>
  <p:clrMapOvr>
    <a:masterClrMapping/>
  </p:clrMapOvr>
</p:sld>
</file>

<file path=ppt/theme/theme1.xml><?xml version="1.0" encoding="utf-8"?>
<a:theme xmlns:a="http://schemas.openxmlformats.org/drawingml/2006/main" name="Retrospectiva">
  <a:themeElements>
    <a:clrScheme name="Retrospectiva">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Retrospectiva">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themeOverride>
</file>

<file path=docProps/app.xml><?xml version="1.0" encoding="utf-8"?>
<Properties xmlns="http://schemas.openxmlformats.org/officeDocument/2006/extended-properties" xmlns:vt="http://schemas.openxmlformats.org/officeDocument/2006/docPropsVTypes">
  <Template/>
  <TotalTime>2203</TotalTime>
  <Words>2078</Words>
  <Application>Microsoft Office PowerPoint</Application>
  <PresentationFormat>Widescreen</PresentationFormat>
  <Paragraphs>252</Paragraphs>
  <Slides>17</Slides>
  <Notes>17</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17</vt:i4>
      </vt:variant>
    </vt:vector>
  </HeadingPairs>
  <TitlesOfParts>
    <vt:vector size="25" baseType="lpstr">
      <vt:lpstr>Arial</vt:lpstr>
      <vt:lpstr>Calibri</vt:lpstr>
      <vt:lpstr>Calibri Light</vt:lpstr>
      <vt:lpstr>Calibri Light (Títulos)</vt:lpstr>
      <vt:lpstr>Cambria Math</vt:lpstr>
      <vt:lpstr>Symbol</vt:lpstr>
      <vt:lpstr>Wingdings</vt:lpstr>
      <vt:lpstr>Retrospectiva</vt:lpstr>
      <vt:lpstr>       Curso de Especialização em Ciência de Dados e Big Data </vt:lpstr>
      <vt:lpstr>Contexto e motivação</vt:lpstr>
      <vt:lpstr>Problema proposto</vt:lpstr>
      <vt:lpstr>Objetivos</vt:lpstr>
      <vt:lpstr>Ferramentas Utilizadas</vt:lpstr>
      <vt:lpstr>Fluxo de Execução das Etapas</vt:lpstr>
      <vt:lpstr>Bibliotecas Utilizadas</vt:lpstr>
      <vt:lpstr>Coleta de dados</vt:lpstr>
      <vt:lpstr>Integração e  Tratamento dos dados</vt:lpstr>
      <vt:lpstr>Integração e  Tratamento dos dados</vt:lpstr>
      <vt:lpstr>Análise e Exploração dos dados</vt:lpstr>
      <vt:lpstr>Criação dos Modelos de Machine Learning</vt:lpstr>
      <vt:lpstr>Pré-processamento dos dados</vt:lpstr>
      <vt:lpstr>Avaliações dos Modelos</vt:lpstr>
      <vt:lpstr>Interpretação dos Resultados</vt:lpstr>
      <vt:lpstr>Interpretação dos Resultados</vt:lpstr>
      <vt:lpstr>Muito obrigado!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de Especialização em Ciência de Dados e Big Data 2020</dc:title>
  <dc:creator>ALISON DIEGO HARKA MACHADO</dc:creator>
  <cp:lastModifiedBy>ALISON DIEGO HARKA MACHADO</cp:lastModifiedBy>
  <cp:revision>395</cp:revision>
  <dcterms:created xsi:type="dcterms:W3CDTF">2021-08-05T01:37:44Z</dcterms:created>
  <dcterms:modified xsi:type="dcterms:W3CDTF">2021-09-17T00:19:57Z</dcterms:modified>
</cp:coreProperties>
</file>