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8" r:id="rId3"/>
    <p:sldId id="259" r:id="rId4"/>
    <p:sldId id="271" r:id="rId5"/>
    <p:sldId id="269" r:id="rId6"/>
    <p:sldId id="277" r:id="rId7"/>
    <p:sldId id="262" r:id="rId8"/>
    <p:sldId id="263" r:id="rId9"/>
    <p:sldId id="275" r:id="rId10"/>
    <p:sldId id="264" r:id="rId11"/>
    <p:sldId id="265" r:id="rId12"/>
    <p:sldId id="266" r:id="rId13"/>
    <p:sldId id="267" r:id="rId14"/>
    <p:sldId id="279" r:id="rId15"/>
    <p:sldId id="272"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Estilo com Tema 2 - Ênfas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Estilo Médio 3 - Ênfas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06" autoAdjust="0"/>
  </p:normalViewPr>
  <p:slideViewPr>
    <p:cSldViewPr snapToGrid="0">
      <p:cViewPr varScale="1">
        <p:scale>
          <a:sx n="91" d="100"/>
          <a:sy n="91" d="100"/>
        </p:scale>
        <p:origin x="1314"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ison\Desktop\Gr&#225;fico_resultado_m&#233;trica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BR" dirty="0"/>
              <a:t>Predição</a:t>
            </a:r>
            <a:r>
              <a:rPr lang="pt-BR" baseline="0" dirty="0"/>
              <a:t> do preço da ação a R$ 30,11</a:t>
            </a:r>
            <a:endParaRPr lang="pt-BR" dirty="0"/>
          </a:p>
        </c:rich>
      </c:tx>
      <c:layout>
        <c:manualLayout>
          <c:xMode val="edge"/>
          <c:yMode val="edge"/>
          <c:x val="0.16297517376029555"/>
          <c:y val="5.69975533777573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manualLayout>
          <c:layoutTarget val="inner"/>
          <c:xMode val="edge"/>
          <c:yMode val="edge"/>
          <c:x val="8.1716729853212808E-2"/>
          <c:y val="0.18057483431310384"/>
          <c:w val="0.7266085614576574"/>
          <c:h val="0.66118159745441318"/>
        </c:manualLayout>
      </c:layout>
      <c:barChart>
        <c:barDir val="col"/>
        <c:grouping val="clustered"/>
        <c:varyColors val="0"/>
        <c:ser>
          <c:idx val="0"/>
          <c:order val="0"/>
          <c:tx>
            <c:strRef>
              <c:f>Planilha1!$B$1</c:f>
              <c:strCache>
                <c:ptCount val="1"/>
                <c:pt idx="0">
                  <c:v>Valor Real</c:v>
                </c:pt>
              </c:strCache>
            </c:strRef>
          </c:tx>
          <c:spPr>
            <a:solidFill>
              <a:schemeClr val="accent1">
                <a:shade val="76000"/>
              </a:schemeClr>
            </a:solidFill>
            <a:ln>
              <a:noFill/>
            </a:ln>
            <a:effectLst/>
          </c:spPr>
          <c:invertIfNegative val="0"/>
          <c:cat>
            <c:strRef>
              <c:f>Planilha1!$A$2:$A$5</c:f>
              <c:strCache>
                <c:ptCount val="4"/>
                <c:pt idx="0">
                  <c:v>Regressão linear</c:v>
                </c:pt>
                <c:pt idx="1">
                  <c:v>ARIMA</c:v>
                </c:pt>
                <c:pt idx="2">
                  <c:v>MLP(*)</c:v>
                </c:pt>
                <c:pt idx="3">
                  <c:v>MLP c/ ajustes(*)</c:v>
                </c:pt>
              </c:strCache>
            </c:strRef>
          </c:cat>
          <c:val>
            <c:numRef>
              <c:f>Planilha1!$B$2:$B$5</c:f>
              <c:numCache>
                <c:formatCode>General</c:formatCode>
                <c:ptCount val="4"/>
                <c:pt idx="0">
                  <c:v>30.11</c:v>
                </c:pt>
                <c:pt idx="1">
                  <c:v>30.11</c:v>
                </c:pt>
                <c:pt idx="2">
                  <c:v>30.11</c:v>
                </c:pt>
                <c:pt idx="3">
                  <c:v>30.11</c:v>
                </c:pt>
              </c:numCache>
            </c:numRef>
          </c:val>
          <c:extLst>
            <c:ext xmlns:c16="http://schemas.microsoft.com/office/drawing/2014/chart" uri="{C3380CC4-5D6E-409C-BE32-E72D297353CC}">
              <c16:uniqueId val="{00000000-D73B-48E0-9DF1-3E23C3F76B25}"/>
            </c:ext>
          </c:extLst>
        </c:ser>
        <c:dLbls>
          <c:showLegendKey val="0"/>
          <c:showVal val="0"/>
          <c:showCatName val="0"/>
          <c:showSerName val="0"/>
          <c:showPercent val="0"/>
          <c:showBubbleSize val="0"/>
        </c:dLbls>
        <c:gapWidth val="45"/>
        <c:overlap val="45"/>
        <c:axId val="1026273855"/>
        <c:axId val="1026286335"/>
      </c:barChart>
      <c:barChart>
        <c:barDir val="col"/>
        <c:grouping val="clustered"/>
        <c:varyColors val="0"/>
        <c:ser>
          <c:idx val="1"/>
          <c:order val="1"/>
          <c:tx>
            <c:strRef>
              <c:f>Planilha1!$C$1</c:f>
              <c:strCache>
                <c:ptCount val="1"/>
                <c:pt idx="0">
                  <c:v>Valor Predito</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Regressão linear</c:v>
                </c:pt>
                <c:pt idx="1">
                  <c:v>ARIMA</c:v>
                </c:pt>
                <c:pt idx="2">
                  <c:v>MLP(*)</c:v>
                </c:pt>
                <c:pt idx="3">
                  <c:v>MLP c/ ajustes(*)</c:v>
                </c:pt>
              </c:strCache>
            </c:strRef>
          </c:cat>
          <c:val>
            <c:numRef>
              <c:f>Planilha1!$C$2:$C$5</c:f>
              <c:numCache>
                <c:formatCode>General</c:formatCode>
                <c:ptCount val="4"/>
                <c:pt idx="0">
                  <c:v>29.79</c:v>
                </c:pt>
                <c:pt idx="1">
                  <c:v>30.92</c:v>
                </c:pt>
                <c:pt idx="2">
                  <c:v>31.22</c:v>
                </c:pt>
                <c:pt idx="3">
                  <c:v>29.54</c:v>
                </c:pt>
              </c:numCache>
            </c:numRef>
          </c:val>
          <c:extLst>
            <c:ext xmlns:c16="http://schemas.microsoft.com/office/drawing/2014/chart" uri="{C3380CC4-5D6E-409C-BE32-E72D297353CC}">
              <c16:uniqueId val="{00000001-D73B-48E0-9DF1-3E23C3F76B25}"/>
            </c:ext>
          </c:extLst>
        </c:ser>
        <c:dLbls>
          <c:showLegendKey val="0"/>
          <c:showVal val="0"/>
          <c:showCatName val="0"/>
          <c:showSerName val="0"/>
          <c:showPercent val="0"/>
          <c:showBubbleSize val="0"/>
        </c:dLbls>
        <c:gapWidth val="100"/>
        <c:overlap val="45"/>
        <c:axId val="1017369167"/>
        <c:axId val="1017355855"/>
      </c:barChart>
      <c:catAx>
        <c:axId val="1026273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1026286335"/>
        <c:crosses val="autoZero"/>
        <c:auto val="1"/>
        <c:lblAlgn val="ctr"/>
        <c:lblOffset val="100"/>
        <c:noMultiLvlLbl val="0"/>
      </c:catAx>
      <c:valAx>
        <c:axId val="1026286335"/>
        <c:scaling>
          <c:orientation val="minMax"/>
        </c:scaling>
        <c:delete val="1"/>
        <c:axPos val="l"/>
        <c:numFmt formatCode="General" sourceLinked="1"/>
        <c:majorTickMark val="none"/>
        <c:minorTickMark val="none"/>
        <c:tickLblPos val="nextTo"/>
        <c:crossAx val="1026273855"/>
        <c:crosses val="autoZero"/>
        <c:crossBetween val="between"/>
      </c:valAx>
      <c:valAx>
        <c:axId val="1017355855"/>
        <c:scaling>
          <c:orientation val="minMax"/>
        </c:scaling>
        <c:delete val="1"/>
        <c:axPos val="r"/>
        <c:numFmt formatCode="General" sourceLinked="1"/>
        <c:majorTickMark val="out"/>
        <c:minorTickMark val="none"/>
        <c:tickLblPos val="nextTo"/>
        <c:crossAx val="1017369167"/>
        <c:crosses val="max"/>
        <c:crossBetween val="between"/>
      </c:valAx>
      <c:catAx>
        <c:axId val="1017369167"/>
        <c:scaling>
          <c:orientation val="minMax"/>
        </c:scaling>
        <c:delete val="1"/>
        <c:axPos val="b"/>
        <c:numFmt formatCode="General" sourceLinked="1"/>
        <c:majorTickMark val="out"/>
        <c:minorTickMark val="none"/>
        <c:tickLblPos val="nextTo"/>
        <c:crossAx val="1017355855"/>
        <c:crosses val="autoZero"/>
        <c:auto val="1"/>
        <c:lblAlgn val="ctr"/>
        <c:lblOffset val="100"/>
        <c:noMultiLvlLbl val="0"/>
      </c:catAx>
      <c:spPr>
        <a:noFill/>
        <a:ln w="25400">
          <a:noFill/>
        </a:ln>
        <a:effectLst/>
      </c:spPr>
    </c:plotArea>
    <c:legend>
      <c:legendPos val="b"/>
      <c:layout>
        <c:manualLayout>
          <c:xMode val="edge"/>
          <c:yMode val="edge"/>
          <c:x val="0.8236091869362655"/>
          <c:y val="0.18413990248490536"/>
          <c:w val="0.14825316100520841"/>
          <c:h val="0.386824385380897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46B8F-8798-4AEA-9CE7-8D47C55B8E8A}" type="datetimeFigureOut">
              <a:rPr lang="pt-BR" smtClean="0"/>
              <a:t>13/08/2021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D6B5E-29DC-4508-836F-7B1CB0DF6138}" type="slidenum">
              <a:rPr lang="pt-BR" smtClean="0"/>
              <a:t>‹nº›</a:t>
            </a:fld>
            <a:endParaRPr lang="pt-BR"/>
          </a:p>
        </p:txBody>
      </p:sp>
    </p:spTree>
    <p:extLst>
      <p:ext uri="{BB962C8B-B14F-4D97-AF65-F5344CB8AC3E}">
        <p14:creationId xmlns:p14="http://schemas.microsoft.com/office/powerpoint/2010/main" val="70425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a:t>
            </a:fld>
            <a:endParaRPr lang="pt-BR"/>
          </a:p>
        </p:txBody>
      </p:sp>
    </p:spTree>
    <p:extLst>
      <p:ext uri="{BB962C8B-B14F-4D97-AF65-F5344CB8AC3E}">
        <p14:creationId xmlns:p14="http://schemas.microsoft.com/office/powerpoint/2010/main" val="418892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10</a:t>
            </a:fld>
            <a:endParaRPr lang="pt-BR"/>
          </a:p>
        </p:txBody>
      </p:sp>
    </p:spTree>
    <p:extLst>
      <p:ext uri="{BB962C8B-B14F-4D97-AF65-F5344CB8AC3E}">
        <p14:creationId xmlns:p14="http://schemas.microsoft.com/office/powerpoint/2010/main" val="3793492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12</a:t>
            </a:fld>
            <a:endParaRPr lang="pt-BR"/>
          </a:p>
        </p:txBody>
      </p:sp>
    </p:spTree>
    <p:extLst>
      <p:ext uri="{BB962C8B-B14F-4D97-AF65-F5344CB8AC3E}">
        <p14:creationId xmlns:p14="http://schemas.microsoft.com/office/powerpoint/2010/main" val="2667573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13</a:t>
            </a:fld>
            <a:endParaRPr lang="pt-BR"/>
          </a:p>
        </p:txBody>
      </p:sp>
    </p:spTree>
    <p:extLst>
      <p:ext uri="{BB962C8B-B14F-4D97-AF65-F5344CB8AC3E}">
        <p14:creationId xmlns:p14="http://schemas.microsoft.com/office/powerpoint/2010/main" val="286457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14</a:t>
            </a:fld>
            <a:endParaRPr lang="pt-BR"/>
          </a:p>
        </p:txBody>
      </p:sp>
    </p:spTree>
    <p:extLst>
      <p:ext uri="{BB962C8B-B14F-4D97-AF65-F5344CB8AC3E}">
        <p14:creationId xmlns:p14="http://schemas.microsoft.com/office/powerpoint/2010/main" val="288084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800" dirty="0">
              <a:effectLst/>
              <a:latin typeface="Arial" panose="020B0604020202020204" pitchFamily="34" charset="0"/>
              <a:ea typeface="Calibri" panose="020F0502020204030204" pitchFamily="34" charset="0"/>
            </a:endParaRPr>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2</a:t>
            </a:fld>
            <a:endParaRPr lang="pt-BR"/>
          </a:p>
        </p:txBody>
      </p:sp>
    </p:spTree>
    <p:extLst>
      <p:ext uri="{BB962C8B-B14F-4D97-AF65-F5344CB8AC3E}">
        <p14:creationId xmlns:p14="http://schemas.microsoft.com/office/powerpoint/2010/main" val="180201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3</a:t>
            </a:fld>
            <a:endParaRPr lang="pt-BR"/>
          </a:p>
        </p:txBody>
      </p:sp>
    </p:spTree>
    <p:extLst>
      <p:ext uri="{BB962C8B-B14F-4D97-AF65-F5344CB8AC3E}">
        <p14:creationId xmlns:p14="http://schemas.microsoft.com/office/powerpoint/2010/main" val="99402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4</a:t>
            </a:fld>
            <a:endParaRPr lang="pt-BR"/>
          </a:p>
        </p:txBody>
      </p:sp>
    </p:spTree>
    <p:extLst>
      <p:ext uri="{BB962C8B-B14F-4D97-AF65-F5344CB8AC3E}">
        <p14:creationId xmlns:p14="http://schemas.microsoft.com/office/powerpoint/2010/main" val="1333229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5</a:t>
            </a:fld>
            <a:endParaRPr lang="pt-BR"/>
          </a:p>
        </p:txBody>
      </p:sp>
    </p:spTree>
    <p:extLst>
      <p:ext uri="{BB962C8B-B14F-4D97-AF65-F5344CB8AC3E}">
        <p14:creationId xmlns:p14="http://schemas.microsoft.com/office/powerpoint/2010/main" val="106741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6</a:t>
            </a:fld>
            <a:endParaRPr lang="pt-BR"/>
          </a:p>
        </p:txBody>
      </p:sp>
    </p:spTree>
    <p:extLst>
      <p:ext uri="{BB962C8B-B14F-4D97-AF65-F5344CB8AC3E}">
        <p14:creationId xmlns:p14="http://schemas.microsoft.com/office/powerpoint/2010/main" val="314603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7</a:t>
            </a:fld>
            <a:endParaRPr lang="pt-BR"/>
          </a:p>
        </p:txBody>
      </p:sp>
    </p:spTree>
    <p:extLst>
      <p:ext uri="{BB962C8B-B14F-4D97-AF65-F5344CB8AC3E}">
        <p14:creationId xmlns:p14="http://schemas.microsoft.com/office/powerpoint/2010/main" val="563128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8</a:t>
            </a:fld>
            <a:endParaRPr lang="pt-BR"/>
          </a:p>
        </p:txBody>
      </p:sp>
    </p:spTree>
    <p:extLst>
      <p:ext uri="{BB962C8B-B14F-4D97-AF65-F5344CB8AC3E}">
        <p14:creationId xmlns:p14="http://schemas.microsoft.com/office/powerpoint/2010/main" val="367045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9</a:t>
            </a:fld>
            <a:endParaRPr lang="pt-BR"/>
          </a:p>
        </p:txBody>
      </p:sp>
    </p:spTree>
    <p:extLst>
      <p:ext uri="{BB962C8B-B14F-4D97-AF65-F5344CB8AC3E}">
        <p14:creationId xmlns:p14="http://schemas.microsoft.com/office/powerpoint/2010/main" val="255876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77013D0-638E-4A33-AB34-86019814C299}" type="datetime1">
              <a:rPr lang="pt-BR" smtClean="0"/>
              <a:t>13/08/2021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25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845D7A3-C44C-4CDA-B138-8C4A0803885C}" type="datetime1">
              <a:rPr lang="pt-BR" smtClean="0"/>
              <a:t>13/08/2021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394048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611A69-02C5-464B-95F9-DA0C800AA55B}" type="datetime1">
              <a:rPr lang="pt-BR" smtClean="0"/>
              <a:t>13/08/2021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00349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5CBB99C-8086-4DC3-AEF2-D6A66F657597}" type="datetime1">
              <a:rPr lang="pt-BR" smtClean="0"/>
              <a:t>13/08/2021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1906366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8D8A7CDF-04D8-436B-9A05-6C4F04B20E12}" type="datetime1">
              <a:rPr lang="pt-BR" smtClean="0"/>
              <a:t>13/08/2021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58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3853FB9-68D1-4345-9CD9-1D55548DA4A1}" type="datetime1">
              <a:rPr lang="pt-BR" smtClean="0"/>
              <a:t>13/08/2021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132203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79F59ED-521D-463C-814D-AA5A91792FE9}" type="datetime1">
              <a:rPr lang="pt-BR" smtClean="0"/>
              <a:t>13/08/2021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31984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08FAB60-8090-4312-85B1-DB14B18B2ABE}" type="datetime1">
              <a:rPr lang="pt-BR" smtClean="0"/>
              <a:t>13/08/2021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61473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3E2296-15AD-401D-B7A0-A50CEE3727E9}" type="datetime1">
              <a:rPr lang="pt-BR" smtClean="0"/>
              <a:t>13/08/2021</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176729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167E4E-978C-4389-A1A8-810735C39D28}" type="datetime1">
              <a:rPr lang="pt-BR" smtClean="0"/>
              <a:t>13/08/2021</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C7072D-3C4C-4F98-A70A-7E031AA00953}" type="slidenum">
              <a:rPr lang="pt-BR" smtClean="0"/>
              <a:t>‹nº›</a:t>
            </a:fld>
            <a:endParaRPr lang="pt-BR"/>
          </a:p>
        </p:txBody>
      </p:sp>
    </p:spTree>
    <p:extLst>
      <p:ext uri="{BB962C8B-B14F-4D97-AF65-F5344CB8AC3E}">
        <p14:creationId xmlns:p14="http://schemas.microsoft.com/office/powerpoint/2010/main" val="303800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A6C894B-AEA0-4090-A811-CFF51C98AFF9}" type="datetime1">
              <a:rPr lang="pt-BR" smtClean="0"/>
              <a:t>13/08/2021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95255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8B8EFF-515A-44E9-87F6-E62D4BFA54EA}" type="datetime1">
              <a:rPr lang="pt-BR" smtClean="0"/>
              <a:t>13/08/2021</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C7072D-3C4C-4F98-A70A-7E031AA00953}"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723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jp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F6011-4C0B-4E5E-9A07-28F1ED09C87C}"/>
              </a:ext>
            </a:extLst>
          </p:cNvPr>
          <p:cNvSpPr>
            <a:spLocks noGrp="1"/>
          </p:cNvSpPr>
          <p:nvPr>
            <p:ph type="ctrTitle"/>
          </p:nvPr>
        </p:nvSpPr>
        <p:spPr>
          <a:xfrm>
            <a:off x="2556366" y="818957"/>
            <a:ext cx="8052046" cy="958467"/>
          </a:xfrm>
        </p:spPr>
        <p:txBody>
          <a:bodyPr>
            <a:noAutofit/>
          </a:bodyPr>
          <a:lstStyle/>
          <a:p>
            <a:br>
              <a:rPr lang="pt-BR" sz="3500" dirty="0"/>
            </a:br>
            <a:br>
              <a:rPr lang="pt-BR" sz="3500" dirty="0"/>
            </a:br>
            <a:br>
              <a:rPr lang="pt-BR" sz="3500" dirty="0"/>
            </a:br>
            <a:br>
              <a:rPr lang="pt-BR" sz="3500" dirty="0"/>
            </a:br>
            <a:br>
              <a:rPr lang="pt-BR" sz="3500" dirty="0"/>
            </a:br>
            <a:br>
              <a:rPr lang="pt-BR" sz="3500" dirty="0"/>
            </a:br>
            <a:br>
              <a:rPr lang="pt-BR" sz="3500" dirty="0"/>
            </a:br>
            <a:r>
              <a:rPr lang="pt-BR" sz="2600" dirty="0"/>
              <a:t>Curso de Especialização em Ciência de Dados e Big Data</a:t>
            </a:r>
            <a:br>
              <a:rPr lang="pt-BR" sz="2500" dirty="0"/>
            </a:br>
            <a:endParaRPr lang="pt-BR" sz="2500" dirty="0"/>
          </a:p>
        </p:txBody>
      </p:sp>
      <p:sp>
        <p:nvSpPr>
          <p:cNvPr id="3" name="Subtítulo 2">
            <a:extLst>
              <a:ext uri="{FF2B5EF4-FFF2-40B4-BE49-F238E27FC236}">
                <a16:creationId xmlns:a16="http://schemas.microsoft.com/office/drawing/2014/main" id="{67EC4637-BDCB-48B7-B77A-205138A909C4}"/>
              </a:ext>
            </a:extLst>
          </p:cNvPr>
          <p:cNvSpPr>
            <a:spLocks noGrp="1"/>
          </p:cNvSpPr>
          <p:nvPr>
            <p:ph type="subTitle" idx="1"/>
          </p:nvPr>
        </p:nvSpPr>
        <p:spPr/>
        <p:txBody>
          <a:bodyPr>
            <a:normAutofit fontScale="85000" lnSpcReduction="20000"/>
          </a:bodyPr>
          <a:lstStyle/>
          <a:p>
            <a:r>
              <a:rPr lang="pt-BR" dirty="0"/>
              <a:t>Trabalho de Conclusão de Curso</a:t>
            </a:r>
          </a:p>
          <a:p>
            <a:r>
              <a:rPr lang="pt-BR" dirty="0"/>
              <a:t>Alison Diego Harka Machado</a:t>
            </a:r>
          </a:p>
          <a:p>
            <a:r>
              <a:rPr lang="pt-BR" dirty="0"/>
              <a:t>Turma 2020</a:t>
            </a:r>
          </a:p>
          <a:p>
            <a:endParaRPr lang="pt-BR" dirty="0">
              <a:latin typeface="+mn-lt"/>
            </a:endParaRPr>
          </a:p>
          <a:p>
            <a:endParaRPr lang="pt-BR" dirty="0">
              <a:latin typeface="+mn-lt"/>
            </a:endParaRPr>
          </a:p>
        </p:txBody>
      </p:sp>
      <p:pic>
        <p:nvPicPr>
          <p:cNvPr id="15" name="Imagem 14" descr="Logotipo, nome da empresa&#10;&#10;Descrição gerada automaticamente">
            <a:extLst>
              <a:ext uri="{FF2B5EF4-FFF2-40B4-BE49-F238E27FC236}">
                <a16:creationId xmlns:a16="http://schemas.microsoft.com/office/drawing/2014/main" id="{458817D2-0C44-481A-99FD-8615A8FFA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048" y="483713"/>
            <a:ext cx="1091373" cy="1231960"/>
          </a:xfrm>
          <a:prstGeom prst="rect">
            <a:avLst/>
          </a:prstGeom>
        </p:spPr>
      </p:pic>
      <p:sp>
        <p:nvSpPr>
          <p:cNvPr id="6" name="CaixaDeTexto 5">
            <a:extLst>
              <a:ext uri="{FF2B5EF4-FFF2-40B4-BE49-F238E27FC236}">
                <a16:creationId xmlns:a16="http://schemas.microsoft.com/office/drawing/2014/main" id="{D166F2A1-404F-4F87-A4E6-03F311C46EAD}"/>
              </a:ext>
            </a:extLst>
          </p:cNvPr>
          <p:cNvSpPr txBox="1"/>
          <p:nvPr/>
        </p:nvSpPr>
        <p:spPr>
          <a:xfrm>
            <a:off x="1100051" y="2108554"/>
            <a:ext cx="10058400" cy="2015936"/>
          </a:xfrm>
          <a:prstGeom prst="rect">
            <a:avLst/>
          </a:prstGeom>
          <a:noFill/>
        </p:spPr>
        <p:txBody>
          <a:bodyPr wrap="square">
            <a:spAutoFit/>
          </a:bodyPr>
          <a:lstStyle/>
          <a:p>
            <a:r>
              <a:rPr lang="pt-BR" sz="2500" b="1" dirty="0">
                <a:solidFill>
                  <a:schemeClr val="tx1">
                    <a:lumMod val="75000"/>
                    <a:lumOff val="25000"/>
                  </a:schemeClr>
                </a:solidFill>
                <a:latin typeface="+mj-lt"/>
              </a:rPr>
              <a:t> </a:t>
            </a:r>
            <a:br>
              <a:rPr lang="pt-BR" sz="2500" b="1" dirty="0">
                <a:solidFill>
                  <a:schemeClr val="tx1">
                    <a:lumMod val="75000"/>
                    <a:lumOff val="25000"/>
                  </a:schemeClr>
                </a:solidFill>
                <a:latin typeface="+mj-lt"/>
              </a:rPr>
            </a:br>
            <a:br>
              <a:rPr lang="pt-BR" sz="2500" b="1" dirty="0">
                <a:solidFill>
                  <a:schemeClr val="tx1">
                    <a:lumMod val="75000"/>
                    <a:lumOff val="25000"/>
                  </a:schemeClr>
                </a:solidFill>
                <a:latin typeface="+mj-lt"/>
              </a:rPr>
            </a:br>
            <a:br>
              <a:rPr lang="pt-BR" sz="2500" b="1" dirty="0">
                <a:solidFill>
                  <a:schemeClr val="tx1">
                    <a:lumMod val="75000"/>
                    <a:lumOff val="25000"/>
                  </a:schemeClr>
                </a:solidFill>
                <a:latin typeface="+mj-lt"/>
              </a:rPr>
            </a:br>
            <a:r>
              <a:rPr lang="pt-BR" sz="2500" b="1" dirty="0">
                <a:solidFill>
                  <a:schemeClr val="tx1">
                    <a:lumMod val="75000"/>
                    <a:lumOff val="25000"/>
                  </a:schemeClr>
                </a:solidFill>
                <a:latin typeface="+mj-lt"/>
              </a:rPr>
              <a:t>PREDIÇÃO DO PREÇO DE AÇÃO NO MERCADO FINANCEIRO UTILIZANDO REGRESSÃO LINEAR, ARIMA E MLP</a:t>
            </a:r>
            <a:endParaRPr lang="pt-BR" sz="2500" dirty="0">
              <a:latin typeface="+mj-lt"/>
            </a:endParaRPr>
          </a:p>
        </p:txBody>
      </p:sp>
    </p:spTree>
    <p:extLst>
      <p:ext uri="{BB962C8B-B14F-4D97-AF65-F5344CB8AC3E}">
        <p14:creationId xmlns:p14="http://schemas.microsoft.com/office/powerpoint/2010/main" val="195266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2F26F-78A1-4580-B525-EBA8ED01ECDB}"/>
              </a:ext>
            </a:extLst>
          </p:cNvPr>
          <p:cNvSpPr>
            <a:spLocks noGrp="1"/>
          </p:cNvSpPr>
          <p:nvPr>
            <p:ph type="title"/>
          </p:nvPr>
        </p:nvSpPr>
        <p:spPr/>
        <p:txBody>
          <a:bodyPr/>
          <a:lstStyle/>
          <a:p>
            <a:r>
              <a:rPr lang="pt-BR" dirty="0"/>
              <a:t>Tratamento dos dados</a:t>
            </a:r>
          </a:p>
        </p:txBody>
      </p:sp>
      <p:sp>
        <p:nvSpPr>
          <p:cNvPr id="3" name="Espaço Reservado para Conteúdo 2">
            <a:extLst>
              <a:ext uri="{FF2B5EF4-FFF2-40B4-BE49-F238E27FC236}">
                <a16:creationId xmlns:a16="http://schemas.microsoft.com/office/drawing/2014/main" id="{ECC04C34-A0E0-4F46-B365-89787991175D}"/>
              </a:ext>
            </a:extLst>
          </p:cNvPr>
          <p:cNvSpPr>
            <a:spLocks noGrp="1"/>
          </p:cNvSpPr>
          <p:nvPr>
            <p:ph idx="1"/>
          </p:nvPr>
        </p:nvSpPr>
        <p:spPr>
          <a:xfrm>
            <a:off x="1285874" y="1845734"/>
            <a:ext cx="3286125" cy="630766"/>
          </a:xfrm>
        </p:spPr>
        <p:txBody>
          <a:bodyPr>
            <a:normAutofit lnSpcReduction="10000"/>
          </a:bodyPr>
          <a:lstStyle/>
          <a:p>
            <a:pPr>
              <a:lnSpc>
                <a:spcPct val="170000"/>
              </a:lnSpc>
              <a:spcBef>
                <a:spcPts val="0"/>
              </a:spcBef>
              <a:buFont typeface="Wingdings" panose="05000000000000000000" pitchFamily="2" charset="2"/>
              <a:buChar char="Ø"/>
            </a:pPr>
            <a:r>
              <a:rPr lang="pt-BR" dirty="0"/>
              <a:t>Verificação de valores nulos</a:t>
            </a:r>
          </a:p>
          <a:p>
            <a:pPr>
              <a:buFont typeface="Wingdings" panose="05000000000000000000" pitchFamily="2" charset="2"/>
              <a:buChar char="Ø"/>
            </a:pPr>
            <a:endParaRPr lang="pt-BR" dirty="0"/>
          </a:p>
          <a:p>
            <a:pPr marL="0" indent="0">
              <a:buNone/>
            </a:pPr>
            <a:endParaRPr lang="pt-BR" i="1" dirty="0"/>
          </a:p>
        </p:txBody>
      </p:sp>
      <p:sp>
        <p:nvSpPr>
          <p:cNvPr id="6" name="Espaço Reservado para Número de Slide 5">
            <a:extLst>
              <a:ext uri="{FF2B5EF4-FFF2-40B4-BE49-F238E27FC236}">
                <a16:creationId xmlns:a16="http://schemas.microsoft.com/office/drawing/2014/main" id="{9818B549-46E6-4B11-9B59-C27C57B2F143}"/>
              </a:ext>
            </a:extLst>
          </p:cNvPr>
          <p:cNvSpPr>
            <a:spLocks noGrp="1"/>
          </p:cNvSpPr>
          <p:nvPr>
            <p:ph type="sldNum" sz="quarter" idx="12"/>
          </p:nvPr>
        </p:nvSpPr>
        <p:spPr/>
        <p:txBody>
          <a:bodyPr/>
          <a:lstStyle/>
          <a:p>
            <a:fld id="{96C7072D-3C4C-4F98-A70A-7E031AA00953}" type="slidenum">
              <a:rPr lang="pt-BR" smtClean="0"/>
              <a:t>10</a:t>
            </a:fld>
            <a:endParaRPr lang="pt-BR"/>
          </a:p>
        </p:txBody>
      </p:sp>
      <p:pic>
        <p:nvPicPr>
          <p:cNvPr id="8" name="Imagem 7">
            <a:extLst>
              <a:ext uri="{FF2B5EF4-FFF2-40B4-BE49-F238E27FC236}">
                <a16:creationId xmlns:a16="http://schemas.microsoft.com/office/drawing/2014/main" id="{055CE21B-4A10-4CE5-9695-07E2E9B7A7B3}"/>
              </a:ext>
            </a:extLst>
          </p:cNvPr>
          <p:cNvPicPr>
            <a:picLocks noChangeAspect="1"/>
          </p:cNvPicPr>
          <p:nvPr/>
        </p:nvPicPr>
        <p:blipFill>
          <a:blip r:embed="rId3"/>
          <a:stretch>
            <a:fillRect/>
          </a:stretch>
        </p:blipFill>
        <p:spPr>
          <a:xfrm>
            <a:off x="1640205" y="4221724"/>
            <a:ext cx="2304098" cy="1427892"/>
          </a:xfrm>
          <a:prstGeom prst="rect">
            <a:avLst/>
          </a:prstGeom>
        </p:spPr>
      </p:pic>
      <p:pic>
        <p:nvPicPr>
          <p:cNvPr id="10" name="Imagem 9">
            <a:extLst>
              <a:ext uri="{FF2B5EF4-FFF2-40B4-BE49-F238E27FC236}">
                <a16:creationId xmlns:a16="http://schemas.microsoft.com/office/drawing/2014/main" id="{E753542D-6D89-452B-8B3F-ED79A5AA4B73}"/>
              </a:ext>
            </a:extLst>
          </p:cNvPr>
          <p:cNvPicPr>
            <a:picLocks noChangeAspect="1"/>
          </p:cNvPicPr>
          <p:nvPr/>
        </p:nvPicPr>
        <p:blipFill>
          <a:blip r:embed="rId4"/>
          <a:stretch>
            <a:fillRect/>
          </a:stretch>
        </p:blipFill>
        <p:spPr>
          <a:xfrm>
            <a:off x="1640205" y="2342869"/>
            <a:ext cx="2407920" cy="1640953"/>
          </a:xfrm>
          <a:prstGeom prst="rect">
            <a:avLst/>
          </a:prstGeom>
        </p:spPr>
      </p:pic>
      <p:sp>
        <p:nvSpPr>
          <p:cNvPr id="11" name="Espaço Reservado para Conteúdo 2">
            <a:extLst>
              <a:ext uri="{FF2B5EF4-FFF2-40B4-BE49-F238E27FC236}">
                <a16:creationId xmlns:a16="http://schemas.microsoft.com/office/drawing/2014/main" id="{BBF211A3-2ED0-4043-B58C-353349BC0C2A}"/>
              </a:ext>
            </a:extLst>
          </p:cNvPr>
          <p:cNvSpPr txBox="1">
            <a:spLocks/>
          </p:cNvSpPr>
          <p:nvPr/>
        </p:nvSpPr>
        <p:spPr>
          <a:xfrm>
            <a:off x="6571297" y="1877373"/>
            <a:ext cx="4455795" cy="914730"/>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t>Remoção de atributo não utilizado</a:t>
            </a:r>
          </a:p>
          <a:p>
            <a:pPr lvl="1">
              <a:lnSpc>
                <a:spcPct val="170000"/>
              </a:lnSpc>
              <a:spcBef>
                <a:spcPts val="0"/>
              </a:spcBef>
              <a:buFont typeface="Wingdings" panose="05000000000000000000" pitchFamily="2" charset="2"/>
              <a:buChar char="§"/>
            </a:pPr>
            <a:r>
              <a:rPr lang="pt-BR" dirty="0"/>
              <a:t> Unidade monetária </a:t>
            </a:r>
          </a:p>
          <a:p>
            <a:pPr lvl="1">
              <a:lnSpc>
                <a:spcPct val="170000"/>
              </a:lnSpc>
              <a:spcBef>
                <a:spcPts val="0"/>
              </a:spcBef>
              <a:buFont typeface="Wingdings" panose="05000000000000000000" pitchFamily="2" charset="2"/>
              <a:buChar char="Ø"/>
            </a:pPr>
            <a:endParaRPr lang="pt-BR" dirty="0"/>
          </a:p>
          <a:p>
            <a:pPr>
              <a:lnSpc>
                <a:spcPct val="170000"/>
              </a:lnSpc>
              <a:spcBef>
                <a:spcPts val="0"/>
              </a:spcBef>
              <a:buFont typeface="Wingdings" panose="05000000000000000000" pitchFamily="2" charset="2"/>
              <a:buChar char="Ø"/>
            </a:pPr>
            <a:endParaRPr lang="pt-BR" dirty="0"/>
          </a:p>
          <a:p>
            <a:pPr marL="0" indent="0">
              <a:buNone/>
            </a:pPr>
            <a:endParaRPr lang="pt-BR" dirty="0"/>
          </a:p>
          <a:p>
            <a:pPr marL="0" indent="0">
              <a:buFont typeface="Calibri" panose="020F0502020204030204" pitchFamily="34" charset="0"/>
              <a:buNone/>
            </a:pPr>
            <a:endParaRPr lang="pt-BR" i="1" dirty="0"/>
          </a:p>
        </p:txBody>
      </p:sp>
      <p:sp>
        <p:nvSpPr>
          <p:cNvPr id="12" name="Espaço Reservado para Conteúdo 2">
            <a:extLst>
              <a:ext uri="{FF2B5EF4-FFF2-40B4-BE49-F238E27FC236}">
                <a16:creationId xmlns:a16="http://schemas.microsoft.com/office/drawing/2014/main" id="{50BFEDEC-E7B5-4F0D-B54D-ACBFDC7584AE}"/>
              </a:ext>
            </a:extLst>
          </p:cNvPr>
          <p:cNvSpPr txBox="1">
            <a:spLocks/>
          </p:cNvSpPr>
          <p:nvPr/>
        </p:nvSpPr>
        <p:spPr>
          <a:xfrm>
            <a:off x="6571297" y="3719096"/>
            <a:ext cx="4227195" cy="63076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t>deslocamento da coluna “</a:t>
            </a:r>
            <a:r>
              <a:rPr lang="pt-BR" dirty="0" err="1"/>
              <a:t>adj</a:t>
            </a:r>
            <a:r>
              <a:rPr lang="pt-BR" dirty="0"/>
              <a:t> close”</a:t>
            </a:r>
          </a:p>
          <a:p>
            <a:pPr marL="0" indent="0">
              <a:lnSpc>
                <a:spcPct val="170000"/>
              </a:lnSpc>
              <a:spcBef>
                <a:spcPts val="0"/>
              </a:spcBef>
              <a:buNone/>
            </a:pPr>
            <a:endParaRPr lang="pt-BR" dirty="0"/>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14" name="Imagem 13">
            <a:extLst>
              <a:ext uri="{FF2B5EF4-FFF2-40B4-BE49-F238E27FC236}">
                <a16:creationId xmlns:a16="http://schemas.microsoft.com/office/drawing/2014/main" id="{596350A1-EA0A-4AA9-988A-B482CC4CAB9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71297" y="4496183"/>
            <a:ext cx="4227195" cy="630766"/>
          </a:xfrm>
          <a:prstGeom prst="rect">
            <a:avLst/>
          </a:prstGeom>
          <a:noFill/>
          <a:ln>
            <a:noFill/>
          </a:ln>
        </p:spPr>
      </p:pic>
      <p:pic>
        <p:nvPicPr>
          <p:cNvPr id="16" name="Imagem 15">
            <a:extLst>
              <a:ext uri="{FF2B5EF4-FFF2-40B4-BE49-F238E27FC236}">
                <a16:creationId xmlns:a16="http://schemas.microsoft.com/office/drawing/2014/main" id="{6DFD8C6E-C875-459D-A9D3-F7EC671D8185}"/>
              </a:ext>
            </a:extLst>
          </p:cNvPr>
          <p:cNvPicPr>
            <a:picLocks noChangeAspect="1"/>
          </p:cNvPicPr>
          <p:nvPr/>
        </p:nvPicPr>
        <p:blipFill>
          <a:blip r:embed="rId6"/>
          <a:stretch>
            <a:fillRect/>
          </a:stretch>
        </p:blipFill>
        <p:spPr>
          <a:xfrm>
            <a:off x="6538866" y="2938424"/>
            <a:ext cx="3914872" cy="449845"/>
          </a:xfrm>
          <a:prstGeom prst="rect">
            <a:avLst/>
          </a:prstGeom>
        </p:spPr>
      </p:pic>
      <p:pic>
        <p:nvPicPr>
          <p:cNvPr id="21" name="Imagem 20">
            <a:extLst>
              <a:ext uri="{FF2B5EF4-FFF2-40B4-BE49-F238E27FC236}">
                <a16:creationId xmlns:a16="http://schemas.microsoft.com/office/drawing/2014/main" id="{D5B73B4D-3F1E-46C0-BAAA-F701A4E9E85E}"/>
              </a:ext>
            </a:extLst>
          </p:cNvPr>
          <p:cNvPicPr>
            <a:picLocks noChangeAspect="1"/>
          </p:cNvPicPr>
          <p:nvPr/>
        </p:nvPicPr>
        <p:blipFill>
          <a:blip r:embed="rId7"/>
          <a:stretch>
            <a:fillRect/>
          </a:stretch>
        </p:blipFill>
        <p:spPr>
          <a:xfrm>
            <a:off x="9565005" y="815288"/>
            <a:ext cx="1590675" cy="876300"/>
          </a:xfrm>
          <a:prstGeom prst="rect">
            <a:avLst/>
          </a:prstGeom>
        </p:spPr>
      </p:pic>
    </p:spTree>
    <p:extLst>
      <p:ext uri="{BB962C8B-B14F-4D97-AF65-F5344CB8AC3E}">
        <p14:creationId xmlns:p14="http://schemas.microsoft.com/office/powerpoint/2010/main" val="374235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BBDFF-8CB3-4DFF-8CC7-7FFFD95F74A9}"/>
              </a:ext>
            </a:extLst>
          </p:cNvPr>
          <p:cNvSpPr>
            <a:spLocks noGrp="1"/>
          </p:cNvSpPr>
          <p:nvPr>
            <p:ph type="title"/>
          </p:nvPr>
        </p:nvSpPr>
        <p:spPr/>
        <p:txBody>
          <a:bodyPr/>
          <a:lstStyle/>
          <a:p>
            <a:r>
              <a:rPr lang="pt-BR" dirty="0"/>
              <a:t>Análise e Exploração dos dados</a:t>
            </a:r>
          </a:p>
        </p:txBody>
      </p:sp>
      <p:sp>
        <p:nvSpPr>
          <p:cNvPr id="3" name="Espaço Reservado para Conteúdo 2">
            <a:extLst>
              <a:ext uri="{FF2B5EF4-FFF2-40B4-BE49-F238E27FC236}">
                <a16:creationId xmlns:a16="http://schemas.microsoft.com/office/drawing/2014/main" id="{AEE4029C-B928-4B40-A021-9393EEF3EEDA}"/>
              </a:ext>
            </a:extLst>
          </p:cNvPr>
          <p:cNvSpPr>
            <a:spLocks noGrp="1"/>
          </p:cNvSpPr>
          <p:nvPr>
            <p:ph idx="1"/>
          </p:nvPr>
        </p:nvSpPr>
        <p:spPr/>
        <p:txBody>
          <a:bodyPr/>
          <a:lstStyle/>
          <a:p>
            <a:endParaRPr lang="pt-BR" dirty="0"/>
          </a:p>
          <a:p>
            <a:endParaRPr lang="pt-BR" dirty="0"/>
          </a:p>
        </p:txBody>
      </p:sp>
      <p:sp>
        <p:nvSpPr>
          <p:cNvPr id="6" name="Espaço Reservado para Número de Slide 5">
            <a:extLst>
              <a:ext uri="{FF2B5EF4-FFF2-40B4-BE49-F238E27FC236}">
                <a16:creationId xmlns:a16="http://schemas.microsoft.com/office/drawing/2014/main" id="{AC862B11-2C86-4736-A434-A552116DB10A}"/>
              </a:ext>
            </a:extLst>
          </p:cNvPr>
          <p:cNvSpPr>
            <a:spLocks noGrp="1"/>
          </p:cNvSpPr>
          <p:nvPr>
            <p:ph type="sldNum" sz="quarter" idx="12"/>
          </p:nvPr>
        </p:nvSpPr>
        <p:spPr/>
        <p:txBody>
          <a:bodyPr/>
          <a:lstStyle/>
          <a:p>
            <a:fld id="{96C7072D-3C4C-4F98-A70A-7E031AA00953}" type="slidenum">
              <a:rPr lang="pt-BR" smtClean="0"/>
              <a:t>11</a:t>
            </a:fld>
            <a:endParaRPr lang="pt-BR"/>
          </a:p>
        </p:txBody>
      </p:sp>
      <p:pic>
        <p:nvPicPr>
          <p:cNvPr id="5" name="Imagem 4">
            <a:extLst>
              <a:ext uri="{FF2B5EF4-FFF2-40B4-BE49-F238E27FC236}">
                <a16:creationId xmlns:a16="http://schemas.microsoft.com/office/drawing/2014/main" id="{5EA2F3DC-D339-4E11-875F-6886B3BDF406}"/>
              </a:ext>
            </a:extLst>
          </p:cNvPr>
          <p:cNvPicPr>
            <a:picLocks noChangeAspect="1"/>
          </p:cNvPicPr>
          <p:nvPr/>
        </p:nvPicPr>
        <p:blipFill>
          <a:blip r:embed="rId2"/>
          <a:stretch>
            <a:fillRect/>
          </a:stretch>
        </p:blipFill>
        <p:spPr>
          <a:xfrm>
            <a:off x="10145683" y="731239"/>
            <a:ext cx="1066800" cy="971550"/>
          </a:xfrm>
          <a:prstGeom prst="rect">
            <a:avLst/>
          </a:prstGeom>
        </p:spPr>
      </p:pic>
      <p:sp>
        <p:nvSpPr>
          <p:cNvPr id="9" name="Espaço Reservado para Conteúdo 2">
            <a:extLst>
              <a:ext uri="{FF2B5EF4-FFF2-40B4-BE49-F238E27FC236}">
                <a16:creationId xmlns:a16="http://schemas.microsoft.com/office/drawing/2014/main" id="{17145CBF-6281-444B-93A6-16AC8BD78E36}"/>
              </a:ext>
            </a:extLst>
          </p:cNvPr>
          <p:cNvSpPr txBox="1">
            <a:spLocks/>
          </p:cNvSpPr>
          <p:nvPr/>
        </p:nvSpPr>
        <p:spPr>
          <a:xfrm>
            <a:off x="1188720" y="1754294"/>
            <a:ext cx="3160395" cy="63076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latin typeface="+mj-lt"/>
              </a:rPr>
              <a:t>Gráficos  de </a:t>
            </a:r>
            <a:r>
              <a:rPr lang="pt-BR" dirty="0" err="1">
                <a:latin typeface="+mj-lt"/>
              </a:rPr>
              <a:t>Candlesticks</a:t>
            </a:r>
            <a:endParaRPr lang="pt-BR" dirty="0">
              <a:latin typeface="+mj-lt"/>
            </a:endParaRPr>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11" name="Imagem 10">
            <a:extLst>
              <a:ext uri="{FF2B5EF4-FFF2-40B4-BE49-F238E27FC236}">
                <a16:creationId xmlns:a16="http://schemas.microsoft.com/office/drawing/2014/main" id="{22FA64A9-AF2D-4032-A00F-45F3112CB4F4}"/>
              </a:ext>
            </a:extLst>
          </p:cNvPr>
          <p:cNvPicPr>
            <a:picLocks noChangeAspect="1"/>
          </p:cNvPicPr>
          <p:nvPr/>
        </p:nvPicPr>
        <p:blipFill>
          <a:blip r:embed="rId3"/>
          <a:stretch>
            <a:fillRect/>
          </a:stretch>
        </p:blipFill>
        <p:spPr>
          <a:xfrm>
            <a:off x="1188720" y="2283796"/>
            <a:ext cx="5316855" cy="2388080"/>
          </a:xfrm>
          <a:prstGeom prst="rect">
            <a:avLst/>
          </a:prstGeom>
        </p:spPr>
      </p:pic>
      <p:pic>
        <p:nvPicPr>
          <p:cNvPr id="13" name="Imagem 12">
            <a:extLst>
              <a:ext uri="{FF2B5EF4-FFF2-40B4-BE49-F238E27FC236}">
                <a16:creationId xmlns:a16="http://schemas.microsoft.com/office/drawing/2014/main" id="{39177143-5659-4954-A480-B344D30D680B}"/>
              </a:ext>
            </a:extLst>
          </p:cNvPr>
          <p:cNvPicPr>
            <a:picLocks noChangeAspect="1"/>
          </p:cNvPicPr>
          <p:nvPr/>
        </p:nvPicPr>
        <p:blipFill>
          <a:blip r:embed="rId4"/>
          <a:stretch>
            <a:fillRect/>
          </a:stretch>
        </p:blipFill>
        <p:spPr>
          <a:xfrm>
            <a:off x="7759184" y="2278696"/>
            <a:ext cx="2590146" cy="1880940"/>
          </a:xfrm>
          <a:prstGeom prst="rect">
            <a:avLst/>
          </a:prstGeom>
        </p:spPr>
      </p:pic>
      <p:pic>
        <p:nvPicPr>
          <p:cNvPr id="15" name="Imagem 14">
            <a:extLst>
              <a:ext uri="{FF2B5EF4-FFF2-40B4-BE49-F238E27FC236}">
                <a16:creationId xmlns:a16="http://schemas.microsoft.com/office/drawing/2014/main" id="{1066376F-6F62-4182-8E9C-0261295724A3}"/>
              </a:ext>
            </a:extLst>
          </p:cNvPr>
          <p:cNvPicPr>
            <a:picLocks noChangeAspect="1"/>
          </p:cNvPicPr>
          <p:nvPr/>
        </p:nvPicPr>
        <p:blipFill>
          <a:blip r:embed="rId5"/>
          <a:stretch>
            <a:fillRect/>
          </a:stretch>
        </p:blipFill>
        <p:spPr>
          <a:xfrm>
            <a:off x="6961181" y="4288931"/>
            <a:ext cx="4571524" cy="1880940"/>
          </a:xfrm>
          <a:prstGeom prst="rect">
            <a:avLst/>
          </a:prstGeom>
        </p:spPr>
      </p:pic>
      <p:sp>
        <p:nvSpPr>
          <p:cNvPr id="16" name="Espaço Reservado para Conteúdo 2">
            <a:extLst>
              <a:ext uri="{FF2B5EF4-FFF2-40B4-BE49-F238E27FC236}">
                <a16:creationId xmlns:a16="http://schemas.microsoft.com/office/drawing/2014/main" id="{E2DDE430-EB0A-43FF-B8E5-9A566AF4018F}"/>
              </a:ext>
            </a:extLst>
          </p:cNvPr>
          <p:cNvSpPr txBox="1">
            <a:spLocks/>
          </p:cNvSpPr>
          <p:nvPr/>
        </p:nvSpPr>
        <p:spPr>
          <a:xfrm>
            <a:off x="7995285" y="1746701"/>
            <a:ext cx="3160395" cy="63076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latin typeface="+mj-lt"/>
              </a:rPr>
              <a:t>Mapa de calor</a:t>
            </a:r>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spTree>
    <p:extLst>
      <p:ext uri="{BB962C8B-B14F-4D97-AF65-F5344CB8AC3E}">
        <p14:creationId xmlns:p14="http://schemas.microsoft.com/office/powerpoint/2010/main" val="2881289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5">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EFE3FF-D725-47EE-9D0E-EF00630F77BE}"/>
              </a:ext>
            </a:extLst>
          </p:cNvPr>
          <p:cNvSpPr>
            <a:spLocks noGrp="1"/>
          </p:cNvSpPr>
          <p:nvPr>
            <p:ph type="title"/>
          </p:nvPr>
        </p:nvSpPr>
        <p:spPr>
          <a:xfrm>
            <a:off x="5181601" y="634946"/>
            <a:ext cx="6368142" cy="1450757"/>
          </a:xfrm>
        </p:spPr>
        <p:txBody>
          <a:bodyPr>
            <a:normAutofit/>
          </a:bodyPr>
          <a:lstStyle/>
          <a:p>
            <a:r>
              <a:rPr lang="pt-BR" sz="4500" dirty="0"/>
              <a:t>Criação dos Modelos de </a:t>
            </a:r>
            <a:r>
              <a:rPr lang="pt-BR" sz="4500" dirty="0" err="1"/>
              <a:t>Machine</a:t>
            </a:r>
            <a:r>
              <a:rPr lang="pt-BR" sz="4500" dirty="0"/>
              <a:t> Learning</a:t>
            </a:r>
          </a:p>
        </p:txBody>
      </p:sp>
      <p:pic>
        <p:nvPicPr>
          <p:cNvPr id="22" name="Picture 9" descr="Formas geométricas em uma tela de fundo de madeira">
            <a:extLst>
              <a:ext uri="{FF2B5EF4-FFF2-40B4-BE49-F238E27FC236}">
                <a16:creationId xmlns:a16="http://schemas.microsoft.com/office/drawing/2014/main" id="{2BB05B48-8E53-4A5C-ACAD-372726930999}"/>
              </a:ext>
            </a:extLst>
          </p:cNvPr>
          <p:cNvPicPr>
            <a:picLocks noChangeAspect="1"/>
          </p:cNvPicPr>
          <p:nvPr/>
        </p:nvPicPr>
        <p:blipFill rotWithShape="1">
          <a:blip r:embed="rId3"/>
          <a:srcRect l="20766" r="34014" b="1"/>
          <a:stretch/>
        </p:blipFill>
        <p:spPr>
          <a:xfrm>
            <a:off x="20" y="-12128"/>
            <a:ext cx="4654276" cy="6870127"/>
          </a:xfrm>
          <a:prstGeom prst="rect">
            <a:avLst/>
          </a:prstGeom>
        </p:spPr>
      </p:pic>
      <p:cxnSp>
        <p:nvCxnSpPr>
          <p:cNvPr id="23" name="Straight Connector 17">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027C7680-B41B-478C-A8D4-FE291F18DB6E}"/>
              </a:ext>
            </a:extLst>
          </p:cNvPr>
          <p:cNvSpPr>
            <a:spLocks noGrp="1"/>
          </p:cNvSpPr>
          <p:nvPr>
            <p:ph idx="1"/>
          </p:nvPr>
        </p:nvSpPr>
        <p:spPr>
          <a:xfrm>
            <a:off x="5181601" y="2198914"/>
            <a:ext cx="6368142" cy="3670180"/>
          </a:xfrm>
        </p:spPr>
        <p:txBody>
          <a:bodyPr>
            <a:normAutofit/>
          </a:bodyPr>
          <a:lstStyle/>
          <a:p>
            <a:pPr marL="0" indent="0">
              <a:buNone/>
            </a:pPr>
            <a:endParaRPr lang="pt-BR" dirty="0"/>
          </a:p>
          <a:p>
            <a:pPr marL="0" indent="0">
              <a:buNone/>
            </a:pPr>
            <a:r>
              <a:rPr lang="pt-BR" dirty="0">
                <a:latin typeface="+mj-lt"/>
              </a:rPr>
              <a:t>Solução analisada: </a:t>
            </a:r>
            <a:r>
              <a:rPr lang="pt-BR" b="1" dirty="0">
                <a:latin typeface="+mj-lt"/>
              </a:rPr>
              <a:t>Aprendizado Supervisionado</a:t>
            </a:r>
          </a:p>
          <a:p>
            <a:pPr marL="0" indent="0">
              <a:buNone/>
            </a:pPr>
            <a:endParaRPr lang="pt-BR" b="1" dirty="0"/>
          </a:p>
          <a:p>
            <a:pPr marL="0" indent="0">
              <a:buNone/>
            </a:pPr>
            <a:endParaRPr lang="pt-BR" b="1" dirty="0"/>
          </a:p>
          <a:p>
            <a:pPr marL="0" indent="0">
              <a:buNone/>
            </a:pPr>
            <a:endParaRPr lang="pt-BR" dirty="0"/>
          </a:p>
          <a:p>
            <a:pPr marL="0" indent="0">
              <a:buNone/>
            </a:pPr>
            <a:endParaRPr lang="pt-BR" dirty="0"/>
          </a:p>
          <a:p>
            <a:endParaRPr lang="pt-BR" dirty="0"/>
          </a:p>
          <a:p>
            <a:endParaRPr lang="pt-BR" dirty="0"/>
          </a:p>
        </p:txBody>
      </p:sp>
      <p:sp>
        <p:nvSpPr>
          <p:cNvPr id="6" name="Espaço Reservado para Número de Slide 5">
            <a:extLst>
              <a:ext uri="{FF2B5EF4-FFF2-40B4-BE49-F238E27FC236}">
                <a16:creationId xmlns:a16="http://schemas.microsoft.com/office/drawing/2014/main" id="{B354B7D7-260A-4526-B58D-A4B94F5F1C1E}"/>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a:solidFill>
                  <a:schemeClr val="tx1">
                    <a:lumMod val="75000"/>
                    <a:lumOff val="25000"/>
                  </a:schemeClr>
                </a:solidFill>
              </a:rPr>
              <a:pPr>
                <a:spcAft>
                  <a:spcPts val="600"/>
                </a:spcAft>
              </a:pPr>
              <a:t>12</a:t>
            </a:fld>
            <a:endParaRPr lang="pt-BR">
              <a:solidFill>
                <a:schemeClr val="tx1">
                  <a:lumMod val="75000"/>
                  <a:lumOff val="25000"/>
                </a:schemeClr>
              </a:solidFill>
            </a:endParaRPr>
          </a:p>
        </p:txBody>
      </p:sp>
      <p:sp>
        <p:nvSpPr>
          <p:cNvPr id="4" name="Elipse 3">
            <a:extLst>
              <a:ext uri="{FF2B5EF4-FFF2-40B4-BE49-F238E27FC236}">
                <a16:creationId xmlns:a16="http://schemas.microsoft.com/office/drawing/2014/main" id="{B7923FF4-970E-4123-964C-99673BA771FC}"/>
              </a:ext>
            </a:extLst>
          </p:cNvPr>
          <p:cNvSpPr/>
          <p:nvPr/>
        </p:nvSpPr>
        <p:spPr>
          <a:xfrm>
            <a:off x="5358112" y="4034004"/>
            <a:ext cx="1807193" cy="1835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dirty="0">
                <a:latin typeface="+mj-lt"/>
              </a:rPr>
              <a:t>Regressão Linear</a:t>
            </a:r>
          </a:p>
        </p:txBody>
      </p:sp>
      <p:sp>
        <p:nvSpPr>
          <p:cNvPr id="17" name="Elipse 16">
            <a:extLst>
              <a:ext uri="{FF2B5EF4-FFF2-40B4-BE49-F238E27FC236}">
                <a16:creationId xmlns:a16="http://schemas.microsoft.com/office/drawing/2014/main" id="{6C2C6160-E2CE-4FD3-8480-842888D929D6}"/>
              </a:ext>
            </a:extLst>
          </p:cNvPr>
          <p:cNvSpPr/>
          <p:nvPr/>
        </p:nvSpPr>
        <p:spPr>
          <a:xfrm>
            <a:off x="7638478" y="4034004"/>
            <a:ext cx="1807193" cy="1835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dirty="0">
                <a:latin typeface="+mj-lt"/>
              </a:rPr>
              <a:t>ARIMA</a:t>
            </a:r>
          </a:p>
        </p:txBody>
      </p:sp>
      <p:sp>
        <p:nvSpPr>
          <p:cNvPr id="19" name="Elipse 18">
            <a:extLst>
              <a:ext uri="{FF2B5EF4-FFF2-40B4-BE49-F238E27FC236}">
                <a16:creationId xmlns:a16="http://schemas.microsoft.com/office/drawing/2014/main" id="{D36217A8-6705-4BE8-BA7C-8231FE4B79A5}"/>
              </a:ext>
            </a:extLst>
          </p:cNvPr>
          <p:cNvSpPr/>
          <p:nvPr/>
        </p:nvSpPr>
        <p:spPr>
          <a:xfrm>
            <a:off x="9768403" y="4050549"/>
            <a:ext cx="1807193" cy="1835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dirty="0">
                <a:latin typeface="+mj-lt"/>
              </a:rPr>
              <a:t>MLP</a:t>
            </a:r>
          </a:p>
        </p:txBody>
      </p:sp>
    </p:spTree>
    <p:extLst>
      <p:ext uri="{BB962C8B-B14F-4D97-AF65-F5344CB8AC3E}">
        <p14:creationId xmlns:p14="http://schemas.microsoft.com/office/powerpoint/2010/main" val="90193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0815C-116D-4B47-BF71-D63B64364662}"/>
              </a:ext>
            </a:extLst>
          </p:cNvPr>
          <p:cNvSpPr>
            <a:spLocks noGrp="1"/>
          </p:cNvSpPr>
          <p:nvPr>
            <p:ph type="title"/>
          </p:nvPr>
        </p:nvSpPr>
        <p:spPr/>
        <p:txBody>
          <a:bodyPr>
            <a:normAutofit/>
          </a:bodyPr>
          <a:lstStyle/>
          <a:p>
            <a:r>
              <a:rPr lang="pt-BR" sz="4000" dirty="0"/>
              <a:t>Pré-processamento dos dados</a:t>
            </a:r>
          </a:p>
        </p:txBody>
      </p:sp>
      <p:sp>
        <p:nvSpPr>
          <p:cNvPr id="4" name="Espaço Reservado para Conteúdo 3">
            <a:extLst>
              <a:ext uri="{FF2B5EF4-FFF2-40B4-BE49-F238E27FC236}">
                <a16:creationId xmlns:a16="http://schemas.microsoft.com/office/drawing/2014/main" id="{678309C9-BA4C-4B71-BA89-B506B3F17E12}"/>
              </a:ext>
            </a:extLst>
          </p:cNvPr>
          <p:cNvSpPr>
            <a:spLocks noGrp="1"/>
          </p:cNvSpPr>
          <p:nvPr>
            <p:ph sz="half" idx="2"/>
          </p:nvPr>
        </p:nvSpPr>
        <p:spPr>
          <a:xfrm>
            <a:off x="1200151" y="4869866"/>
            <a:ext cx="6844620" cy="488633"/>
          </a:xfrm>
        </p:spPr>
        <p:txBody>
          <a:bodyPr>
            <a:normAutofit/>
          </a:bodyPr>
          <a:lstStyle/>
          <a:p>
            <a:pPr algn="just">
              <a:lnSpc>
                <a:spcPct val="170000"/>
              </a:lnSpc>
              <a:spcBef>
                <a:spcPts val="0"/>
              </a:spcBef>
              <a:spcAft>
                <a:spcPts val="1000"/>
              </a:spcAft>
              <a:buFont typeface="Wingdings" panose="05000000000000000000" pitchFamily="2" charset="2"/>
              <a:buChar char="Ø"/>
            </a:pPr>
            <a:r>
              <a:rPr lang="pt-BR" sz="1500" b="1" dirty="0">
                <a:latin typeface="+mj-lt"/>
              </a:rPr>
              <a:t>Normalização dos dados - métodos </a:t>
            </a:r>
            <a:r>
              <a:rPr lang="pt-BR" sz="1500" b="1" dirty="0" err="1">
                <a:latin typeface="+mj-lt"/>
              </a:rPr>
              <a:t>MinMaxScaler</a:t>
            </a:r>
            <a:r>
              <a:rPr lang="pt-BR" sz="1500" b="1" dirty="0">
                <a:latin typeface="+mj-lt"/>
              </a:rPr>
              <a:t>(), </a:t>
            </a:r>
            <a:r>
              <a:rPr lang="pt-BR" sz="1500" b="1" dirty="0" err="1">
                <a:latin typeface="+mj-lt"/>
              </a:rPr>
              <a:t>fit_transform</a:t>
            </a:r>
            <a:r>
              <a:rPr lang="pt-BR" sz="1500" b="1" dirty="0">
                <a:latin typeface="+mj-lt"/>
              </a:rPr>
              <a:t>(), </a:t>
            </a:r>
            <a:r>
              <a:rPr lang="pt-BR" sz="1500" b="1" dirty="0" err="1">
                <a:latin typeface="+mj-lt"/>
              </a:rPr>
              <a:t>transform</a:t>
            </a:r>
            <a:r>
              <a:rPr lang="pt-BR" sz="1500" b="1" dirty="0">
                <a:latin typeface="+mj-lt"/>
              </a:rPr>
              <a:t>()</a:t>
            </a:r>
            <a:endParaRPr lang="pt-BR" sz="1500" b="1" dirty="0"/>
          </a:p>
        </p:txBody>
      </p:sp>
      <p:sp>
        <p:nvSpPr>
          <p:cNvPr id="6" name="Espaço Reservado para Número de Slide 5">
            <a:extLst>
              <a:ext uri="{FF2B5EF4-FFF2-40B4-BE49-F238E27FC236}">
                <a16:creationId xmlns:a16="http://schemas.microsoft.com/office/drawing/2014/main" id="{382F1018-9730-43E7-9702-B17B7B60D740}"/>
              </a:ext>
            </a:extLst>
          </p:cNvPr>
          <p:cNvSpPr>
            <a:spLocks noGrp="1"/>
          </p:cNvSpPr>
          <p:nvPr>
            <p:ph type="sldNum" sz="quarter" idx="12"/>
          </p:nvPr>
        </p:nvSpPr>
        <p:spPr/>
        <p:txBody>
          <a:bodyPr/>
          <a:lstStyle/>
          <a:p>
            <a:fld id="{96C7072D-3C4C-4F98-A70A-7E031AA00953}" type="slidenum">
              <a:rPr lang="pt-BR" smtClean="0"/>
              <a:t>13</a:t>
            </a:fld>
            <a:endParaRPr lang="pt-BR"/>
          </a:p>
        </p:txBody>
      </p:sp>
      <p:pic>
        <p:nvPicPr>
          <p:cNvPr id="7" name="Imagem 6">
            <a:extLst>
              <a:ext uri="{FF2B5EF4-FFF2-40B4-BE49-F238E27FC236}">
                <a16:creationId xmlns:a16="http://schemas.microsoft.com/office/drawing/2014/main" id="{29B488D0-ADD6-44C1-88F0-30FF3FAF3965}"/>
              </a:ext>
            </a:extLst>
          </p:cNvPr>
          <p:cNvPicPr>
            <a:picLocks noChangeAspect="1"/>
          </p:cNvPicPr>
          <p:nvPr/>
        </p:nvPicPr>
        <p:blipFill>
          <a:blip r:embed="rId3"/>
          <a:stretch>
            <a:fillRect/>
          </a:stretch>
        </p:blipFill>
        <p:spPr>
          <a:xfrm>
            <a:off x="10079008" y="728662"/>
            <a:ext cx="1095375" cy="1000125"/>
          </a:xfrm>
          <a:prstGeom prst="rect">
            <a:avLst/>
          </a:prstGeom>
        </p:spPr>
      </p:pic>
      <p:sp>
        <p:nvSpPr>
          <p:cNvPr id="11" name="Espaço Reservado para Conteúdo 10">
            <a:extLst>
              <a:ext uri="{FF2B5EF4-FFF2-40B4-BE49-F238E27FC236}">
                <a16:creationId xmlns:a16="http://schemas.microsoft.com/office/drawing/2014/main" id="{AA7CB7AD-F5AC-4AFB-8058-425A7D1D0A05}"/>
              </a:ext>
            </a:extLst>
          </p:cNvPr>
          <p:cNvSpPr>
            <a:spLocks noGrp="1"/>
          </p:cNvSpPr>
          <p:nvPr>
            <p:ph sz="half" idx="1"/>
          </p:nvPr>
        </p:nvSpPr>
        <p:spPr>
          <a:xfrm>
            <a:off x="1200151" y="1967157"/>
            <a:ext cx="6844620" cy="488633"/>
          </a:xfrm>
        </p:spPr>
        <p:txBody>
          <a:bodyPr>
            <a:noAutofit/>
          </a:bodyPr>
          <a:lstStyle/>
          <a:p>
            <a:pPr>
              <a:buFont typeface="Wingdings" panose="05000000000000000000" pitchFamily="2" charset="2"/>
              <a:buChar char="Ø"/>
            </a:pPr>
            <a:r>
              <a:rPr lang="pt-BR" sz="1500" b="1" dirty="0">
                <a:latin typeface="+mj-lt"/>
              </a:rPr>
              <a:t> Seleção </a:t>
            </a:r>
            <a:r>
              <a:rPr lang="pt-BR" sz="1500" b="1" dirty="0" err="1">
                <a:latin typeface="+mj-lt"/>
              </a:rPr>
              <a:t>Features</a:t>
            </a:r>
            <a:r>
              <a:rPr lang="pt-BR" sz="1500" b="1" dirty="0">
                <a:latin typeface="+mj-lt"/>
              </a:rPr>
              <a:t> - método </a:t>
            </a:r>
            <a:r>
              <a:rPr lang="pt-BR" sz="1500" b="1" dirty="0" err="1">
                <a:latin typeface="+mj-lt"/>
              </a:rPr>
              <a:t>SelecKbest</a:t>
            </a:r>
            <a:r>
              <a:rPr lang="pt-BR" sz="1500" b="1" dirty="0">
                <a:latin typeface="+mj-lt"/>
              </a:rPr>
              <a:t>()</a:t>
            </a:r>
          </a:p>
        </p:txBody>
      </p:sp>
      <p:pic>
        <p:nvPicPr>
          <p:cNvPr id="13" name="Imagem 12">
            <a:extLst>
              <a:ext uri="{FF2B5EF4-FFF2-40B4-BE49-F238E27FC236}">
                <a16:creationId xmlns:a16="http://schemas.microsoft.com/office/drawing/2014/main" id="{C9AB4667-034C-490D-9C85-2AA78643322E}"/>
              </a:ext>
            </a:extLst>
          </p:cNvPr>
          <p:cNvPicPr>
            <a:picLocks noChangeAspect="1"/>
          </p:cNvPicPr>
          <p:nvPr/>
        </p:nvPicPr>
        <p:blipFill>
          <a:blip r:embed="rId4"/>
          <a:stretch>
            <a:fillRect/>
          </a:stretch>
        </p:blipFill>
        <p:spPr>
          <a:xfrm>
            <a:off x="1200151" y="2378508"/>
            <a:ext cx="6844620" cy="2279217"/>
          </a:xfrm>
          <a:prstGeom prst="rect">
            <a:avLst/>
          </a:prstGeom>
        </p:spPr>
      </p:pic>
      <p:pic>
        <p:nvPicPr>
          <p:cNvPr id="15" name="Imagem 14">
            <a:extLst>
              <a:ext uri="{FF2B5EF4-FFF2-40B4-BE49-F238E27FC236}">
                <a16:creationId xmlns:a16="http://schemas.microsoft.com/office/drawing/2014/main" id="{30E6B858-AFC2-4212-AAF0-B2652535F90E}"/>
              </a:ext>
            </a:extLst>
          </p:cNvPr>
          <p:cNvPicPr>
            <a:picLocks noChangeAspect="1"/>
          </p:cNvPicPr>
          <p:nvPr/>
        </p:nvPicPr>
        <p:blipFill>
          <a:blip r:embed="rId5"/>
          <a:stretch>
            <a:fillRect/>
          </a:stretch>
        </p:blipFill>
        <p:spPr>
          <a:xfrm>
            <a:off x="1200151" y="5358499"/>
            <a:ext cx="3155980" cy="704227"/>
          </a:xfrm>
          <a:prstGeom prst="rect">
            <a:avLst/>
          </a:prstGeom>
        </p:spPr>
      </p:pic>
    </p:spTree>
    <p:extLst>
      <p:ext uri="{BB962C8B-B14F-4D97-AF65-F5344CB8AC3E}">
        <p14:creationId xmlns:p14="http://schemas.microsoft.com/office/powerpoint/2010/main" val="2516061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0815C-116D-4B47-BF71-D63B64364662}"/>
              </a:ext>
            </a:extLst>
          </p:cNvPr>
          <p:cNvSpPr>
            <a:spLocks noGrp="1"/>
          </p:cNvSpPr>
          <p:nvPr>
            <p:ph type="title"/>
          </p:nvPr>
        </p:nvSpPr>
        <p:spPr/>
        <p:txBody>
          <a:bodyPr>
            <a:normAutofit/>
          </a:bodyPr>
          <a:lstStyle/>
          <a:p>
            <a:r>
              <a:rPr lang="pt-BR" sz="4000" dirty="0"/>
              <a:t>Avaliações dos Modelos</a:t>
            </a:r>
          </a:p>
        </p:txBody>
      </p:sp>
      <p:sp>
        <p:nvSpPr>
          <p:cNvPr id="6" name="Espaço Reservado para Número de Slide 5">
            <a:extLst>
              <a:ext uri="{FF2B5EF4-FFF2-40B4-BE49-F238E27FC236}">
                <a16:creationId xmlns:a16="http://schemas.microsoft.com/office/drawing/2014/main" id="{382F1018-9730-43E7-9702-B17B7B60D740}"/>
              </a:ext>
            </a:extLst>
          </p:cNvPr>
          <p:cNvSpPr>
            <a:spLocks noGrp="1"/>
          </p:cNvSpPr>
          <p:nvPr>
            <p:ph type="sldNum" sz="quarter" idx="12"/>
          </p:nvPr>
        </p:nvSpPr>
        <p:spPr/>
        <p:txBody>
          <a:bodyPr/>
          <a:lstStyle/>
          <a:p>
            <a:fld id="{96C7072D-3C4C-4F98-A70A-7E031AA00953}" type="slidenum">
              <a:rPr lang="pt-BR" smtClean="0"/>
              <a:t>14</a:t>
            </a:fld>
            <a:endParaRPr lang="pt-BR"/>
          </a:p>
        </p:txBody>
      </p:sp>
      <p:sp>
        <p:nvSpPr>
          <p:cNvPr id="11" name="Espaço Reservado para Conteúdo 10">
            <a:extLst>
              <a:ext uri="{FF2B5EF4-FFF2-40B4-BE49-F238E27FC236}">
                <a16:creationId xmlns:a16="http://schemas.microsoft.com/office/drawing/2014/main" id="{AA7CB7AD-F5AC-4AFB-8058-425A7D1D0A05}"/>
              </a:ext>
            </a:extLst>
          </p:cNvPr>
          <p:cNvSpPr>
            <a:spLocks noGrp="1"/>
          </p:cNvSpPr>
          <p:nvPr>
            <p:ph sz="half" idx="1"/>
          </p:nvPr>
        </p:nvSpPr>
        <p:spPr>
          <a:xfrm>
            <a:off x="1265871" y="2151465"/>
            <a:ext cx="4172904" cy="488633"/>
          </a:xfrm>
        </p:spPr>
        <p:txBody>
          <a:bodyPr>
            <a:noAutofit/>
          </a:bodyPr>
          <a:lstStyle/>
          <a:p>
            <a:pPr>
              <a:buFont typeface="Wingdings" panose="05000000000000000000" pitchFamily="2" charset="2"/>
              <a:buChar char="Ø"/>
            </a:pPr>
            <a:r>
              <a:rPr lang="pt-BR" b="1" dirty="0">
                <a:latin typeface="+mj-lt"/>
              </a:rPr>
              <a:t> Validação cruzada (técnica </a:t>
            </a:r>
            <a:r>
              <a:rPr lang="pt-BR" b="1" dirty="0" err="1">
                <a:latin typeface="+mj-lt"/>
              </a:rPr>
              <a:t>Holdout</a:t>
            </a:r>
            <a:r>
              <a:rPr lang="pt-BR" b="1" dirty="0">
                <a:latin typeface="+mj-lt"/>
              </a:rPr>
              <a:t>)</a:t>
            </a:r>
          </a:p>
          <a:p>
            <a:pPr>
              <a:buFont typeface="Wingdings" panose="05000000000000000000" pitchFamily="2" charset="2"/>
              <a:buChar char="Ø"/>
            </a:pPr>
            <a:endParaRPr lang="pt-BR" sz="1500" b="1" dirty="0">
              <a:latin typeface="+mj-lt"/>
            </a:endParaRPr>
          </a:p>
        </p:txBody>
      </p:sp>
      <p:pic>
        <p:nvPicPr>
          <p:cNvPr id="12" name="Imagem 11">
            <a:extLst>
              <a:ext uri="{FF2B5EF4-FFF2-40B4-BE49-F238E27FC236}">
                <a16:creationId xmlns:a16="http://schemas.microsoft.com/office/drawing/2014/main" id="{F125A330-0D7B-41D9-B233-FC80437034B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5871" y="2883939"/>
            <a:ext cx="4868546" cy="2236702"/>
          </a:xfrm>
          <a:prstGeom prst="rect">
            <a:avLst/>
          </a:prstGeom>
          <a:noFill/>
          <a:ln>
            <a:noFill/>
          </a:ln>
        </p:spPr>
      </p:pic>
      <p:sp>
        <p:nvSpPr>
          <p:cNvPr id="14" name="Espaço Reservado para Conteúdo 10">
            <a:extLst>
              <a:ext uri="{FF2B5EF4-FFF2-40B4-BE49-F238E27FC236}">
                <a16:creationId xmlns:a16="http://schemas.microsoft.com/office/drawing/2014/main" id="{9A0E4B66-1246-4756-A8EC-0AF595F5D265}"/>
              </a:ext>
            </a:extLst>
          </p:cNvPr>
          <p:cNvSpPr txBox="1">
            <a:spLocks/>
          </p:cNvSpPr>
          <p:nvPr/>
        </p:nvSpPr>
        <p:spPr>
          <a:xfrm>
            <a:off x="7086600" y="2179419"/>
            <a:ext cx="4250055" cy="21252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b="1" dirty="0">
                <a:latin typeface="+mj-lt"/>
              </a:rPr>
              <a:t>Métricas de avaliação</a:t>
            </a:r>
          </a:p>
          <a:p>
            <a:pPr>
              <a:buFont typeface="Wingdings" panose="05000000000000000000" pitchFamily="2" charset="2"/>
              <a:buChar char="Ø"/>
            </a:pPr>
            <a:endParaRPr lang="pt-BR" b="1" dirty="0">
              <a:latin typeface="+mj-lt"/>
            </a:endParaRPr>
          </a:p>
          <a:p>
            <a:pPr lvl="1">
              <a:buFont typeface="Wingdings" panose="05000000000000000000" pitchFamily="2" charset="2"/>
              <a:buChar char="§"/>
            </a:pPr>
            <a:r>
              <a:rPr lang="pt-BR" sz="2000" dirty="0">
                <a:effectLst/>
                <a:latin typeface="+mj-lt"/>
                <a:ea typeface="Calibri" panose="020F0502020204030204" pitchFamily="34" charset="0"/>
                <a:cs typeface="Times New Roman" panose="02020603050405020304" pitchFamily="18" charset="0"/>
              </a:rPr>
              <a:t>Raiz do Erro Quadrático Médio (RMSE)</a:t>
            </a:r>
          </a:p>
          <a:p>
            <a:pPr lvl="1">
              <a:buFont typeface="Wingdings" panose="05000000000000000000" pitchFamily="2" charset="2"/>
              <a:buChar char="§"/>
            </a:pPr>
            <a:endParaRPr lang="pt-BR" sz="2000" dirty="0">
              <a:effectLst/>
              <a:latin typeface="+mj-lt"/>
              <a:ea typeface="Calibri" panose="020F0502020204030204" pitchFamily="34" charset="0"/>
              <a:cs typeface="Times New Roman" panose="02020603050405020304" pitchFamily="18" charset="0"/>
            </a:endParaRPr>
          </a:p>
          <a:p>
            <a:pPr lvl="1">
              <a:buFont typeface="Wingdings" panose="05000000000000000000" pitchFamily="2" charset="2"/>
              <a:buChar char="§"/>
            </a:pPr>
            <a:r>
              <a:rPr lang="pt-BR" sz="2000" dirty="0">
                <a:effectLst/>
                <a:latin typeface="+mj-lt"/>
                <a:ea typeface="Calibri" panose="020F0502020204030204" pitchFamily="34" charset="0"/>
              </a:rPr>
              <a:t>Coeficiente de Determinação R²</a:t>
            </a:r>
            <a:endParaRPr lang="pt-BR" sz="2000" b="1" dirty="0">
              <a:latin typeface="+mj-lt"/>
            </a:endParaRPr>
          </a:p>
          <a:p>
            <a:pPr>
              <a:buFont typeface="Wingdings" panose="05000000000000000000" pitchFamily="2" charset="2"/>
              <a:buChar char="Ø"/>
            </a:pPr>
            <a:endParaRPr lang="pt-BR" sz="1500" b="1" dirty="0">
              <a:latin typeface="+mj-lt"/>
            </a:endParaRPr>
          </a:p>
        </p:txBody>
      </p:sp>
      <p:pic>
        <p:nvPicPr>
          <p:cNvPr id="8" name="Imagem 7">
            <a:extLst>
              <a:ext uri="{FF2B5EF4-FFF2-40B4-BE49-F238E27FC236}">
                <a16:creationId xmlns:a16="http://schemas.microsoft.com/office/drawing/2014/main" id="{73516DA7-D093-4143-9DD5-F9BC0F85085C}"/>
              </a:ext>
            </a:extLst>
          </p:cNvPr>
          <p:cNvPicPr>
            <a:picLocks noChangeAspect="1"/>
          </p:cNvPicPr>
          <p:nvPr/>
        </p:nvPicPr>
        <p:blipFill>
          <a:blip r:embed="rId4"/>
          <a:stretch>
            <a:fillRect/>
          </a:stretch>
        </p:blipFill>
        <p:spPr>
          <a:xfrm>
            <a:off x="10079008" y="728662"/>
            <a:ext cx="1095375" cy="1000125"/>
          </a:xfrm>
          <a:prstGeom prst="rect">
            <a:avLst/>
          </a:prstGeom>
        </p:spPr>
      </p:pic>
    </p:spTree>
    <p:extLst>
      <p:ext uri="{BB962C8B-B14F-4D97-AF65-F5344CB8AC3E}">
        <p14:creationId xmlns:p14="http://schemas.microsoft.com/office/powerpoint/2010/main" val="197590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E698D-5396-4058-B4FF-A9DCB4DF702C}"/>
              </a:ext>
            </a:extLst>
          </p:cNvPr>
          <p:cNvSpPr>
            <a:spLocks noGrp="1"/>
          </p:cNvSpPr>
          <p:nvPr>
            <p:ph type="title"/>
          </p:nvPr>
        </p:nvSpPr>
        <p:spPr/>
        <p:txBody>
          <a:bodyPr/>
          <a:lstStyle/>
          <a:p>
            <a:r>
              <a:rPr lang="pt-BR" dirty="0"/>
              <a:t>Interpretação dos Resultados</a:t>
            </a:r>
          </a:p>
        </p:txBody>
      </p:sp>
      <p:sp>
        <p:nvSpPr>
          <p:cNvPr id="6" name="Espaço Reservado para Número de Slide 5">
            <a:extLst>
              <a:ext uri="{FF2B5EF4-FFF2-40B4-BE49-F238E27FC236}">
                <a16:creationId xmlns:a16="http://schemas.microsoft.com/office/drawing/2014/main" id="{22345E03-4B06-4CD6-B60D-7B0C6D3BD366}"/>
              </a:ext>
            </a:extLst>
          </p:cNvPr>
          <p:cNvSpPr>
            <a:spLocks noGrp="1"/>
          </p:cNvSpPr>
          <p:nvPr>
            <p:ph type="sldNum" sz="quarter" idx="12"/>
          </p:nvPr>
        </p:nvSpPr>
        <p:spPr/>
        <p:txBody>
          <a:bodyPr/>
          <a:lstStyle/>
          <a:p>
            <a:fld id="{96C7072D-3C4C-4F98-A70A-7E031AA00953}" type="slidenum">
              <a:rPr lang="pt-BR" smtClean="0"/>
              <a:t>15</a:t>
            </a:fld>
            <a:endParaRPr lang="pt-BR"/>
          </a:p>
        </p:txBody>
      </p:sp>
      <p:graphicFrame>
        <p:nvGraphicFramePr>
          <p:cNvPr id="5" name="Tabela 4">
            <a:extLst>
              <a:ext uri="{FF2B5EF4-FFF2-40B4-BE49-F238E27FC236}">
                <a16:creationId xmlns:a16="http://schemas.microsoft.com/office/drawing/2014/main" id="{BF420591-11AB-4AC6-A991-616BF6151D56}"/>
              </a:ext>
            </a:extLst>
          </p:cNvPr>
          <p:cNvGraphicFramePr>
            <a:graphicFrameLocks noGrp="1"/>
          </p:cNvGraphicFramePr>
          <p:nvPr>
            <p:extLst>
              <p:ext uri="{D42A27DB-BD31-4B8C-83A1-F6EECF244321}">
                <p14:modId xmlns:p14="http://schemas.microsoft.com/office/powerpoint/2010/main" val="1433128205"/>
              </p:ext>
            </p:extLst>
          </p:nvPr>
        </p:nvGraphicFramePr>
        <p:xfrm>
          <a:off x="1257298" y="2637364"/>
          <a:ext cx="4233231" cy="2087034"/>
        </p:xfrm>
        <a:graphic>
          <a:graphicData uri="http://schemas.openxmlformats.org/drawingml/2006/table">
            <a:tbl>
              <a:tblPr>
                <a:tableStyleId>{073A0DAA-6AF3-43AB-8588-CEC1D06C72B9}</a:tableStyleId>
              </a:tblPr>
              <a:tblGrid>
                <a:gridCol w="1428584">
                  <a:extLst>
                    <a:ext uri="{9D8B030D-6E8A-4147-A177-3AD203B41FA5}">
                      <a16:colId xmlns:a16="http://schemas.microsoft.com/office/drawing/2014/main" val="3356677019"/>
                    </a:ext>
                  </a:extLst>
                </a:gridCol>
                <a:gridCol w="1376063">
                  <a:extLst>
                    <a:ext uri="{9D8B030D-6E8A-4147-A177-3AD203B41FA5}">
                      <a16:colId xmlns:a16="http://schemas.microsoft.com/office/drawing/2014/main" val="3540624391"/>
                    </a:ext>
                  </a:extLst>
                </a:gridCol>
                <a:gridCol w="1428584">
                  <a:extLst>
                    <a:ext uri="{9D8B030D-6E8A-4147-A177-3AD203B41FA5}">
                      <a16:colId xmlns:a16="http://schemas.microsoft.com/office/drawing/2014/main" val="2673853885"/>
                    </a:ext>
                  </a:extLst>
                </a:gridCol>
              </a:tblGrid>
              <a:tr h="482678">
                <a:tc>
                  <a:txBody>
                    <a:bodyPr/>
                    <a:lstStyle/>
                    <a:p>
                      <a:pPr algn="ctr" fontAlgn="ctr"/>
                      <a:r>
                        <a:rPr lang="pt-BR" sz="1100" b="1" u="none" strike="noStrike" dirty="0">
                          <a:effectLst/>
                          <a:latin typeface="+mj-lt"/>
                        </a:rPr>
                        <a:t>Modelo</a:t>
                      </a:r>
                      <a:endParaRPr lang="pt-BR" sz="1100" b="1" i="0" u="none" strike="noStrike" dirty="0">
                        <a:solidFill>
                          <a:srgbClr val="000000"/>
                        </a:solidFill>
                        <a:effectLst/>
                        <a:latin typeface="+mj-lt"/>
                      </a:endParaRPr>
                    </a:p>
                  </a:txBody>
                  <a:tcPr marL="9525" marR="9525" marT="9525" marB="0" anchor="ctr"/>
                </a:tc>
                <a:tc>
                  <a:txBody>
                    <a:bodyPr/>
                    <a:lstStyle/>
                    <a:p>
                      <a:pPr algn="ctr" fontAlgn="ctr"/>
                      <a:r>
                        <a:rPr lang="pt-BR" sz="1100" b="1" u="none" strike="noStrike" dirty="0">
                          <a:effectLst/>
                          <a:latin typeface="+mj-lt"/>
                        </a:rPr>
                        <a:t>Coeficiente de</a:t>
                      </a:r>
                    </a:p>
                    <a:p>
                      <a:pPr algn="ctr" fontAlgn="ctr"/>
                      <a:r>
                        <a:rPr lang="pt-BR" sz="1100" b="1" u="none" strike="noStrike" dirty="0">
                          <a:effectLst/>
                          <a:latin typeface="+mj-lt"/>
                        </a:rPr>
                        <a:t>Determinação</a:t>
                      </a:r>
                      <a:endParaRPr lang="pt-BR" sz="1100" b="1" i="0" u="none" strike="noStrike" dirty="0">
                        <a:solidFill>
                          <a:srgbClr val="000000"/>
                        </a:solidFill>
                        <a:effectLst/>
                        <a:latin typeface="+mj-lt"/>
                      </a:endParaRPr>
                    </a:p>
                  </a:txBody>
                  <a:tcPr marL="9525" marR="9525" marT="9525" marB="0" anchor="ctr"/>
                </a:tc>
                <a:tc>
                  <a:txBody>
                    <a:bodyPr/>
                    <a:lstStyle/>
                    <a:p>
                      <a:pPr algn="ctr" fontAlgn="ctr"/>
                      <a:r>
                        <a:rPr lang="pt-BR" sz="1100" b="1" u="none" strike="noStrike" dirty="0">
                          <a:effectLst/>
                          <a:latin typeface="+mj-lt"/>
                        </a:rPr>
                        <a:t>RMSE</a:t>
                      </a:r>
                      <a:endParaRPr lang="pt-BR" sz="1100" b="1"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3017395721"/>
                  </a:ext>
                </a:extLst>
              </a:tr>
              <a:tr h="407222">
                <a:tc>
                  <a:txBody>
                    <a:bodyPr/>
                    <a:lstStyle/>
                    <a:p>
                      <a:pPr algn="l" fontAlgn="ctr"/>
                      <a:r>
                        <a:rPr lang="pt-BR" sz="1100" u="none" strike="noStrike">
                          <a:effectLst/>
                          <a:latin typeface="+mj-lt"/>
                        </a:rPr>
                        <a:t>Regressão linear</a:t>
                      </a:r>
                      <a:endParaRPr lang="pt-BR" sz="1100" b="0" i="0" u="none" strike="noStrike">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93.66%</a:t>
                      </a:r>
                      <a:endParaRPr lang="pt-BR" sz="1100" b="0" i="0" u="none" strike="noStrike" dirty="0">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1.03</a:t>
                      </a:r>
                      <a:endParaRPr lang="pt-B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2337275868"/>
                  </a:ext>
                </a:extLst>
              </a:tr>
              <a:tr h="407222">
                <a:tc>
                  <a:txBody>
                    <a:bodyPr/>
                    <a:lstStyle/>
                    <a:p>
                      <a:pPr algn="l" fontAlgn="ctr"/>
                      <a:r>
                        <a:rPr lang="pt-BR" sz="1100" b="1" u="none" strike="noStrike" dirty="0">
                          <a:solidFill>
                            <a:srgbClr val="FF0000"/>
                          </a:solidFill>
                          <a:effectLst/>
                          <a:latin typeface="+mj-lt"/>
                        </a:rPr>
                        <a:t>ARIMA</a:t>
                      </a:r>
                      <a:endParaRPr lang="pt-BR" sz="1100" b="1" i="0" u="none" strike="noStrike" dirty="0">
                        <a:solidFill>
                          <a:srgbClr val="FF0000"/>
                        </a:solidFill>
                        <a:effectLst/>
                        <a:latin typeface="+mj-lt"/>
                      </a:endParaRPr>
                    </a:p>
                  </a:txBody>
                  <a:tcPr marL="9525" marR="9525" marT="9525" marB="0" anchor="ctr"/>
                </a:tc>
                <a:tc>
                  <a:txBody>
                    <a:bodyPr/>
                    <a:lstStyle/>
                    <a:p>
                      <a:pPr algn="ctr" fontAlgn="ctr"/>
                      <a:r>
                        <a:rPr lang="pt-BR" sz="1100" b="1" u="none" strike="noStrike">
                          <a:solidFill>
                            <a:srgbClr val="FF0000"/>
                          </a:solidFill>
                          <a:effectLst/>
                          <a:latin typeface="+mj-lt"/>
                        </a:rPr>
                        <a:t>97.26%</a:t>
                      </a:r>
                      <a:endParaRPr lang="pt-BR" sz="1100" b="1" i="0" u="none" strike="noStrike">
                        <a:solidFill>
                          <a:srgbClr val="FF0000"/>
                        </a:solidFill>
                        <a:effectLst/>
                        <a:latin typeface="+mj-lt"/>
                      </a:endParaRPr>
                    </a:p>
                  </a:txBody>
                  <a:tcPr marL="9525" marR="9525" marT="9525" marB="0" anchor="ctr"/>
                </a:tc>
                <a:tc>
                  <a:txBody>
                    <a:bodyPr/>
                    <a:lstStyle/>
                    <a:p>
                      <a:pPr algn="ctr" fontAlgn="ctr"/>
                      <a:r>
                        <a:rPr lang="pt-BR" sz="1100" b="1" u="none" strike="noStrike" dirty="0">
                          <a:solidFill>
                            <a:srgbClr val="FF0000"/>
                          </a:solidFill>
                          <a:effectLst/>
                          <a:latin typeface="+mj-lt"/>
                        </a:rPr>
                        <a:t>0.68</a:t>
                      </a:r>
                      <a:endParaRPr lang="pt-BR" sz="1100" b="1" i="0" u="none" strike="noStrike" dirty="0">
                        <a:solidFill>
                          <a:srgbClr val="FF0000"/>
                        </a:solidFill>
                        <a:effectLst/>
                        <a:latin typeface="+mj-lt"/>
                      </a:endParaRPr>
                    </a:p>
                  </a:txBody>
                  <a:tcPr marL="9525" marR="9525" marT="9525" marB="0" anchor="ctr"/>
                </a:tc>
                <a:extLst>
                  <a:ext uri="{0D108BD9-81ED-4DB2-BD59-A6C34878D82A}">
                    <a16:rowId xmlns:a16="http://schemas.microsoft.com/office/drawing/2014/main" val="2270078829"/>
                  </a:ext>
                </a:extLst>
              </a:tr>
              <a:tr h="382690">
                <a:tc>
                  <a:txBody>
                    <a:bodyPr/>
                    <a:lstStyle/>
                    <a:p>
                      <a:pPr algn="l" fontAlgn="ctr"/>
                      <a:r>
                        <a:rPr lang="pt-BR" sz="1100" u="none" strike="noStrike">
                          <a:effectLst/>
                          <a:latin typeface="+mj-lt"/>
                        </a:rPr>
                        <a:t>MLP(*)</a:t>
                      </a:r>
                      <a:endParaRPr lang="pt-BR" sz="1100" b="0" i="0" u="none" strike="noStrike">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93.66%</a:t>
                      </a:r>
                      <a:endParaRPr lang="pt-BR" sz="1100" b="0" i="0" u="none" strike="noStrike" dirty="0">
                        <a:solidFill>
                          <a:srgbClr val="000000"/>
                        </a:solidFill>
                        <a:effectLst/>
                        <a:latin typeface="+mj-lt"/>
                      </a:endParaRPr>
                    </a:p>
                  </a:txBody>
                  <a:tcPr marL="9525" marR="9525" marT="9525" marB="0" anchor="ctr"/>
                </a:tc>
                <a:tc>
                  <a:txBody>
                    <a:bodyPr/>
                    <a:lstStyle/>
                    <a:p>
                      <a:pPr algn="ctr" fontAlgn="ctr"/>
                      <a:r>
                        <a:rPr lang="pt-BR" sz="1100" u="none" strike="noStrike">
                          <a:effectLst/>
                          <a:latin typeface="+mj-lt"/>
                        </a:rPr>
                        <a:t>1.27</a:t>
                      </a:r>
                      <a:endParaRPr lang="pt-BR" sz="1100" b="0" i="0" u="none" strike="noStrike">
                        <a:solidFill>
                          <a:srgbClr val="000000"/>
                        </a:solidFill>
                        <a:effectLst/>
                        <a:latin typeface="+mj-lt"/>
                      </a:endParaRPr>
                    </a:p>
                  </a:txBody>
                  <a:tcPr marL="9525" marR="9525" marT="9525" marB="0" anchor="ctr"/>
                </a:tc>
                <a:extLst>
                  <a:ext uri="{0D108BD9-81ED-4DB2-BD59-A6C34878D82A}">
                    <a16:rowId xmlns:a16="http://schemas.microsoft.com/office/drawing/2014/main" val="3394344308"/>
                  </a:ext>
                </a:extLst>
              </a:tr>
              <a:tr h="407222">
                <a:tc>
                  <a:txBody>
                    <a:bodyPr/>
                    <a:lstStyle/>
                    <a:p>
                      <a:pPr algn="l" fontAlgn="ctr"/>
                      <a:r>
                        <a:rPr lang="pt-BR" sz="1100" u="none" strike="noStrike">
                          <a:effectLst/>
                          <a:latin typeface="+mj-lt"/>
                        </a:rPr>
                        <a:t>MLP c/ ajustes(*)</a:t>
                      </a:r>
                      <a:endParaRPr lang="pt-BR" sz="1100" b="0" i="0" u="none" strike="noStrike">
                        <a:solidFill>
                          <a:srgbClr val="000000"/>
                        </a:solidFill>
                        <a:effectLst/>
                        <a:latin typeface="+mj-lt"/>
                      </a:endParaRPr>
                    </a:p>
                  </a:txBody>
                  <a:tcPr marL="9525" marR="9525" marT="9525" marB="0" anchor="ctr"/>
                </a:tc>
                <a:tc>
                  <a:txBody>
                    <a:bodyPr/>
                    <a:lstStyle/>
                    <a:p>
                      <a:pPr algn="ctr" fontAlgn="ctr"/>
                      <a:r>
                        <a:rPr lang="pt-BR" sz="1100" u="none" strike="noStrike">
                          <a:effectLst/>
                          <a:latin typeface="+mj-lt"/>
                        </a:rPr>
                        <a:t>68,68%</a:t>
                      </a:r>
                      <a:endParaRPr lang="pt-BR" sz="1100" b="0" i="0" u="none" strike="noStrike">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1.67</a:t>
                      </a:r>
                      <a:endParaRPr lang="pt-B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909766068"/>
                  </a:ext>
                </a:extLst>
              </a:tr>
            </a:tbl>
          </a:graphicData>
        </a:graphic>
      </p:graphicFrame>
      <p:sp>
        <p:nvSpPr>
          <p:cNvPr id="13" name="Espaço Reservado para Conteúdo 10">
            <a:extLst>
              <a:ext uri="{FF2B5EF4-FFF2-40B4-BE49-F238E27FC236}">
                <a16:creationId xmlns:a16="http://schemas.microsoft.com/office/drawing/2014/main" id="{CDF282CB-D838-4C2A-AF1B-04E6496EB2DA}"/>
              </a:ext>
            </a:extLst>
          </p:cNvPr>
          <p:cNvSpPr>
            <a:spLocks noGrp="1"/>
          </p:cNvSpPr>
          <p:nvPr>
            <p:ph sz="half" idx="1"/>
          </p:nvPr>
        </p:nvSpPr>
        <p:spPr>
          <a:xfrm>
            <a:off x="1257298" y="2014483"/>
            <a:ext cx="3556001" cy="488633"/>
          </a:xfrm>
        </p:spPr>
        <p:txBody>
          <a:bodyPr>
            <a:noAutofit/>
          </a:bodyPr>
          <a:lstStyle/>
          <a:p>
            <a:pPr>
              <a:buFont typeface="Wingdings" panose="05000000000000000000" pitchFamily="2" charset="2"/>
              <a:buChar char="Ø"/>
            </a:pPr>
            <a:r>
              <a:rPr lang="pt-BR" sz="1600" b="1" dirty="0">
                <a:latin typeface="+mj-lt"/>
              </a:rPr>
              <a:t> Desempenho na avaliação:</a:t>
            </a:r>
          </a:p>
          <a:p>
            <a:pPr>
              <a:buFont typeface="Wingdings" panose="05000000000000000000" pitchFamily="2" charset="2"/>
              <a:buChar char="Ø"/>
            </a:pPr>
            <a:endParaRPr lang="pt-BR" sz="1500" b="1" dirty="0">
              <a:latin typeface="+mj-lt"/>
            </a:endParaRPr>
          </a:p>
        </p:txBody>
      </p:sp>
      <p:sp>
        <p:nvSpPr>
          <p:cNvPr id="14" name="Espaço Reservado para Conteúdo 10">
            <a:extLst>
              <a:ext uri="{FF2B5EF4-FFF2-40B4-BE49-F238E27FC236}">
                <a16:creationId xmlns:a16="http://schemas.microsoft.com/office/drawing/2014/main" id="{A76F3AB6-061B-453B-A8AB-287D44756B31}"/>
              </a:ext>
            </a:extLst>
          </p:cNvPr>
          <p:cNvSpPr txBox="1">
            <a:spLocks/>
          </p:cNvSpPr>
          <p:nvPr/>
        </p:nvSpPr>
        <p:spPr>
          <a:xfrm>
            <a:off x="6840450" y="2000141"/>
            <a:ext cx="3716020" cy="4886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sz="1600" b="1" dirty="0">
                <a:latin typeface="+mj-lt"/>
              </a:rPr>
              <a:t>Desempenho na validação:</a:t>
            </a:r>
          </a:p>
          <a:p>
            <a:pPr>
              <a:buFont typeface="Wingdings" panose="05000000000000000000" pitchFamily="2" charset="2"/>
              <a:buChar char="Ø"/>
            </a:pPr>
            <a:endParaRPr lang="pt-BR" sz="1500" b="1" dirty="0">
              <a:latin typeface="+mj-lt"/>
            </a:endParaRPr>
          </a:p>
        </p:txBody>
      </p:sp>
      <p:graphicFrame>
        <p:nvGraphicFramePr>
          <p:cNvPr id="15" name="Gráfico 14">
            <a:extLst>
              <a:ext uri="{FF2B5EF4-FFF2-40B4-BE49-F238E27FC236}">
                <a16:creationId xmlns:a16="http://schemas.microsoft.com/office/drawing/2014/main" id="{7CBFCF97-ED10-4E5B-BDF8-137B2754669C}"/>
              </a:ext>
            </a:extLst>
          </p:cNvPr>
          <p:cNvGraphicFramePr>
            <a:graphicFrameLocks/>
          </p:cNvGraphicFramePr>
          <p:nvPr>
            <p:extLst>
              <p:ext uri="{D42A27DB-BD31-4B8C-83A1-F6EECF244321}">
                <p14:modId xmlns:p14="http://schemas.microsoft.com/office/powerpoint/2010/main" val="3387678659"/>
              </p:ext>
            </p:extLst>
          </p:nvPr>
        </p:nvGraphicFramePr>
        <p:xfrm>
          <a:off x="6701472" y="2415330"/>
          <a:ext cx="4276725" cy="2646379"/>
        </p:xfrm>
        <a:graphic>
          <a:graphicData uri="http://schemas.openxmlformats.org/drawingml/2006/chart">
            <c:chart xmlns:c="http://schemas.openxmlformats.org/drawingml/2006/chart" xmlns:r="http://schemas.openxmlformats.org/officeDocument/2006/relationships" r:id="rId2"/>
          </a:graphicData>
        </a:graphic>
      </p:graphicFrame>
      <p:sp>
        <p:nvSpPr>
          <p:cNvPr id="16" name="Espaço Reservado para Conteúdo 10">
            <a:extLst>
              <a:ext uri="{FF2B5EF4-FFF2-40B4-BE49-F238E27FC236}">
                <a16:creationId xmlns:a16="http://schemas.microsoft.com/office/drawing/2014/main" id="{6E7350C0-24A0-4660-8BA1-2CA323F9DF6C}"/>
              </a:ext>
            </a:extLst>
          </p:cNvPr>
          <p:cNvSpPr txBox="1">
            <a:spLocks/>
          </p:cNvSpPr>
          <p:nvPr/>
        </p:nvSpPr>
        <p:spPr>
          <a:xfrm>
            <a:off x="1241424" y="5173869"/>
            <a:ext cx="3571875" cy="4886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pt-BR" sz="1600" dirty="0">
                <a:latin typeface="+mj-lt"/>
              </a:rPr>
              <a:t>Melhor resultado na avaliação: </a:t>
            </a:r>
            <a:r>
              <a:rPr lang="pt-BR" sz="1600" b="1" dirty="0">
                <a:latin typeface="+mj-lt"/>
              </a:rPr>
              <a:t>ARIMA</a:t>
            </a:r>
          </a:p>
          <a:p>
            <a:pPr>
              <a:buFont typeface="Wingdings" panose="05000000000000000000" pitchFamily="2" charset="2"/>
              <a:buChar char="Ø"/>
            </a:pPr>
            <a:endParaRPr lang="pt-BR" sz="1500" b="1" dirty="0">
              <a:latin typeface="+mj-lt"/>
            </a:endParaRPr>
          </a:p>
        </p:txBody>
      </p:sp>
      <p:sp>
        <p:nvSpPr>
          <p:cNvPr id="17" name="Espaço Reservado para Conteúdo 10">
            <a:extLst>
              <a:ext uri="{FF2B5EF4-FFF2-40B4-BE49-F238E27FC236}">
                <a16:creationId xmlns:a16="http://schemas.microsoft.com/office/drawing/2014/main" id="{3257E7F1-DADB-4D00-957F-4E8700CF5045}"/>
              </a:ext>
            </a:extLst>
          </p:cNvPr>
          <p:cNvSpPr txBox="1">
            <a:spLocks/>
          </p:cNvSpPr>
          <p:nvPr/>
        </p:nvSpPr>
        <p:spPr>
          <a:xfrm>
            <a:off x="6981824" y="5205357"/>
            <a:ext cx="4276724" cy="4886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pt-BR" sz="1600" dirty="0">
                <a:latin typeface="+mj-lt"/>
              </a:rPr>
              <a:t>Melhor resultado na predição: </a:t>
            </a:r>
            <a:r>
              <a:rPr lang="pt-BR" sz="1600" b="1" dirty="0">
                <a:latin typeface="+mj-lt"/>
              </a:rPr>
              <a:t>Regressão linear</a:t>
            </a:r>
          </a:p>
          <a:p>
            <a:pPr>
              <a:buFont typeface="Wingdings" panose="05000000000000000000" pitchFamily="2" charset="2"/>
              <a:buChar char="Ø"/>
            </a:pPr>
            <a:endParaRPr lang="pt-BR" sz="1500" b="1" dirty="0">
              <a:latin typeface="+mj-lt"/>
            </a:endParaRPr>
          </a:p>
        </p:txBody>
      </p:sp>
      <p:pic>
        <p:nvPicPr>
          <p:cNvPr id="19" name="Imagem 18">
            <a:extLst>
              <a:ext uri="{FF2B5EF4-FFF2-40B4-BE49-F238E27FC236}">
                <a16:creationId xmlns:a16="http://schemas.microsoft.com/office/drawing/2014/main" id="{140F9B6B-B0D0-456E-BB3C-F6CFDCFFA2D2}"/>
              </a:ext>
            </a:extLst>
          </p:cNvPr>
          <p:cNvPicPr>
            <a:picLocks noChangeAspect="1"/>
          </p:cNvPicPr>
          <p:nvPr/>
        </p:nvPicPr>
        <p:blipFill>
          <a:blip r:embed="rId3"/>
          <a:stretch>
            <a:fillRect/>
          </a:stretch>
        </p:blipFill>
        <p:spPr>
          <a:xfrm>
            <a:off x="10231408" y="744660"/>
            <a:ext cx="962025" cy="981075"/>
          </a:xfrm>
          <a:prstGeom prst="rect">
            <a:avLst/>
          </a:prstGeom>
        </p:spPr>
      </p:pic>
    </p:spTree>
    <p:extLst>
      <p:ext uri="{BB962C8B-B14F-4D97-AF65-F5344CB8AC3E}">
        <p14:creationId xmlns:p14="http://schemas.microsoft.com/office/powerpoint/2010/main" val="128526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56511-4304-4CAD-B447-D2EE5000EEC5}"/>
              </a:ext>
            </a:extLst>
          </p:cNvPr>
          <p:cNvSpPr>
            <a:spLocks noGrp="1"/>
          </p:cNvSpPr>
          <p:nvPr>
            <p:ph type="ctrTitle"/>
          </p:nvPr>
        </p:nvSpPr>
        <p:spPr/>
        <p:txBody>
          <a:bodyPr>
            <a:normAutofit/>
          </a:bodyPr>
          <a:lstStyle/>
          <a:p>
            <a:r>
              <a:rPr lang="pt-BR" sz="7000" dirty="0"/>
              <a:t>Muito obrigado!</a:t>
            </a:r>
          </a:p>
        </p:txBody>
      </p:sp>
    </p:spTree>
    <p:extLst>
      <p:ext uri="{BB962C8B-B14F-4D97-AF65-F5344CB8AC3E}">
        <p14:creationId xmlns:p14="http://schemas.microsoft.com/office/powerpoint/2010/main" val="396404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32DF7-1539-4636-97E6-8662CFBBCB12}"/>
              </a:ext>
            </a:extLst>
          </p:cNvPr>
          <p:cNvSpPr>
            <a:spLocks noGrp="1"/>
          </p:cNvSpPr>
          <p:nvPr>
            <p:ph type="title"/>
          </p:nvPr>
        </p:nvSpPr>
        <p:spPr>
          <a:xfrm>
            <a:off x="1097280" y="286603"/>
            <a:ext cx="10058400" cy="1450757"/>
          </a:xfrm>
        </p:spPr>
        <p:txBody>
          <a:bodyPr>
            <a:normAutofit/>
          </a:bodyPr>
          <a:lstStyle/>
          <a:p>
            <a:r>
              <a:rPr lang="pt-BR" dirty="0"/>
              <a:t>Contexto e Motivação</a:t>
            </a:r>
          </a:p>
        </p:txBody>
      </p:sp>
      <p:sp>
        <p:nvSpPr>
          <p:cNvPr id="3" name="Espaço Reservado para Conteúdo 2">
            <a:extLst>
              <a:ext uri="{FF2B5EF4-FFF2-40B4-BE49-F238E27FC236}">
                <a16:creationId xmlns:a16="http://schemas.microsoft.com/office/drawing/2014/main" id="{F89B11D8-0EFD-47C1-83C0-3F8196057640}"/>
              </a:ext>
            </a:extLst>
          </p:cNvPr>
          <p:cNvSpPr>
            <a:spLocks noGrp="1"/>
          </p:cNvSpPr>
          <p:nvPr>
            <p:ph idx="1"/>
          </p:nvPr>
        </p:nvSpPr>
        <p:spPr>
          <a:xfrm>
            <a:off x="1097279" y="1845734"/>
            <a:ext cx="6923292" cy="4023360"/>
          </a:xfrm>
        </p:spPr>
        <p:txBody>
          <a:bodyPr>
            <a:normAutofit/>
          </a:bodyPr>
          <a:lstStyle/>
          <a:p>
            <a:pPr>
              <a:buFont typeface="Wingdings" panose="05000000000000000000" pitchFamily="2" charset="2"/>
              <a:buChar char="Ø"/>
            </a:pPr>
            <a:r>
              <a:rPr lang="pt-BR" sz="2200" dirty="0">
                <a:latin typeface="+mj-lt"/>
              </a:rPr>
              <a:t> Oportunidade de investimento no Mercado Financeiro Brasileiro</a:t>
            </a:r>
          </a:p>
          <a:p>
            <a:pPr>
              <a:buFont typeface="Wingdings" panose="05000000000000000000" pitchFamily="2" charset="2"/>
              <a:buChar char="Ø"/>
            </a:pPr>
            <a:r>
              <a:rPr lang="pt-BR" sz="2200" dirty="0">
                <a:latin typeface="+mj-lt"/>
              </a:rPr>
              <a:t>As ações estão mais atrativas aos brasileiros:</a:t>
            </a:r>
          </a:p>
          <a:p>
            <a:pPr lvl="1"/>
            <a:r>
              <a:rPr lang="pt-BR" sz="2200" dirty="0">
                <a:latin typeface="+mj-lt"/>
              </a:rPr>
              <a:t>Mercado é regulado (B3, CVM, entre outros);</a:t>
            </a:r>
          </a:p>
          <a:p>
            <a:pPr lvl="1"/>
            <a:r>
              <a:rPr lang="pt-BR" sz="2200" dirty="0">
                <a:latin typeface="+mj-lt"/>
              </a:rPr>
              <a:t>Negociações são online;</a:t>
            </a:r>
          </a:p>
          <a:p>
            <a:pPr lvl="1"/>
            <a:r>
              <a:rPr lang="pt-BR" sz="2200" dirty="0">
                <a:latin typeface="+mj-lt"/>
              </a:rPr>
              <a:t>Queda contínua da Taxa Selic;</a:t>
            </a:r>
          </a:p>
          <a:p>
            <a:pPr lvl="1"/>
            <a:r>
              <a:rPr lang="pt-BR" sz="2200" dirty="0">
                <a:latin typeface="+mj-lt"/>
              </a:rPr>
              <a:t>Potencial de retorno financeiro.</a:t>
            </a:r>
          </a:p>
          <a:p>
            <a:pPr>
              <a:buFont typeface="Wingdings" panose="05000000000000000000" pitchFamily="2" charset="2"/>
              <a:buChar char="Ø"/>
            </a:pPr>
            <a:r>
              <a:rPr lang="pt-BR" sz="2200" dirty="0">
                <a:latin typeface="+mj-lt"/>
              </a:rPr>
              <a:t>Técnicas para investimentos;</a:t>
            </a:r>
          </a:p>
          <a:p>
            <a:pPr>
              <a:buFont typeface="Wingdings" panose="05000000000000000000" pitchFamily="2" charset="2"/>
              <a:buChar char="Ø"/>
            </a:pPr>
            <a:r>
              <a:rPr lang="pt-BR" sz="2200" dirty="0">
                <a:latin typeface="+mj-lt"/>
              </a:rPr>
              <a:t>Aprendizado de Máquina (</a:t>
            </a:r>
            <a:r>
              <a:rPr lang="pt-BR" sz="2200" dirty="0" err="1">
                <a:latin typeface="+mj-lt"/>
              </a:rPr>
              <a:t>Machine</a:t>
            </a:r>
            <a:r>
              <a:rPr lang="pt-BR" sz="2200" dirty="0">
                <a:latin typeface="+mj-lt"/>
              </a:rPr>
              <a:t> Learning) como apoio.</a:t>
            </a:r>
          </a:p>
          <a:p>
            <a:pPr marL="0" indent="0">
              <a:buNone/>
            </a:pPr>
            <a:endParaRPr lang="pt-BR" dirty="0">
              <a:latin typeface="+mj-lt"/>
            </a:endParaRPr>
          </a:p>
        </p:txBody>
      </p:sp>
      <p:pic>
        <p:nvPicPr>
          <p:cNvPr id="5" name="Imagem 4" descr="Desenho de personagem de desenho animado&#10;&#10;Descrição gerada automaticamente com confiança média">
            <a:extLst>
              <a:ext uri="{FF2B5EF4-FFF2-40B4-BE49-F238E27FC236}">
                <a16:creationId xmlns:a16="http://schemas.microsoft.com/office/drawing/2014/main" id="{AEEE2F95-EE50-46BD-82B1-7AF6E774E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571" y="2678021"/>
            <a:ext cx="3135109" cy="1771336"/>
          </a:xfrm>
          <a:prstGeom prst="rect">
            <a:avLst/>
          </a:prstGeom>
        </p:spPr>
      </p:pic>
      <p:sp>
        <p:nvSpPr>
          <p:cNvPr id="6" name="Espaço Reservado para Número de Slide 5">
            <a:extLst>
              <a:ext uri="{FF2B5EF4-FFF2-40B4-BE49-F238E27FC236}">
                <a16:creationId xmlns:a16="http://schemas.microsoft.com/office/drawing/2014/main" id="{E5587096-F7E0-404E-A206-0BA42EAE2F47}"/>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mtClean="0"/>
              <a:pPr>
                <a:spcAft>
                  <a:spcPts val="600"/>
                </a:spcAft>
              </a:pPr>
              <a:t>2</a:t>
            </a:fld>
            <a:endParaRPr lang="pt-BR"/>
          </a:p>
        </p:txBody>
      </p:sp>
    </p:spTree>
    <p:extLst>
      <p:ext uri="{BB962C8B-B14F-4D97-AF65-F5344CB8AC3E}">
        <p14:creationId xmlns:p14="http://schemas.microsoft.com/office/powerpoint/2010/main" val="38212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6E843-897D-4342-9397-16E6187AD88F}"/>
              </a:ext>
            </a:extLst>
          </p:cNvPr>
          <p:cNvSpPr>
            <a:spLocks noGrp="1"/>
          </p:cNvSpPr>
          <p:nvPr>
            <p:ph type="title"/>
          </p:nvPr>
        </p:nvSpPr>
        <p:spPr/>
        <p:txBody>
          <a:bodyPr/>
          <a:lstStyle/>
          <a:p>
            <a:r>
              <a:rPr lang="pt-BR" dirty="0"/>
              <a:t>Problema proposto</a:t>
            </a:r>
          </a:p>
        </p:txBody>
      </p:sp>
      <p:sp>
        <p:nvSpPr>
          <p:cNvPr id="3" name="Espaço Reservado para Conteúdo 2">
            <a:extLst>
              <a:ext uri="{FF2B5EF4-FFF2-40B4-BE49-F238E27FC236}">
                <a16:creationId xmlns:a16="http://schemas.microsoft.com/office/drawing/2014/main" id="{1AAEAFDE-C28F-44B6-8A6F-6FD65609EC17}"/>
              </a:ext>
            </a:extLst>
          </p:cNvPr>
          <p:cNvSpPr>
            <a:spLocks noGrp="1"/>
          </p:cNvSpPr>
          <p:nvPr>
            <p:ph idx="1"/>
          </p:nvPr>
        </p:nvSpPr>
        <p:spPr/>
        <p:txBody>
          <a:bodyPr/>
          <a:lstStyle/>
          <a:p>
            <a:pPr algn="just">
              <a:lnSpc>
                <a:spcPct val="150000"/>
              </a:lnSpc>
              <a:spcAft>
                <a:spcPts val="1000"/>
              </a:spcAft>
            </a:pPr>
            <a:r>
              <a:rPr lang="pt-BR" sz="1800" b="1" dirty="0">
                <a:effectLst/>
                <a:latin typeface="+mj-lt"/>
                <a:ea typeface="Calibri" panose="020F0502020204030204" pitchFamily="34" charset="0"/>
                <a:cs typeface="Times New Roman" panose="02020603050405020304" pitchFamily="18" charset="0"/>
              </a:rPr>
              <a:t>Qual abordagem, utilizando </a:t>
            </a:r>
            <a:r>
              <a:rPr lang="pt-BR" sz="1800" b="1" dirty="0" err="1">
                <a:effectLst/>
                <a:latin typeface="+mj-lt"/>
                <a:ea typeface="Calibri" panose="020F0502020204030204" pitchFamily="34" charset="0"/>
                <a:cs typeface="Times New Roman" panose="02020603050405020304" pitchFamily="18" charset="0"/>
              </a:rPr>
              <a:t>Machine</a:t>
            </a:r>
            <a:r>
              <a:rPr lang="pt-BR" sz="1800" b="1" dirty="0">
                <a:effectLst/>
                <a:latin typeface="+mj-lt"/>
                <a:ea typeface="Calibri" panose="020F0502020204030204" pitchFamily="34" charset="0"/>
                <a:cs typeface="Times New Roman" panose="02020603050405020304" pitchFamily="18" charset="0"/>
              </a:rPr>
              <a:t> Learning, apresenta melhor resultado na predição de preço de uma ação, de modo que seja uma ferramenta útil para auxiliar no processo de tomada de decisão para compra ou venda de ações de curto prazo?</a:t>
            </a:r>
          </a:p>
          <a:p>
            <a:pPr algn="just">
              <a:lnSpc>
                <a:spcPct val="150000"/>
              </a:lnSpc>
              <a:spcAft>
                <a:spcPts val="1000"/>
              </a:spcAft>
            </a:pPr>
            <a:r>
              <a:rPr lang="pt-BR" sz="1800" dirty="0">
                <a:ea typeface="Calibri" panose="020F0502020204030204" pitchFamily="34" charset="0"/>
                <a:cs typeface="Times New Roman" panose="02020603050405020304" pitchFamily="18" charset="0"/>
              </a:rPr>
              <a:t>Plano de ação:</a:t>
            </a:r>
          </a:p>
          <a:p>
            <a:pPr algn="just">
              <a:lnSpc>
                <a:spcPct val="150000"/>
              </a:lnSpc>
              <a:spcAft>
                <a:spcPts val="1000"/>
              </a:spcAft>
            </a:pPr>
            <a:endParaRPr lang="pt-BR"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Espaço Reservado para Número de Slide 5">
            <a:extLst>
              <a:ext uri="{FF2B5EF4-FFF2-40B4-BE49-F238E27FC236}">
                <a16:creationId xmlns:a16="http://schemas.microsoft.com/office/drawing/2014/main" id="{2E4403E5-1247-4F11-9EF5-57474FEFC482}"/>
              </a:ext>
            </a:extLst>
          </p:cNvPr>
          <p:cNvSpPr>
            <a:spLocks noGrp="1"/>
          </p:cNvSpPr>
          <p:nvPr>
            <p:ph type="sldNum" sz="quarter" idx="12"/>
          </p:nvPr>
        </p:nvSpPr>
        <p:spPr/>
        <p:txBody>
          <a:bodyPr/>
          <a:lstStyle/>
          <a:p>
            <a:fld id="{96C7072D-3C4C-4F98-A70A-7E031AA00953}" type="slidenum">
              <a:rPr lang="pt-BR" smtClean="0"/>
              <a:t>3</a:t>
            </a:fld>
            <a:endParaRPr lang="pt-BR"/>
          </a:p>
        </p:txBody>
      </p:sp>
      <p:graphicFrame>
        <p:nvGraphicFramePr>
          <p:cNvPr id="8" name="Tabela 7">
            <a:extLst>
              <a:ext uri="{FF2B5EF4-FFF2-40B4-BE49-F238E27FC236}">
                <a16:creationId xmlns:a16="http://schemas.microsoft.com/office/drawing/2014/main" id="{D2335C00-E022-4BD7-A24F-B62D35F30AD8}"/>
              </a:ext>
            </a:extLst>
          </p:cNvPr>
          <p:cNvGraphicFramePr>
            <a:graphicFrameLocks noGrp="1"/>
          </p:cNvGraphicFramePr>
          <p:nvPr>
            <p:extLst>
              <p:ext uri="{D42A27DB-BD31-4B8C-83A1-F6EECF244321}">
                <p14:modId xmlns:p14="http://schemas.microsoft.com/office/powerpoint/2010/main" val="2650602919"/>
              </p:ext>
            </p:extLst>
          </p:nvPr>
        </p:nvGraphicFramePr>
        <p:xfrm>
          <a:off x="1180729" y="4110361"/>
          <a:ext cx="10058400" cy="1867729"/>
        </p:xfrm>
        <a:graphic>
          <a:graphicData uri="http://schemas.openxmlformats.org/drawingml/2006/table">
            <a:tbl>
              <a:tblPr firstRow="1" firstCol="1" bandRow="1">
                <a:tableStyleId>{5940675A-B579-460E-94D1-54222C63F5DA}</a:tableStyleId>
              </a:tblPr>
              <a:tblGrid>
                <a:gridCol w="1891882">
                  <a:extLst>
                    <a:ext uri="{9D8B030D-6E8A-4147-A177-3AD203B41FA5}">
                      <a16:colId xmlns:a16="http://schemas.microsoft.com/office/drawing/2014/main" val="2561315318"/>
                    </a:ext>
                  </a:extLst>
                </a:gridCol>
                <a:gridCol w="2057802">
                  <a:extLst>
                    <a:ext uri="{9D8B030D-6E8A-4147-A177-3AD203B41FA5}">
                      <a16:colId xmlns:a16="http://schemas.microsoft.com/office/drawing/2014/main" val="3058343138"/>
                    </a:ext>
                  </a:extLst>
                </a:gridCol>
                <a:gridCol w="2055777">
                  <a:extLst>
                    <a:ext uri="{9D8B030D-6E8A-4147-A177-3AD203B41FA5}">
                      <a16:colId xmlns:a16="http://schemas.microsoft.com/office/drawing/2014/main" val="327211485"/>
                    </a:ext>
                  </a:extLst>
                </a:gridCol>
                <a:gridCol w="2057802">
                  <a:extLst>
                    <a:ext uri="{9D8B030D-6E8A-4147-A177-3AD203B41FA5}">
                      <a16:colId xmlns:a16="http://schemas.microsoft.com/office/drawing/2014/main" val="743438999"/>
                    </a:ext>
                  </a:extLst>
                </a:gridCol>
                <a:gridCol w="1995137">
                  <a:extLst>
                    <a:ext uri="{9D8B030D-6E8A-4147-A177-3AD203B41FA5}">
                      <a16:colId xmlns:a16="http://schemas.microsoft.com/office/drawing/2014/main" val="3616987742"/>
                    </a:ext>
                  </a:extLst>
                </a:gridCol>
              </a:tblGrid>
              <a:tr h="445847">
                <a:tc>
                  <a:txBody>
                    <a:bodyPr/>
                    <a:lstStyle/>
                    <a:p>
                      <a:pPr>
                        <a:lnSpc>
                          <a:spcPct val="107000"/>
                        </a:lnSpc>
                        <a:spcAft>
                          <a:spcPts val="800"/>
                        </a:spcAft>
                      </a:pPr>
                      <a:r>
                        <a:rPr lang="pt-BR" sz="1400" b="1" i="1" dirty="0">
                          <a:effectLst/>
                          <a:latin typeface="+mj-lt"/>
                        </a:rPr>
                        <a:t>Por que o problema é importante?</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De quem são os dados analisados?</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O que será feito?</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De onde são os dados?</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De quando são os dados?</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extLst>
                  <a:ext uri="{0D108BD9-81ED-4DB2-BD59-A6C34878D82A}">
                    <a16:rowId xmlns:a16="http://schemas.microsoft.com/office/drawing/2014/main" val="354990691"/>
                  </a:ext>
                </a:extLst>
              </a:tr>
              <a:tr h="1421260">
                <a:tc>
                  <a:txBody>
                    <a:bodyPr/>
                    <a:lstStyle/>
                    <a:p>
                      <a:pPr marL="197485">
                        <a:lnSpc>
                          <a:spcPct val="107000"/>
                        </a:lnSpc>
                      </a:pPr>
                      <a:r>
                        <a:rPr lang="pt-BR" sz="1400" i="1" dirty="0">
                          <a:effectLst/>
                          <a:latin typeface="+mj-lt"/>
                        </a:rPr>
                        <a:t> </a:t>
                      </a:r>
                    </a:p>
                    <a:p>
                      <a:pPr marL="0" lvl="0" indent="0">
                        <a:lnSpc>
                          <a:spcPct val="107000"/>
                        </a:lnSpc>
                        <a:buFont typeface="Symbol" panose="05050102010706020507" pitchFamily="18" charset="2"/>
                        <a:buNone/>
                      </a:pPr>
                      <a:r>
                        <a:rPr lang="pt-BR" sz="1400" i="1" dirty="0">
                          <a:effectLst/>
                          <a:latin typeface="+mj-lt"/>
                        </a:rPr>
                        <a:t>Riscos altos em aplicações financeiras</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buFont typeface="Symbol" panose="05050102010706020507" pitchFamily="18" charset="2"/>
                        <a:buNone/>
                      </a:pPr>
                      <a:r>
                        <a:rPr lang="pt-BR" sz="1400" i="1" dirty="0">
                          <a:effectLst/>
                          <a:latin typeface="+mj-lt"/>
                        </a:rPr>
                        <a:t>Ativos negociados na bolsa de valores – B3</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spcAft>
                          <a:spcPts val="800"/>
                        </a:spcAft>
                        <a:buFont typeface="Symbol" panose="05050102010706020507" pitchFamily="18" charset="2"/>
                        <a:buNone/>
                      </a:pPr>
                      <a:r>
                        <a:rPr lang="pt-BR" sz="1400" i="1" dirty="0">
                          <a:effectLst/>
                          <a:latin typeface="+mj-lt"/>
                        </a:rPr>
                        <a:t>Elaborar uma ferramenta preditiva que auxilie no processo de tomada de decisão para compra ou venda de ações </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buFont typeface="Symbol" panose="05050102010706020507" pitchFamily="18" charset="2"/>
                        <a:buNone/>
                      </a:pPr>
                      <a:r>
                        <a:rPr lang="pt-BR" sz="1400" i="1" dirty="0">
                          <a:effectLst/>
                          <a:latin typeface="+mj-lt"/>
                        </a:rPr>
                        <a:t>Dados disponibilizados publicamente nos sites: </a:t>
                      </a:r>
                    </a:p>
                    <a:p>
                      <a:pPr marL="0" lvl="0" indent="0">
                        <a:lnSpc>
                          <a:spcPct val="107000"/>
                        </a:lnSpc>
                        <a:buFont typeface="Symbol" panose="05050102010706020507" pitchFamily="18" charset="2"/>
                        <a:buNone/>
                      </a:pPr>
                      <a:r>
                        <a:rPr lang="pt-BR" sz="1400" i="1" dirty="0">
                          <a:effectLst/>
                          <a:latin typeface="+mj-lt"/>
                        </a:rPr>
                        <a:t>- Yahoo </a:t>
                      </a:r>
                      <a:r>
                        <a:rPr lang="pt-BR" sz="1400" i="1" dirty="0" err="1">
                          <a:effectLst/>
                          <a:latin typeface="+mj-lt"/>
                        </a:rPr>
                        <a:t>Finance</a:t>
                      </a:r>
                      <a:endParaRPr lang="pt-BR" sz="1400" i="1" dirty="0">
                        <a:effectLst/>
                        <a:latin typeface="+mj-lt"/>
                      </a:endParaRPr>
                    </a:p>
                    <a:p>
                      <a:pPr marL="0" lvl="0" indent="0">
                        <a:lnSpc>
                          <a:spcPct val="107000"/>
                        </a:lnSpc>
                        <a:buFont typeface="Symbol" panose="05050102010706020507" pitchFamily="18" charset="2"/>
                        <a:buNone/>
                      </a:pPr>
                      <a:r>
                        <a:rPr lang="pt-BR" sz="1400" i="1" dirty="0">
                          <a:effectLst/>
                          <a:latin typeface="+mj-lt"/>
                          <a:ea typeface="Calibri" panose="020F0502020204030204" pitchFamily="34" charset="0"/>
                          <a:cs typeface="Times New Roman" panose="02020603050405020304" pitchFamily="18" charset="0"/>
                        </a:rPr>
                        <a:t>- </a:t>
                      </a:r>
                      <a:r>
                        <a:rPr lang="pt-BR" sz="1400" i="1" dirty="0" err="1">
                          <a:effectLst/>
                          <a:latin typeface="+mj-lt"/>
                          <a:ea typeface="Calibri" panose="020F0502020204030204" pitchFamily="34" charset="0"/>
                          <a:cs typeface="Times New Roman" panose="02020603050405020304" pitchFamily="18" charset="0"/>
                        </a:rPr>
                        <a:t>Investing</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spcAft>
                          <a:spcPts val="800"/>
                        </a:spcAft>
                        <a:buFont typeface="Symbol" panose="05050102010706020507" pitchFamily="18" charset="2"/>
                        <a:buNone/>
                      </a:pPr>
                      <a:r>
                        <a:rPr lang="pt-BR" sz="1400" i="1" dirty="0">
                          <a:effectLst/>
                          <a:latin typeface="+mj-lt"/>
                        </a:rPr>
                        <a:t>Período de análise é:</a:t>
                      </a:r>
                    </a:p>
                    <a:p>
                      <a:pPr marL="0" lvl="0" indent="0">
                        <a:lnSpc>
                          <a:spcPct val="107000"/>
                        </a:lnSpc>
                        <a:spcAft>
                          <a:spcPts val="800"/>
                        </a:spcAft>
                        <a:buFont typeface="Symbol" panose="05050102010706020507" pitchFamily="18" charset="2"/>
                        <a:buNone/>
                      </a:pPr>
                      <a:r>
                        <a:rPr lang="pt-BR" sz="1400" i="1" dirty="0">
                          <a:effectLst/>
                          <a:latin typeface="+mj-lt"/>
                        </a:rPr>
                        <a:t>01.01.2016 a 30.06.2021</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extLst>
                  <a:ext uri="{0D108BD9-81ED-4DB2-BD59-A6C34878D82A}">
                    <a16:rowId xmlns:a16="http://schemas.microsoft.com/office/drawing/2014/main" val="464145892"/>
                  </a:ext>
                </a:extLst>
              </a:tr>
            </a:tbl>
          </a:graphicData>
        </a:graphic>
      </p:graphicFrame>
    </p:spTree>
    <p:extLst>
      <p:ext uri="{BB962C8B-B14F-4D97-AF65-F5344CB8AC3E}">
        <p14:creationId xmlns:p14="http://schemas.microsoft.com/office/powerpoint/2010/main" val="134096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ED810-D61F-4D0D-9E5F-BB37CB918BEF}"/>
              </a:ext>
            </a:extLst>
          </p:cNvPr>
          <p:cNvSpPr>
            <a:spLocks noGrp="1"/>
          </p:cNvSpPr>
          <p:nvPr>
            <p:ph type="title"/>
          </p:nvPr>
        </p:nvSpPr>
        <p:spPr>
          <a:xfrm>
            <a:off x="1097280" y="286603"/>
            <a:ext cx="10058400" cy="1450757"/>
          </a:xfrm>
        </p:spPr>
        <p:txBody>
          <a:bodyPr>
            <a:normAutofit/>
          </a:bodyPr>
          <a:lstStyle/>
          <a:p>
            <a:r>
              <a:rPr lang="pt-BR" dirty="0"/>
              <a:t>Objetivos</a:t>
            </a:r>
          </a:p>
        </p:txBody>
      </p:sp>
      <p:sp>
        <p:nvSpPr>
          <p:cNvPr id="3" name="Espaço Reservado para Conteúdo 2">
            <a:extLst>
              <a:ext uri="{FF2B5EF4-FFF2-40B4-BE49-F238E27FC236}">
                <a16:creationId xmlns:a16="http://schemas.microsoft.com/office/drawing/2014/main" id="{D7AE2F2E-BCD3-48BF-92EC-34FBEFF3A106}"/>
              </a:ext>
            </a:extLst>
          </p:cNvPr>
          <p:cNvSpPr>
            <a:spLocks noGrp="1"/>
          </p:cNvSpPr>
          <p:nvPr>
            <p:ph idx="1"/>
          </p:nvPr>
        </p:nvSpPr>
        <p:spPr>
          <a:xfrm>
            <a:off x="1097279" y="1845733"/>
            <a:ext cx="7440793" cy="4081341"/>
          </a:xfrm>
        </p:spPr>
        <p:txBody>
          <a:bodyPr>
            <a:noAutofit/>
          </a:bodyPr>
          <a:lstStyle/>
          <a:p>
            <a:pPr>
              <a:spcBef>
                <a:spcPts val="600"/>
              </a:spcBef>
              <a:spcAft>
                <a:spcPts val="600"/>
              </a:spcAft>
            </a:pPr>
            <a:r>
              <a:rPr lang="pt-BR" b="1" dirty="0">
                <a:effectLst/>
                <a:latin typeface="+mj-lt"/>
                <a:ea typeface="Calibri" panose="020F0502020204030204" pitchFamily="34" charset="0"/>
                <a:cs typeface="Times New Roman" panose="02020603050405020304" pitchFamily="18" charset="0"/>
              </a:rPr>
              <a:t>Elaboração de uma estratégia, utilizando modelos de ML, capazes de realizar predições no curto prazo</a:t>
            </a:r>
          </a:p>
          <a:p>
            <a:pPr>
              <a:spcBef>
                <a:spcPts val="600"/>
              </a:spcBef>
              <a:spcAft>
                <a:spcPts val="600"/>
              </a:spcAft>
            </a:pPr>
            <a:endParaRPr lang="pt-BR" dirty="0">
              <a:effectLst/>
              <a:latin typeface="+mj-lt"/>
              <a:ea typeface="Calibri" panose="020F0502020204030204" pitchFamily="34" charset="0"/>
              <a:cs typeface="Times New Roman" panose="02020603050405020304" pitchFamily="18" charset="0"/>
            </a:endParaRPr>
          </a:p>
          <a:p>
            <a:pPr marL="342900" lvl="0" indent="-342900">
              <a:spcBef>
                <a:spcPts val="600"/>
              </a:spcBef>
              <a:spcAft>
                <a:spcPts val="600"/>
              </a:spcAft>
              <a:buFont typeface="Symbol" panose="05050102010706020507" pitchFamily="18" charset="2"/>
              <a:buChar char=""/>
            </a:pPr>
            <a:r>
              <a:rPr lang="pt-BR" dirty="0">
                <a:effectLst/>
                <a:latin typeface="+mj-lt"/>
                <a:ea typeface="Calibri" panose="020F0502020204030204" pitchFamily="34" charset="0"/>
                <a:cs typeface="Times New Roman" panose="02020603050405020304" pitchFamily="18" charset="0"/>
              </a:rPr>
              <a:t>Buscar dados de diferentes fontes;</a:t>
            </a:r>
          </a:p>
          <a:p>
            <a:pPr marL="342900" lvl="0" indent="-342900">
              <a:spcBef>
                <a:spcPts val="600"/>
              </a:spcBef>
              <a:spcAft>
                <a:spcPts val="600"/>
              </a:spcAft>
              <a:buFont typeface="Symbol" panose="05050102010706020507" pitchFamily="18" charset="2"/>
              <a:buChar char=""/>
            </a:pPr>
            <a:r>
              <a:rPr lang="pt-BR" dirty="0">
                <a:effectLst/>
                <a:latin typeface="+mj-lt"/>
                <a:ea typeface="Calibri" panose="020F0502020204030204" pitchFamily="34" charset="0"/>
                <a:cs typeface="Times New Roman" panose="02020603050405020304" pitchFamily="18" charset="0"/>
              </a:rPr>
              <a:t>Integrar os </a:t>
            </a:r>
            <a:r>
              <a:rPr lang="pt-BR" dirty="0" err="1">
                <a:effectLst/>
                <a:latin typeface="+mj-lt"/>
                <a:ea typeface="Calibri" panose="020F0502020204030204" pitchFamily="34" charset="0"/>
                <a:cs typeface="Times New Roman" panose="02020603050405020304" pitchFamily="18" charset="0"/>
              </a:rPr>
              <a:t>datasets</a:t>
            </a:r>
            <a:r>
              <a:rPr lang="pt-BR" dirty="0">
                <a:effectLst/>
                <a:latin typeface="+mj-lt"/>
                <a:ea typeface="Calibri" panose="020F0502020204030204" pitchFamily="34" charset="0"/>
                <a:cs typeface="Times New Roman" panose="02020603050405020304" pitchFamily="18" charset="0"/>
              </a:rPr>
              <a:t> e realizar o tratamento dos dados;</a:t>
            </a:r>
          </a:p>
          <a:p>
            <a:pPr marL="342900" lvl="0" indent="-342900">
              <a:spcBef>
                <a:spcPts val="600"/>
              </a:spcBef>
              <a:spcAft>
                <a:spcPts val="600"/>
              </a:spcAft>
              <a:buFont typeface="Symbol" panose="05050102010706020507" pitchFamily="18" charset="2"/>
              <a:buChar char=""/>
            </a:pPr>
            <a:r>
              <a:rPr lang="pt-BR" dirty="0">
                <a:effectLst/>
                <a:latin typeface="+mj-lt"/>
                <a:ea typeface="Calibri" panose="020F0502020204030204" pitchFamily="34" charset="0"/>
                <a:cs typeface="Times New Roman" panose="02020603050405020304" pitchFamily="18" charset="0"/>
              </a:rPr>
              <a:t>Realizar análise e exploração de dados utilizando recursos gráficos em Python;</a:t>
            </a:r>
          </a:p>
          <a:p>
            <a:pPr marL="342900" lvl="0" indent="-342900">
              <a:spcBef>
                <a:spcPts val="600"/>
              </a:spcBef>
              <a:spcAft>
                <a:spcPts val="600"/>
              </a:spcAft>
              <a:buFont typeface="Symbol" panose="05050102010706020507" pitchFamily="18" charset="2"/>
              <a:buChar char=""/>
            </a:pPr>
            <a:r>
              <a:rPr lang="pt-BR" dirty="0">
                <a:effectLst/>
                <a:latin typeface="+mj-lt"/>
                <a:ea typeface="Calibri" panose="020F0502020204030204" pitchFamily="34" charset="0"/>
                <a:cs typeface="Times New Roman" panose="02020603050405020304" pitchFamily="18" charset="0"/>
              </a:rPr>
              <a:t>Aplicar os modelos de Regressão Linear, ARIMA e MLP para realizar predição do preço da Ação um dia a frente;</a:t>
            </a:r>
          </a:p>
          <a:p>
            <a:pPr marL="342900" lvl="0" indent="-342900">
              <a:spcBef>
                <a:spcPts val="600"/>
              </a:spcBef>
              <a:spcAft>
                <a:spcPts val="600"/>
              </a:spcAft>
              <a:buFont typeface="Symbol" panose="05050102010706020507" pitchFamily="18" charset="2"/>
              <a:buChar char=""/>
            </a:pPr>
            <a:r>
              <a:rPr lang="pt-BR" dirty="0">
                <a:effectLst/>
                <a:latin typeface="+mj-lt"/>
                <a:ea typeface="Calibri" panose="020F0502020204030204" pitchFamily="34" charset="0"/>
                <a:cs typeface="Times New Roman" panose="02020603050405020304" pitchFamily="18" charset="0"/>
              </a:rPr>
              <a:t>Comparar os resultados de cada modelo.</a:t>
            </a:r>
            <a:endParaRPr lang="pt-BR" dirty="0">
              <a:latin typeface="+mj-lt"/>
            </a:endParaRPr>
          </a:p>
        </p:txBody>
      </p:sp>
      <p:pic>
        <p:nvPicPr>
          <p:cNvPr id="10" name="Imagem 9" descr="Forma&#10;&#10;Descrição gerada automaticamente">
            <a:extLst>
              <a:ext uri="{FF2B5EF4-FFF2-40B4-BE49-F238E27FC236}">
                <a16:creationId xmlns:a16="http://schemas.microsoft.com/office/drawing/2014/main" id="{DF98885E-E1DD-4AB9-9F4F-D46363ADFDCC}"/>
              </a:ext>
            </a:extLst>
          </p:cNvPr>
          <p:cNvPicPr>
            <a:picLocks noChangeAspect="1"/>
          </p:cNvPicPr>
          <p:nvPr/>
        </p:nvPicPr>
        <p:blipFill rotWithShape="1">
          <a:blip r:embed="rId3">
            <a:extLst>
              <a:ext uri="{28A0092B-C50C-407E-A947-70E740481C1C}">
                <a14:useLocalDpi xmlns:a14="http://schemas.microsoft.com/office/drawing/2010/main" val="0"/>
              </a:ext>
            </a:extLst>
          </a:blip>
          <a:srcRect l="23009" r="28219" b="3"/>
          <a:stretch/>
        </p:blipFill>
        <p:spPr>
          <a:xfrm>
            <a:off x="8770629" y="2101672"/>
            <a:ext cx="2441854" cy="3128790"/>
          </a:xfrm>
          <a:prstGeom prst="rect">
            <a:avLst/>
          </a:prstGeom>
        </p:spPr>
      </p:pic>
      <p:sp>
        <p:nvSpPr>
          <p:cNvPr id="6" name="Espaço Reservado para Número de Slide 5">
            <a:extLst>
              <a:ext uri="{FF2B5EF4-FFF2-40B4-BE49-F238E27FC236}">
                <a16:creationId xmlns:a16="http://schemas.microsoft.com/office/drawing/2014/main" id="{9D9DC397-CC3F-426D-943A-660738262409}"/>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mtClean="0"/>
              <a:pPr>
                <a:spcAft>
                  <a:spcPts val="600"/>
                </a:spcAft>
              </a:pPr>
              <a:t>4</a:t>
            </a:fld>
            <a:endParaRPr lang="pt-BR"/>
          </a:p>
        </p:txBody>
      </p:sp>
    </p:spTree>
    <p:extLst>
      <p:ext uri="{BB962C8B-B14F-4D97-AF65-F5344CB8AC3E}">
        <p14:creationId xmlns:p14="http://schemas.microsoft.com/office/powerpoint/2010/main" val="235383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7144E-EEC1-4FA8-A7E4-781809F508F7}"/>
              </a:ext>
            </a:extLst>
          </p:cNvPr>
          <p:cNvSpPr>
            <a:spLocks noGrp="1"/>
          </p:cNvSpPr>
          <p:nvPr>
            <p:ph type="title"/>
          </p:nvPr>
        </p:nvSpPr>
        <p:spPr/>
        <p:txBody>
          <a:bodyPr/>
          <a:lstStyle/>
          <a:p>
            <a:r>
              <a:rPr lang="pt-BR" dirty="0"/>
              <a:t>Ferramentas</a:t>
            </a:r>
          </a:p>
        </p:txBody>
      </p:sp>
      <p:pic>
        <p:nvPicPr>
          <p:cNvPr id="19" name="Espaço Reservado para Conteúdo 18" descr="Logotipo, nome da empresa&#10;&#10;Descrição gerada automaticamente">
            <a:extLst>
              <a:ext uri="{FF2B5EF4-FFF2-40B4-BE49-F238E27FC236}">
                <a16:creationId xmlns:a16="http://schemas.microsoft.com/office/drawing/2014/main" id="{AFF2ACD2-4F5E-4D90-88ED-EC00CC7FDC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8497" y="2080279"/>
            <a:ext cx="2681979" cy="2218728"/>
          </a:xfrm>
        </p:spPr>
      </p:pic>
      <p:pic>
        <p:nvPicPr>
          <p:cNvPr id="21" name="Imagem 20" descr="Logotipo, nome da empresa&#10;&#10;Descrição gerada automaticamente">
            <a:extLst>
              <a:ext uri="{FF2B5EF4-FFF2-40B4-BE49-F238E27FC236}">
                <a16:creationId xmlns:a16="http://schemas.microsoft.com/office/drawing/2014/main" id="{FE26387D-14B3-4AAC-8FB3-B90951717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3392" y="4903033"/>
            <a:ext cx="4492358" cy="859325"/>
          </a:xfrm>
          <a:prstGeom prst="rect">
            <a:avLst/>
          </a:prstGeom>
        </p:spPr>
      </p:pic>
      <p:pic>
        <p:nvPicPr>
          <p:cNvPr id="23" name="Imagem 22" descr="Logotipo, nome da empresa&#10;&#10;Descrição gerada automaticamente">
            <a:extLst>
              <a:ext uri="{FF2B5EF4-FFF2-40B4-BE49-F238E27FC236}">
                <a16:creationId xmlns:a16="http://schemas.microsoft.com/office/drawing/2014/main" id="{04E6FF12-1349-45D8-9C68-CD2814A772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1610" y="2087258"/>
            <a:ext cx="1908281" cy="2211749"/>
          </a:xfrm>
          <a:prstGeom prst="rect">
            <a:avLst/>
          </a:prstGeom>
        </p:spPr>
      </p:pic>
      <p:sp>
        <p:nvSpPr>
          <p:cNvPr id="5" name="Espaço Reservado para Número de Slide 4">
            <a:extLst>
              <a:ext uri="{FF2B5EF4-FFF2-40B4-BE49-F238E27FC236}">
                <a16:creationId xmlns:a16="http://schemas.microsoft.com/office/drawing/2014/main" id="{AD416EEC-D830-4C55-806B-5E2C3CB3A528}"/>
              </a:ext>
            </a:extLst>
          </p:cNvPr>
          <p:cNvSpPr>
            <a:spLocks noGrp="1"/>
          </p:cNvSpPr>
          <p:nvPr>
            <p:ph type="sldNum" sz="quarter" idx="12"/>
          </p:nvPr>
        </p:nvSpPr>
        <p:spPr/>
        <p:txBody>
          <a:bodyPr/>
          <a:lstStyle/>
          <a:p>
            <a:fld id="{96C7072D-3C4C-4F98-A70A-7E031AA00953}" type="slidenum">
              <a:rPr lang="pt-BR" smtClean="0"/>
              <a:t>5</a:t>
            </a:fld>
            <a:endParaRPr lang="pt-BR"/>
          </a:p>
        </p:txBody>
      </p:sp>
    </p:spTree>
    <p:extLst>
      <p:ext uri="{BB962C8B-B14F-4D97-AF65-F5344CB8AC3E}">
        <p14:creationId xmlns:p14="http://schemas.microsoft.com/office/powerpoint/2010/main" val="191953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D0758-DC85-42E1-A00E-9AE4484DE5C4}"/>
              </a:ext>
            </a:extLst>
          </p:cNvPr>
          <p:cNvSpPr>
            <a:spLocks noGrp="1"/>
          </p:cNvSpPr>
          <p:nvPr>
            <p:ph type="title"/>
          </p:nvPr>
        </p:nvSpPr>
        <p:spPr/>
        <p:txBody>
          <a:bodyPr/>
          <a:lstStyle/>
          <a:p>
            <a:r>
              <a:rPr lang="pt-BR" dirty="0"/>
              <a:t>Fluxo de Execução das Etapas</a:t>
            </a:r>
          </a:p>
        </p:txBody>
      </p:sp>
      <p:pic>
        <p:nvPicPr>
          <p:cNvPr id="4" name="Espaço Reservado para Conteúdo 8" descr="Diagrama&#10;&#10;Descrição gerada automaticamente">
            <a:extLst>
              <a:ext uri="{FF2B5EF4-FFF2-40B4-BE49-F238E27FC236}">
                <a16:creationId xmlns:a16="http://schemas.microsoft.com/office/drawing/2014/main" id="{8A3CFD5C-3426-43B3-A0BE-904730EF64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8173" y="1926162"/>
            <a:ext cx="7613625" cy="4210233"/>
          </a:xfrm>
          <a:prstGeom prst="rect">
            <a:avLst/>
          </a:prstGeom>
        </p:spPr>
      </p:pic>
      <p:sp>
        <p:nvSpPr>
          <p:cNvPr id="6" name="Espaço Reservado para Número de Slide 5">
            <a:extLst>
              <a:ext uri="{FF2B5EF4-FFF2-40B4-BE49-F238E27FC236}">
                <a16:creationId xmlns:a16="http://schemas.microsoft.com/office/drawing/2014/main" id="{6A69A803-4185-47C3-A463-73440B84477B}"/>
              </a:ext>
            </a:extLst>
          </p:cNvPr>
          <p:cNvSpPr>
            <a:spLocks noGrp="1"/>
          </p:cNvSpPr>
          <p:nvPr>
            <p:ph type="sldNum" sz="quarter" idx="12"/>
          </p:nvPr>
        </p:nvSpPr>
        <p:spPr/>
        <p:txBody>
          <a:bodyPr/>
          <a:lstStyle/>
          <a:p>
            <a:fld id="{96C7072D-3C4C-4F98-A70A-7E031AA00953}" type="slidenum">
              <a:rPr lang="pt-BR" smtClean="0"/>
              <a:t>6</a:t>
            </a:fld>
            <a:endParaRPr lang="pt-BR"/>
          </a:p>
        </p:txBody>
      </p:sp>
    </p:spTree>
    <p:extLst>
      <p:ext uri="{BB962C8B-B14F-4D97-AF65-F5344CB8AC3E}">
        <p14:creationId xmlns:p14="http://schemas.microsoft.com/office/powerpoint/2010/main" val="205466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62FA0-C0CA-4B5F-AAE4-A44935989112}"/>
              </a:ext>
            </a:extLst>
          </p:cNvPr>
          <p:cNvSpPr>
            <a:spLocks noGrp="1"/>
          </p:cNvSpPr>
          <p:nvPr>
            <p:ph type="title"/>
          </p:nvPr>
        </p:nvSpPr>
        <p:spPr/>
        <p:txBody>
          <a:bodyPr/>
          <a:lstStyle/>
          <a:p>
            <a:r>
              <a:rPr lang="pt-BR" dirty="0"/>
              <a:t>Bibliotecas Utilizadas</a:t>
            </a:r>
          </a:p>
        </p:txBody>
      </p:sp>
      <p:pic>
        <p:nvPicPr>
          <p:cNvPr id="4" name="Google Shape;340;p25" descr="pandas (software) – Wikipédia, a enciclopédia livre">
            <a:extLst>
              <a:ext uri="{FF2B5EF4-FFF2-40B4-BE49-F238E27FC236}">
                <a16:creationId xmlns:a16="http://schemas.microsoft.com/office/drawing/2014/main" id="{B1E8BE6A-AE42-4673-9F33-8CD4FAB3A69B}"/>
              </a:ext>
            </a:extLst>
          </p:cNvPr>
          <p:cNvPicPr preferRelativeResize="0"/>
          <p:nvPr/>
        </p:nvPicPr>
        <p:blipFill>
          <a:blip r:embed="rId3">
            <a:alphaModFix/>
          </a:blip>
          <a:stretch>
            <a:fillRect/>
          </a:stretch>
        </p:blipFill>
        <p:spPr>
          <a:xfrm>
            <a:off x="8633635" y="1962059"/>
            <a:ext cx="2296733" cy="964792"/>
          </a:xfrm>
          <a:prstGeom prst="rect">
            <a:avLst/>
          </a:prstGeom>
          <a:noFill/>
          <a:ln>
            <a:noFill/>
          </a:ln>
        </p:spPr>
      </p:pic>
      <p:pic>
        <p:nvPicPr>
          <p:cNvPr id="5" name="Google Shape;341;p25" descr="scikit-learn – Wikipédia, a enciclopédia livre">
            <a:extLst>
              <a:ext uri="{FF2B5EF4-FFF2-40B4-BE49-F238E27FC236}">
                <a16:creationId xmlns:a16="http://schemas.microsoft.com/office/drawing/2014/main" id="{5EDEEDB2-CC04-4ED9-8BC2-BF0CFFA58A80}"/>
              </a:ext>
            </a:extLst>
          </p:cNvPr>
          <p:cNvPicPr preferRelativeResize="0"/>
          <p:nvPr/>
        </p:nvPicPr>
        <p:blipFill>
          <a:blip r:embed="rId4">
            <a:alphaModFix/>
          </a:blip>
          <a:stretch>
            <a:fillRect/>
          </a:stretch>
        </p:blipFill>
        <p:spPr>
          <a:xfrm>
            <a:off x="8722995" y="4252300"/>
            <a:ext cx="1833475" cy="964793"/>
          </a:xfrm>
          <a:prstGeom prst="rect">
            <a:avLst/>
          </a:prstGeom>
          <a:noFill/>
          <a:ln>
            <a:noFill/>
          </a:ln>
        </p:spPr>
      </p:pic>
      <p:pic>
        <p:nvPicPr>
          <p:cNvPr id="6" name="Google Shape;342;p25" descr="Releases · mwaskom/seaborn · GitHub">
            <a:extLst>
              <a:ext uri="{FF2B5EF4-FFF2-40B4-BE49-F238E27FC236}">
                <a16:creationId xmlns:a16="http://schemas.microsoft.com/office/drawing/2014/main" id="{37A13517-7BF3-44B6-B1C4-84D83F15CCFC}"/>
              </a:ext>
            </a:extLst>
          </p:cNvPr>
          <p:cNvPicPr preferRelativeResize="0"/>
          <p:nvPr/>
        </p:nvPicPr>
        <p:blipFill>
          <a:blip r:embed="rId5">
            <a:alphaModFix/>
          </a:blip>
          <a:stretch>
            <a:fillRect/>
          </a:stretch>
        </p:blipFill>
        <p:spPr>
          <a:xfrm>
            <a:off x="4977321" y="1820326"/>
            <a:ext cx="2822621" cy="1284735"/>
          </a:xfrm>
          <a:prstGeom prst="rect">
            <a:avLst/>
          </a:prstGeom>
          <a:noFill/>
          <a:ln>
            <a:noFill/>
          </a:ln>
        </p:spPr>
      </p:pic>
      <p:pic>
        <p:nvPicPr>
          <p:cNvPr id="7" name="Google Shape;343;p25" descr="Berkenalan dengan Matplotlib dan implementasinya - Kotakode">
            <a:extLst>
              <a:ext uri="{FF2B5EF4-FFF2-40B4-BE49-F238E27FC236}">
                <a16:creationId xmlns:a16="http://schemas.microsoft.com/office/drawing/2014/main" id="{887F1359-5CB7-4C8D-BC15-2AE753ED0912}"/>
              </a:ext>
            </a:extLst>
          </p:cNvPr>
          <p:cNvPicPr preferRelativeResize="0"/>
          <p:nvPr/>
        </p:nvPicPr>
        <p:blipFill>
          <a:blip r:embed="rId6">
            <a:alphaModFix/>
          </a:blip>
          <a:stretch>
            <a:fillRect/>
          </a:stretch>
        </p:blipFill>
        <p:spPr>
          <a:xfrm>
            <a:off x="4977321" y="3127857"/>
            <a:ext cx="2921146" cy="1284735"/>
          </a:xfrm>
          <a:prstGeom prst="rect">
            <a:avLst/>
          </a:prstGeom>
          <a:noFill/>
          <a:ln>
            <a:noFill/>
          </a:ln>
        </p:spPr>
      </p:pic>
      <p:pic>
        <p:nvPicPr>
          <p:cNvPr id="12" name="Imagem 11" descr="Logotipo, nome da empresa&#10;&#10;Descrição gerada automaticamente">
            <a:extLst>
              <a:ext uri="{FF2B5EF4-FFF2-40B4-BE49-F238E27FC236}">
                <a16:creationId xmlns:a16="http://schemas.microsoft.com/office/drawing/2014/main" id="{3A07DE26-0415-4F7B-A411-52E4CF6F7C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6524" y="2259360"/>
            <a:ext cx="2339278" cy="1169639"/>
          </a:xfrm>
          <a:prstGeom prst="rect">
            <a:avLst/>
          </a:prstGeom>
        </p:spPr>
      </p:pic>
      <p:pic>
        <p:nvPicPr>
          <p:cNvPr id="9" name="Imagem 8" descr="Logotipo&#10;&#10;Descrição gerada automaticamente com confiança média">
            <a:extLst>
              <a:ext uri="{FF2B5EF4-FFF2-40B4-BE49-F238E27FC236}">
                <a16:creationId xmlns:a16="http://schemas.microsoft.com/office/drawing/2014/main" id="{3A619ECD-5564-4F23-BB2C-1F71895801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03304" y="4412592"/>
            <a:ext cx="2753947" cy="918717"/>
          </a:xfrm>
          <a:prstGeom prst="rect">
            <a:avLst/>
          </a:prstGeom>
        </p:spPr>
      </p:pic>
      <p:sp>
        <p:nvSpPr>
          <p:cNvPr id="10" name="Espaço Reservado para Número de Slide 9">
            <a:extLst>
              <a:ext uri="{FF2B5EF4-FFF2-40B4-BE49-F238E27FC236}">
                <a16:creationId xmlns:a16="http://schemas.microsoft.com/office/drawing/2014/main" id="{B6182A3B-FA24-4378-B992-1BC7CFDCAB0B}"/>
              </a:ext>
            </a:extLst>
          </p:cNvPr>
          <p:cNvSpPr>
            <a:spLocks noGrp="1"/>
          </p:cNvSpPr>
          <p:nvPr>
            <p:ph type="sldNum" sz="quarter" idx="12"/>
          </p:nvPr>
        </p:nvSpPr>
        <p:spPr/>
        <p:txBody>
          <a:bodyPr/>
          <a:lstStyle/>
          <a:p>
            <a:fld id="{96C7072D-3C4C-4F98-A70A-7E031AA00953}" type="slidenum">
              <a:rPr lang="pt-BR" smtClean="0"/>
              <a:t>7</a:t>
            </a:fld>
            <a:endParaRPr lang="pt-BR"/>
          </a:p>
        </p:txBody>
      </p:sp>
      <p:pic>
        <p:nvPicPr>
          <p:cNvPr id="8" name="Imagem 7" descr="Logotipo, nome da empresa&#10;&#10;Descrição gerada automaticamente">
            <a:extLst>
              <a:ext uri="{FF2B5EF4-FFF2-40B4-BE49-F238E27FC236}">
                <a16:creationId xmlns:a16="http://schemas.microsoft.com/office/drawing/2014/main" id="{5C133F72-C231-4B30-9DD1-A3BC6155F7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3418" y="3974403"/>
            <a:ext cx="3437471" cy="845462"/>
          </a:xfrm>
          <a:prstGeom prst="rect">
            <a:avLst/>
          </a:prstGeom>
        </p:spPr>
      </p:pic>
      <p:pic>
        <p:nvPicPr>
          <p:cNvPr id="11" name="Imagem 10" descr="Logotipo&#10;&#10;Descrição gerada automaticamente com confiança média">
            <a:extLst>
              <a:ext uri="{FF2B5EF4-FFF2-40B4-BE49-F238E27FC236}">
                <a16:creationId xmlns:a16="http://schemas.microsoft.com/office/drawing/2014/main" id="{59CD3B1C-DC5B-4FD4-982F-EA116C1869C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1327" y="3138553"/>
            <a:ext cx="1477317" cy="835850"/>
          </a:xfrm>
          <a:prstGeom prst="rect">
            <a:avLst/>
          </a:prstGeom>
        </p:spPr>
      </p:pic>
    </p:spTree>
    <p:extLst>
      <p:ext uri="{BB962C8B-B14F-4D97-AF65-F5344CB8AC3E}">
        <p14:creationId xmlns:p14="http://schemas.microsoft.com/office/powerpoint/2010/main" val="259827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F777C-A123-4E6C-9887-342729A43ED5}"/>
              </a:ext>
            </a:extLst>
          </p:cNvPr>
          <p:cNvSpPr>
            <a:spLocks noGrp="1"/>
          </p:cNvSpPr>
          <p:nvPr>
            <p:ph type="title"/>
          </p:nvPr>
        </p:nvSpPr>
        <p:spPr/>
        <p:txBody>
          <a:bodyPr/>
          <a:lstStyle/>
          <a:p>
            <a:r>
              <a:rPr lang="pt-BR" dirty="0"/>
              <a:t>Coleta de dados</a:t>
            </a:r>
          </a:p>
        </p:txBody>
      </p:sp>
      <p:sp>
        <p:nvSpPr>
          <p:cNvPr id="3" name="Espaço Reservado para Conteúdo 2">
            <a:extLst>
              <a:ext uri="{FF2B5EF4-FFF2-40B4-BE49-F238E27FC236}">
                <a16:creationId xmlns:a16="http://schemas.microsoft.com/office/drawing/2014/main" id="{BA22169A-6DEC-4AEA-9AF4-F21BDA0AF01E}"/>
              </a:ext>
            </a:extLst>
          </p:cNvPr>
          <p:cNvSpPr>
            <a:spLocks noGrp="1"/>
          </p:cNvSpPr>
          <p:nvPr>
            <p:ph idx="1"/>
          </p:nvPr>
        </p:nvSpPr>
        <p:spPr>
          <a:xfrm>
            <a:off x="1323975" y="1852596"/>
            <a:ext cx="3514724" cy="4281503"/>
          </a:xfrm>
        </p:spPr>
        <p:txBody>
          <a:bodyPr>
            <a:normAutofit fontScale="92500" lnSpcReduction="10000"/>
          </a:bodyPr>
          <a:lstStyle/>
          <a:p>
            <a:endParaRPr lang="pt-BR" dirty="0"/>
          </a:p>
          <a:p>
            <a:endParaRPr lang="pt-BR" dirty="0"/>
          </a:p>
          <a:p>
            <a:endParaRPr lang="pt-BR" dirty="0"/>
          </a:p>
          <a:p>
            <a:endParaRPr lang="pt-BR" dirty="0"/>
          </a:p>
          <a:p>
            <a:endParaRPr lang="pt-BR" dirty="0">
              <a:latin typeface="+mj-lt"/>
            </a:endParaRPr>
          </a:p>
          <a:p>
            <a:pPr>
              <a:buFont typeface="Wingdings" panose="05000000000000000000" pitchFamily="2" charset="2"/>
              <a:buChar char="Ø"/>
            </a:pPr>
            <a:r>
              <a:rPr lang="pt-BR" dirty="0">
                <a:latin typeface="+mj-lt"/>
              </a:rPr>
              <a:t>Fontes utilizadas:</a:t>
            </a:r>
          </a:p>
          <a:p>
            <a:pPr marL="0" indent="0">
              <a:buNone/>
            </a:pPr>
            <a:r>
              <a:rPr lang="pt-BR" dirty="0">
                <a:latin typeface="+mj-lt"/>
              </a:rPr>
              <a:t>	</a:t>
            </a:r>
            <a:r>
              <a:rPr lang="pt-BR" b="1" dirty="0">
                <a:latin typeface="+mj-lt"/>
              </a:rPr>
              <a:t>- Yahoo </a:t>
            </a:r>
            <a:r>
              <a:rPr lang="pt-BR" b="1" dirty="0" err="1">
                <a:latin typeface="+mj-lt"/>
              </a:rPr>
              <a:t>Finance</a:t>
            </a:r>
            <a:r>
              <a:rPr lang="pt-BR" b="1" dirty="0">
                <a:latin typeface="+mj-lt"/>
              </a:rPr>
              <a:t>;</a:t>
            </a:r>
          </a:p>
          <a:p>
            <a:pPr marL="0" indent="0">
              <a:buNone/>
            </a:pPr>
            <a:r>
              <a:rPr lang="pt-BR" b="1" dirty="0">
                <a:latin typeface="+mj-lt"/>
              </a:rPr>
              <a:t>	- </a:t>
            </a:r>
            <a:r>
              <a:rPr lang="pt-BR" b="1" dirty="0" err="1">
                <a:latin typeface="+mj-lt"/>
              </a:rPr>
              <a:t>Investing</a:t>
            </a:r>
            <a:r>
              <a:rPr lang="pt-BR" b="1" dirty="0">
                <a:latin typeface="+mj-lt"/>
              </a:rPr>
              <a:t>.</a:t>
            </a:r>
          </a:p>
          <a:p>
            <a:pPr>
              <a:buFont typeface="Wingdings" panose="05000000000000000000" pitchFamily="2" charset="2"/>
              <a:buChar char="Ø"/>
            </a:pPr>
            <a:r>
              <a:rPr lang="pt-BR" dirty="0">
                <a:latin typeface="+mj-lt"/>
              </a:rPr>
              <a:t> Período de análise:</a:t>
            </a:r>
          </a:p>
          <a:p>
            <a:pPr marL="0" indent="0">
              <a:buNone/>
            </a:pPr>
            <a:r>
              <a:rPr lang="pt-BR" dirty="0">
                <a:latin typeface="+mj-lt"/>
              </a:rPr>
              <a:t>	01/01/2016 a 30/06/2021.</a:t>
            </a:r>
          </a:p>
        </p:txBody>
      </p:sp>
      <p:sp>
        <p:nvSpPr>
          <p:cNvPr id="6" name="Espaço Reservado para Número de Slide 5">
            <a:extLst>
              <a:ext uri="{FF2B5EF4-FFF2-40B4-BE49-F238E27FC236}">
                <a16:creationId xmlns:a16="http://schemas.microsoft.com/office/drawing/2014/main" id="{D8E762F6-B1CB-42EF-8DCF-237D89C1B24C}"/>
              </a:ext>
            </a:extLst>
          </p:cNvPr>
          <p:cNvSpPr>
            <a:spLocks noGrp="1"/>
          </p:cNvSpPr>
          <p:nvPr>
            <p:ph type="sldNum" sz="quarter" idx="12"/>
          </p:nvPr>
        </p:nvSpPr>
        <p:spPr/>
        <p:txBody>
          <a:bodyPr/>
          <a:lstStyle/>
          <a:p>
            <a:fld id="{96C7072D-3C4C-4F98-A70A-7E031AA00953}" type="slidenum">
              <a:rPr lang="pt-BR" smtClean="0"/>
              <a:t>8</a:t>
            </a:fld>
            <a:endParaRPr lang="pt-BR"/>
          </a:p>
        </p:txBody>
      </p:sp>
      <p:pic>
        <p:nvPicPr>
          <p:cNvPr id="5" name="Imagem 4">
            <a:extLst>
              <a:ext uri="{FF2B5EF4-FFF2-40B4-BE49-F238E27FC236}">
                <a16:creationId xmlns:a16="http://schemas.microsoft.com/office/drawing/2014/main" id="{17490F7A-7B75-45C4-9CF5-3F330C3FD5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3987" y="1817003"/>
            <a:ext cx="9885888" cy="1926189"/>
          </a:xfrm>
          <a:prstGeom prst="rect">
            <a:avLst/>
          </a:prstGeom>
          <a:noFill/>
          <a:ln>
            <a:noFill/>
          </a:ln>
        </p:spPr>
      </p:pic>
      <p:sp>
        <p:nvSpPr>
          <p:cNvPr id="11" name="Espaço Reservado para Conteúdo 2">
            <a:extLst>
              <a:ext uri="{FF2B5EF4-FFF2-40B4-BE49-F238E27FC236}">
                <a16:creationId xmlns:a16="http://schemas.microsoft.com/office/drawing/2014/main" id="{CEB31B83-E57B-45D7-90C5-E80E3EF3F61C}"/>
              </a:ext>
            </a:extLst>
          </p:cNvPr>
          <p:cNvSpPr txBox="1">
            <a:spLocks/>
          </p:cNvSpPr>
          <p:nvPr/>
        </p:nvSpPr>
        <p:spPr>
          <a:xfrm>
            <a:off x="5467353" y="3894023"/>
            <a:ext cx="3771900" cy="4572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dirty="0">
                <a:latin typeface="+mj-lt"/>
              </a:rPr>
              <a:t>Quantidade de registros</a:t>
            </a:r>
          </a:p>
        </p:txBody>
      </p:sp>
      <p:pic>
        <p:nvPicPr>
          <p:cNvPr id="13" name="Imagem 12">
            <a:extLst>
              <a:ext uri="{FF2B5EF4-FFF2-40B4-BE49-F238E27FC236}">
                <a16:creationId xmlns:a16="http://schemas.microsoft.com/office/drawing/2014/main" id="{929837A3-415D-4CE3-8967-AAA34561782D}"/>
              </a:ext>
            </a:extLst>
          </p:cNvPr>
          <p:cNvPicPr>
            <a:picLocks noChangeAspect="1"/>
          </p:cNvPicPr>
          <p:nvPr/>
        </p:nvPicPr>
        <p:blipFill>
          <a:blip r:embed="rId4"/>
          <a:stretch>
            <a:fillRect/>
          </a:stretch>
        </p:blipFill>
        <p:spPr>
          <a:xfrm>
            <a:off x="10030667" y="435814"/>
            <a:ext cx="1099208" cy="1291569"/>
          </a:xfrm>
          <a:prstGeom prst="rect">
            <a:avLst/>
          </a:prstGeom>
        </p:spPr>
      </p:pic>
      <p:pic>
        <p:nvPicPr>
          <p:cNvPr id="14" name="Imagem 13">
            <a:extLst>
              <a:ext uri="{FF2B5EF4-FFF2-40B4-BE49-F238E27FC236}">
                <a16:creationId xmlns:a16="http://schemas.microsoft.com/office/drawing/2014/main" id="{70CE7559-C4D1-4303-88F2-1FF6445C54F1}"/>
              </a:ext>
            </a:extLst>
          </p:cNvPr>
          <p:cNvPicPr/>
          <p:nvPr/>
        </p:nvPicPr>
        <p:blipFill>
          <a:blip r:embed="rId5"/>
          <a:stretch>
            <a:fillRect/>
          </a:stretch>
        </p:blipFill>
        <p:spPr>
          <a:xfrm>
            <a:off x="5786091" y="4351223"/>
            <a:ext cx="2531745" cy="1398435"/>
          </a:xfrm>
          <a:prstGeom prst="rect">
            <a:avLst/>
          </a:prstGeom>
        </p:spPr>
      </p:pic>
      <p:pic>
        <p:nvPicPr>
          <p:cNvPr id="15" name="Imagem 14">
            <a:extLst>
              <a:ext uri="{FF2B5EF4-FFF2-40B4-BE49-F238E27FC236}">
                <a16:creationId xmlns:a16="http://schemas.microsoft.com/office/drawing/2014/main" id="{CD593AA0-8D36-459D-838D-0916BFE58324}"/>
              </a:ext>
            </a:extLst>
          </p:cNvPr>
          <p:cNvPicPr/>
          <p:nvPr/>
        </p:nvPicPr>
        <p:blipFill>
          <a:blip r:embed="rId6"/>
          <a:stretch>
            <a:fillRect/>
          </a:stretch>
        </p:blipFill>
        <p:spPr>
          <a:xfrm>
            <a:off x="8485909" y="4351222"/>
            <a:ext cx="2643966" cy="1398436"/>
          </a:xfrm>
          <a:prstGeom prst="rect">
            <a:avLst/>
          </a:prstGeom>
        </p:spPr>
      </p:pic>
    </p:spTree>
    <p:extLst>
      <p:ext uri="{BB962C8B-B14F-4D97-AF65-F5344CB8AC3E}">
        <p14:creationId xmlns:p14="http://schemas.microsoft.com/office/powerpoint/2010/main" val="124188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CC210-0DDB-4516-8435-BE4F41A4D0A9}"/>
              </a:ext>
            </a:extLst>
          </p:cNvPr>
          <p:cNvSpPr>
            <a:spLocks noGrp="1"/>
          </p:cNvSpPr>
          <p:nvPr>
            <p:ph type="title"/>
          </p:nvPr>
        </p:nvSpPr>
        <p:spPr/>
        <p:txBody>
          <a:bodyPr/>
          <a:lstStyle/>
          <a:p>
            <a:r>
              <a:rPr lang="pt-BR" dirty="0"/>
              <a:t>Integração dos </a:t>
            </a:r>
            <a:r>
              <a:rPr lang="pt-BR" dirty="0" err="1"/>
              <a:t>Datasets</a:t>
            </a:r>
            <a:endParaRPr lang="pt-BR" dirty="0"/>
          </a:p>
        </p:txBody>
      </p:sp>
      <p:pic>
        <p:nvPicPr>
          <p:cNvPr id="17" name="Espaço Reservado para Conteúdo 16">
            <a:extLst>
              <a:ext uri="{FF2B5EF4-FFF2-40B4-BE49-F238E27FC236}">
                <a16:creationId xmlns:a16="http://schemas.microsoft.com/office/drawing/2014/main" id="{DD60C5D7-9154-4EFB-A6F8-0E7D70B449D0}"/>
              </a:ext>
            </a:extLst>
          </p:cNvPr>
          <p:cNvPicPr>
            <a:picLocks noGrp="1" noChangeAspect="1"/>
          </p:cNvPicPr>
          <p:nvPr>
            <p:ph sz="half" idx="1"/>
          </p:nvPr>
        </p:nvPicPr>
        <p:blipFill>
          <a:blip r:embed="rId3"/>
          <a:stretch>
            <a:fillRect/>
          </a:stretch>
        </p:blipFill>
        <p:spPr>
          <a:xfrm>
            <a:off x="6922770" y="4550634"/>
            <a:ext cx="4648410" cy="608107"/>
          </a:xfrm>
        </p:spPr>
      </p:pic>
      <p:sp>
        <p:nvSpPr>
          <p:cNvPr id="20" name="Espaço Reservado para Conteúdo 19">
            <a:extLst>
              <a:ext uri="{FF2B5EF4-FFF2-40B4-BE49-F238E27FC236}">
                <a16:creationId xmlns:a16="http://schemas.microsoft.com/office/drawing/2014/main" id="{F4ED383C-2E7D-463E-BF5A-37D5CFFDB0B0}"/>
              </a:ext>
            </a:extLst>
          </p:cNvPr>
          <p:cNvSpPr>
            <a:spLocks noGrp="1"/>
          </p:cNvSpPr>
          <p:nvPr>
            <p:ph sz="half" idx="2"/>
          </p:nvPr>
        </p:nvSpPr>
        <p:spPr>
          <a:xfrm>
            <a:off x="1006942" y="1955904"/>
            <a:ext cx="3498384" cy="334581"/>
          </a:xfrm>
        </p:spPr>
        <p:txBody>
          <a:bodyPr>
            <a:normAutofit fontScale="92500" lnSpcReduction="10000"/>
          </a:bodyPr>
          <a:lstStyle/>
          <a:p>
            <a:pPr>
              <a:buFont typeface="Wingdings" panose="05000000000000000000" pitchFamily="2" charset="2"/>
              <a:buChar char="Ø"/>
            </a:pPr>
            <a:r>
              <a:rPr lang="pt-BR" dirty="0"/>
              <a:t>Atributos </a:t>
            </a:r>
            <a:r>
              <a:rPr lang="pt-BR" dirty="0" err="1"/>
              <a:t>dataset</a:t>
            </a:r>
            <a:r>
              <a:rPr lang="pt-BR" dirty="0"/>
              <a:t> ação</a:t>
            </a:r>
          </a:p>
        </p:txBody>
      </p:sp>
      <p:sp>
        <p:nvSpPr>
          <p:cNvPr id="6" name="Espaço Reservado para Número de Slide 5">
            <a:extLst>
              <a:ext uri="{FF2B5EF4-FFF2-40B4-BE49-F238E27FC236}">
                <a16:creationId xmlns:a16="http://schemas.microsoft.com/office/drawing/2014/main" id="{F18CE670-489D-4270-A2D6-713F19FE012F}"/>
              </a:ext>
            </a:extLst>
          </p:cNvPr>
          <p:cNvSpPr>
            <a:spLocks noGrp="1"/>
          </p:cNvSpPr>
          <p:nvPr>
            <p:ph type="sldNum" sz="quarter" idx="12"/>
          </p:nvPr>
        </p:nvSpPr>
        <p:spPr/>
        <p:txBody>
          <a:bodyPr/>
          <a:lstStyle/>
          <a:p>
            <a:fld id="{96C7072D-3C4C-4F98-A70A-7E031AA00953}" type="slidenum">
              <a:rPr lang="pt-BR" smtClean="0"/>
              <a:t>9</a:t>
            </a:fld>
            <a:endParaRPr lang="pt-BR"/>
          </a:p>
        </p:txBody>
      </p:sp>
      <p:pic>
        <p:nvPicPr>
          <p:cNvPr id="13" name="Imagem 12">
            <a:extLst>
              <a:ext uri="{FF2B5EF4-FFF2-40B4-BE49-F238E27FC236}">
                <a16:creationId xmlns:a16="http://schemas.microsoft.com/office/drawing/2014/main" id="{741B336F-F211-4DD1-9295-87D4FF1AAF6C}"/>
              </a:ext>
            </a:extLst>
          </p:cNvPr>
          <p:cNvPicPr>
            <a:picLocks noChangeAspect="1"/>
          </p:cNvPicPr>
          <p:nvPr/>
        </p:nvPicPr>
        <p:blipFill>
          <a:blip r:embed="rId4"/>
          <a:stretch>
            <a:fillRect/>
          </a:stretch>
        </p:blipFill>
        <p:spPr>
          <a:xfrm>
            <a:off x="1006941" y="2413187"/>
            <a:ext cx="5004139" cy="1584322"/>
          </a:xfrm>
          <a:prstGeom prst="rect">
            <a:avLst/>
          </a:prstGeom>
        </p:spPr>
      </p:pic>
      <p:pic>
        <p:nvPicPr>
          <p:cNvPr id="15" name="Imagem 14">
            <a:extLst>
              <a:ext uri="{FF2B5EF4-FFF2-40B4-BE49-F238E27FC236}">
                <a16:creationId xmlns:a16="http://schemas.microsoft.com/office/drawing/2014/main" id="{357477B7-F40C-4497-A414-771128212AE6}"/>
              </a:ext>
            </a:extLst>
          </p:cNvPr>
          <p:cNvPicPr>
            <a:picLocks noChangeAspect="1"/>
          </p:cNvPicPr>
          <p:nvPr/>
        </p:nvPicPr>
        <p:blipFill>
          <a:blip r:embed="rId5"/>
          <a:stretch>
            <a:fillRect/>
          </a:stretch>
        </p:blipFill>
        <p:spPr>
          <a:xfrm>
            <a:off x="1006941" y="4550634"/>
            <a:ext cx="3631735" cy="1613005"/>
          </a:xfrm>
          <a:prstGeom prst="rect">
            <a:avLst/>
          </a:prstGeom>
        </p:spPr>
      </p:pic>
      <p:sp>
        <p:nvSpPr>
          <p:cNvPr id="8" name="Espaço Reservado para Conteúdo 2">
            <a:extLst>
              <a:ext uri="{FF2B5EF4-FFF2-40B4-BE49-F238E27FC236}">
                <a16:creationId xmlns:a16="http://schemas.microsoft.com/office/drawing/2014/main" id="{8BBF2C5A-2843-4DC5-A076-3DE41EAFCD6D}"/>
              </a:ext>
            </a:extLst>
          </p:cNvPr>
          <p:cNvSpPr txBox="1">
            <a:spLocks/>
          </p:cNvSpPr>
          <p:nvPr/>
        </p:nvSpPr>
        <p:spPr>
          <a:xfrm>
            <a:off x="6947535" y="1902236"/>
            <a:ext cx="4455795" cy="630766"/>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t>Renomeação de atributos do Dólar p/ integração</a:t>
            </a:r>
          </a:p>
          <a:p>
            <a:pPr marL="0" indent="0">
              <a:lnSpc>
                <a:spcPct val="170000"/>
              </a:lnSpc>
              <a:spcBef>
                <a:spcPts val="0"/>
              </a:spcBef>
              <a:buNone/>
            </a:pPr>
            <a:endParaRPr lang="pt-BR" dirty="0"/>
          </a:p>
          <a:p>
            <a:pPr>
              <a:lnSpc>
                <a:spcPct val="170000"/>
              </a:lnSpc>
              <a:spcBef>
                <a:spcPts val="0"/>
              </a:spcBef>
              <a:buFont typeface="Wingdings" panose="05000000000000000000" pitchFamily="2" charset="2"/>
              <a:buChar char="Ø"/>
            </a:pPr>
            <a:endParaRPr lang="pt-BR" dirty="0"/>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9" name="Imagem 8">
            <a:extLst>
              <a:ext uri="{FF2B5EF4-FFF2-40B4-BE49-F238E27FC236}">
                <a16:creationId xmlns:a16="http://schemas.microsoft.com/office/drawing/2014/main" id="{E956B927-23DC-4AE1-88B4-C6472F9D7231}"/>
              </a:ext>
            </a:extLst>
          </p:cNvPr>
          <p:cNvPicPr>
            <a:picLocks noChangeAspect="1"/>
          </p:cNvPicPr>
          <p:nvPr/>
        </p:nvPicPr>
        <p:blipFill>
          <a:blip r:embed="rId6"/>
          <a:stretch>
            <a:fillRect/>
          </a:stretch>
        </p:blipFill>
        <p:spPr>
          <a:xfrm>
            <a:off x="6947535" y="2661905"/>
            <a:ext cx="4286250" cy="752475"/>
          </a:xfrm>
          <a:prstGeom prst="rect">
            <a:avLst/>
          </a:prstGeom>
        </p:spPr>
      </p:pic>
      <p:sp>
        <p:nvSpPr>
          <p:cNvPr id="12" name="Espaço Reservado para Conteúdo 2">
            <a:extLst>
              <a:ext uri="{FF2B5EF4-FFF2-40B4-BE49-F238E27FC236}">
                <a16:creationId xmlns:a16="http://schemas.microsoft.com/office/drawing/2014/main" id="{C8F43497-9F12-4231-B8FA-FBA76AF18B2D}"/>
              </a:ext>
            </a:extLst>
          </p:cNvPr>
          <p:cNvSpPr txBox="1">
            <a:spLocks/>
          </p:cNvSpPr>
          <p:nvPr/>
        </p:nvSpPr>
        <p:spPr>
          <a:xfrm>
            <a:off x="6947535" y="3682126"/>
            <a:ext cx="4342974" cy="63076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t>Integração com merge e </a:t>
            </a:r>
            <a:r>
              <a:rPr lang="pt-BR" dirty="0" err="1"/>
              <a:t>inner</a:t>
            </a:r>
            <a:r>
              <a:rPr lang="pt-BR" dirty="0"/>
              <a:t> </a:t>
            </a:r>
            <a:r>
              <a:rPr lang="pt-BR" dirty="0" err="1"/>
              <a:t>join</a:t>
            </a:r>
            <a:endParaRPr lang="pt-BR" dirty="0"/>
          </a:p>
          <a:p>
            <a:pPr marL="0" indent="0">
              <a:lnSpc>
                <a:spcPct val="170000"/>
              </a:lnSpc>
              <a:spcBef>
                <a:spcPts val="0"/>
              </a:spcBef>
              <a:buNone/>
            </a:pPr>
            <a:endParaRPr lang="pt-BR" dirty="0"/>
          </a:p>
          <a:p>
            <a:pPr>
              <a:lnSpc>
                <a:spcPct val="170000"/>
              </a:lnSpc>
              <a:spcBef>
                <a:spcPts val="0"/>
              </a:spcBef>
              <a:buFont typeface="Wingdings" panose="05000000000000000000" pitchFamily="2" charset="2"/>
              <a:buChar char="Ø"/>
            </a:pPr>
            <a:endParaRPr lang="pt-BR" dirty="0"/>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sp>
        <p:nvSpPr>
          <p:cNvPr id="16" name="Espaço Reservado para Conteúdo 19">
            <a:extLst>
              <a:ext uri="{FF2B5EF4-FFF2-40B4-BE49-F238E27FC236}">
                <a16:creationId xmlns:a16="http://schemas.microsoft.com/office/drawing/2014/main" id="{33B337D4-34D4-4BCB-9FD3-32540F5D647D}"/>
              </a:ext>
            </a:extLst>
          </p:cNvPr>
          <p:cNvSpPr txBox="1">
            <a:spLocks/>
          </p:cNvSpPr>
          <p:nvPr/>
        </p:nvSpPr>
        <p:spPr>
          <a:xfrm>
            <a:off x="1006941" y="4175673"/>
            <a:ext cx="3498384" cy="334581"/>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dirty="0"/>
              <a:t>Atributos </a:t>
            </a:r>
            <a:r>
              <a:rPr lang="pt-BR" dirty="0" err="1"/>
              <a:t>dataset</a:t>
            </a:r>
            <a:r>
              <a:rPr lang="pt-BR" dirty="0"/>
              <a:t> dólar</a:t>
            </a:r>
          </a:p>
        </p:txBody>
      </p:sp>
      <p:pic>
        <p:nvPicPr>
          <p:cNvPr id="18" name="Imagem 17">
            <a:extLst>
              <a:ext uri="{FF2B5EF4-FFF2-40B4-BE49-F238E27FC236}">
                <a16:creationId xmlns:a16="http://schemas.microsoft.com/office/drawing/2014/main" id="{2985E953-F3A0-4DDA-B79D-1DA23711E4EF}"/>
              </a:ext>
            </a:extLst>
          </p:cNvPr>
          <p:cNvPicPr>
            <a:picLocks noChangeAspect="1"/>
          </p:cNvPicPr>
          <p:nvPr/>
        </p:nvPicPr>
        <p:blipFill>
          <a:blip r:embed="rId7"/>
          <a:stretch>
            <a:fillRect/>
          </a:stretch>
        </p:blipFill>
        <p:spPr>
          <a:xfrm>
            <a:off x="10183783" y="761358"/>
            <a:ext cx="990600" cy="952500"/>
          </a:xfrm>
          <a:prstGeom prst="rect">
            <a:avLst/>
          </a:prstGeom>
        </p:spPr>
      </p:pic>
    </p:spTree>
    <p:extLst>
      <p:ext uri="{BB962C8B-B14F-4D97-AF65-F5344CB8AC3E}">
        <p14:creationId xmlns:p14="http://schemas.microsoft.com/office/powerpoint/2010/main" val="1507372278"/>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1168</TotalTime>
  <Words>563</Words>
  <Application>Microsoft Office PowerPoint</Application>
  <PresentationFormat>Widescreen</PresentationFormat>
  <Paragraphs>148</Paragraphs>
  <Slides>16</Slides>
  <Notes>13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Calibri</vt:lpstr>
      <vt:lpstr>Calibri Light</vt:lpstr>
      <vt:lpstr>Symbol</vt:lpstr>
      <vt:lpstr>Wingdings</vt:lpstr>
      <vt:lpstr>Retrospectiva</vt:lpstr>
      <vt:lpstr>       Curso de Especialização em Ciência de Dados e Big Data </vt:lpstr>
      <vt:lpstr>Contexto e Motivação</vt:lpstr>
      <vt:lpstr>Problema proposto</vt:lpstr>
      <vt:lpstr>Objetivos</vt:lpstr>
      <vt:lpstr>Ferramentas</vt:lpstr>
      <vt:lpstr>Fluxo de Execução das Etapas</vt:lpstr>
      <vt:lpstr>Bibliotecas Utilizadas</vt:lpstr>
      <vt:lpstr>Coleta de dados</vt:lpstr>
      <vt:lpstr>Integração dos Datasets</vt:lpstr>
      <vt:lpstr>Tratamento dos dados</vt:lpstr>
      <vt:lpstr>Análise e Exploração dos dados</vt:lpstr>
      <vt:lpstr>Criação dos Modelos de Machine Learning</vt:lpstr>
      <vt:lpstr>Pré-processamento dos dados</vt:lpstr>
      <vt:lpstr>Avaliações dos Modelos</vt:lpstr>
      <vt:lpstr>Interpretação dos Resultados</vt:lpstr>
      <vt:lpstr>Muito 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Especialização em Ciência de Dados e Big Data 2020</dc:title>
  <dc:creator>ALISON DIEGO HARKA MACHADO</dc:creator>
  <cp:lastModifiedBy>ALISON DIEGO HARKA MACHADO</cp:lastModifiedBy>
  <cp:revision>184</cp:revision>
  <dcterms:created xsi:type="dcterms:W3CDTF">2021-08-05T01:37:44Z</dcterms:created>
  <dcterms:modified xsi:type="dcterms:W3CDTF">2021-08-14T01:29:42Z</dcterms:modified>
</cp:coreProperties>
</file>