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8" r:id="rId3"/>
    <p:sldId id="259" r:id="rId4"/>
    <p:sldId id="271" r:id="rId5"/>
    <p:sldId id="269" r:id="rId6"/>
    <p:sldId id="277" r:id="rId7"/>
    <p:sldId id="262" r:id="rId8"/>
    <p:sldId id="263" r:id="rId9"/>
    <p:sldId id="264" r:id="rId10"/>
    <p:sldId id="280" r:id="rId11"/>
    <p:sldId id="265" r:id="rId12"/>
    <p:sldId id="266" r:id="rId13"/>
    <p:sldId id="267" r:id="rId14"/>
    <p:sldId id="279"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34" autoAdjust="0"/>
  </p:normalViewPr>
  <p:slideViewPr>
    <p:cSldViewPr snapToGrid="0">
      <p:cViewPr varScale="1">
        <p:scale>
          <a:sx n="103" d="100"/>
          <a:sy n="103" d="100"/>
        </p:scale>
        <p:origin x="876" y="11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son\Desktop\Gr&#225;fico_resultado_m&#233;tric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dirty="0"/>
              <a:t>Predição</a:t>
            </a:r>
            <a:r>
              <a:rPr lang="pt-BR" baseline="0" dirty="0"/>
              <a:t> do Preço da Ação ITUB4 do dia 29/06/2021 (R$ 30,11)</a:t>
            </a:r>
            <a:endParaRPr lang="pt-BR" dirty="0"/>
          </a:p>
        </c:rich>
      </c:tx>
      <c:layout>
        <c:manualLayout>
          <c:xMode val="edge"/>
          <c:yMode val="edge"/>
          <c:x val="0.14485993576758641"/>
          <c:y val="4.34688279523120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8.1716729853212808E-2"/>
          <c:y val="0.18057483431310384"/>
          <c:w val="0.7266085614576574"/>
          <c:h val="0.66118159745441318"/>
        </c:manualLayout>
      </c:layout>
      <c:barChart>
        <c:barDir val="col"/>
        <c:grouping val="clustered"/>
        <c:varyColors val="0"/>
        <c:ser>
          <c:idx val="0"/>
          <c:order val="0"/>
          <c:tx>
            <c:strRef>
              <c:f>Planilha1!$B$1</c:f>
              <c:strCache>
                <c:ptCount val="1"/>
                <c:pt idx="0">
                  <c:v>Valor Real</c:v>
                </c:pt>
              </c:strCache>
            </c:strRef>
          </c:tx>
          <c:spPr>
            <a:solidFill>
              <a:schemeClr val="accent2">
                <a:shade val="76000"/>
              </a:schemeClr>
            </a:solidFill>
            <a:ln>
              <a:noFill/>
            </a:ln>
            <a:effectLst/>
          </c:spPr>
          <c:invertIfNegative val="0"/>
          <c:cat>
            <c:strRef>
              <c:f>Planilha1!$A$2:$A$5</c:f>
              <c:strCache>
                <c:ptCount val="4"/>
                <c:pt idx="0">
                  <c:v>Regressão linear</c:v>
                </c:pt>
                <c:pt idx="1">
                  <c:v>ARIMA</c:v>
                </c:pt>
                <c:pt idx="2">
                  <c:v>MLP</c:v>
                </c:pt>
                <c:pt idx="3">
                  <c:v>MLP c/ ajustes</c:v>
                </c:pt>
              </c:strCache>
            </c:strRef>
          </c:cat>
          <c:val>
            <c:numRef>
              <c:f>Planilha1!$B$2:$B$5</c:f>
              <c:numCache>
                <c:formatCode>General</c:formatCode>
                <c:ptCount val="4"/>
                <c:pt idx="0">
                  <c:v>30.11</c:v>
                </c:pt>
                <c:pt idx="1">
                  <c:v>30.11</c:v>
                </c:pt>
                <c:pt idx="2">
                  <c:v>30.11</c:v>
                </c:pt>
                <c:pt idx="3">
                  <c:v>30.11</c:v>
                </c:pt>
              </c:numCache>
            </c:numRef>
          </c:val>
          <c:extLst>
            <c:ext xmlns:c16="http://schemas.microsoft.com/office/drawing/2014/chart" uri="{C3380CC4-5D6E-409C-BE32-E72D297353CC}">
              <c16:uniqueId val="{00000000-DC68-487D-B662-5802AD4F726F}"/>
            </c:ext>
          </c:extLst>
        </c:ser>
        <c:dLbls>
          <c:showLegendKey val="0"/>
          <c:showVal val="0"/>
          <c:showCatName val="0"/>
          <c:showSerName val="0"/>
          <c:showPercent val="0"/>
          <c:showBubbleSize val="0"/>
        </c:dLbls>
        <c:gapWidth val="50"/>
        <c:overlap val="45"/>
        <c:axId val="1026273855"/>
        <c:axId val="1026286335"/>
      </c:barChart>
      <c:barChart>
        <c:barDir val="col"/>
        <c:grouping val="clustered"/>
        <c:varyColors val="0"/>
        <c:ser>
          <c:idx val="1"/>
          <c:order val="1"/>
          <c:tx>
            <c:strRef>
              <c:f>Planilha1!$C$1</c:f>
              <c:strCache>
                <c:ptCount val="1"/>
                <c:pt idx="0">
                  <c:v>Valor Predito</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Regressão linear</c:v>
                </c:pt>
                <c:pt idx="1">
                  <c:v>ARIMA</c:v>
                </c:pt>
                <c:pt idx="2">
                  <c:v>MLP</c:v>
                </c:pt>
                <c:pt idx="3">
                  <c:v>MLP c/ ajustes</c:v>
                </c:pt>
              </c:strCache>
            </c:strRef>
          </c:cat>
          <c:val>
            <c:numRef>
              <c:f>Planilha1!$C$2:$C$5</c:f>
              <c:numCache>
                <c:formatCode>General</c:formatCode>
                <c:ptCount val="4"/>
                <c:pt idx="0">
                  <c:v>29.79</c:v>
                </c:pt>
                <c:pt idx="1">
                  <c:v>30.92</c:v>
                </c:pt>
                <c:pt idx="2">
                  <c:v>31.22</c:v>
                </c:pt>
                <c:pt idx="3">
                  <c:v>29.54</c:v>
                </c:pt>
              </c:numCache>
            </c:numRef>
          </c:val>
          <c:extLst>
            <c:ext xmlns:c16="http://schemas.microsoft.com/office/drawing/2014/chart" uri="{C3380CC4-5D6E-409C-BE32-E72D297353CC}">
              <c16:uniqueId val="{00000001-DC68-487D-B662-5802AD4F726F}"/>
            </c:ext>
          </c:extLst>
        </c:ser>
        <c:dLbls>
          <c:showLegendKey val="0"/>
          <c:showVal val="0"/>
          <c:showCatName val="0"/>
          <c:showSerName val="0"/>
          <c:showPercent val="0"/>
          <c:showBubbleSize val="0"/>
        </c:dLbls>
        <c:gapWidth val="100"/>
        <c:overlap val="45"/>
        <c:axId val="1017369167"/>
        <c:axId val="1017355855"/>
      </c:barChart>
      <c:catAx>
        <c:axId val="102627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026286335"/>
        <c:crosses val="autoZero"/>
        <c:auto val="1"/>
        <c:lblAlgn val="ctr"/>
        <c:lblOffset val="100"/>
        <c:noMultiLvlLbl val="0"/>
      </c:catAx>
      <c:valAx>
        <c:axId val="1026286335"/>
        <c:scaling>
          <c:orientation val="minMax"/>
        </c:scaling>
        <c:delete val="1"/>
        <c:axPos val="l"/>
        <c:numFmt formatCode="General" sourceLinked="1"/>
        <c:majorTickMark val="none"/>
        <c:minorTickMark val="none"/>
        <c:tickLblPos val="nextTo"/>
        <c:crossAx val="1026273855"/>
        <c:crosses val="autoZero"/>
        <c:crossBetween val="between"/>
      </c:valAx>
      <c:valAx>
        <c:axId val="1017355855"/>
        <c:scaling>
          <c:orientation val="minMax"/>
        </c:scaling>
        <c:delete val="1"/>
        <c:axPos val="r"/>
        <c:numFmt formatCode="General" sourceLinked="1"/>
        <c:majorTickMark val="out"/>
        <c:minorTickMark val="none"/>
        <c:tickLblPos val="nextTo"/>
        <c:crossAx val="1017369167"/>
        <c:crosses val="max"/>
        <c:crossBetween val="between"/>
      </c:valAx>
      <c:catAx>
        <c:axId val="1017369167"/>
        <c:scaling>
          <c:orientation val="minMax"/>
        </c:scaling>
        <c:delete val="1"/>
        <c:axPos val="b"/>
        <c:numFmt formatCode="General" sourceLinked="1"/>
        <c:majorTickMark val="out"/>
        <c:minorTickMark val="none"/>
        <c:tickLblPos val="nextTo"/>
        <c:crossAx val="1017355855"/>
        <c:crosses val="autoZero"/>
        <c:auto val="1"/>
        <c:lblAlgn val="ctr"/>
        <c:lblOffset val="100"/>
        <c:noMultiLvlLbl val="0"/>
      </c:catAx>
      <c:spPr>
        <a:noFill/>
        <a:ln w="25400">
          <a:noFill/>
        </a:ln>
        <a:effectLst/>
      </c:spPr>
    </c:plotArea>
    <c:legend>
      <c:legendPos val="b"/>
      <c:layout>
        <c:manualLayout>
          <c:xMode val="edge"/>
          <c:yMode val="edge"/>
          <c:x val="0.83463308301840533"/>
          <c:y val="0.23596440965285298"/>
          <c:w val="0.15234507762800836"/>
          <c:h val="0.3262898507113362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j-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6B8F-8798-4AEA-9CE7-8D47C55B8E8A}" type="datetimeFigureOut">
              <a:rPr lang="pt-BR" smtClean="0"/>
              <a:t>17/09/2021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6B5E-29DC-4508-836F-7B1CB0DF6138}" type="slidenum">
              <a:rPr lang="pt-BR" smtClean="0"/>
              <a:t>‹nº›</a:t>
            </a:fld>
            <a:endParaRPr lang="pt-BR"/>
          </a:p>
        </p:txBody>
      </p:sp>
    </p:spTree>
    <p:extLst>
      <p:ext uri="{BB962C8B-B14F-4D97-AF65-F5344CB8AC3E}">
        <p14:creationId xmlns:p14="http://schemas.microsoft.com/office/powerpoint/2010/main" val="70425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idatica.tech/o-que-e-um-modelo-de-machine-learn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sz="1800" b="0" i="0" u="none" strike="noStrike" baseline="0" dirty="0">
              <a:solidFill>
                <a:srgbClr val="000000"/>
              </a:solidFill>
              <a:latin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a:t>
            </a:fld>
            <a:endParaRPr lang="pt-BR"/>
          </a:p>
        </p:txBody>
      </p:sp>
    </p:spTree>
    <p:extLst>
      <p:ext uri="{BB962C8B-B14F-4D97-AF65-F5344CB8AC3E}">
        <p14:creationId xmlns:p14="http://schemas.microsoft.com/office/powerpoint/2010/main" val="41889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00" b="1" dirty="0"/>
              <a:t>Merge (operação </a:t>
            </a:r>
            <a:r>
              <a:rPr lang="pt-BR" sz="1000" b="1" dirty="0" err="1"/>
              <a:t>Innter</a:t>
            </a:r>
            <a:r>
              <a:rPr lang="pt-BR" sz="1000" b="1" dirty="0"/>
              <a:t> </a:t>
            </a:r>
            <a:r>
              <a:rPr lang="pt-BR" sz="1000" b="1" dirty="0" err="1"/>
              <a:t>Join</a:t>
            </a:r>
            <a:r>
              <a:rPr lang="pt-BR" sz="1000" b="1" dirty="0"/>
              <a:t>) </a:t>
            </a:r>
            <a:r>
              <a:rPr lang="pt-BR" sz="1000" dirty="0"/>
              <a:t>= onde há datas iguais, então realiza a junção dos valores. </a:t>
            </a:r>
          </a:p>
          <a:p>
            <a:endParaRPr lang="pt-B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Outra modificação realizada no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foi o deslocamento da coluna "</a:t>
            </a:r>
            <a:r>
              <a:rPr lang="pt-BR" sz="1800" b="0" i="0" u="none" strike="noStrike" baseline="0" dirty="0" err="1">
                <a:solidFill>
                  <a:srgbClr val="000000"/>
                </a:solidFill>
                <a:latin typeface="Arial" panose="020B0604020202020204" pitchFamily="34" charset="0"/>
              </a:rPr>
              <a:t>Adj</a:t>
            </a:r>
            <a:r>
              <a:rPr lang="pt-BR" sz="1800" b="0" i="0" u="none" strike="noStrike" baseline="0" dirty="0">
                <a:solidFill>
                  <a:srgbClr val="000000"/>
                </a:solidFill>
                <a:latin typeface="Arial" panose="020B0604020202020204" pitchFamily="34" charset="0"/>
              </a:rPr>
              <a:t> close" para cima, para que os modelos de ML possam desenvolver o aprendizado baseados nas caraterísticas do dia atual, de modo a prever o valor do "</a:t>
            </a:r>
            <a:r>
              <a:rPr lang="pt-BR" sz="1800" b="0" i="0" u="none" strike="noStrike" baseline="0" dirty="0" err="1">
                <a:solidFill>
                  <a:srgbClr val="000000"/>
                </a:solidFill>
                <a:latin typeface="Arial" panose="020B0604020202020204" pitchFamily="34" charset="0"/>
              </a:rPr>
              <a:t>Adj</a:t>
            </a:r>
            <a:r>
              <a:rPr lang="pt-BR" sz="1800" b="0" i="0" u="none" strike="noStrike" baseline="0" dirty="0">
                <a:solidFill>
                  <a:srgbClr val="000000"/>
                </a:solidFill>
                <a:latin typeface="Arial" panose="020B0604020202020204" pitchFamily="34" charset="0"/>
              </a:rPr>
              <a:t> close" do dia seguinte. Dessa forma, as características do último registro do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(referente ao dia 29/06/21) foi retirado e utilizado ao final para validar o treinamento realizado pelos algoritmos. </a:t>
            </a:r>
          </a:p>
          <a:p>
            <a:endParaRPr lang="pt-BR" sz="1000"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10</a:t>
            </a:fld>
            <a:endParaRPr lang="pt-BR"/>
          </a:p>
        </p:txBody>
      </p:sp>
    </p:spTree>
    <p:extLst>
      <p:ext uri="{BB962C8B-B14F-4D97-AF65-F5344CB8AC3E}">
        <p14:creationId xmlns:p14="http://schemas.microsoft.com/office/powerpoint/2010/main" val="57558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Gráfico </a:t>
            </a:r>
            <a:r>
              <a:rPr lang="pt-BR" sz="12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candlesticks</a:t>
            </a: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costuma ser bastante utilizado pelo fato de apresentar de forma intuitiva as cotações dos ativos.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Mapa de calor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facilita a leitura das correlações entre variáveis, pois representa a escala dos números em cores, onde a</a:t>
            </a:r>
            <a:r>
              <a:rPr lang="pt-BR" sz="1200" dirty="0">
                <a:effectLst/>
                <a:latin typeface="Arial" panose="020B0604020202020204" pitchFamily="34" charset="0"/>
                <a:ea typeface="Calibri" panose="020F0502020204030204" pitchFamily="34" charset="0"/>
                <a:cs typeface="Arial" panose="020B0604020202020204" pitchFamily="34" charset="0"/>
              </a:rPr>
              <a:t>s áreas mais escuras se referem a fraca relação entre os dados, já as áreas mais claras se referem a relação mais forte dos dados.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gráfico de linha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pt-BR" dirty="0"/>
              <a:t>usado para representar o preço de fechamento da ação e do dólar ao longo do tempo.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Calibri" panose="020F0502020204030204" pitchFamily="34" charset="0"/>
                <a:ea typeface="Calibri" panose="020F0502020204030204" pitchFamily="34" charset="0"/>
                <a:cs typeface="Times New Roman" panose="02020603050405020304" pitchFamily="18" charset="0"/>
              </a:rPr>
              <a:t>No desenvolver dessa etapa, verifiquei que existem muitas possibilidades para análise utilizando essas três bibliotecas, pois permitem facilmente exibir o comportamento dos dados, as tendências de ações e realizar comparações. </a:t>
            </a: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11</a:t>
            </a:fld>
            <a:endParaRPr lang="pt-BR"/>
          </a:p>
        </p:txBody>
      </p:sp>
    </p:spTree>
    <p:extLst>
      <p:ext uri="{BB962C8B-B14F-4D97-AF65-F5344CB8AC3E}">
        <p14:creationId xmlns:p14="http://schemas.microsoft.com/office/powerpoint/2010/main" val="282126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00" b="1" dirty="0">
                <a:effectLst/>
                <a:latin typeface="+mj-lt"/>
              </a:rPr>
              <a:t>Essa solução é devido ao </a:t>
            </a:r>
            <a:r>
              <a:rPr lang="pt-BR" sz="1000" b="1" dirty="0">
                <a:effectLst/>
                <a:latin typeface="+mj-lt"/>
                <a:ea typeface="Calibri" panose="020F0502020204030204" pitchFamily="34" charset="0"/>
                <a:cs typeface="Times New Roman" panose="02020603050405020304" pitchFamily="18" charset="0"/>
              </a:rPr>
              <a:t>atributo alvo de predição (</a:t>
            </a:r>
            <a:r>
              <a:rPr lang="pt-BR" sz="1000" b="1" dirty="0" err="1">
                <a:effectLst/>
                <a:latin typeface="+mj-lt"/>
                <a:ea typeface="Calibri" panose="020F0502020204030204" pitchFamily="34" charset="0"/>
                <a:cs typeface="Times New Roman" panose="02020603050405020304" pitchFamily="18" charset="0"/>
              </a:rPr>
              <a:t>adj</a:t>
            </a:r>
            <a:r>
              <a:rPr lang="pt-BR" sz="1000" b="1" dirty="0">
                <a:effectLst/>
                <a:latin typeface="+mj-lt"/>
                <a:ea typeface="Calibri" panose="020F0502020204030204" pitchFamily="34" charset="0"/>
                <a:cs typeface="Times New Roman" panose="02020603050405020304" pitchFamily="18" charset="0"/>
              </a:rPr>
              <a:t> close) da ação ser conhecido, que permite comparar o valor real com o valor a ser predito.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b="1"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b="1" dirty="0">
                <a:effectLst/>
                <a:latin typeface="+mj-lt"/>
                <a:ea typeface="Calibri" panose="020F0502020204030204" pitchFamily="34" charset="0"/>
                <a:cs typeface="Times New Roman" panose="02020603050405020304" pitchFamily="18" charset="0"/>
              </a:rPr>
              <a:t>Regressão linear = </a:t>
            </a:r>
            <a:r>
              <a:rPr lang="pt-BR" sz="1800" b="0" i="0" u="none" strike="noStrike" baseline="0" dirty="0">
                <a:solidFill>
                  <a:srgbClr val="000000"/>
                </a:solidFill>
                <a:latin typeface="Arial" panose="020B0604020202020204" pitchFamily="34" charset="0"/>
              </a:rPr>
              <a:t>é uma equação que verifica a existência de um relacionamento entre duas ou mais variáveis. Por exemplo, dado X e Y, quanto que X explica Y. Para isso, a regressão linear utiliza os pontos de dados para encontrar uma reta que melhor se ajusta, e a partir dessa reta é possível prever o próximo valor da relação. Então, foi escolhido Regressão Linear Múltipla, pois serão utilizados mais de uma variável independente para previsão da variável dependente, definidos no método K-Best.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i="0" u="none" strike="noStrike" baseline="0" dirty="0">
                <a:solidFill>
                  <a:srgbClr val="000000"/>
                </a:solidFill>
                <a:latin typeface="Arial" panose="020B0604020202020204" pitchFamily="34" charset="0"/>
              </a:rPr>
              <a:t>ARIMA =  </a:t>
            </a:r>
            <a:r>
              <a:rPr lang="pt-BR" sz="1800" b="0" i="0" u="none" strike="noStrike" baseline="0" dirty="0">
                <a:solidFill>
                  <a:srgbClr val="000000"/>
                </a:solidFill>
                <a:latin typeface="Arial" panose="020B0604020202020204" pitchFamily="34" charset="0"/>
              </a:rPr>
              <a:t>é uma equação que visa captar a autocorrelação entre valores de uma série temporal, e com base nesse comportamento realizar previsões futuras. </a:t>
            </a:r>
          </a:p>
          <a:p>
            <a:r>
              <a:rPr lang="pt-BR" sz="1800" b="0" i="0" u="none" strike="noStrike" baseline="0" dirty="0">
                <a:solidFill>
                  <a:srgbClr val="000000"/>
                </a:solidFill>
                <a:latin typeface="Arial" panose="020B0604020202020204" pitchFamily="34" charset="0"/>
              </a:rPr>
              <a:t>É uma abreviação de  </a:t>
            </a:r>
            <a:r>
              <a:rPr lang="pt-BR" sz="1800" b="0" i="0" u="none" strike="noStrike" baseline="0" dirty="0">
                <a:solidFill>
                  <a:srgbClr val="000000"/>
                </a:solidFill>
                <a:latin typeface="Cambria Math" panose="02040503050406030204" pitchFamily="18" charset="0"/>
              </a:rPr>
              <a:t>𝑝 – AR (autorregressão) ,  𝑑 – I (integração) , 𝑞 – MA (média móvel).</a:t>
            </a:r>
          </a:p>
          <a:p>
            <a:endParaRPr lang="pt-BR" sz="1800" b="0" i="0" u="none" strike="noStrike" baseline="0" dirty="0">
              <a:solidFill>
                <a:srgbClr val="000000"/>
              </a:solidFill>
              <a:latin typeface="Cambria Math" panose="02040503050406030204" pitchFamily="18" charset="0"/>
            </a:endParaRPr>
          </a:p>
          <a:p>
            <a:r>
              <a:rPr lang="pt-BR" sz="1800" b="1" i="0" u="none" strike="noStrike" baseline="0" dirty="0">
                <a:solidFill>
                  <a:srgbClr val="000000"/>
                </a:solidFill>
                <a:latin typeface="Cambria Math" panose="02040503050406030204" pitchFamily="18" charset="0"/>
              </a:rPr>
              <a:t>MLP (</a:t>
            </a:r>
            <a:r>
              <a:rPr lang="pt-BR" sz="1800" b="1" i="0" u="none" strike="noStrike" baseline="0" dirty="0" err="1">
                <a:solidFill>
                  <a:srgbClr val="000000"/>
                </a:solidFill>
                <a:latin typeface="Cambria Math" panose="02040503050406030204" pitchFamily="18" charset="0"/>
              </a:rPr>
              <a:t>Multilayer</a:t>
            </a:r>
            <a:r>
              <a:rPr lang="pt-BR" sz="1800" b="1" i="0" u="none" strike="noStrike" baseline="0" dirty="0">
                <a:solidFill>
                  <a:srgbClr val="000000"/>
                </a:solidFill>
                <a:latin typeface="Cambria Math" panose="02040503050406030204" pitchFamily="18" charset="0"/>
              </a:rPr>
              <a:t> </a:t>
            </a:r>
            <a:r>
              <a:rPr lang="pt-BR" sz="1800" b="1" i="0" u="none" strike="noStrike" baseline="0" dirty="0" err="1">
                <a:solidFill>
                  <a:srgbClr val="000000"/>
                </a:solidFill>
                <a:latin typeface="Cambria Math" panose="02040503050406030204" pitchFamily="18" charset="0"/>
              </a:rPr>
              <a:t>Perceptron</a:t>
            </a:r>
            <a:r>
              <a:rPr lang="pt-BR" sz="1800" b="1" i="0" u="none" strike="noStrike" baseline="0" dirty="0">
                <a:solidFill>
                  <a:srgbClr val="000000"/>
                </a:solidFill>
                <a:latin typeface="Cambria Math" panose="02040503050406030204" pitchFamily="18" charset="0"/>
              </a:rPr>
              <a:t>) = </a:t>
            </a:r>
            <a:r>
              <a:rPr lang="pt-BR" sz="1800" b="0" i="0" u="none" strike="noStrike" baseline="0" dirty="0">
                <a:solidFill>
                  <a:srgbClr val="000000"/>
                </a:solidFill>
                <a:latin typeface="Arial" panose="020B0604020202020204" pitchFamily="34" charset="0"/>
              </a:rPr>
              <a:t>é uma técnica de redes neurais computacionais que apresentam um modelo matemático inspirado na estrutura neural de organismos inteligentes e que adquirem conhecimento através da experiência do uso de dados.</a:t>
            </a:r>
          </a:p>
          <a:p>
            <a:r>
              <a:rPr lang="pt-BR" sz="1800" b="0" i="0" u="none" strike="noStrike" baseline="0" dirty="0">
                <a:solidFill>
                  <a:srgbClr val="000000"/>
                </a:solidFill>
                <a:latin typeface="Arial" panose="020B0604020202020204" pitchFamily="34" charset="0"/>
              </a:rPr>
              <a:t>Redes MLP </a:t>
            </a:r>
            <a:r>
              <a:rPr lang="fr-FR" sz="1800" b="0" i="0" u="none" strike="noStrike" baseline="0" dirty="0" err="1">
                <a:solidFill>
                  <a:srgbClr val="000000"/>
                </a:solidFill>
                <a:latin typeface="Arial" panose="020B0604020202020204" pitchFamily="34" charset="0"/>
              </a:rPr>
              <a:t>possuem</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multiplas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camadas</a:t>
            </a:r>
            <a:r>
              <a:rPr lang="fr-FR" sz="1800" b="0" i="0" u="none" strike="noStrike" baseline="0" dirty="0">
                <a:solidFill>
                  <a:srgbClr val="000000"/>
                </a:solidFill>
                <a:latin typeface="Arial" panose="020B0604020202020204" pitchFamily="34" charset="0"/>
              </a:rPr>
              <a:t> de </a:t>
            </a:r>
            <a:r>
              <a:rPr lang="fr-FR" sz="1800" b="0" i="0" u="none" strike="noStrike" baseline="0" dirty="0" err="1">
                <a:solidFill>
                  <a:srgbClr val="000000"/>
                </a:solidFill>
                <a:latin typeface="Arial" panose="020B0604020202020204" pitchFamily="34" charset="0"/>
              </a:rPr>
              <a:t>neurônios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artificiais</a:t>
            </a:r>
            <a:r>
              <a:rPr lang="fr-FR" sz="1800" b="0" i="0" u="none" strike="noStrike" baseline="0" dirty="0">
                <a:solidFill>
                  <a:srgbClr val="000000"/>
                </a:solidFill>
                <a:latin typeface="Arial" panose="020B0604020202020204" pitchFamily="34" charset="0"/>
              </a:rPr>
              <a:t>.</a:t>
            </a:r>
            <a:endParaRPr lang="pt-BR" sz="1800" b="1"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effectLst/>
              <a:latin typeface="+mj-lt"/>
              <a:ea typeface="Calibri" panose="020F050202020403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12</a:t>
            </a:fld>
            <a:endParaRPr lang="pt-BR"/>
          </a:p>
        </p:txBody>
      </p:sp>
    </p:spTree>
    <p:extLst>
      <p:ext uri="{BB962C8B-B14F-4D97-AF65-F5344CB8AC3E}">
        <p14:creationId xmlns:p14="http://schemas.microsoft.com/office/powerpoint/2010/main" val="2667573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etapa é importa pois  permite </a:t>
            </a:r>
            <a:r>
              <a:rPr lang="pt-BR" sz="1800" b="0" i="0" u="none" strike="noStrike" baseline="0" dirty="0">
                <a:solidFill>
                  <a:srgbClr val="000000"/>
                </a:solidFill>
              </a:rPr>
              <a:t>otimizar o processo de aprendizado dos modelos para produzir bons resultados.</a:t>
            </a:r>
            <a:endParaRPr lang="pt-BR" dirty="0"/>
          </a:p>
          <a:p>
            <a:endParaRPr lang="pt-BR" dirty="0"/>
          </a:p>
          <a:p>
            <a:r>
              <a:rPr lang="pt-BR" dirty="0"/>
              <a:t>Seleção de </a:t>
            </a:r>
            <a:r>
              <a:rPr lang="pt-BR" dirty="0" err="1"/>
              <a:t>features</a:t>
            </a:r>
            <a:r>
              <a:rPr lang="pt-BR" dirty="0"/>
              <a:t> =  o objetivo é utilizar </a:t>
            </a:r>
            <a:r>
              <a:rPr lang="pt-BR" sz="1800" dirty="0">
                <a:effectLst/>
                <a:latin typeface="Arial" panose="020B0604020202020204" pitchFamily="34" charset="0"/>
                <a:ea typeface="Calibri" panose="020F0502020204030204" pitchFamily="34" charset="0"/>
              </a:rPr>
              <a:t>atributos mais relevantes para resolução do problema. (utilizando </a:t>
            </a:r>
            <a:r>
              <a:rPr lang="pt-BR" sz="1800" dirty="0" err="1">
                <a:effectLst/>
                <a:latin typeface="Arial" panose="020B0604020202020204" pitchFamily="34" charset="0"/>
                <a:ea typeface="Calibri" panose="020F0502020204030204" pitchFamily="34" charset="0"/>
              </a:rPr>
              <a:t>métdo</a:t>
            </a:r>
            <a:r>
              <a:rPr lang="pt-BR" sz="1800" dirty="0">
                <a:effectLst/>
                <a:latin typeface="Arial" panose="020B0604020202020204" pitchFamily="34" charset="0"/>
                <a:ea typeface="Calibri" panose="020F0502020204030204" pitchFamily="34" charset="0"/>
              </a:rPr>
              <a:t> </a:t>
            </a:r>
            <a:r>
              <a:rPr lang="pt-BR" sz="1800" dirty="0" err="1">
                <a:effectLst/>
                <a:latin typeface="Arial" panose="020B0604020202020204" pitchFamily="34" charset="0"/>
                <a:ea typeface="Calibri" panose="020F0502020204030204" pitchFamily="34" charset="0"/>
              </a:rPr>
              <a:t>selectKbest</a:t>
            </a:r>
            <a:r>
              <a:rPr lang="pt-BR" sz="1800" dirty="0">
                <a:effectLst/>
                <a:latin typeface="Arial" panose="020B0604020202020204" pitchFamily="34" charset="0"/>
                <a:ea typeface="Calibri" panose="020F0502020204030204" pitchFamily="34" charset="0"/>
              </a:rPr>
              <a:t>  e </a:t>
            </a:r>
            <a:r>
              <a:rPr lang="pt-BR" sz="1800" dirty="0" err="1">
                <a:effectLst/>
                <a:latin typeface="Arial" panose="020B0604020202020204" pitchFamily="34" charset="0"/>
                <a:ea typeface="Calibri" panose="020F0502020204030204" pitchFamily="34" charset="0"/>
              </a:rPr>
              <a:t>fit_transform</a:t>
            </a:r>
            <a:r>
              <a:rPr lang="pt-BR" sz="1800" dirty="0">
                <a:effectLst/>
                <a:latin typeface="Arial" panose="020B0604020202020204" pitchFamily="34" charset="0"/>
                <a:ea typeface="Calibri" panose="020F0502020204030204" pitchFamily="34" charset="0"/>
              </a:rPr>
              <a:t> da </a:t>
            </a:r>
            <a:r>
              <a:rPr lang="pt-BR" sz="1800" dirty="0" err="1">
                <a:effectLst/>
                <a:latin typeface="Arial" panose="020B0604020202020204" pitchFamily="34" charset="0"/>
                <a:ea typeface="Calibri" panose="020F0502020204030204" pitchFamily="34" charset="0"/>
              </a:rPr>
              <a:t>lib</a:t>
            </a:r>
            <a:r>
              <a:rPr lang="pt-BR" sz="1800" dirty="0">
                <a:effectLst/>
                <a:latin typeface="Arial" panose="020B0604020202020204" pitchFamily="34" charset="0"/>
                <a:ea typeface="Calibri" panose="020F0502020204030204" pitchFamily="34" charset="0"/>
              </a:rPr>
              <a:t> </a:t>
            </a:r>
            <a:r>
              <a:rPr lang="pt-BR" sz="1800" b="0" i="0" u="none" strike="noStrike" baseline="0" dirty="0" err="1">
                <a:solidFill>
                  <a:srgbClr val="000000"/>
                </a:solidFill>
              </a:rPr>
              <a:t>sklearn</a:t>
            </a:r>
            <a:r>
              <a:rPr lang="pt-BR" sz="1800" b="0" i="0" u="none" strike="noStrike" baseline="0" dirty="0">
                <a:solidFill>
                  <a:srgbClr val="000000"/>
                </a:solidFill>
              </a:rPr>
              <a:t>.</a:t>
            </a:r>
            <a:r>
              <a:rPr lang="pt-BR" sz="1800" dirty="0">
                <a:effectLst/>
                <a:latin typeface="Arial" panose="020B0604020202020204" pitchFamily="34" charset="0"/>
                <a:ea typeface="Calibri" panose="020F0502020204030204" pitchFamily="34" charset="0"/>
              </a:rPr>
              <a:t>)</a:t>
            </a:r>
            <a:endParaRPr lang="pt-BR" dirty="0"/>
          </a:p>
          <a:p>
            <a:endParaRPr lang="pt-BR" dirty="0"/>
          </a:p>
          <a:p>
            <a:r>
              <a:rPr lang="pt-BR" dirty="0"/>
              <a:t>Normalização = </a:t>
            </a:r>
            <a:r>
              <a:rPr lang="pt-BR" sz="1800" dirty="0">
                <a:effectLst/>
                <a:latin typeface="Arial" panose="020B0604020202020204" pitchFamily="34" charset="0"/>
                <a:ea typeface="Calibri" panose="020F0502020204030204" pitchFamily="34" charset="0"/>
              </a:rPr>
              <a:t>objetivo é alterar os valores das colunas numéricas no conjunto de dados para usar uma escala comum, sem distorcer diferenças nos intervalos de valores ou perda de informações. (utilizado os métodos </a:t>
            </a:r>
            <a:r>
              <a:rPr lang="pt-BR" sz="1800" b="0" i="1" u="none" strike="noStrike" baseline="0" dirty="0" err="1">
                <a:solidFill>
                  <a:srgbClr val="000000"/>
                </a:solidFill>
                <a:latin typeface="Arial" panose="020B0604020202020204" pitchFamily="34" charset="0"/>
              </a:rPr>
              <a:t>MinMaxScaler</a:t>
            </a:r>
            <a:r>
              <a:rPr lang="pt-BR" sz="1800" b="0" i="1" u="none" strike="noStrike" baseline="0" dirty="0">
                <a:solidFill>
                  <a:srgbClr val="000000"/>
                </a:solidFill>
                <a:latin typeface="Arial" panose="020B0604020202020204" pitchFamily="34" charset="0"/>
              </a:rPr>
              <a:t>()</a:t>
            </a:r>
            <a:r>
              <a:rPr lang="pt-BR" sz="1800" b="0" i="0" u="none" strike="noStrike" baseline="0" dirty="0">
                <a:solidFill>
                  <a:srgbClr val="000000"/>
                </a:solidFill>
                <a:latin typeface="Arial" panose="020B0604020202020204" pitchFamily="34" charset="0"/>
              </a:rPr>
              <a:t>, </a:t>
            </a:r>
            <a:r>
              <a:rPr lang="pt-BR" sz="1800" b="0" i="1" u="none" strike="noStrike" baseline="0" dirty="0" err="1">
                <a:solidFill>
                  <a:srgbClr val="000000"/>
                </a:solidFill>
                <a:latin typeface="Arial" panose="020B0604020202020204" pitchFamily="34" charset="0"/>
              </a:rPr>
              <a:t>fit_transform</a:t>
            </a:r>
            <a:r>
              <a:rPr lang="pt-BR" sz="1800" b="0" i="1" u="none" strike="noStrike" baseline="0" dirty="0">
                <a:solidFill>
                  <a:srgbClr val="000000"/>
                </a:solidFill>
                <a:latin typeface="Arial" panose="020B0604020202020204" pitchFamily="34" charset="0"/>
              </a:rPr>
              <a:t>()</a:t>
            </a:r>
            <a:r>
              <a:rPr lang="pt-BR" sz="1800" b="0" i="0" u="none" strike="noStrike" baseline="0" dirty="0">
                <a:solidFill>
                  <a:srgbClr val="000000"/>
                </a:solidFill>
                <a:latin typeface="Arial" panose="020B0604020202020204" pitchFamily="34" charset="0"/>
              </a:rPr>
              <a:t>, e </a:t>
            </a:r>
            <a:r>
              <a:rPr lang="pt-BR" sz="1800" b="0" i="1" u="none" strike="noStrike" baseline="0" dirty="0" err="1">
                <a:solidFill>
                  <a:srgbClr val="000000"/>
                </a:solidFill>
                <a:latin typeface="Arial" panose="020B0604020202020204" pitchFamily="34" charset="0"/>
              </a:rPr>
              <a:t>transform</a:t>
            </a:r>
            <a:r>
              <a:rPr lang="pt-BR" sz="1800" b="0" i="1"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Arial" panose="020B0604020202020204" pitchFamily="34" charset="0"/>
              </a:rPr>
              <a:t> da </a:t>
            </a:r>
            <a:r>
              <a:rPr lang="pt-BR" sz="1800" b="0" i="0" u="none" strike="noStrike" baseline="0" dirty="0" err="1">
                <a:solidFill>
                  <a:srgbClr val="000000"/>
                </a:solidFill>
                <a:latin typeface="Arial" panose="020B0604020202020204" pitchFamily="34" charset="0"/>
              </a:rPr>
              <a:t>lib</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rPr>
              <a:t>sklearn</a:t>
            </a:r>
            <a:r>
              <a:rPr lang="pt-BR" sz="1800" b="0" i="0" u="none" strike="noStrike" baseline="0" dirty="0">
                <a:solidFill>
                  <a:srgbClr val="000000"/>
                </a:solidFill>
              </a:rPr>
              <a:t>).</a:t>
            </a:r>
            <a:endParaRPr lang="pt-BR" sz="1800" dirty="0">
              <a:effectLst/>
              <a:latin typeface="Arial" panose="020B0604020202020204" pitchFamily="34" charset="0"/>
              <a:ea typeface="Calibri" panose="020F050202020403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13</a:t>
            </a:fld>
            <a:endParaRPr lang="pt-BR"/>
          </a:p>
        </p:txBody>
      </p:sp>
    </p:spTree>
    <p:extLst>
      <p:ext uri="{BB962C8B-B14F-4D97-AF65-F5344CB8AC3E}">
        <p14:creationId xmlns:p14="http://schemas.microsoft.com/office/powerpoint/2010/main" val="28645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err="1"/>
              <a:t>Holdout</a:t>
            </a:r>
            <a:r>
              <a:rPr lang="pt-BR" dirty="0"/>
              <a:t> = é uma técnica que </a:t>
            </a:r>
            <a:r>
              <a:rPr lang="pt-BR" sz="1800" b="0" i="0" u="none" strike="noStrike" baseline="0" dirty="0">
                <a:solidFill>
                  <a:srgbClr val="000000"/>
                </a:solidFill>
                <a:latin typeface="Arial" panose="020B0604020202020204" pitchFamily="34" charset="0"/>
              </a:rPr>
              <a:t>consiste em dividir o conjunto total de dados em dois subconjuntos mutuamente exclusivos, um para treinamento e outro para teste. Esse método pode evitar problemas de </a:t>
            </a:r>
            <a:r>
              <a:rPr lang="pt-BR" sz="1800" b="0" i="0" u="none" strike="noStrike" baseline="0" dirty="0" err="1">
                <a:solidFill>
                  <a:srgbClr val="000000"/>
                </a:solidFill>
                <a:latin typeface="Arial" panose="020B0604020202020204" pitchFamily="34" charset="0"/>
              </a:rPr>
              <a:t>Overfitting</a:t>
            </a:r>
            <a:r>
              <a:rPr lang="pt-BR" sz="1800" b="0" i="0" u="none" strike="noStrike" baseline="0" dirty="0">
                <a:solidFill>
                  <a:srgbClr val="000000"/>
                </a:solidFill>
                <a:latin typeface="Arial" panose="020B0604020202020204" pitchFamily="34" charset="0"/>
              </a:rPr>
              <a:t> e </a:t>
            </a:r>
            <a:r>
              <a:rPr lang="pt-BR" sz="1800" b="0" i="0" u="none" strike="noStrike" baseline="0" dirty="0" err="1">
                <a:solidFill>
                  <a:srgbClr val="000000"/>
                </a:solidFill>
                <a:latin typeface="Arial" panose="020B0604020202020204" pitchFamily="34" charset="0"/>
              </a:rPr>
              <a:t>Underfitting</a:t>
            </a:r>
            <a:r>
              <a:rPr lang="pt-BR" sz="1800" b="0" i="0" u="none" strike="noStrike" baseline="0" dirty="0">
                <a:solidFill>
                  <a:srgbClr val="000000"/>
                </a:solidFill>
                <a:latin typeface="Arial" panose="020B0604020202020204" pitchFamily="34" charset="0"/>
              </a:rPr>
              <a:t>.</a:t>
            </a:r>
          </a:p>
          <a:p>
            <a:r>
              <a:rPr lang="pt-BR" sz="1800" b="1" i="0" u="none" strike="noStrike" baseline="0" dirty="0" err="1">
                <a:solidFill>
                  <a:srgbClr val="000000"/>
                </a:solidFill>
                <a:latin typeface="Arial" panose="020B0604020202020204" pitchFamily="34" charset="0"/>
              </a:rPr>
              <a:t>Overfitting</a:t>
            </a:r>
            <a:r>
              <a:rPr lang="pt-BR" sz="1800" b="0" i="0" u="none" strike="noStrike" baseline="0" dirty="0">
                <a:solidFill>
                  <a:srgbClr val="000000"/>
                </a:solidFill>
                <a:latin typeface="Arial" panose="020B0604020202020204" pitchFamily="34" charset="0"/>
              </a:rPr>
              <a:t> =  </a:t>
            </a:r>
            <a:r>
              <a:rPr lang="pt-BR" sz="2800" dirty="0"/>
              <a:t>É quando o modelo aprende demais sobre os dados de treino, </a:t>
            </a:r>
            <a:r>
              <a:rPr lang="pt-BR" sz="4000" dirty="0"/>
              <a:t>e não fica adequado quando recebe novos dados.</a:t>
            </a:r>
          </a:p>
          <a:p>
            <a:r>
              <a:rPr lang="pt-BR" sz="1800" b="1" i="0" u="none" strike="noStrike" baseline="0" dirty="0" err="1">
                <a:solidFill>
                  <a:srgbClr val="000000"/>
                </a:solidFill>
                <a:latin typeface="Arial" panose="020B0604020202020204" pitchFamily="34" charset="0"/>
              </a:rPr>
              <a:t>Underfitting</a:t>
            </a:r>
            <a:r>
              <a:rPr lang="pt-BR" sz="1800" b="0" i="0" u="none" strike="noStrike" baseline="0" dirty="0">
                <a:solidFill>
                  <a:srgbClr val="000000"/>
                </a:solidFill>
                <a:latin typeface="Arial" panose="020B0604020202020204" pitchFamily="34" charset="0"/>
              </a:rPr>
              <a:t> = É quando o </a:t>
            </a:r>
            <a:r>
              <a:rPr lang="pt-BR" sz="2800" dirty="0"/>
              <a:t>modelo não consegue aprender suficientemente sobre os dados, por estar genérico demais.</a:t>
            </a:r>
            <a:endParaRPr lang="pt-BR" sz="1800" b="0" i="0" u="none" strike="noStrike" baseline="0" dirty="0">
              <a:solidFill>
                <a:srgbClr val="000000"/>
              </a:solidFill>
              <a:latin typeface="Arial" panose="020B0604020202020204" pitchFamily="34" charset="0"/>
            </a:endParaRPr>
          </a:p>
          <a:p>
            <a:endParaRPr lang="pt-BR" sz="1800" b="0" i="0" u="none" strike="noStrike" baseline="0" dirty="0">
              <a:solidFill>
                <a:srgbClr val="000000"/>
              </a:solidFill>
              <a:latin typeface="Arial" panose="020B0604020202020204" pitchFamily="34" charset="0"/>
            </a:endParaRPr>
          </a:p>
          <a:p>
            <a:r>
              <a:rPr lang="pt-BR" sz="1800" b="1" i="0" u="none" strike="noStrike" baseline="0" dirty="0">
                <a:solidFill>
                  <a:srgbClr val="000000"/>
                </a:solidFill>
                <a:latin typeface="Arial" panose="020B0604020202020204" pitchFamily="34" charset="0"/>
              </a:rPr>
              <a:t>RMSE</a:t>
            </a:r>
            <a:r>
              <a:rPr lang="pt-BR" sz="1800" b="0" i="0" u="none" strike="noStrike" baseline="0" dirty="0">
                <a:solidFill>
                  <a:srgbClr val="000000"/>
                </a:solidFill>
                <a:latin typeface="Arial" panose="020B0604020202020204" pitchFamily="34" charset="0"/>
              </a:rPr>
              <a:t> = Essa métrica serve para verificar o erro entre o valor real e valor predito. Quanto mais próximo de zero for o valor obtido por esta métrica, melhor é o resultado da predição.</a:t>
            </a:r>
          </a:p>
          <a:p>
            <a:endParaRPr lang="pt-BR" sz="1800" b="0"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i="0" u="none" strike="noStrike" baseline="0" dirty="0">
                <a:solidFill>
                  <a:srgbClr val="000000"/>
                </a:solidFill>
                <a:latin typeface="Arial" panose="020B0604020202020204" pitchFamily="34" charset="0"/>
              </a:rPr>
              <a:t>Coeficiente Determinação </a:t>
            </a:r>
            <a:r>
              <a:rPr lang="pt-BR" sz="1200" b="1" dirty="0">
                <a:effectLst/>
                <a:latin typeface="+mj-lt"/>
                <a:ea typeface="Calibri" panose="020F0502020204030204" pitchFamily="34" charset="0"/>
              </a:rPr>
              <a:t>R²</a:t>
            </a:r>
            <a:r>
              <a:rPr lang="pt-BR" sz="1200" dirty="0">
                <a:effectLst/>
                <a:latin typeface="+mj-lt"/>
                <a:ea typeface="Calibri" panose="020F0502020204030204" pitchFamily="34" charset="0"/>
              </a:rPr>
              <a:t> = </a:t>
            </a:r>
            <a:r>
              <a:rPr lang="pt-BR" sz="1800" b="0" i="0" u="none" strike="noStrike" baseline="0" dirty="0">
                <a:solidFill>
                  <a:srgbClr val="000000"/>
                </a:solidFill>
                <a:latin typeface="Arial" panose="020B0604020202020204" pitchFamily="34" charset="0"/>
              </a:rPr>
              <a:t>diz o quanto o modelo está prevendo corretamente com base em duas medidas, geralmente expresso em porcentagem.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	</a:t>
            </a:r>
          </a:p>
          <a:p>
            <a:r>
              <a:rPr lang="pt-BR" dirty="0"/>
              <a:t> </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14</a:t>
            </a:fld>
            <a:endParaRPr lang="pt-BR"/>
          </a:p>
        </p:txBody>
      </p:sp>
    </p:spTree>
    <p:extLst>
      <p:ext uri="{BB962C8B-B14F-4D97-AF65-F5344CB8AC3E}">
        <p14:creationId xmlns:p14="http://schemas.microsoft.com/office/powerpoint/2010/main" val="2880842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1" i="0" u="none" strike="noStrike" baseline="0" dirty="0">
                <a:solidFill>
                  <a:srgbClr val="C00000"/>
                </a:solidFill>
                <a:latin typeface="Arial" panose="020B0604020202020204" pitchFamily="34" charset="0"/>
              </a:rPr>
              <a:t>*** Essa Diferença do RESULTADO da etapa avaliação e validação pode ocorrer devido à dificuldade que o modelo tem em realizar uma predição exata. Inclusive, essa dificuldade já é apresentada na etapa de teste onde há a presença de um erro. </a:t>
            </a:r>
          </a:p>
          <a:p>
            <a:endParaRPr lang="pt-BR" sz="1800" b="1" i="0" u="none" strike="noStrike" baseline="0" dirty="0">
              <a:solidFill>
                <a:srgbClr val="C00000"/>
              </a:solidFill>
              <a:latin typeface="Arial" panose="020B0604020202020204" pitchFamily="34" charset="0"/>
            </a:endParaRPr>
          </a:p>
          <a:p>
            <a:r>
              <a:rPr lang="pt-BR" sz="1800" b="1" i="0" u="none" strike="noStrike" baseline="0" dirty="0">
                <a:solidFill>
                  <a:srgbClr val="C00000"/>
                </a:solidFill>
                <a:latin typeface="Arial" panose="020B0604020202020204" pitchFamily="34" charset="0"/>
              </a:rPr>
              <a:t>Além disso, entre as vantagens percebidas dos modelos é que a regressão linear foi o modelo com menor tempo de treino, e o modelo </a:t>
            </a:r>
            <a:r>
              <a:rPr lang="pt-BR" sz="1800" b="1" i="0" u="none" strike="noStrike" baseline="0" dirty="0" err="1">
                <a:solidFill>
                  <a:srgbClr val="C00000"/>
                </a:solidFill>
                <a:latin typeface="Arial" panose="020B0604020202020204" pitchFamily="34" charset="0"/>
              </a:rPr>
              <a:t>arima</a:t>
            </a:r>
            <a:r>
              <a:rPr lang="pt-BR" sz="1800" b="1" i="0" u="none" strike="noStrike" baseline="0" dirty="0">
                <a:solidFill>
                  <a:srgbClr val="C00000"/>
                </a:solidFill>
                <a:latin typeface="Arial" panose="020B0604020202020204" pitchFamily="34" charset="0"/>
              </a:rPr>
              <a:t> foi excelente para realizar previsões.</a:t>
            </a:r>
          </a:p>
          <a:p>
            <a:r>
              <a:rPr lang="pt-BR" sz="1800" b="1" i="0" u="none" strike="noStrike" baseline="0" dirty="0">
                <a:solidFill>
                  <a:srgbClr val="C00000"/>
                </a:solidFill>
                <a:latin typeface="Arial" panose="020B0604020202020204" pitchFamily="34" charset="0"/>
              </a:rPr>
              <a:t>já as desvantagens percebidas foi que o modelo MLP teve o maior tempo para treinamento e consumiu bastante </a:t>
            </a:r>
            <a:r>
              <a:rPr lang="pt-BR" sz="1800" b="1" i="0" u="none" strike="noStrike" baseline="0">
                <a:solidFill>
                  <a:srgbClr val="C00000"/>
                </a:solidFill>
                <a:latin typeface="Arial" panose="020B0604020202020204" pitchFamily="34" charset="0"/>
              </a:rPr>
              <a:t>recurso computacional.</a:t>
            </a:r>
            <a:endParaRPr lang="pt-BR" sz="1800" b="1" i="0" u="none" strike="noStrike" baseline="0" dirty="0">
              <a:solidFill>
                <a:srgbClr val="C00000"/>
              </a:solidFill>
              <a:latin typeface="Arial" panose="020B0604020202020204" pitchFamily="34" charset="0"/>
            </a:endParaRPr>
          </a:p>
          <a:p>
            <a:endParaRPr lang="pt-BR" sz="1800" b="1" i="0" u="none" strike="noStrike" baseline="0" dirty="0">
              <a:solidFill>
                <a:srgbClr val="000000"/>
              </a:solidFill>
              <a:latin typeface="Arial" panose="020B0604020202020204" pitchFamily="34" charset="0"/>
            </a:endParaRPr>
          </a:p>
          <a:p>
            <a:r>
              <a:rPr lang="pt-BR" sz="1800" b="1" i="0" u="none" strike="noStrike" baseline="0" dirty="0">
                <a:solidFill>
                  <a:srgbClr val="000000"/>
                </a:solidFill>
                <a:latin typeface="Arial" panose="020B0604020202020204" pitchFamily="34" charset="0"/>
              </a:rPr>
              <a:t>Com esses modelos desenvolvidos, o investidor poderá enriquece-lo com mais informações que subsidiem na tomada de decisão, tais como inclusão de mais fontes de dados, definição de mais </a:t>
            </a:r>
            <a:r>
              <a:rPr lang="pt-BR" sz="1800" b="1" i="0" u="none" strike="noStrike" baseline="0" dirty="0" err="1">
                <a:solidFill>
                  <a:srgbClr val="000000"/>
                </a:solidFill>
                <a:latin typeface="Arial" panose="020B0604020202020204" pitchFamily="34" charset="0"/>
              </a:rPr>
              <a:t>features</a:t>
            </a:r>
            <a:r>
              <a:rPr lang="pt-BR" sz="1800" b="1" i="0" u="none" strike="noStrike" baseline="0" dirty="0">
                <a:solidFill>
                  <a:srgbClr val="000000"/>
                </a:solidFill>
                <a:latin typeface="Arial" panose="020B0604020202020204" pitchFamily="34" charset="0"/>
              </a:rPr>
              <a:t> para treino e teste, entre outros. </a:t>
            </a: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15</a:t>
            </a:fld>
            <a:endParaRPr lang="pt-BR"/>
          </a:p>
        </p:txBody>
      </p:sp>
    </p:spTree>
    <p:extLst>
      <p:ext uri="{BB962C8B-B14F-4D97-AF65-F5344CB8AC3E}">
        <p14:creationId xmlns:p14="http://schemas.microsoft.com/office/powerpoint/2010/main" val="261730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16</a:t>
            </a:fld>
            <a:endParaRPr lang="pt-BR"/>
          </a:p>
        </p:txBody>
      </p:sp>
    </p:spTree>
    <p:extLst>
      <p:ext uri="{BB962C8B-B14F-4D97-AF65-F5344CB8AC3E}">
        <p14:creationId xmlns:p14="http://schemas.microsoft.com/office/powerpoint/2010/main" val="15595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baseline="0" dirty="0">
                <a:solidFill>
                  <a:srgbClr val="000000"/>
                </a:solidFill>
                <a:latin typeface="Arial" panose="020B0604020202020204" pitchFamily="34" charset="0"/>
              </a:rPr>
              <a:t>Inicialmente, destacamos o mercado financeiro brasileiro, que tem se tornado cada vez mais uma oportunidade para quem deseja obter outras fontes de renda por meio de investimentos, e desses investimentos destaca-se as ações.</a:t>
            </a:r>
          </a:p>
          <a:p>
            <a:r>
              <a:rPr lang="pt-BR" sz="1800" b="0" i="0" u="none" strike="noStrike" baseline="0" dirty="0">
                <a:solidFill>
                  <a:srgbClr val="000000"/>
                </a:solidFill>
                <a:latin typeface="Arial" panose="020B0604020202020204" pitchFamily="34" charset="0"/>
              </a:rPr>
              <a:t>As </a:t>
            </a:r>
            <a:r>
              <a:rPr lang="pt-BR" sz="1800" b="1" i="0" u="none" strike="noStrike" baseline="0" dirty="0">
                <a:solidFill>
                  <a:srgbClr val="000000"/>
                </a:solidFill>
                <a:latin typeface="Arial" panose="020B0604020202020204" pitchFamily="34" charset="0"/>
              </a:rPr>
              <a:t>Ações que são títulos emitidos por empresas que representam uma parte do capital delas, então, quando o investidor adquiri ações ele está se tornando uma espécie de sócio dessa empresa.</a:t>
            </a:r>
          </a:p>
          <a:p>
            <a:endParaRPr lang="pt-BR" sz="1800" b="0" i="0" u="none" strike="noStrike" baseline="0" dirty="0">
              <a:solidFill>
                <a:srgbClr val="000000"/>
              </a:solidFill>
              <a:latin typeface="Arial" panose="020B0604020202020204" pitchFamily="34" charset="0"/>
            </a:endParaRPr>
          </a:p>
          <a:p>
            <a:r>
              <a:rPr lang="pt-BR" sz="1800" b="0" i="0" u="none" strike="noStrike" baseline="0" dirty="0">
                <a:solidFill>
                  <a:srgbClr val="000000"/>
                </a:solidFill>
                <a:latin typeface="Arial" panose="020B0604020202020204" pitchFamily="34" charset="0"/>
              </a:rPr>
              <a:t>Além disso</a:t>
            </a:r>
            <a:r>
              <a:rPr lang="pt-BR" sz="1800" b="0" i="0" u="none" strike="noStrike" baseline="0">
                <a:solidFill>
                  <a:srgbClr val="000000"/>
                </a:solidFill>
                <a:latin typeface="Arial" panose="020B0604020202020204" pitchFamily="34" charset="0"/>
              </a:rPr>
              <a:t>, s </a:t>
            </a:r>
            <a:r>
              <a:rPr lang="pt-BR" sz="1800" b="0" i="0" u="none" strike="noStrike" baseline="0" dirty="0">
                <a:solidFill>
                  <a:srgbClr val="000000"/>
                </a:solidFill>
                <a:latin typeface="Arial" panose="020B0604020202020204" pitchFamily="34" charset="0"/>
              </a:rPr>
              <a:t>ações estão se tornando atrativas aos brasileiros, pois:</a:t>
            </a:r>
          </a:p>
          <a:p>
            <a:endParaRPr lang="pt-BR" sz="1800" b="0" i="0" u="none" strike="noStrike" baseline="0" dirty="0">
              <a:solidFill>
                <a:srgbClr val="000000"/>
              </a:solidFill>
              <a:latin typeface="Arial" panose="020B0604020202020204" pitchFamily="34" charset="0"/>
            </a:endParaRPr>
          </a:p>
          <a:p>
            <a:r>
              <a:rPr lang="pt-BR" sz="1800" b="1" i="0" u="none" strike="noStrike" baseline="0" dirty="0" err="1">
                <a:solidFill>
                  <a:srgbClr val="000000"/>
                </a:solidFill>
                <a:latin typeface="Arial" panose="020B0604020202020204" pitchFamily="34" charset="0"/>
              </a:rPr>
              <a:t>Machine</a:t>
            </a:r>
            <a:r>
              <a:rPr lang="pt-BR" sz="1800" b="1" i="0" u="none" strike="noStrike" baseline="0" dirty="0">
                <a:solidFill>
                  <a:srgbClr val="000000"/>
                </a:solidFill>
                <a:latin typeface="Arial" panose="020B0604020202020204" pitchFamily="34" charset="0"/>
              </a:rPr>
              <a:t> Learning </a:t>
            </a:r>
            <a:r>
              <a:rPr lang="pt-BR" sz="1800" b="0" i="0" u="none" strike="noStrike" baseline="0" dirty="0">
                <a:solidFill>
                  <a:srgbClr val="000000"/>
                </a:solidFill>
                <a:latin typeface="Arial" panose="020B0604020202020204" pitchFamily="34" charset="0"/>
              </a:rPr>
              <a:t>= pode ser definido como o estudo de algoritmos de computador que se aprimoram automaticamente por meio da experiência e do uso de dados.  Por exemplo, ML pode ser usado para realizar previsões de preços, vendas , detecção de fraudes, sistemas de recomendações, entre outros.</a:t>
            </a:r>
          </a:p>
          <a:p>
            <a:endParaRPr lang="pt-BR" sz="1800" b="0" i="0" u="none" strike="noStrike" baseline="0" dirty="0">
              <a:solidFill>
                <a:srgbClr val="000000"/>
              </a:solidFill>
              <a:latin typeface="Arial" panose="020B0604020202020204" pitchFamily="34" charset="0"/>
            </a:endParaRPr>
          </a:p>
          <a:p>
            <a:endParaRPr lang="pt-BR" sz="1800" b="0" i="0" u="none" strike="noStrike" baseline="0" dirty="0">
              <a:solidFill>
                <a:srgbClr val="000000"/>
              </a:solidFill>
              <a:latin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2</a:t>
            </a:fld>
            <a:endParaRPr lang="pt-BR"/>
          </a:p>
        </p:txBody>
      </p:sp>
    </p:spTree>
    <p:extLst>
      <p:ext uri="{BB962C8B-B14F-4D97-AF65-F5344CB8AC3E}">
        <p14:creationId xmlns:p14="http://schemas.microsoft.com/office/powerpoint/2010/main" val="180201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Nesse caso, há um problema proposto:</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3</a:t>
            </a:fld>
            <a:endParaRPr lang="pt-BR"/>
          </a:p>
        </p:txBody>
      </p:sp>
    </p:spTree>
    <p:extLst>
      <p:ext uri="{BB962C8B-B14F-4D97-AF65-F5344CB8AC3E}">
        <p14:creationId xmlns:p14="http://schemas.microsoft.com/office/powerpoint/2010/main" val="99402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4</a:t>
            </a:fld>
            <a:endParaRPr lang="pt-BR"/>
          </a:p>
        </p:txBody>
      </p:sp>
    </p:spTree>
    <p:extLst>
      <p:ext uri="{BB962C8B-B14F-4D97-AF65-F5344CB8AC3E}">
        <p14:creationId xmlns:p14="http://schemas.microsoft.com/office/powerpoint/2010/main" val="133322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Python = Linguagem de programação muito explorado para análise dados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err="1">
                <a:solidFill>
                  <a:srgbClr val="000000"/>
                </a:solidFill>
                <a:latin typeface="Arial" panose="020B0604020202020204" pitchFamily="34" charset="0"/>
              </a:rPr>
              <a:t>Jupyter</a:t>
            </a:r>
            <a:r>
              <a:rPr lang="pt-BR" sz="1800" b="0" i="0" u="none" strike="noStrike" baseline="0" dirty="0">
                <a:solidFill>
                  <a:srgbClr val="000000"/>
                </a:solidFill>
                <a:latin typeface="Arial" panose="020B0604020202020204" pitchFamily="34" charset="0"/>
              </a:rPr>
              <a:t> = Interface gráfica para criação e execução de códigos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Plataforma Anaconda = Distribuição das linguagens de programação Python e R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latin typeface="Arial" panose="020B060402020202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5</a:t>
            </a:fld>
            <a:endParaRPr lang="pt-BR"/>
          </a:p>
        </p:txBody>
      </p:sp>
    </p:spTree>
    <p:extLst>
      <p:ext uri="{BB962C8B-B14F-4D97-AF65-F5344CB8AC3E}">
        <p14:creationId xmlns:p14="http://schemas.microsoft.com/office/powerpoint/2010/main" val="106741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6</a:t>
            </a:fld>
            <a:endParaRPr lang="pt-BR"/>
          </a:p>
        </p:txBody>
      </p:sp>
    </p:spTree>
    <p:extLst>
      <p:ext uri="{BB962C8B-B14F-4D97-AF65-F5344CB8AC3E}">
        <p14:creationId xmlns:p14="http://schemas.microsoft.com/office/powerpoint/2010/main" val="31460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Pandas = </a:t>
            </a:r>
            <a:r>
              <a:rPr lang="pt-BR" b="0" dirty="0"/>
              <a:t>manipulação de dados</a:t>
            </a: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NumPy</a:t>
            </a:r>
            <a:r>
              <a:rPr lang="pt-BR" b="1" dirty="0"/>
              <a:t> = </a:t>
            </a:r>
            <a:r>
              <a:rPr lang="pt-BR" b="0" dirty="0"/>
              <a:t>aplicação de funções matemáticas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scikit-learn</a:t>
            </a:r>
            <a:r>
              <a:rPr lang="pt-BR" b="1" dirty="0"/>
              <a:t> = </a:t>
            </a:r>
            <a:r>
              <a:rPr lang="pt-BR" b="0" dirty="0"/>
              <a:t>criação de </a:t>
            </a:r>
            <a:r>
              <a:rPr lang="pt-BR" b="0" dirty="0">
                <a:hlinkClick r:id="rId3"/>
              </a:rPr>
              <a:t>modelos de </a:t>
            </a:r>
            <a:r>
              <a:rPr lang="pt-BR" b="0" dirty="0" err="1">
                <a:hlinkClick r:id="rId3"/>
              </a:rPr>
              <a:t>machine</a:t>
            </a:r>
            <a:r>
              <a:rPr lang="pt-BR" b="0" dirty="0">
                <a:hlinkClick r:id="rId3"/>
              </a:rPr>
              <a:t> </a:t>
            </a:r>
            <a:r>
              <a:rPr lang="pt-BR" b="0" dirty="0" err="1">
                <a:hlinkClick r:id="rId3"/>
              </a:rPr>
              <a:t>learning</a:t>
            </a:r>
            <a:r>
              <a:rPr lang="pt-BR" dirty="0"/>
              <a:t>.  Aplica-se a</a:t>
            </a:r>
            <a:r>
              <a:rPr lang="pt-BR" b="0" dirty="0"/>
              <a:t> tarefas de regressão, classificação, </a:t>
            </a:r>
            <a:r>
              <a:rPr lang="pt-BR" b="0" dirty="0" err="1"/>
              <a:t>Clusterização</a:t>
            </a:r>
            <a:r>
              <a:rPr lang="pt-BR" b="0" dirty="0"/>
              <a:t>, Entre outras.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7</a:t>
            </a:fld>
            <a:endParaRPr lang="pt-BR"/>
          </a:p>
        </p:txBody>
      </p:sp>
    </p:spTree>
    <p:extLst>
      <p:ext uri="{BB962C8B-B14F-4D97-AF65-F5344CB8AC3E}">
        <p14:creationId xmlns:p14="http://schemas.microsoft.com/office/powerpoint/2010/main" val="56312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Mostrar a quantidade de registros de cada </a:t>
            </a:r>
            <a:r>
              <a:rPr lang="pt-BR" dirty="0" err="1"/>
              <a:t>Dataset</a:t>
            </a:r>
            <a:endParaRPr lang="pt-BR" dirty="0"/>
          </a:p>
          <a:p>
            <a:r>
              <a:rPr lang="pt-BR" dirty="0"/>
              <a:t>Mostrar os métodos para extração de dados</a:t>
            </a:r>
          </a:p>
          <a:p>
            <a:endParaRPr lang="pt-BR" dirty="0"/>
          </a:p>
          <a:p>
            <a:r>
              <a:rPr lang="pt-BR" sz="1800" b="0" i="0" u="none" strike="noStrike" baseline="0" dirty="0">
                <a:solidFill>
                  <a:srgbClr val="000000"/>
                </a:solidFill>
                <a:latin typeface="Arial" panose="020B0604020202020204" pitchFamily="34" charset="0"/>
              </a:rPr>
              <a:t>Conforme é observado, a QTDE DE REGISTROS do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Ação é de 1362, e do dólar é de 1460. </a:t>
            </a:r>
          </a:p>
          <a:p>
            <a:r>
              <a:rPr lang="pt-BR" sz="1800" b="0" i="0" u="none" strike="noStrike" baseline="0" dirty="0">
                <a:solidFill>
                  <a:srgbClr val="000000"/>
                </a:solidFill>
                <a:latin typeface="Arial" panose="020B0604020202020204" pitchFamily="34" charset="0"/>
              </a:rPr>
              <a:t>Essa diferença é devido à ausência de registros na fonte dos dados da ação. Essa ausência poderia ser suprida com preenchimento desses registros utilizando estratégias de </a:t>
            </a:r>
            <a:r>
              <a:rPr lang="pt-BR" sz="1800" b="0" i="1" u="none" strike="noStrike" baseline="0" dirty="0" err="1">
                <a:solidFill>
                  <a:srgbClr val="000000"/>
                </a:solidFill>
                <a:latin typeface="Arial" panose="020B0604020202020204" pitchFamily="34" charset="0"/>
              </a:rPr>
              <a:t>oversampling</a:t>
            </a:r>
            <a:r>
              <a:rPr lang="pt-BR" sz="1800" b="0" i="1"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Arial" panose="020B0604020202020204" pitchFamily="34" charset="0"/>
              </a:rPr>
              <a:t>por exemplo , preencher com valores aleatórios ou média de valores, entretanto, optou-se por não modificar 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inserindo valores que possam se diferenciar do comportamento real da ação. </a:t>
            </a:r>
          </a:p>
          <a:p>
            <a:r>
              <a:rPr lang="pt-BR" sz="1800" b="0" i="0" u="none" strike="noStrike" baseline="0" dirty="0">
                <a:solidFill>
                  <a:srgbClr val="000000"/>
                </a:solidFill>
                <a:latin typeface="Arial" panose="020B0604020202020204" pitchFamily="34" charset="0"/>
              </a:rPr>
              <a:t>Além disso, com o método de integração a ser explicado mais a frente utilizando </a:t>
            </a:r>
            <a:r>
              <a:rPr lang="pt-BR" sz="1800" b="0" i="0" u="none" strike="noStrike" baseline="0" dirty="0" err="1">
                <a:solidFill>
                  <a:srgbClr val="000000"/>
                </a:solidFill>
                <a:latin typeface="Arial" panose="020B0604020202020204" pitchFamily="34" charset="0"/>
              </a:rPr>
              <a:t>inner</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latin typeface="Arial" panose="020B0604020202020204" pitchFamily="34" charset="0"/>
              </a:rPr>
              <a:t>join</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latin typeface="Arial" panose="020B0604020202020204" pitchFamily="34" charset="0"/>
              </a:rPr>
              <a:t>somentes</a:t>
            </a:r>
            <a:r>
              <a:rPr lang="pt-BR" sz="1800" b="0" i="0" u="none" strike="noStrike" baseline="0" dirty="0">
                <a:solidFill>
                  <a:srgbClr val="000000"/>
                </a:solidFill>
                <a:latin typeface="Arial" panose="020B0604020202020204" pitchFamily="34" charset="0"/>
              </a:rPr>
              <a:t> valores que estão presente em ambos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serão integrados.</a:t>
            </a:r>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8</a:t>
            </a:fld>
            <a:endParaRPr lang="pt-BR"/>
          </a:p>
        </p:txBody>
      </p:sp>
    </p:spTree>
    <p:extLst>
      <p:ext uri="{BB962C8B-B14F-4D97-AF65-F5344CB8AC3E}">
        <p14:creationId xmlns:p14="http://schemas.microsoft.com/office/powerpoint/2010/main" val="36704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r>
              <a:rPr lang="pt-BR" dirty="0"/>
              <a:t>Verificamos as seguintes situações:</a:t>
            </a:r>
          </a:p>
          <a:p>
            <a:pPr marL="228600" indent="-228600">
              <a:buAutoNum type="arabicParenR"/>
            </a:pPr>
            <a:r>
              <a:rPr lang="pt-BR" dirty="0"/>
              <a:t>verificação dos valores nulos.</a:t>
            </a:r>
          </a:p>
          <a:p>
            <a:pPr marL="228600" indent="-228600">
              <a:buAutoNum type="arabicParenR"/>
            </a:pPr>
            <a:r>
              <a:rPr lang="pt-BR" dirty="0"/>
              <a:t>remoção do atributo ‘</a:t>
            </a:r>
            <a:r>
              <a:rPr lang="pt-BR" dirty="0" err="1"/>
              <a:t>currency</a:t>
            </a:r>
            <a:r>
              <a:rPr lang="pt-BR" dirty="0"/>
              <a:t>’ unidade monetária, pois será utilizada apenas atributos numéricos para predição do preço da ação.</a:t>
            </a:r>
          </a:p>
          <a:p>
            <a:pPr marL="0" indent="0">
              <a:buNone/>
            </a:pPr>
            <a:r>
              <a:rPr lang="pt-BR" dirty="0"/>
              <a:t>  (</a:t>
            </a:r>
            <a:r>
              <a:rPr lang="pt-BR" dirty="0" err="1"/>
              <a:t>axis</a:t>
            </a:r>
            <a:r>
              <a:rPr lang="pt-BR" dirty="0"/>
              <a:t> = 1 remove a coluna)</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9</a:t>
            </a:fld>
            <a:endParaRPr lang="pt-BR"/>
          </a:p>
        </p:txBody>
      </p:sp>
    </p:spTree>
    <p:extLst>
      <p:ext uri="{BB962C8B-B14F-4D97-AF65-F5344CB8AC3E}">
        <p14:creationId xmlns:p14="http://schemas.microsoft.com/office/powerpoint/2010/main" val="379349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7013D0-638E-4A33-AB34-86019814C299}" type="datetime1">
              <a:rPr lang="pt-BR" smtClean="0"/>
              <a:t>17/09/2021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5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45D7A3-C44C-4CDA-B138-8C4A0803885C}" type="datetime1">
              <a:rPr lang="pt-BR" smtClean="0"/>
              <a:t>17/09/2021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394048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611A69-02C5-464B-95F9-DA0C800AA55B}" type="datetime1">
              <a:rPr lang="pt-BR" smtClean="0"/>
              <a:t>17/09/2021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00349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5CBB99C-8086-4DC3-AEF2-D6A66F657597}" type="datetime1">
              <a:rPr lang="pt-BR" smtClean="0"/>
              <a:t>17/09/2021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90636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D8A7CDF-04D8-436B-9A05-6C4F04B20E12}" type="datetime1">
              <a:rPr lang="pt-BR" smtClean="0"/>
              <a:t>17/09/2021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3853FB9-68D1-4345-9CD9-1D55548DA4A1}" type="datetime1">
              <a:rPr lang="pt-BR" smtClean="0"/>
              <a:t>17/09/2021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32203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9F59ED-521D-463C-814D-AA5A91792FE9}" type="datetime1">
              <a:rPr lang="pt-BR" smtClean="0"/>
              <a:t>17/09/2021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31984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8FAB60-8090-4312-85B1-DB14B18B2ABE}" type="datetime1">
              <a:rPr lang="pt-BR" smtClean="0"/>
              <a:t>17/09/2021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61473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E2296-15AD-401D-B7A0-A50CEE3727E9}" type="datetime1">
              <a:rPr lang="pt-BR" smtClean="0"/>
              <a:t>17/09/2021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7672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167E4E-978C-4389-A1A8-810735C39D28}" type="datetime1">
              <a:rPr lang="pt-BR" smtClean="0"/>
              <a:t>17/09/2021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7072D-3C4C-4F98-A70A-7E031AA00953}" type="slidenum">
              <a:rPr lang="pt-BR" smtClean="0"/>
              <a:t>‹nº›</a:t>
            </a:fld>
            <a:endParaRPr lang="pt-BR"/>
          </a:p>
        </p:txBody>
      </p:sp>
    </p:spTree>
    <p:extLst>
      <p:ext uri="{BB962C8B-B14F-4D97-AF65-F5344CB8AC3E}">
        <p14:creationId xmlns:p14="http://schemas.microsoft.com/office/powerpoint/2010/main" val="30380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A6C894B-AEA0-4090-A811-CFF51C98AFF9}" type="datetime1">
              <a:rPr lang="pt-BR" smtClean="0"/>
              <a:t>17/09/2021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9525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8B8EFF-515A-44E9-87F6-E62D4BFA54EA}" type="datetime1">
              <a:rPr lang="pt-BR" smtClean="0"/>
              <a:t>17/09/2021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7072D-3C4C-4F98-A70A-7E031AA00953}"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F6011-4C0B-4E5E-9A07-28F1ED09C87C}"/>
              </a:ext>
            </a:extLst>
          </p:cNvPr>
          <p:cNvSpPr>
            <a:spLocks noGrp="1"/>
          </p:cNvSpPr>
          <p:nvPr>
            <p:ph type="ctrTitle"/>
          </p:nvPr>
        </p:nvSpPr>
        <p:spPr>
          <a:xfrm>
            <a:off x="2556366" y="818957"/>
            <a:ext cx="8052046" cy="958467"/>
          </a:xfrm>
        </p:spPr>
        <p:txBody>
          <a:bodyPr>
            <a:noAutofit/>
          </a:bodyPr>
          <a:lstStyle/>
          <a:p>
            <a:br>
              <a:rPr lang="pt-BR" sz="3500" dirty="0"/>
            </a:br>
            <a:br>
              <a:rPr lang="pt-BR" sz="3500" dirty="0"/>
            </a:br>
            <a:br>
              <a:rPr lang="pt-BR" sz="3500" dirty="0"/>
            </a:br>
            <a:br>
              <a:rPr lang="pt-BR" sz="3500" dirty="0"/>
            </a:br>
            <a:br>
              <a:rPr lang="pt-BR" sz="3500" dirty="0"/>
            </a:br>
            <a:br>
              <a:rPr lang="pt-BR" sz="3500" dirty="0"/>
            </a:br>
            <a:br>
              <a:rPr lang="pt-BR" sz="3500" dirty="0"/>
            </a:br>
            <a:r>
              <a:rPr lang="pt-BR" sz="2600" dirty="0"/>
              <a:t>Curso de Especialização em Ciência de Dados e Big Data</a:t>
            </a:r>
            <a:br>
              <a:rPr lang="pt-BR" sz="2500" dirty="0"/>
            </a:br>
            <a:endParaRPr lang="pt-BR" sz="2500" dirty="0"/>
          </a:p>
        </p:txBody>
      </p:sp>
      <p:sp>
        <p:nvSpPr>
          <p:cNvPr id="3" name="Subtítulo 2">
            <a:extLst>
              <a:ext uri="{FF2B5EF4-FFF2-40B4-BE49-F238E27FC236}">
                <a16:creationId xmlns:a16="http://schemas.microsoft.com/office/drawing/2014/main" id="{67EC4637-BDCB-48B7-B77A-205138A909C4}"/>
              </a:ext>
            </a:extLst>
          </p:cNvPr>
          <p:cNvSpPr>
            <a:spLocks noGrp="1"/>
          </p:cNvSpPr>
          <p:nvPr>
            <p:ph type="subTitle" idx="1"/>
          </p:nvPr>
        </p:nvSpPr>
        <p:spPr/>
        <p:txBody>
          <a:bodyPr>
            <a:normAutofit fontScale="85000" lnSpcReduction="20000"/>
          </a:bodyPr>
          <a:lstStyle/>
          <a:p>
            <a:r>
              <a:rPr lang="pt-BR" dirty="0"/>
              <a:t>Trabalho de Conclusão de Curso</a:t>
            </a:r>
          </a:p>
          <a:p>
            <a:r>
              <a:rPr lang="pt-BR" dirty="0"/>
              <a:t>Alison Diego Harka Machado</a:t>
            </a:r>
          </a:p>
          <a:p>
            <a:r>
              <a:rPr lang="pt-BR" dirty="0"/>
              <a:t>Turma 2020</a:t>
            </a:r>
          </a:p>
          <a:p>
            <a:endParaRPr lang="pt-BR" dirty="0">
              <a:latin typeface="+mn-lt"/>
            </a:endParaRPr>
          </a:p>
          <a:p>
            <a:endParaRPr lang="pt-BR" dirty="0">
              <a:latin typeface="+mn-lt"/>
            </a:endParaRPr>
          </a:p>
        </p:txBody>
      </p:sp>
      <p:pic>
        <p:nvPicPr>
          <p:cNvPr id="15" name="Imagem 14" descr="Logotipo, nome da empresa&#10;&#10;Descrição gerada automaticamente">
            <a:extLst>
              <a:ext uri="{FF2B5EF4-FFF2-40B4-BE49-F238E27FC236}">
                <a16:creationId xmlns:a16="http://schemas.microsoft.com/office/drawing/2014/main" id="{458817D2-0C44-481A-99FD-8615A8FFA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
        <p:nvSpPr>
          <p:cNvPr id="6" name="CaixaDeTexto 5">
            <a:extLst>
              <a:ext uri="{FF2B5EF4-FFF2-40B4-BE49-F238E27FC236}">
                <a16:creationId xmlns:a16="http://schemas.microsoft.com/office/drawing/2014/main" id="{D166F2A1-404F-4F87-A4E6-03F311C46EAD}"/>
              </a:ext>
            </a:extLst>
          </p:cNvPr>
          <p:cNvSpPr txBox="1"/>
          <p:nvPr/>
        </p:nvSpPr>
        <p:spPr>
          <a:xfrm>
            <a:off x="1100051" y="2108554"/>
            <a:ext cx="10058400" cy="2015936"/>
          </a:xfrm>
          <a:prstGeom prst="rect">
            <a:avLst/>
          </a:prstGeom>
          <a:noFill/>
        </p:spPr>
        <p:txBody>
          <a:bodyPr wrap="square">
            <a:spAutoFit/>
          </a:bodyPr>
          <a:lstStyle/>
          <a:p>
            <a:r>
              <a:rPr lang="pt-BR" sz="2500" b="1" dirty="0">
                <a:solidFill>
                  <a:schemeClr val="tx1">
                    <a:lumMod val="75000"/>
                    <a:lumOff val="25000"/>
                  </a:schemeClr>
                </a:solidFill>
                <a:latin typeface="+mj-lt"/>
              </a:rPr>
              <a:t> </a:t>
            </a: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r>
              <a:rPr lang="pt-BR" sz="2500" b="1" dirty="0">
                <a:solidFill>
                  <a:schemeClr val="tx1">
                    <a:lumMod val="75000"/>
                    <a:lumOff val="25000"/>
                  </a:schemeClr>
                </a:solidFill>
                <a:latin typeface="+mj-lt"/>
              </a:rPr>
              <a:t>PREDIÇÃO DO PREÇO DE AÇÃO NO MERCADO FINANCEIRO UTILIZANDO REGRESSÃO LINEAR, ARIMA E MLP</a:t>
            </a:r>
            <a:endParaRPr lang="pt-BR" sz="2500" dirty="0">
              <a:latin typeface="+mj-lt"/>
            </a:endParaRPr>
          </a:p>
        </p:txBody>
      </p:sp>
    </p:spTree>
    <p:extLst>
      <p:ext uri="{BB962C8B-B14F-4D97-AF65-F5344CB8AC3E}">
        <p14:creationId xmlns:p14="http://schemas.microsoft.com/office/powerpoint/2010/main" val="195266085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C210-0DDB-4516-8435-BE4F41A4D0A9}"/>
              </a:ext>
            </a:extLst>
          </p:cNvPr>
          <p:cNvSpPr>
            <a:spLocks noGrp="1"/>
          </p:cNvSpPr>
          <p:nvPr>
            <p:ph type="title"/>
          </p:nvPr>
        </p:nvSpPr>
        <p:spPr/>
        <p:txBody>
          <a:bodyPr>
            <a:normAutofit/>
          </a:bodyPr>
          <a:lstStyle/>
          <a:p>
            <a:r>
              <a:rPr lang="pt-BR" sz="4500" dirty="0"/>
              <a:t>Integração e </a:t>
            </a:r>
            <a:br>
              <a:rPr lang="pt-BR" sz="4500" dirty="0"/>
            </a:br>
            <a:r>
              <a:rPr lang="pt-BR" sz="4500" dirty="0"/>
              <a:t>Tratamento dos dados</a:t>
            </a:r>
          </a:p>
        </p:txBody>
      </p:sp>
      <p:sp>
        <p:nvSpPr>
          <p:cNvPr id="21" name="Espaço Reservado para Conteúdo 2">
            <a:extLst>
              <a:ext uri="{FF2B5EF4-FFF2-40B4-BE49-F238E27FC236}">
                <a16:creationId xmlns:a16="http://schemas.microsoft.com/office/drawing/2014/main" id="{DC3B270E-2876-4747-B9C3-DC69274B9AA7}"/>
              </a:ext>
            </a:extLst>
          </p:cNvPr>
          <p:cNvSpPr txBox="1">
            <a:spLocks/>
          </p:cNvSpPr>
          <p:nvPr/>
        </p:nvSpPr>
        <p:spPr>
          <a:xfrm>
            <a:off x="1280885" y="2953502"/>
            <a:ext cx="4342974" cy="45704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err="1"/>
              <a:t>Dataset</a:t>
            </a:r>
            <a:r>
              <a:rPr lang="pt-BR" dirty="0"/>
              <a:t> integrado</a:t>
            </a:r>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27" name="Espaço Reservado para Conteúdo 16">
            <a:extLst>
              <a:ext uri="{FF2B5EF4-FFF2-40B4-BE49-F238E27FC236}">
                <a16:creationId xmlns:a16="http://schemas.microsoft.com/office/drawing/2014/main" id="{76E2A408-02CB-4F4B-AF6F-31A475E19587}"/>
              </a:ext>
            </a:extLst>
          </p:cNvPr>
          <p:cNvPicPr>
            <a:picLocks noGrp="1" noChangeAspect="1"/>
          </p:cNvPicPr>
          <p:nvPr>
            <p:ph sz="half" idx="1"/>
          </p:nvPr>
        </p:nvPicPr>
        <p:blipFill>
          <a:blip r:embed="rId3"/>
          <a:stretch>
            <a:fillRect/>
          </a:stretch>
        </p:blipFill>
        <p:spPr>
          <a:xfrm>
            <a:off x="1280886" y="2255956"/>
            <a:ext cx="4342973" cy="568150"/>
          </a:xfrm>
        </p:spPr>
      </p:pic>
      <p:sp>
        <p:nvSpPr>
          <p:cNvPr id="30" name="Espaço Reservado para Conteúdo 2">
            <a:extLst>
              <a:ext uri="{FF2B5EF4-FFF2-40B4-BE49-F238E27FC236}">
                <a16:creationId xmlns:a16="http://schemas.microsoft.com/office/drawing/2014/main" id="{1CBA4149-1858-45FF-ADB1-A5C2F6C8E264}"/>
              </a:ext>
            </a:extLst>
          </p:cNvPr>
          <p:cNvSpPr txBox="1">
            <a:spLocks/>
          </p:cNvSpPr>
          <p:nvPr/>
        </p:nvSpPr>
        <p:spPr>
          <a:xfrm>
            <a:off x="1280885" y="1817497"/>
            <a:ext cx="6824988" cy="457048"/>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5500" dirty="0"/>
              <a:t>Integração dos </a:t>
            </a:r>
            <a:r>
              <a:rPr lang="pt-BR" sz="5500" dirty="0" err="1"/>
              <a:t>datasets</a:t>
            </a:r>
            <a:r>
              <a:rPr lang="pt-BR" sz="5500" dirty="0"/>
              <a:t> com o método merge utilizando a operação </a:t>
            </a:r>
            <a:r>
              <a:rPr lang="pt-BR" sz="5500" dirty="0" err="1"/>
              <a:t>inner</a:t>
            </a:r>
            <a:r>
              <a:rPr lang="pt-BR" sz="5500" dirty="0"/>
              <a:t> </a:t>
            </a:r>
            <a:r>
              <a:rPr lang="pt-BR" sz="5500" dirty="0" err="1"/>
              <a:t>join</a:t>
            </a:r>
            <a:endParaRPr lang="pt-BR" sz="5500" dirty="0"/>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31" name="Imagem 30">
            <a:extLst>
              <a:ext uri="{FF2B5EF4-FFF2-40B4-BE49-F238E27FC236}">
                <a16:creationId xmlns:a16="http://schemas.microsoft.com/office/drawing/2014/main" id="{919E92DA-653D-45CC-AA3D-CE232A28DB0B}"/>
              </a:ext>
            </a:extLst>
          </p:cNvPr>
          <p:cNvPicPr>
            <a:picLocks noChangeAspect="1"/>
          </p:cNvPicPr>
          <p:nvPr/>
        </p:nvPicPr>
        <p:blipFill>
          <a:blip r:embed="rId4"/>
          <a:stretch>
            <a:fillRect/>
          </a:stretch>
        </p:blipFill>
        <p:spPr>
          <a:xfrm>
            <a:off x="9565005" y="815288"/>
            <a:ext cx="1590675" cy="876300"/>
          </a:xfrm>
          <a:prstGeom prst="rect">
            <a:avLst/>
          </a:prstGeom>
        </p:spPr>
      </p:pic>
      <p:pic>
        <p:nvPicPr>
          <p:cNvPr id="32" name="Imagem 31">
            <a:extLst>
              <a:ext uri="{FF2B5EF4-FFF2-40B4-BE49-F238E27FC236}">
                <a16:creationId xmlns:a16="http://schemas.microsoft.com/office/drawing/2014/main" id="{6DAF10FC-DF7C-4F22-B6DC-CD8AA19504AB}"/>
              </a:ext>
            </a:extLst>
          </p:cNvPr>
          <p:cNvPicPr>
            <a:picLocks noChangeAspect="1"/>
          </p:cNvPicPr>
          <p:nvPr/>
        </p:nvPicPr>
        <p:blipFill>
          <a:blip r:embed="rId5"/>
          <a:stretch>
            <a:fillRect/>
          </a:stretch>
        </p:blipFill>
        <p:spPr>
          <a:xfrm>
            <a:off x="8648699" y="810524"/>
            <a:ext cx="916305" cy="881063"/>
          </a:xfrm>
          <a:prstGeom prst="rect">
            <a:avLst/>
          </a:prstGeom>
        </p:spPr>
      </p:pic>
      <p:sp>
        <p:nvSpPr>
          <p:cNvPr id="33" name="Espaço Reservado para Conteúdo 2">
            <a:extLst>
              <a:ext uri="{FF2B5EF4-FFF2-40B4-BE49-F238E27FC236}">
                <a16:creationId xmlns:a16="http://schemas.microsoft.com/office/drawing/2014/main" id="{EA3AA266-CF93-4DCF-A9B6-BD4F13F54732}"/>
              </a:ext>
            </a:extLst>
          </p:cNvPr>
          <p:cNvSpPr txBox="1">
            <a:spLocks/>
          </p:cNvSpPr>
          <p:nvPr/>
        </p:nvSpPr>
        <p:spPr>
          <a:xfrm>
            <a:off x="1280885" y="4801964"/>
            <a:ext cx="5927989" cy="4417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1400" dirty="0"/>
              <a:t>Deslocamento da coluna “</a:t>
            </a:r>
            <a:r>
              <a:rPr lang="pt-BR" sz="1400" dirty="0" err="1"/>
              <a:t>adj</a:t>
            </a:r>
            <a:r>
              <a:rPr lang="pt-BR" sz="1400" dirty="0"/>
              <a:t> close” para cima.</a:t>
            </a:r>
          </a:p>
        </p:txBody>
      </p:sp>
      <p:pic>
        <p:nvPicPr>
          <p:cNvPr id="34" name="Imagem 33">
            <a:extLst>
              <a:ext uri="{FF2B5EF4-FFF2-40B4-BE49-F238E27FC236}">
                <a16:creationId xmlns:a16="http://schemas.microsoft.com/office/drawing/2014/main" id="{790DEB20-DEA4-4B2F-91AC-BEE5F1636E6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315401" y="5297361"/>
            <a:ext cx="3976915" cy="576885"/>
          </a:xfrm>
          <a:prstGeom prst="rect">
            <a:avLst/>
          </a:prstGeom>
          <a:noFill/>
          <a:ln>
            <a:noFill/>
          </a:ln>
        </p:spPr>
      </p:pic>
      <p:pic>
        <p:nvPicPr>
          <p:cNvPr id="39" name="Imagem 38">
            <a:extLst>
              <a:ext uri="{FF2B5EF4-FFF2-40B4-BE49-F238E27FC236}">
                <a16:creationId xmlns:a16="http://schemas.microsoft.com/office/drawing/2014/main" id="{7351B0E5-5734-4676-A52A-E9A6CB7CE481}"/>
              </a:ext>
            </a:extLst>
          </p:cNvPr>
          <p:cNvPicPr>
            <a:picLocks noChangeAspect="1"/>
          </p:cNvPicPr>
          <p:nvPr/>
        </p:nvPicPr>
        <p:blipFill>
          <a:blip r:embed="rId7"/>
          <a:stretch>
            <a:fillRect/>
          </a:stretch>
        </p:blipFill>
        <p:spPr>
          <a:xfrm>
            <a:off x="1315401" y="3353385"/>
            <a:ext cx="6824989" cy="1361019"/>
          </a:xfrm>
          <a:prstGeom prst="rect">
            <a:avLst/>
          </a:prstGeom>
        </p:spPr>
      </p:pic>
      <p:sp>
        <p:nvSpPr>
          <p:cNvPr id="13" name="Espaço Reservado para Número de Slide 5">
            <a:extLst>
              <a:ext uri="{FF2B5EF4-FFF2-40B4-BE49-F238E27FC236}">
                <a16:creationId xmlns:a16="http://schemas.microsoft.com/office/drawing/2014/main" id="{2AB026FD-4D46-4FB2-A771-FA2B352BDF66}"/>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10</a:t>
            </a:fld>
            <a:endParaRPr lang="pt-BR" sz="1400" dirty="0"/>
          </a:p>
        </p:txBody>
      </p:sp>
    </p:spTree>
    <p:extLst>
      <p:ext uri="{BB962C8B-B14F-4D97-AF65-F5344CB8AC3E}">
        <p14:creationId xmlns:p14="http://schemas.microsoft.com/office/powerpoint/2010/main" val="5697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BBDFF-8CB3-4DFF-8CC7-7FFFD95F74A9}"/>
              </a:ext>
            </a:extLst>
          </p:cNvPr>
          <p:cNvSpPr>
            <a:spLocks noGrp="1"/>
          </p:cNvSpPr>
          <p:nvPr>
            <p:ph type="title"/>
          </p:nvPr>
        </p:nvSpPr>
        <p:spPr/>
        <p:txBody>
          <a:bodyPr>
            <a:normAutofit/>
          </a:bodyPr>
          <a:lstStyle/>
          <a:p>
            <a:r>
              <a:rPr lang="pt-BR" sz="4500" dirty="0"/>
              <a:t>Análise e Exploração dos dados</a:t>
            </a:r>
          </a:p>
        </p:txBody>
      </p:sp>
      <p:sp>
        <p:nvSpPr>
          <p:cNvPr id="3" name="Espaço Reservado para Conteúdo 2">
            <a:extLst>
              <a:ext uri="{FF2B5EF4-FFF2-40B4-BE49-F238E27FC236}">
                <a16:creationId xmlns:a16="http://schemas.microsoft.com/office/drawing/2014/main" id="{AEE4029C-B928-4B40-A021-9393EEF3EEDA}"/>
              </a:ext>
            </a:extLst>
          </p:cNvPr>
          <p:cNvSpPr>
            <a:spLocks noGrp="1"/>
          </p:cNvSpPr>
          <p:nvPr>
            <p:ph idx="1"/>
          </p:nvPr>
        </p:nvSpPr>
        <p:spPr>
          <a:xfrm>
            <a:off x="1097280" y="1845734"/>
            <a:ext cx="3081315" cy="421128"/>
          </a:xfrm>
        </p:spPr>
        <p:txBody>
          <a:bodyPr/>
          <a:lstStyle/>
          <a:p>
            <a:endParaRPr lang="pt-BR" dirty="0"/>
          </a:p>
          <a:p>
            <a:endParaRPr lang="pt-BR" dirty="0"/>
          </a:p>
        </p:txBody>
      </p:sp>
      <p:pic>
        <p:nvPicPr>
          <p:cNvPr id="5" name="Imagem 4">
            <a:extLst>
              <a:ext uri="{FF2B5EF4-FFF2-40B4-BE49-F238E27FC236}">
                <a16:creationId xmlns:a16="http://schemas.microsoft.com/office/drawing/2014/main" id="{5EA2F3DC-D339-4E11-875F-6886B3BDF406}"/>
              </a:ext>
            </a:extLst>
          </p:cNvPr>
          <p:cNvPicPr>
            <a:picLocks noChangeAspect="1"/>
          </p:cNvPicPr>
          <p:nvPr/>
        </p:nvPicPr>
        <p:blipFill>
          <a:blip r:embed="rId3"/>
          <a:stretch>
            <a:fillRect/>
          </a:stretch>
        </p:blipFill>
        <p:spPr>
          <a:xfrm>
            <a:off x="10145683" y="731239"/>
            <a:ext cx="1066800" cy="971550"/>
          </a:xfrm>
          <a:prstGeom prst="rect">
            <a:avLst/>
          </a:prstGeom>
        </p:spPr>
      </p:pic>
      <p:sp>
        <p:nvSpPr>
          <p:cNvPr id="9" name="Espaço Reservado para Conteúdo 2">
            <a:extLst>
              <a:ext uri="{FF2B5EF4-FFF2-40B4-BE49-F238E27FC236}">
                <a16:creationId xmlns:a16="http://schemas.microsoft.com/office/drawing/2014/main" id="{17145CBF-6281-444B-93A6-16AC8BD78E36}"/>
              </a:ext>
            </a:extLst>
          </p:cNvPr>
          <p:cNvSpPr txBox="1">
            <a:spLocks/>
          </p:cNvSpPr>
          <p:nvPr/>
        </p:nvSpPr>
        <p:spPr>
          <a:xfrm>
            <a:off x="1188720" y="1754294"/>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Gráficos  de </a:t>
            </a:r>
            <a:r>
              <a:rPr lang="pt-BR" dirty="0" err="1">
                <a:latin typeface="+mj-lt"/>
              </a:rPr>
              <a:t>Candlesticks</a:t>
            </a:r>
            <a:endParaRPr lang="pt-BR" dirty="0">
              <a:latin typeface="+mj-lt"/>
            </a:endParaRP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1" name="Imagem 10">
            <a:extLst>
              <a:ext uri="{FF2B5EF4-FFF2-40B4-BE49-F238E27FC236}">
                <a16:creationId xmlns:a16="http://schemas.microsoft.com/office/drawing/2014/main" id="{22FA64A9-AF2D-4032-A00F-45F3112CB4F4}"/>
              </a:ext>
            </a:extLst>
          </p:cNvPr>
          <p:cNvPicPr>
            <a:picLocks noChangeAspect="1"/>
          </p:cNvPicPr>
          <p:nvPr/>
        </p:nvPicPr>
        <p:blipFill>
          <a:blip r:embed="rId4"/>
          <a:stretch>
            <a:fillRect/>
          </a:stretch>
        </p:blipFill>
        <p:spPr>
          <a:xfrm>
            <a:off x="1188720" y="2283796"/>
            <a:ext cx="5316855" cy="2388080"/>
          </a:xfrm>
          <a:prstGeom prst="rect">
            <a:avLst/>
          </a:prstGeom>
        </p:spPr>
      </p:pic>
      <p:pic>
        <p:nvPicPr>
          <p:cNvPr id="13" name="Imagem 12">
            <a:extLst>
              <a:ext uri="{FF2B5EF4-FFF2-40B4-BE49-F238E27FC236}">
                <a16:creationId xmlns:a16="http://schemas.microsoft.com/office/drawing/2014/main" id="{39177143-5659-4954-A480-B344D30D680B}"/>
              </a:ext>
            </a:extLst>
          </p:cNvPr>
          <p:cNvPicPr>
            <a:picLocks noChangeAspect="1"/>
          </p:cNvPicPr>
          <p:nvPr/>
        </p:nvPicPr>
        <p:blipFill>
          <a:blip r:embed="rId5"/>
          <a:stretch>
            <a:fillRect/>
          </a:stretch>
        </p:blipFill>
        <p:spPr>
          <a:xfrm>
            <a:off x="7759184" y="2278696"/>
            <a:ext cx="2590146" cy="1880940"/>
          </a:xfrm>
          <a:prstGeom prst="rect">
            <a:avLst/>
          </a:prstGeom>
        </p:spPr>
      </p:pic>
      <p:pic>
        <p:nvPicPr>
          <p:cNvPr id="15" name="Imagem 14">
            <a:extLst>
              <a:ext uri="{FF2B5EF4-FFF2-40B4-BE49-F238E27FC236}">
                <a16:creationId xmlns:a16="http://schemas.microsoft.com/office/drawing/2014/main" id="{1066376F-6F62-4182-8E9C-0261295724A3}"/>
              </a:ext>
            </a:extLst>
          </p:cNvPr>
          <p:cNvPicPr>
            <a:picLocks noChangeAspect="1"/>
          </p:cNvPicPr>
          <p:nvPr/>
        </p:nvPicPr>
        <p:blipFill>
          <a:blip r:embed="rId6"/>
          <a:stretch>
            <a:fillRect/>
          </a:stretch>
        </p:blipFill>
        <p:spPr>
          <a:xfrm>
            <a:off x="6935324" y="4342814"/>
            <a:ext cx="4571524" cy="1880940"/>
          </a:xfrm>
          <a:prstGeom prst="rect">
            <a:avLst/>
          </a:prstGeom>
        </p:spPr>
      </p:pic>
      <p:sp>
        <p:nvSpPr>
          <p:cNvPr id="16" name="Espaço Reservado para Conteúdo 2">
            <a:extLst>
              <a:ext uri="{FF2B5EF4-FFF2-40B4-BE49-F238E27FC236}">
                <a16:creationId xmlns:a16="http://schemas.microsoft.com/office/drawing/2014/main" id="{E2DDE430-EB0A-43FF-B8E5-9A566AF4018F}"/>
              </a:ext>
            </a:extLst>
          </p:cNvPr>
          <p:cNvSpPr txBox="1">
            <a:spLocks/>
          </p:cNvSpPr>
          <p:nvPr/>
        </p:nvSpPr>
        <p:spPr>
          <a:xfrm>
            <a:off x="7995285" y="1746701"/>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Mapa de calor</a:t>
            </a: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
        <p:nvSpPr>
          <p:cNvPr id="12" name="Espaço Reservado para Número de Slide 5">
            <a:extLst>
              <a:ext uri="{FF2B5EF4-FFF2-40B4-BE49-F238E27FC236}">
                <a16:creationId xmlns:a16="http://schemas.microsoft.com/office/drawing/2014/main" id="{20FB2567-17DD-44D4-B222-0A3A3783F81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11</a:t>
            </a:fld>
            <a:endParaRPr lang="pt-BR" sz="1400" dirty="0"/>
          </a:p>
        </p:txBody>
      </p:sp>
      <p:sp>
        <p:nvSpPr>
          <p:cNvPr id="14" name="CaixaDeTexto 13">
            <a:extLst>
              <a:ext uri="{FF2B5EF4-FFF2-40B4-BE49-F238E27FC236}">
                <a16:creationId xmlns:a16="http://schemas.microsoft.com/office/drawing/2014/main" id="{46CCC0DC-7466-496F-9FEF-8BD5A228FBD9}"/>
              </a:ext>
            </a:extLst>
          </p:cNvPr>
          <p:cNvSpPr txBox="1"/>
          <p:nvPr/>
        </p:nvSpPr>
        <p:spPr>
          <a:xfrm>
            <a:off x="1188720" y="4567299"/>
            <a:ext cx="6097772" cy="369332"/>
          </a:xfrm>
          <a:prstGeom prst="rect">
            <a:avLst/>
          </a:prstGeom>
          <a:noFill/>
        </p:spPr>
        <p:txBody>
          <a:bodyPr wrap="square">
            <a:spAutoFit/>
          </a:bodyPr>
          <a:lstStyle/>
          <a:p>
            <a:r>
              <a:rPr lang="pt-BR" dirty="0" err="1"/>
              <a:t>plotly</a:t>
            </a:r>
            <a:endParaRPr lang="pt-BR" dirty="0"/>
          </a:p>
        </p:txBody>
      </p:sp>
      <p:sp>
        <p:nvSpPr>
          <p:cNvPr id="17" name="CaixaDeTexto 16">
            <a:extLst>
              <a:ext uri="{FF2B5EF4-FFF2-40B4-BE49-F238E27FC236}">
                <a16:creationId xmlns:a16="http://schemas.microsoft.com/office/drawing/2014/main" id="{F2DD7E78-8CB8-4DD3-B605-C906F185FA7F}"/>
              </a:ext>
            </a:extLst>
          </p:cNvPr>
          <p:cNvSpPr txBox="1"/>
          <p:nvPr/>
        </p:nvSpPr>
        <p:spPr>
          <a:xfrm>
            <a:off x="10349330" y="2200394"/>
            <a:ext cx="1378382" cy="646331"/>
          </a:xfrm>
          <a:prstGeom prst="rect">
            <a:avLst/>
          </a:prstGeom>
          <a:noFill/>
        </p:spPr>
        <p:txBody>
          <a:bodyPr wrap="square">
            <a:spAutoFit/>
          </a:bodyPr>
          <a:lstStyle/>
          <a:p>
            <a:r>
              <a:rPr lang="pt-BR" dirty="0" err="1"/>
              <a:t>seaborn</a:t>
            </a:r>
            <a:endParaRPr lang="pt-BR" dirty="0"/>
          </a:p>
          <a:p>
            <a:endParaRPr lang="pt-BR" dirty="0"/>
          </a:p>
        </p:txBody>
      </p:sp>
      <p:sp>
        <p:nvSpPr>
          <p:cNvPr id="18" name="CaixaDeTexto 17">
            <a:extLst>
              <a:ext uri="{FF2B5EF4-FFF2-40B4-BE49-F238E27FC236}">
                <a16:creationId xmlns:a16="http://schemas.microsoft.com/office/drawing/2014/main" id="{89EC4385-9ABB-4FC3-AB10-1AD7D5D883CB}"/>
              </a:ext>
            </a:extLst>
          </p:cNvPr>
          <p:cNvSpPr txBox="1"/>
          <p:nvPr/>
        </p:nvSpPr>
        <p:spPr>
          <a:xfrm>
            <a:off x="5772086" y="5775868"/>
            <a:ext cx="6097772" cy="369332"/>
          </a:xfrm>
          <a:prstGeom prst="rect">
            <a:avLst/>
          </a:prstGeom>
          <a:noFill/>
        </p:spPr>
        <p:txBody>
          <a:bodyPr wrap="square">
            <a:spAutoFit/>
          </a:bodyPr>
          <a:lstStyle/>
          <a:p>
            <a:r>
              <a:rPr lang="pt-BR" dirty="0" err="1"/>
              <a:t>matplotlib</a:t>
            </a:r>
            <a:endParaRPr lang="pt-BR" dirty="0"/>
          </a:p>
        </p:txBody>
      </p:sp>
    </p:spTree>
    <p:extLst>
      <p:ext uri="{BB962C8B-B14F-4D97-AF65-F5344CB8AC3E}">
        <p14:creationId xmlns:p14="http://schemas.microsoft.com/office/powerpoint/2010/main" val="288128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EFE3FF-D725-47EE-9D0E-EF00630F77BE}"/>
              </a:ext>
            </a:extLst>
          </p:cNvPr>
          <p:cNvSpPr>
            <a:spLocks noGrp="1"/>
          </p:cNvSpPr>
          <p:nvPr>
            <p:ph type="title"/>
          </p:nvPr>
        </p:nvSpPr>
        <p:spPr>
          <a:xfrm>
            <a:off x="5181601" y="634946"/>
            <a:ext cx="6368142" cy="1450757"/>
          </a:xfrm>
        </p:spPr>
        <p:txBody>
          <a:bodyPr>
            <a:normAutofit/>
          </a:bodyPr>
          <a:lstStyle/>
          <a:p>
            <a:r>
              <a:rPr lang="pt-BR" sz="4500" dirty="0"/>
              <a:t>Criação dos Modelos de </a:t>
            </a:r>
            <a:r>
              <a:rPr lang="pt-BR" sz="4500" dirty="0" err="1"/>
              <a:t>Machine</a:t>
            </a:r>
            <a:r>
              <a:rPr lang="pt-BR" sz="4500" dirty="0"/>
              <a:t> Learning</a:t>
            </a:r>
          </a:p>
        </p:txBody>
      </p:sp>
      <p:pic>
        <p:nvPicPr>
          <p:cNvPr id="22" name="Picture 9" descr="Formas geométricas em uma tela de fundo de madeira">
            <a:extLst>
              <a:ext uri="{FF2B5EF4-FFF2-40B4-BE49-F238E27FC236}">
                <a16:creationId xmlns:a16="http://schemas.microsoft.com/office/drawing/2014/main" id="{2BB05B48-8E53-4A5C-ACAD-372726930999}"/>
              </a:ext>
            </a:extLst>
          </p:cNvPr>
          <p:cNvPicPr>
            <a:picLocks noChangeAspect="1"/>
          </p:cNvPicPr>
          <p:nvPr/>
        </p:nvPicPr>
        <p:blipFill rotWithShape="1">
          <a:blip r:embed="rId3"/>
          <a:srcRect l="20766" r="34014" b="1"/>
          <a:stretch/>
        </p:blipFill>
        <p:spPr>
          <a:xfrm>
            <a:off x="20" y="-1495"/>
            <a:ext cx="4654276" cy="6870127"/>
          </a:xfrm>
          <a:prstGeom prst="rect">
            <a:avLst/>
          </a:prstGeom>
        </p:spPr>
      </p:pic>
      <p:cxnSp>
        <p:nvCxnSpPr>
          <p:cNvPr id="23"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27C7680-B41B-478C-A8D4-FE291F18DB6E}"/>
              </a:ext>
            </a:extLst>
          </p:cNvPr>
          <p:cNvSpPr>
            <a:spLocks noGrp="1"/>
          </p:cNvSpPr>
          <p:nvPr>
            <p:ph idx="1"/>
          </p:nvPr>
        </p:nvSpPr>
        <p:spPr>
          <a:xfrm>
            <a:off x="5181601" y="2198914"/>
            <a:ext cx="6368142" cy="3670180"/>
          </a:xfrm>
        </p:spPr>
        <p:txBody>
          <a:bodyPr>
            <a:normAutofit/>
          </a:bodyPr>
          <a:lstStyle/>
          <a:p>
            <a:pPr marL="0" indent="0">
              <a:buNone/>
            </a:pPr>
            <a:endParaRPr lang="pt-BR" dirty="0"/>
          </a:p>
          <a:p>
            <a:pPr marL="0" indent="0">
              <a:buNone/>
            </a:pPr>
            <a:r>
              <a:rPr lang="pt-BR" dirty="0">
                <a:latin typeface="+mj-lt"/>
              </a:rPr>
              <a:t>Solução analisada: </a:t>
            </a:r>
            <a:r>
              <a:rPr lang="pt-BR" b="1" dirty="0">
                <a:latin typeface="+mj-lt"/>
              </a:rPr>
              <a:t>Aprendizado Supervisionado</a:t>
            </a:r>
          </a:p>
          <a:p>
            <a:pPr marL="0" indent="0">
              <a:buNone/>
            </a:pPr>
            <a:endParaRPr lang="pt-BR" b="1" dirty="0"/>
          </a:p>
          <a:p>
            <a:pPr marL="0" indent="0">
              <a:buNone/>
            </a:pPr>
            <a:endParaRPr lang="pt-BR" b="1" dirty="0"/>
          </a:p>
          <a:p>
            <a:pPr marL="0" indent="0">
              <a:buNone/>
            </a:pPr>
            <a:endParaRPr lang="pt-BR" dirty="0"/>
          </a:p>
          <a:p>
            <a:pPr marL="0" indent="0">
              <a:buNone/>
            </a:pPr>
            <a:endParaRPr lang="pt-BR" dirty="0"/>
          </a:p>
          <a:p>
            <a:endParaRPr lang="pt-BR" dirty="0"/>
          </a:p>
          <a:p>
            <a:endParaRPr lang="pt-BR" dirty="0"/>
          </a:p>
        </p:txBody>
      </p:sp>
      <p:sp>
        <p:nvSpPr>
          <p:cNvPr id="4" name="Elipse 3">
            <a:extLst>
              <a:ext uri="{FF2B5EF4-FFF2-40B4-BE49-F238E27FC236}">
                <a16:creationId xmlns:a16="http://schemas.microsoft.com/office/drawing/2014/main" id="{B7923FF4-970E-4123-964C-99673BA771FC}"/>
              </a:ext>
            </a:extLst>
          </p:cNvPr>
          <p:cNvSpPr/>
          <p:nvPr/>
        </p:nvSpPr>
        <p:spPr>
          <a:xfrm>
            <a:off x="5358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Regressão Linear</a:t>
            </a:r>
          </a:p>
        </p:txBody>
      </p:sp>
      <p:sp>
        <p:nvSpPr>
          <p:cNvPr id="17" name="Elipse 16">
            <a:extLst>
              <a:ext uri="{FF2B5EF4-FFF2-40B4-BE49-F238E27FC236}">
                <a16:creationId xmlns:a16="http://schemas.microsoft.com/office/drawing/2014/main" id="{6C2C6160-E2CE-4FD3-8480-842888D929D6}"/>
              </a:ext>
            </a:extLst>
          </p:cNvPr>
          <p:cNvSpPr/>
          <p:nvPr/>
        </p:nvSpPr>
        <p:spPr>
          <a:xfrm>
            <a:off x="7579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ARIMA</a:t>
            </a:r>
          </a:p>
        </p:txBody>
      </p:sp>
      <p:sp>
        <p:nvSpPr>
          <p:cNvPr id="19" name="Elipse 18">
            <a:extLst>
              <a:ext uri="{FF2B5EF4-FFF2-40B4-BE49-F238E27FC236}">
                <a16:creationId xmlns:a16="http://schemas.microsoft.com/office/drawing/2014/main" id="{D36217A8-6705-4BE8-BA7C-8231FE4B79A5}"/>
              </a:ext>
            </a:extLst>
          </p:cNvPr>
          <p:cNvSpPr/>
          <p:nvPr/>
        </p:nvSpPr>
        <p:spPr>
          <a:xfrm>
            <a:off x="9768403" y="4050549"/>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MLP</a:t>
            </a:r>
          </a:p>
        </p:txBody>
      </p:sp>
      <p:sp>
        <p:nvSpPr>
          <p:cNvPr id="12" name="Espaço Reservado para Número de Slide 5">
            <a:extLst>
              <a:ext uri="{FF2B5EF4-FFF2-40B4-BE49-F238E27FC236}">
                <a16:creationId xmlns:a16="http://schemas.microsoft.com/office/drawing/2014/main" id="{BC72D297-60D3-4FE7-9230-042F6324E1CF}"/>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solidFill>
                  <a:schemeClr val="tx1"/>
                </a:solidFill>
              </a:rPr>
              <a:pPr>
                <a:spcAft>
                  <a:spcPts val="600"/>
                </a:spcAft>
              </a:pPr>
              <a:t>12</a:t>
            </a:fld>
            <a:endParaRPr lang="pt-BR" sz="1400" dirty="0">
              <a:solidFill>
                <a:schemeClr val="tx1"/>
              </a:solidFill>
            </a:endParaRPr>
          </a:p>
        </p:txBody>
      </p:sp>
    </p:spTree>
    <p:extLst>
      <p:ext uri="{BB962C8B-B14F-4D97-AF65-F5344CB8AC3E}">
        <p14:creationId xmlns:p14="http://schemas.microsoft.com/office/powerpoint/2010/main" val="90193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500" dirty="0"/>
              <a:t>Pré-processamento dos dados</a:t>
            </a:r>
          </a:p>
        </p:txBody>
      </p:sp>
      <p:sp>
        <p:nvSpPr>
          <p:cNvPr id="4" name="Espaço Reservado para Conteúdo 3">
            <a:extLst>
              <a:ext uri="{FF2B5EF4-FFF2-40B4-BE49-F238E27FC236}">
                <a16:creationId xmlns:a16="http://schemas.microsoft.com/office/drawing/2014/main" id="{678309C9-BA4C-4B71-BA89-B506B3F17E12}"/>
              </a:ext>
            </a:extLst>
          </p:cNvPr>
          <p:cNvSpPr>
            <a:spLocks noGrp="1"/>
          </p:cNvSpPr>
          <p:nvPr>
            <p:ph sz="half" idx="2"/>
          </p:nvPr>
        </p:nvSpPr>
        <p:spPr>
          <a:xfrm>
            <a:off x="1200151" y="4869866"/>
            <a:ext cx="6844620" cy="488633"/>
          </a:xfrm>
        </p:spPr>
        <p:txBody>
          <a:bodyPr>
            <a:normAutofit/>
          </a:bodyPr>
          <a:lstStyle/>
          <a:p>
            <a:pPr algn="just">
              <a:lnSpc>
                <a:spcPct val="170000"/>
              </a:lnSpc>
              <a:spcBef>
                <a:spcPts val="0"/>
              </a:spcBef>
              <a:spcAft>
                <a:spcPts val="1000"/>
              </a:spcAft>
              <a:buFont typeface="Wingdings" panose="05000000000000000000" pitchFamily="2" charset="2"/>
              <a:buChar char="Ø"/>
            </a:pPr>
            <a:r>
              <a:rPr lang="pt-BR" sz="1700" b="1" dirty="0">
                <a:latin typeface="+mj-lt"/>
              </a:rPr>
              <a:t> Normalização dos dados</a:t>
            </a:r>
            <a:endParaRPr lang="pt-BR" sz="1700" b="1" dirty="0"/>
          </a:p>
        </p:txBody>
      </p:sp>
      <p:pic>
        <p:nvPicPr>
          <p:cNvPr id="7" name="Imagem 6">
            <a:extLst>
              <a:ext uri="{FF2B5EF4-FFF2-40B4-BE49-F238E27FC236}">
                <a16:creationId xmlns:a16="http://schemas.microsoft.com/office/drawing/2014/main" id="{29B488D0-ADD6-44C1-88F0-30FF3FAF3965}"/>
              </a:ext>
            </a:extLst>
          </p:cNvPr>
          <p:cNvPicPr>
            <a:picLocks noChangeAspect="1"/>
          </p:cNvPicPr>
          <p:nvPr/>
        </p:nvPicPr>
        <p:blipFill>
          <a:blip r:embed="rId3"/>
          <a:stretch>
            <a:fillRect/>
          </a:stretch>
        </p:blipFill>
        <p:spPr>
          <a:xfrm>
            <a:off x="10079008" y="728662"/>
            <a:ext cx="1095375" cy="1000125"/>
          </a:xfrm>
          <a:prstGeom prst="rect">
            <a:avLst/>
          </a:prstGeom>
        </p:spPr>
      </p:pic>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00151" y="1967157"/>
            <a:ext cx="6844620" cy="488633"/>
          </a:xfrm>
        </p:spPr>
        <p:txBody>
          <a:bodyPr>
            <a:noAutofit/>
          </a:bodyPr>
          <a:lstStyle/>
          <a:p>
            <a:pPr>
              <a:buFont typeface="Wingdings" panose="05000000000000000000" pitchFamily="2" charset="2"/>
              <a:buChar char="Ø"/>
            </a:pPr>
            <a:r>
              <a:rPr lang="pt-BR" sz="1700" b="1" dirty="0">
                <a:latin typeface="+mj-lt"/>
              </a:rPr>
              <a:t> Seleção </a:t>
            </a:r>
            <a:r>
              <a:rPr lang="pt-BR" sz="1700" b="1" dirty="0" err="1">
                <a:latin typeface="+mj-lt"/>
              </a:rPr>
              <a:t>Features</a:t>
            </a:r>
            <a:r>
              <a:rPr lang="pt-BR" sz="1700" b="1" dirty="0">
                <a:latin typeface="+mj-lt"/>
              </a:rPr>
              <a:t> (características)</a:t>
            </a:r>
          </a:p>
        </p:txBody>
      </p:sp>
      <p:pic>
        <p:nvPicPr>
          <p:cNvPr id="13" name="Imagem 12">
            <a:extLst>
              <a:ext uri="{FF2B5EF4-FFF2-40B4-BE49-F238E27FC236}">
                <a16:creationId xmlns:a16="http://schemas.microsoft.com/office/drawing/2014/main" id="{C9AB4667-034C-490D-9C85-2AA78643322E}"/>
              </a:ext>
            </a:extLst>
          </p:cNvPr>
          <p:cNvPicPr>
            <a:picLocks noChangeAspect="1"/>
          </p:cNvPicPr>
          <p:nvPr/>
        </p:nvPicPr>
        <p:blipFill>
          <a:blip r:embed="rId4"/>
          <a:stretch>
            <a:fillRect/>
          </a:stretch>
        </p:blipFill>
        <p:spPr>
          <a:xfrm>
            <a:off x="1338375" y="2346332"/>
            <a:ext cx="6844620" cy="2279217"/>
          </a:xfrm>
          <a:prstGeom prst="rect">
            <a:avLst/>
          </a:prstGeom>
        </p:spPr>
      </p:pic>
      <p:pic>
        <p:nvPicPr>
          <p:cNvPr id="15" name="Imagem 14">
            <a:extLst>
              <a:ext uri="{FF2B5EF4-FFF2-40B4-BE49-F238E27FC236}">
                <a16:creationId xmlns:a16="http://schemas.microsoft.com/office/drawing/2014/main" id="{30E6B858-AFC2-4212-AAF0-B2652535F90E}"/>
              </a:ext>
            </a:extLst>
          </p:cNvPr>
          <p:cNvPicPr>
            <a:picLocks noChangeAspect="1"/>
          </p:cNvPicPr>
          <p:nvPr/>
        </p:nvPicPr>
        <p:blipFill>
          <a:blip r:embed="rId5"/>
          <a:stretch>
            <a:fillRect/>
          </a:stretch>
        </p:blipFill>
        <p:spPr>
          <a:xfrm>
            <a:off x="1338375" y="5358499"/>
            <a:ext cx="3155980" cy="704227"/>
          </a:xfrm>
          <a:prstGeom prst="rect">
            <a:avLst/>
          </a:prstGeom>
        </p:spPr>
      </p:pic>
      <p:sp>
        <p:nvSpPr>
          <p:cNvPr id="9" name="Espaço Reservado para Número de Slide 5">
            <a:extLst>
              <a:ext uri="{FF2B5EF4-FFF2-40B4-BE49-F238E27FC236}">
                <a16:creationId xmlns:a16="http://schemas.microsoft.com/office/drawing/2014/main" id="{CBC6813A-7F4E-4F14-82C4-6AA9489F80D4}"/>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13</a:t>
            </a:fld>
            <a:endParaRPr lang="pt-BR" sz="1400" dirty="0"/>
          </a:p>
        </p:txBody>
      </p:sp>
    </p:spTree>
    <p:extLst>
      <p:ext uri="{BB962C8B-B14F-4D97-AF65-F5344CB8AC3E}">
        <p14:creationId xmlns:p14="http://schemas.microsoft.com/office/powerpoint/2010/main" val="251606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500" dirty="0"/>
              <a:t>Avaliações dos Modelos</a:t>
            </a:r>
          </a:p>
        </p:txBody>
      </p:sp>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65871" y="2151466"/>
            <a:ext cx="4172904" cy="347186"/>
          </a:xfrm>
        </p:spPr>
        <p:txBody>
          <a:bodyPr>
            <a:noAutofit/>
          </a:bodyPr>
          <a:lstStyle/>
          <a:p>
            <a:pPr>
              <a:buFont typeface="Wingdings" panose="05000000000000000000" pitchFamily="2" charset="2"/>
              <a:buChar char="Ø"/>
            </a:pPr>
            <a:r>
              <a:rPr lang="pt-BR" b="1" dirty="0">
                <a:latin typeface="+mj-lt"/>
              </a:rPr>
              <a:t>Treinamento com validação cruzada</a:t>
            </a:r>
            <a:endParaRPr lang="pt-BR" sz="1500" b="1" dirty="0">
              <a:latin typeface="+mj-lt"/>
            </a:endParaRPr>
          </a:p>
        </p:txBody>
      </p:sp>
      <p:pic>
        <p:nvPicPr>
          <p:cNvPr id="12" name="Imagem 11">
            <a:extLst>
              <a:ext uri="{FF2B5EF4-FFF2-40B4-BE49-F238E27FC236}">
                <a16:creationId xmlns:a16="http://schemas.microsoft.com/office/drawing/2014/main" id="{F125A330-0D7B-41D9-B233-FC80437034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585" y="2773697"/>
            <a:ext cx="3991476" cy="1742547"/>
          </a:xfrm>
          <a:prstGeom prst="rect">
            <a:avLst/>
          </a:prstGeom>
          <a:noFill/>
          <a:ln>
            <a:noFill/>
          </a:ln>
        </p:spPr>
      </p:pic>
      <p:sp>
        <p:nvSpPr>
          <p:cNvPr id="14" name="Espaço Reservado para Conteúdo 10">
            <a:extLst>
              <a:ext uri="{FF2B5EF4-FFF2-40B4-BE49-F238E27FC236}">
                <a16:creationId xmlns:a16="http://schemas.microsoft.com/office/drawing/2014/main" id="{9A0E4B66-1246-4756-A8EC-0AF595F5D265}"/>
              </a:ext>
            </a:extLst>
          </p:cNvPr>
          <p:cNvSpPr txBox="1">
            <a:spLocks/>
          </p:cNvSpPr>
          <p:nvPr/>
        </p:nvSpPr>
        <p:spPr>
          <a:xfrm>
            <a:off x="7086600" y="2179419"/>
            <a:ext cx="4250055" cy="21252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b="1" dirty="0">
                <a:latin typeface="+mj-lt"/>
              </a:rPr>
              <a:t>Métricas de avaliação</a:t>
            </a:r>
          </a:p>
          <a:p>
            <a:pPr>
              <a:buFont typeface="Wingdings" panose="05000000000000000000" pitchFamily="2" charset="2"/>
              <a:buChar char="Ø"/>
            </a:pPr>
            <a:endParaRPr lang="pt-BR" b="1" dirty="0">
              <a:latin typeface="+mj-lt"/>
            </a:endParaRPr>
          </a:p>
          <a:p>
            <a:pPr lvl="1">
              <a:buFont typeface="Wingdings" panose="05000000000000000000" pitchFamily="2" charset="2"/>
              <a:buChar char="§"/>
            </a:pPr>
            <a:r>
              <a:rPr lang="pt-BR" sz="2000" dirty="0">
                <a:effectLst/>
                <a:latin typeface="+mj-lt"/>
                <a:ea typeface="Calibri" panose="020F0502020204030204" pitchFamily="34" charset="0"/>
                <a:cs typeface="Times New Roman" panose="02020603050405020304" pitchFamily="18" charset="0"/>
              </a:rPr>
              <a:t>Raiz do Erro Quadrático Médio (RMSE)</a:t>
            </a:r>
          </a:p>
          <a:p>
            <a:pPr lvl="1">
              <a:buFont typeface="Wingdings" panose="05000000000000000000" pitchFamily="2" charset="2"/>
              <a:buChar char="§"/>
            </a:pPr>
            <a:endParaRPr lang="pt-BR" sz="2000" dirty="0">
              <a:effectLst/>
              <a:latin typeface="+mj-lt"/>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pt-BR" sz="2000" dirty="0">
                <a:effectLst/>
                <a:latin typeface="+mj-lt"/>
                <a:ea typeface="Calibri" panose="020F0502020204030204" pitchFamily="34" charset="0"/>
              </a:rPr>
              <a:t>Coeficiente de Determinação R²</a:t>
            </a:r>
            <a:endParaRPr lang="pt-BR" sz="2000" b="1" dirty="0">
              <a:latin typeface="+mj-lt"/>
            </a:endParaRPr>
          </a:p>
          <a:p>
            <a:pPr>
              <a:buFont typeface="Wingdings" panose="05000000000000000000" pitchFamily="2" charset="2"/>
              <a:buChar char="Ø"/>
            </a:pPr>
            <a:endParaRPr lang="pt-BR" sz="1500" b="1" dirty="0">
              <a:latin typeface="+mj-lt"/>
            </a:endParaRPr>
          </a:p>
        </p:txBody>
      </p:sp>
      <p:pic>
        <p:nvPicPr>
          <p:cNvPr id="8" name="Imagem 7">
            <a:extLst>
              <a:ext uri="{FF2B5EF4-FFF2-40B4-BE49-F238E27FC236}">
                <a16:creationId xmlns:a16="http://schemas.microsoft.com/office/drawing/2014/main" id="{73516DA7-D093-4143-9DD5-F9BC0F85085C}"/>
              </a:ext>
            </a:extLst>
          </p:cNvPr>
          <p:cNvPicPr>
            <a:picLocks noChangeAspect="1"/>
          </p:cNvPicPr>
          <p:nvPr/>
        </p:nvPicPr>
        <p:blipFill>
          <a:blip r:embed="rId4"/>
          <a:stretch>
            <a:fillRect/>
          </a:stretch>
        </p:blipFill>
        <p:spPr>
          <a:xfrm>
            <a:off x="10079008" y="728662"/>
            <a:ext cx="1095375" cy="1000125"/>
          </a:xfrm>
          <a:prstGeom prst="rect">
            <a:avLst/>
          </a:prstGeom>
        </p:spPr>
      </p:pic>
      <p:sp>
        <p:nvSpPr>
          <p:cNvPr id="9" name="Espaço Reservado para Número de Slide 5">
            <a:extLst>
              <a:ext uri="{FF2B5EF4-FFF2-40B4-BE49-F238E27FC236}">
                <a16:creationId xmlns:a16="http://schemas.microsoft.com/office/drawing/2014/main" id="{C1CAF603-AA24-4220-8652-7154CD93B2E8}"/>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14</a:t>
            </a:fld>
            <a:endParaRPr lang="pt-BR" sz="1400" dirty="0"/>
          </a:p>
        </p:txBody>
      </p:sp>
      <p:sp>
        <p:nvSpPr>
          <p:cNvPr id="10" name="Espaço Reservado para Conteúdo 10">
            <a:extLst>
              <a:ext uri="{FF2B5EF4-FFF2-40B4-BE49-F238E27FC236}">
                <a16:creationId xmlns:a16="http://schemas.microsoft.com/office/drawing/2014/main" id="{FB4A73FE-6165-4F9F-B0AB-43FE21066E3C}"/>
              </a:ext>
            </a:extLst>
          </p:cNvPr>
          <p:cNvSpPr txBox="1">
            <a:spLocks/>
          </p:cNvSpPr>
          <p:nvPr/>
        </p:nvSpPr>
        <p:spPr>
          <a:xfrm>
            <a:off x="1356584" y="4791289"/>
            <a:ext cx="4082191" cy="6672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pt-BR" dirty="0">
                <a:latin typeface="+mj-lt"/>
              </a:rPr>
              <a:t>Permite reduzir problemas de </a:t>
            </a:r>
            <a:r>
              <a:rPr lang="pt-BR" dirty="0" err="1">
                <a:latin typeface="+mj-lt"/>
              </a:rPr>
              <a:t>overfitting</a:t>
            </a:r>
            <a:r>
              <a:rPr lang="pt-BR" dirty="0">
                <a:latin typeface="+mj-lt"/>
              </a:rPr>
              <a:t> e </a:t>
            </a:r>
            <a:r>
              <a:rPr lang="pt-BR" dirty="0" err="1">
                <a:latin typeface="+mj-lt"/>
              </a:rPr>
              <a:t>underfitting</a:t>
            </a:r>
            <a:r>
              <a:rPr lang="pt-BR" dirty="0">
                <a:latin typeface="+mj-lt"/>
              </a:rPr>
              <a:t>.</a:t>
            </a:r>
          </a:p>
          <a:p>
            <a:pPr>
              <a:buFont typeface="Wingdings" panose="05000000000000000000" pitchFamily="2" charset="2"/>
              <a:buChar char="Ø"/>
            </a:pPr>
            <a:endParaRPr lang="pt-BR" sz="1500" b="1" dirty="0">
              <a:latin typeface="+mj-lt"/>
            </a:endParaRPr>
          </a:p>
        </p:txBody>
      </p:sp>
    </p:spTree>
    <p:extLst>
      <p:ext uri="{BB962C8B-B14F-4D97-AF65-F5344CB8AC3E}">
        <p14:creationId xmlns:p14="http://schemas.microsoft.com/office/powerpoint/2010/main" val="19759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698D-5396-4058-B4FF-A9DCB4DF702C}"/>
              </a:ext>
            </a:extLst>
          </p:cNvPr>
          <p:cNvSpPr>
            <a:spLocks noGrp="1"/>
          </p:cNvSpPr>
          <p:nvPr>
            <p:ph type="title"/>
          </p:nvPr>
        </p:nvSpPr>
        <p:spPr/>
        <p:txBody>
          <a:bodyPr>
            <a:normAutofit/>
          </a:bodyPr>
          <a:lstStyle/>
          <a:p>
            <a:r>
              <a:rPr lang="pt-BR" sz="4500" dirty="0"/>
              <a:t>Interpretação dos Resultados</a:t>
            </a:r>
          </a:p>
        </p:txBody>
      </p:sp>
      <p:graphicFrame>
        <p:nvGraphicFramePr>
          <p:cNvPr id="5" name="Tabela 4">
            <a:extLst>
              <a:ext uri="{FF2B5EF4-FFF2-40B4-BE49-F238E27FC236}">
                <a16:creationId xmlns:a16="http://schemas.microsoft.com/office/drawing/2014/main" id="{BF420591-11AB-4AC6-A991-616BF6151D56}"/>
              </a:ext>
            </a:extLst>
          </p:cNvPr>
          <p:cNvGraphicFramePr>
            <a:graphicFrameLocks noGrp="1"/>
          </p:cNvGraphicFramePr>
          <p:nvPr>
            <p:extLst>
              <p:ext uri="{D42A27DB-BD31-4B8C-83A1-F6EECF244321}">
                <p14:modId xmlns:p14="http://schemas.microsoft.com/office/powerpoint/2010/main" val="2716509244"/>
              </p:ext>
            </p:extLst>
          </p:nvPr>
        </p:nvGraphicFramePr>
        <p:xfrm>
          <a:off x="1257298" y="2692862"/>
          <a:ext cx="4233231" cy="2169912"/>
        </p:xfrm>
        <a:graphic>
          <a:graphicData uri="http://schemas.openxmlformats.org/drawingml/2006/table">
            <a:tbl>
              <a:tblPr>
                <a:tableStyleId>{073A0DAA-6AF3-43AB-8588-CEC1D06C72B9}</a:tableStyleId>
              </a:tblPr>
              <a:tblGrid>
                <a:gridCol w="1428584">
                  <a:extLst>
                    <a:ext uri="{9D8B030D-6E8A-4147-A177-3AD203B41FA5}">
                      <a16:colId xmlns:a16="http://schemas.microsoft.com/office/drawing/2014/main" val="3356677019"/>
                    </a:ext>
                  </a:extLst>
                </a:gridCol>
                <a:gridCol w="1376063">
                  <a:extLst>
                    <a:ext uri="{9D8B030D-6E8A-4147-A177-3AD203B41FA5}">
                      <a16:colId xmlns:a16="http://schemas.microsoft.com/office/drawing/2014/main" val="3540624391"/>
                    </a:ext>
                  </a:extLst>
                </a:gridCol>
                <a:gridCol w="1428584">
                  <a:extLst>
                    <a:ext uri="{9D8B030D-6E8A-4147-A177-3AD203B41FA5}">
                      <a16:colId xmlns:a16="http://schemas.microsoft.com/office/drawing/2014/main" val="2673853885"/>
                    </a:ext>
                  </a:extLst>
                </a:gridCol>
              </a:tblGrid>
              <a:tr h="482678">
                <a:tc>
                  <a:txBody>
                    <a:bodyPr/>
                    <a:lstStyle/>
                    <a:p>
                      <a:pPr algn="ctr" fontAlgn="ctr"/>
                      <a:r>
                        <a:rPr lang="pt-BR" sz="1100" b="1" u="none" strike="noStrike" dirty="0">
                          <a:effectLst/>
                          <a:latin typeface="+mj-lt"/>
                        </a:rPr>
                        <a:t>Modelo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Coeficiente de</a:t>
                      </a:r>
                    </a:p>
                    <a:p>
                      <a:pPr algn="ctr" fontAlgn="ctr"/>
                      <a:r>
                        <a:rPr lang="pt-BR" sz="1100" b="1" u="none" strike="noStrike" dirty="0">
                          <a:effectLst/>
                          <a:latin typeface="+mj-lt"/>
                        </a:rPr>
                        <a:t>Determinação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RMSE</a:t>
                      </a:r>
                      <a:endParaRPr lang="pt-BR" sz="1100" b="1"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017395721"/>
                  </a:ext>
                </a:extLst>
              </a:tr>
              <a:tr h="407222">
                <a:tc>
                  <a:txBody>
                    <a:bodyPr/>
                    <a:lstStyle/>
                    <a:p>
                      <a:pPr algn="l" fontAlgn="ctr"/>
                      <a:r>
                        <a:rPr lang="pt-BR" sz="1100" u="none" strike="noStrike">
                          <a:effectLst/>
                          <a:latin typeface="+mj-lt"/>
                        </a:rPr>
                        <a:t>Regressão linear</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1.03</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337275868"/>
                  </a:ext>
                </a:extLst>
              </a:tr>
              <a:tr h="490100">
                <a:tc>
                  <a:txBody>
                    <a:bodyPr/>
                    <a:lstStyle/>
                    <a:p>
                      <a:pPr algn="l" fontAlgn="ctr"/>
                      <a:r>
                        <a:rPr lang="pt-BR" sz="1100" b="1" u="none" strike="noStrike" dirty="0">
                          <a:solidFill>
                            <a:srgbClr val="FF0000"/>
                          </a:solidFill>
                          <a:effectLst/>
                          <a:latin typeface="+mj-lt"/>
                        </a:rPr>
                        <a:t>ARIMA</a:t>
                      </a:r>
                      <a:endParaRPr lang="pt-BR" sz="1100" b="1" i="0" u="none" strike="noStrike" dirty="0">
                        <a:solidFill>
                          <a:srgbClr val="FF0000"/>
                        </a:solidFill>
                        <a:effectLst/>
                        <a:latin typeface="+mj-lt"/>
                      </a:endParaRPr>
                    </a:p>
                  </a:txBody>
                  <a:tcPr marL="9525" marR="9525" marT="9525" marB="0" anchor="ctr"/>
                </a:tc>
                <a:tc>
                  <a:txBody>
                    <a:bodyPr/>
                    <a:lstStyle/>
                    <a:p>
                      <a:pPr algn="ctr" fontAlgn="ctr"/>
                      <a:r>
                        <a:rPr lang="pt-BR" sz="1100" b="1" u="none" strike="noStrike">
                          <a:solidFill>
                            <a:srgbClr val="FF0000"/>
                          </a:solidFill>
                          <a:effectLst/>
                          <a:latin typeface="+mj-lt"/>
                        </a:rPr>
                        <a:t>97.26%</a:t>
                      </a:r>
                      <a:endParaRPr lang="pt-BR" sz="1100" b="1" i="0" u="none" strike="noStrike">
                        <a:solidFill>
                          <a:srgbClr val="FF0000"/>
                        </a:solidFill>
                        <a:effectLst/>
                        <a:latin typeface="+mj-lt"/>
                      </a:endParaRPr>
                    </a:p>
                  </a:txBody>
                  <a:tcPr marL="9525" marR="9525" marT="9525" marB="0" anchor="ctr"/>
                </a:tc>
                <a:tc>
                  <a:txBody>
                    <a:bodyPr/>
                    <a:lstStyle/>
                    <a:p>
                      <a:pPr algn="ctr" fontAlgn="ctr"/>
                      <a:r>
                        <a:rPr lang="pt-BR" sz="1100" b="1" u="none" strike="noStrike" dirty="0">
                          <a:solidFill>
                            <a:srgbClr val="FF0000"/>
                          </a:solidFill>
                          <a:effectLst/>
                          <a:latin typeface="+mj-lt"/>
                        </a:rPr>
                        <a:t>0.68</a:t>
                      </a:r>
                      <a:endParaRPr lang="pt-BR" sz="1100" b="1" i="0" u="none" strike="noStrike" dirty="0">
                        <a:solidFill>
                          <a:srgbClr val="FF0000"/>
                        </a:solidFill>
                        <a:effectLst/>
                        <a:latin typeface="+mj-lt"/>
                      </a:endParaRPr>
                    </a:p>
                  </a:txBody>
                  <a:tcPr marL="9525" marR="9525" marT="9525" marB="0" anchor="ctr"/>
                </a:tc>
                <a:extLst>
                  <a:ext uri="{0D108BD9-81ED-4DB2-BD59-A6C34878D82A}">
                    <a16:rowId xmlns:a16="http://schemas.microsoft.com/office/drawing/2014/main" val="2270078829"/>
                  </a:ext>
                </a:extLst>
              </a:tr>
              <a:tr h="382690">
                <a:tc>
                  <a:txBody>
                    <a:bodyPr/>
                    <a:lstStyle/>
                    <a:p>
                      <a:pPr algn="l" fontAlgn="ctr"/>
                      <a:r>
                        <a:rPr lang="pt-BR" sz="1100" u="none" strike="noStrike" dirty="0">
                          <a:effectLst/>
                          <a:latin typeface="+mj-lt"/>
                        </a:rPr>
                        <a:t>MLP</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1.27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394344308"/>
                  </a:ext>
                </a:extLst>
              </a:tr>
              <a:tr h="407222">
                <a:tc>
                  <a:txBody>
                    <a:bodyPr/>
                    <a:lstStyle/>
                    <a:p>
                      <a:pPr algn="l" fontAlgn="ctr"/>
                      <a:r>
                        <a:rPr lang="pt-BR" sz="1100" u="none" strike="noStrike" dirty="0">
                          <a:effectLst/>
                          <a:latin typeface="+mj-lt"/>
                        </a:rPr>
                        <a:t>MLP c/ ajustes</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a:effectLst/>
                          <a:latin typeface="+mj-lt"/>
                        </a:rPr>
                        <a:t>68,68%</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1.67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909766068"/>
                  </a:ext>
                </a:extLst>
              </a:tr>
            </a:tbl>
          </a:graphicData>
        </a:graphic>
      </p:graphicFrame>
      <p:sp>
        <p:nvSpPr>
          <p:cNvPr id="13" name="Espaço Reservado para Conteúdo 10">
            <a:extLst>
              <a:ext uri="{FF2B5EF4-FFF2-40B4-BE49-F238E27FC236}">
                <a16:creationId xmlns:a16="http://schemas.microsoft.com/office/drawing/2014/main" id="{CDF282CB-D838-4C2A-AF1B-04E6496EB2DA}"/>
              </a:ext>
            </a:extLst>
          </p:cNvPr>
          <p:cNvSpPr>
            <a:spLocks noGrp="1"/>
          </p:cNvSpPr>
          <p:nvPr>
            <p:ph sz="half" idx="1"/>
          </p:nvPr>
        </p:nvSpPr>
        <p:spPr>
          <a:xfrm>
            <a:off x="1257298" y="2014483"/>
            <a:ext cx="3556001" cy="488633"/>
          </a:xfrm>
        </p:spPr>
        <p:txBody>
          <a:bodyPr>
            <a:noAutofit/>
          </a:bodyPr>
          <a:lstStyle/>
          <a:p>
            <a:pPr>
              <a:buFont typeface="Wingdings" panose="05000000000000000000" pitchFamily="2" charset="2"/>
              <a:buChar char="Ø"/>
            </a:pPr>
            <a:r>
              <a:rPr lang="pt-BR" sz="1600" b="1" dirty="0">
                <a:latin typeface="+mj-lt"/>
              </a:rPr>
              <a:t> Desempenho na avaliação:</a:t>
            </a:r>
          </a:p>
          <a:p>
            <a:pPr>
              <a:buFont typeface="Wingdings" panose="05000000000000000000" pitchFamily="2" charset="2"/>
              <a:buChar char="Ø"/>
            </a:pPr>
            <a:endParaRPr lang="pt-BR" sz="1500" b="1" dirty="0">
              <a:latin typeface="+mj-lt"/>
            </a:endParaRPr>
          </a:p>
        </p:txBody>
      </p:sp>
      <p:sp>
        <p:nvSpPr>
          <p:cNvPr id="14" name="Espaço Reservado para Conteúdo 10">
            <a:extLst>
              <a:ext uri="{FF2B5EF4-FFF2-40B4-BE49-F238E27FC236}">
                <a16:creationId xmlns:a16="http://schemas.microsoft.com/office/drawing/2014/main" id="{A76F3AB6-061B-453B-A8AB-287D44756B31}"/>
              </a:ext>
            </a:extLst>
          </p:cNvPr>
          <p:cNvSpPr txBox="1">
            <a:spLocks/>
          </p:cNvSpPr>
          <p:nvPr/>
        </p:nvSpPr>
        <p:spPr>
          <a:xfrm>
            <a:off x="6840450" y="2000141"/>
            <a:ext cx="3716020"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600" b="1" dirty="0">
                <a:latin typeface="+mj-lt"/>
              </a:rPr>
              <a:t>Desempenho na validação:</a:t>
            </a:r>
          </a:p>
          <a:p>
            <a:pPr>
              <a:buFont typeface="Wingdings" panose="05000000000000000000" pitchFamily="2" charset="2"/>
              <a:buChar char="Ø"/>
            </a:pPr>
            <a:endParaRPr lang="pt-BR" sz="1500" b="1" dirty="0">
              <a:latin typeface="+mj-lt"/>
            </a:endParaRPr>
          </a:p>
        </p:txBody>
      </p:sp>
      <p:sp>
        <p:nvSpPr>
          <p:cNvPr id="16" name="Espaço Reservado para Conteúdo 10">
            <a:extLst>
              <a:ext uri="{FF2B5EF4-FFF2-40B4-BE49-F238E27FC236}">
                <a16:creationId xmlns:a16="http://schemas.microsoft.com/office/drawing/2014/main" id="{6E7350C0-24A0-4660-8BA1-2CA323F9DF6C}"/>
              </a:ext>
            </a:extLst>
          </p:cNvPr>
          <p:cNvSpPr txBox="1">
            <a:spLocks/>
          </p:cNvSpPr>
          <p:nvPr/>
        </p:nvSpPr>
        <p:spPr>
          <a:xfrm>
            <a:off x="1249360" y="5294384"/>
            <a:ext cx="3571875"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avaliação: </a:t>
            </a:r>
            <a:r>
              <a:rPr lang="pt-BR" sz="1600" b="1" dirty="0">
                <a:latin typeface="+mj-lt"/>
              </a:rPr>
              <a:t>ARIMA</a:t>
            </a:r>
          </a:p>
          <a:p>
            <a:pPr>
              <a:buFont typeface="Wingdings" panose="05000000000000000000" pitchFamily="2" charset="2"/>
              <a:buChar char="Ø"/>
            </a:pPr>
            <a:endParaRPr lang="pt-BR" sz="1500" b="1" dirty="0">
              <a:latin typeface="+mj-lt"/>
            </a:endParaRPr>
          </a:p>
        </p:txBody>
      </p:sp>
      <p:sp>
        <p:nvSpPr>
          <p:cNvPr id="17" name="Espaço Reservado para Conteúdo 10">
            <a:extLst>
              <a:ext uri="{FF2B5EF4-FFF2-40B4-BE49-F238E27FC236}">
                <a16:creationId xmlns:a16="http://schemas.microsoft.com/office/drawing/2014/main" id="{3257E7F1-DADB-4D00-957F-4E8700CF5045}"/>
              </a:ext>
            </a:extLst>
          </p:cNvPr>
          <p:cNvSpPr txBox="1">
            <a:spLocks/>
          </p:cNvSpPr>
          <p:nvPr/>
        </p:nvSpPr>
        <p:spPr>
          <a:xfrm>
            <a:off x="6981824" y="5294384"/>
            <a:ext cx="4276724"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predição: </a:t>
            </a:r>
            <a:r>
              <a:rPr lang="pt-BR" sz="1600" b="1" dirty="0">
                <a:latin typeface="+mj-lt"/>
              </a:rPr>
              <a:t>Regressão linear</a:t>
            </a:r>
          </a:p>
          <a:p>
            <a:pPr>
              <a:buFont typeface="Wingdings" panose="05000000000000000000" pitchFamily="2" charset="2"/>
              <a:buChar char="Ø"/>
            </a:pPr>
            <a:endParaRPr lang="pt-BR" sz="1500" b="1" dirty="0">
              <a:latin typeface="+mj-lt"/>
            </a:endParaRPr>
          </a:p>
        </p:txBody>
      </p:sp>
      <p:pic>
        <p:nvPicPr>
          <p:cNvPr id="19" name="Imagem 18">
            <a:extLst>
              <a:ext uri="{FF2B5EF4-FFF2-40B4-BE49-F238E27FC236}">
                <a16:creationId xmlns:a16="http://schemas.microsoft.com/office/drawing/2014/main" id="{140F9B6B-B0D0-456E-BB3C-F6CFDCFFA2D2}"/>
              </a:ext>
            </a:extLst>
          </p:cNvPr>
          <p:cNvPicPr>
            <a:picLocks noChangeAspect="1"/>
          </p:cNvPicPr>
          <p:nvPr/>
        </p:nvPicPr>
        <p:blipFill>
          <a:blip r:embed="rId3"/>
          <a:stretch>
            <a:fillRect/>
          </a:stretch>
        </p:blipFill>
        <p:spPr>
          <a:xfrm>
            <a:off x="10231408" y="744660"/>
            <a:ext cx="962025" cy="981075"/>
          </a:xfrm>
          <a:prstGeom prst="rect">
            <a:avLst/>
          </a:prstGeom>
        </p:spPr>
      </p:pic>
      <p:graphicFrame>
        <p:nvGraphicFramePr>
          <p:cNvPr id="11" name="Gráfico 10">
            <a:extLst>
              <a:ext uri="{FF2B5EF4-FFF2-40B4-BE49-F238E27FC236}">
                <a16:creationId xmlns:a16="http://schemas.microsoft.com/office/drawing/2014/main" id="{7CBFCF97-ED10-4E5B-BDF8-137B2754669C}"/>
              </a:ext>
            </a:extLst>
          </p:cNvPr>
          <p:cNvGraphicFramePr/>
          <p:nvPr>
            <p:extLst>
              <p:ext uri="{D42A27DB-BD31-4B8C-83A1-F6EECF244321}">
                <p14:modId xmlns:p14="http://schemas.microsoft.com/office/powerpoint/2010/main" val="172331306"/>
              </p:ext>
            </p:extLst>
          </p:nvPr>
        </p:nvGraphicFramePr>
        <p:xfrm>
          <a:off x="6762748" y="2323605"/>
          <a:ext cx="4495800" cy="2990850"/>
        </p:xfrm>
        <a:graphic>
          <a:graphicData uri="http://schemas.openxmlformats.org/drawingml/2006/chart">
            <c:chart xmlns:c="http://schemas.openxmlformats.org/drawingml/2006/chart" xmlns:r="http://schemas.openxmlformats.org/officeDocument/2006/relationships" r:id="rId4"/>
          </a:graphicData>
        </a:graphic>
      </p:graphicFrame>
      <p:sp>
        <p:nvSpPr>
          <p:cNvPr id="12" name="Espaço Reservado para Número de Slide 5">
            <a:extLst>
              <a:ext uri="{FF2B5EF4-FFF2-40B4-BE49-F238E27FC236}">
                <a16:creationId xmlns:a16="http://schemas.microsoft.com/office/drawing/2014/main" id="{B3FA3448-FDD7-488E-A644-AB6C628BA12C}"/>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15</a:t>
            </a:fld>
            <a:endParaRPr lang="pt-BR" sz="1400" dirty="0"/>
          </a:p>
        </p:txBody>
      </p:sp>
    </p:spTree>
    <p:extLst>
      <p:ext uri="{BB962C8B-B14F-4D97-AF65-F5344CB8AC3E}">
        <p14:creationId xmlns:p14="http://schemas.microsoft.com/office/powerpoint/2010/main" val="128526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56511-4304-4CAD-B447-D2EE5000EEC5}"/>
              </a:ext>
            </a:extLst>
          </p:cNvPr>
          <p:cNvSpPr>
            <a:spLocks noGrp="1"/>
          </p:cNvSpPr>
          <p:nvPr>
            <p:ph type="ctrTitle"/>
          </p:nvPr>
        </p:nvSpPr>
        <p:spPr/>
        <p:txBody>
          <a:bodyPr>
            <a:normAutofit/>
          </a:bodyPr>
          <a:lstStyle/>
          <a:p>
            <a:r>
              <a:rPr lang="pt-BR" sz="6500" dirty="0"/>
              <a:t>Muito obrigado!</a:t>
            </a:r>
          </a:p>
        </p:txBody>
      </p:sp>
      <p:sp>
        <p:nvSpPr>
          <p:cNvPr id="3" name="Título 1">
            <a:extLst>
              <a:ext uri="{FF2B5EF4-FFF2-40B4-BE49-F238E27FC236}">
                <a16:creationId xmlns:a16="http://schemas.microsoft.com/office/drawing/2014/main" id="{30B2F83D-2225-4DE7-A67A-DDD90CDC237F}"/>
              </a:ext>
            </a:extLst>
          </p:cNvPr>
          <p:cNvSpPr txBox="1">
            <a:spLocks/>
          </p:cNvSpPr>
          <p:nvPr/>
        </p:nvSpPr>
        <p:spPr>
          <a:xfrm>
            <a:off x="2556366" y="818957"/>
            <a:ext cx="8052046" cy="95846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br>
              <a:rPr lang="pt-BR" sz="3500"/>
            </a:br>
            <a:br>
              <a:rPr lang="pt-BR" sz="3500"/>
            </a:br>
            <a:br>
              <a:rPr lang="pt-BR" sz="3500"/>
            </a:br>
            <a:br>
              <a:rPr lang="pt-BR" sz="3500"/>
            </a:br>
            <a:br>
              <a:rPr lang="pt-BR" sz="3500"/>
            </a:br>
            <a:br>
              <a:rPr lang="pt-BR" sz="3500"/>
            </a:br>
            <a:br>
              <a:rPr lang="pt-BR" sz="3500"/>
            </a:br>
            <a:r>
              <a:rPr lang="pt-BR" sz="2600"/>
              <a:t>Curso de Especialização em Ciência de Dados e Big Data</a:t>
            </a:r>
            <a:br>
              <a:rPr lang="pt-BR" sz="2500"/>
            </a:br>
            <a:endParaRPr lang="pt-BR" sz="2500" dirty="0"/>
          </a:p>
        </p:txBody>
      </p:sp>
      <p:pic>
        <p:nvPicPr>
          <p:cNvPr id="4" name="Imagem 3" descr="Logotipo, nome da empresa&#10;&#10;Descrição gerada automaticamente">
            <a:extLst>
              <a:ext uri="{FF2B5EF4-FFF2-40B4-BE49-F238E27FC236}">
                <a16:creationId xmlns:a16="http://schemas.microsoft.com/office/drawing/2014/main" id="{7A6B0C39-4AA9-4829-AA95-140C7FEA3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Tree>
    <p:extLst>
      <p:ext uri="{BB962C8B-B14F-4D97-AF65-F5344CB8AC3E}">
        <p14:creationId xmlns:p14="http://schemas.microsoft.com/office/powerpoint/2010/main" val="39640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32DF7-1539-4636-97E6-8662CFBBCB12}"/>
              </a:ext>
            </a:extLst>
          </p:cNvPr>
          <p:cNvSpPr>
            <a:spLocks noGrp="1"/>
          </p:cNvSpPr>
          <p:nvPr>
            <p:ph type="title"/>
          </p:nvPr>
        </p:nvSpPr>
        <p:spPr>
          <a:xfrm>
            <a:off x="1097280" y="286603"/>
            <a:ext cx="10058400" cy="1450757"/>
          </a:xfrm>
        </p:spPr>
        <p:txBody>
          <a:bodyPr>
            <a:normAutofit/>
          </a:bodyPr>
          <a:lstStyle/>
          <a:p>
            <a:r>
              <a:rPr lang="pt-BR" sz="4500" dirty="0"/>
              <a:t>Contexto e motivação</a:t>
            </a:r>
          </a:p>
        </p:txBody>
      </p:sp>
      <p:sp>
        <p:nvSpPr>
          <p:cNvPr id="3" name="Espaço Reservado para Conteúdo 2">
            <a:extLst>
              <a:ext uri="{FF2B5EF4-FFF2-40B4-BE49-F238E27FC236}">
                <a16:creationId xmlns:a16="http://schemas.microsoft.com/office/drawing/2014/main" id="{F89B11D8-0EFD-47C1-83C0-3F8196057640}"/>
              </a:ext>
            </a:extLst>
          </p:cNvPr>
          <p:cNvSpPr>
            <a:spLocks noGrp="1"/>
          </p:cNvSpPr>
          <p:nvPr>
            <p:ph idx="1"/>
          </p:nvPr>
        </p:nvSpPr>
        <p:spPr>
          <a:xfrm>
            <a:off x="1097279" y="2030818"/>
            <a:ext cx="6923292" cy="3838275"/>
          </a:xfrm>
        </p:spPr>
        <p:txBody>
          <a:bodyPr>
            <a:normAutofit/>
          </a:bodyPr>
          <a:lstStyle/>
          <a:p>
            <a:pPr>
              <a:lnSpc>
                <a:spcPct val="100000"/>
              </a:lnSpc>
              <a:buFont typeface="Wingdings" panose="05000000000000000000" pitchFamily="2" charset="2"/>
              <a:buChar char="Ø"/>
            </a:pPr>
            <a:r>
              <a:rPr lang="pt-BR" sz="1600" dirty="0">
                <a:latin typeface="Calibri Light (Títulos)"/>
              </a:rPr>
              <a:t>Oportunidade de Investimento no Mercado Financeiro Brasileiro;</a:t>
            </a:r>
          </a:p>
          <a:p>
            <a:pPr>
              <a:lnSpc>
                <a:spcPct val="100000"/>
              </a:lnSpc>
              <a:buFont typeface="Wingdings" panose="05000000000000000000" pitchFamily="2" charset="2"/>
              <a:buChar char="Ø"/>
            </a:pPr>
            <a:r>
              <a:rPr lang="pt-BR" sz="1600" dirty="0">
                <a:latin typeface="Calibri Light (Títulos)"/>
              </a:rPr>
              <a:t>Investimentos em Ações;</a:t>
            </a:r>
          </a:p>
          <a:p>
            <a:pPr>
              <a:lnSpc>
                <a:spcPct val="100000"/>
              </a:lnSpc>
              <a:buFont typeface="Wingdings" panose="05000000000000000000" pitchFamily="2" charset="2"/>
              <a:buChar char="Ø"/>
            </a:pPr>
            <a:r>
              <a:rPr lang="pt-BR" sz="1600" dirty="0">
                <a:latin typeface="Calibri Light (Títulos)"/>
              </a:rPr>
              <a:t>As ações estão se tornando mais atrativas aos brasileiros:</a:t>
            </a:r>
          </a:p>
          <a:p>
            <a:pPr lvl="1">
              <a:lnSpc>
                <a:spcPct val="100000"/>
              </a:lnSpc>
            </a:pPr>
            <a:r>
              <a:rPr lang="pt-BR" sz="1600" dirty="0">
                <a:latin typeface="Calibri Light (Títulos)"/>
              </a:rPr>
              <a:t>Mercado está regulado (exemplos: B3 e CVM);</a:t>
            </a:r>
          </a:p>
          <a:p>
            <a:pPr lvl="1">
              <a:lnSpc>
                <a:spcPct val="100000"/>
              </a:lnSpc>
            </a:pPr>
            <a:r>
              <a:rPr lang="pt-BR" sz="1600" dirty="0">
                <a:latin typeface="Calibri Light (Títulos)"/>
              </a:rPr>
              <a:t>Negociações são online; </a:t>
            </a:r>
          </a:p>
          <a:p>
            <a:pPr lvl="1">
              <a:lnSpc>
                <a:spcPct val="100000"/>
              </a:lnSpc>
            </a:pPr>
            <a:r>
              <a:rPr lang="pt-BR" sz="1600" dirty="0">
                <a:latin typeface="Calibri Light (Títulos)"/>
              </a:rPr>
              <a:t>Oscilações da Taxa Selic;</a:t>
            </a:r>
          </a:p>
          <a:p>
            <a:pPr lvl="1">
              <a:lnSpc>
                <a:spcPct val="100000"/>
              </a:lnSpc>
            </a:pPr>
            <a:r>
              <a:rPr lang="pt-BR" sz="1600" dirty="0">
                <a:latin typeface="Calibri Light (Títulos)"/>
              </a:rPr>
              <a:t>Potencial de retorno financeiro.</a:t>
            </a:r>
          </a:p>
          <a:p>
            <a:pPr>
              <a:lnSpc>
                <a:spcPct val="100000"/>
              </a:lnSpc>
              <a:buFont typeface="Wingdings" panose="05000000000000000000" pitchFamily="2" charset="2"/>
              <a:buChar char="Ø"/>
            </a:pPr>
            <a:r>
              <a:rPr lang="pt-BR" sz="1600" dirty="0">
                <a:latin typeface="Calibri Light (Títulos)"/>
              </a:rPr>
              <a:t>Auxílio de tecnologias para análise de dados pode ser um diferencial;</a:t>
            </a:r>
          </a:p>
          <a:p>
            <a:pPr>
              <a:lnSpc>
                <a:spcPct val="100000"/>
              </a:lnSpc>
              <a:buFont typeface="Wingdings" panose="05000000000000000000" pitchFamily="2" charset="2"/>
              <a:buChar char="Ø"/>
            </a:pPr>
            <a:r>
              <a:rPr lang="pt-BR" sz="1600" dirty="0">
                <a:latin typeface="Calibri Light (Títulos)"/>
              </a:rPr>
              <a:t>Utilização do Aprendizado de máquina (</a:t>
            </a:r>
            <a:r>
              <a:rPr lang="pt-BR" sz="1600" dirty="0" err="1">
                <a:latin typeface="Calibri Light (Títulos)"/>
              </a:rPr>
              <a:t>Machine</a:t>
            </a:r>
            <a:r>
              <a:rPr lang="pt-BR" sz="1600" dirty="0">
                <a:latin typeface="Calibri Light (Títulos)"/>
              </a:rPr>
              <a:t> Learning) como apoio.</a:t>
            </a:r>
          </a:p>
          <a:p>
            <a:pPr marL="0" indent="0">
              <a:buNone/>
            </a:pPr>
            <a:endParaRPr lang="pt-BR" dirty="0">
              <a:latin typeface="+mj-lt"/>
            </a:endParaRPr>
          </a:p>
        </p:txBody>
      </p:sp>
      <p:pic>
        <p:nvPicPr>
          <p:cNvPr id="5" name="Imagem 4" descr="Desenho de personagem de desenho animado&#10;&#10;Descrição gerada automaticamente com confiança média">
            <a:extLst>
              <a:ext uri="{FF2B5EF4-FFF2-40B4-BE49-F238E27FC236}">
                <a16:creationId xmlns:a16="http://schemas.microsoft.com/office/drawing/2014/main" id="{AEEE2F95-EE50-46BD-82B1-7AF6E774E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1" y="2678021"/>
            <a:ext cx="3135109" cy="1771336"/>
          </a:xfrm>
          <a:prstGeom prst="rect">
            <a:avLst/>
          </a:prstGeom>
        </p:spPr>
      </p:pic>
      <p:sp>
        <p:nvSpPr>
          <p:cNvPr id="6" name="Espaço Reservado para Número de Slide 5">
            <a:extLst>
              <a:ext uri="{FF2B5EF4-FFF2-40B4-BE49-F238E27FC236}">
                <a16:creationId xmlns:a16="http://schemas.microsoft.com/office/drawing/2014/main" id="{E5587096-F7E0-404E-A206-0BA42EAE2F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2</a:t>
            </a:fld>
            <a:endParaRPr lang="pt-BR" sz="1400" dirty="0"/>
          </a:p>
        </p:txBody>
      </p:sp>
    </p:spTree>
    <p:extLst>
      <p:ext uri="{BB962C8B-B14F-4D97-AF65-F5344CB8AC3E}">
        <p14:creationId xmlns:p14="http://schemas.microsoft.com/office/powerpoint/2010/main" val="38212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6E843-897D-4342-9397-16E6187AD88F}"/>
              </a:ext>
            </a:extLst>
          </p:cNvPr>
          <p:cNvSpPr>
            <a:spLocks noGrp="1"/>
          </p:cNvSpPr>
          <p:nvPr>
            <p:ph type="title"/>
          </p:nvPr>
        </p:nvSpPr>
        <p:spPr/>
        <p:txBody>
          <a:bodyPr>
            <a:normAutofit/>
          </a:bodyPr>
          <a:lstStyle/>
          <a:p>
            <a:r>
              <a:rPr lang="pt-BR" sz="4500" dirty="0"/>
              <a:t>Problema proposto</a:t>
            </a:r>
          </a:p>
        </p:txBody>
      </p:sp>
      <p:sp>
        <p:nvSpPr>
          <p:cNvPr id="3" name="Espaço Reservado para Conteúdo 2">
            <a:extLst>
              <a:ext uri="{FF2B5EF4-FFF2-40B4-BE49-F238E27FC236}">
                <a16:creationId xmlns:a16="http://schemas.microsoft.com/office/drawing/2014/main" id="{1AAEAFDE-C28F-44B6-8A6F-6FD65609EC17}"/>
              </a:ext>
            </a:extLst>
          </p:cNvPr>
          <p:cNvSpPr>
            <a:spLocks noGrp="1"/>
          </p:cNvSpPr>
          <p:nvPr>
            <p:ph idx="1"/>
          </p:nvPr>
        </p:nvSpPr>
        <p:spPr>
          <a:xfrm>
            <a:off x="1097280" y="1845734"/>
            <a:ext cx="10058400" cy="1960722"/>
          </a:xfrm>
        </p:spPr>
        <p:txBody>
          <a:bodyPr>
            <a:normAutofit fontScale="92500" lnSpcReduction="10000"/>
          </a:bodyPr>
          <a:lstStyle/>
          <a:p>
            <a:pPr algn="just">
              <a:lnSpc>
                <a:spcPct val="150000"/>
              </a:lnSpc>
              <a:spcAft>
                <a:spcPts val="1000"/>
              </a:spcAft>
            </a:pPr>
            <a:r>
              <a:rPr lang="pt-BR" sz="1800" b="1" dirty="0">
                <a:effectLst/>
                <a:latin typeface="+mj-lt"/>
                <a:ea typeface="Calibri" panose="020F0502020204030204" pitchFamily="34" charset="0"/>
                <a:cs typeface="Times New Roman" panose="02020603050405020304" pitchFamily="18" charset="0"/>
              </a:rPr>
              <a:t>Qual abordagem, utilizando </a:t>
            </a:r>
            <a:r>
              <a:rPr lang="pt-BR" sz="1800" b="1" dirty="0" err="1">
                <a:effectLst/>
                <a:latin typeface="+mj-lt"/>
                <a:ea typeface="Calibri" panose="020F0502020204030204" pitchFamily="34" charset="0"/>
                <a:cs typeface="Times New Roman" panose="02020603050405020304" pitchFamily="18" charset="0"/>
              </a:rPr>
              <a:t>Machine</a:t>
            </a:r>
            <a:r>
              <a:rPr lang="pt-BR" sz="1800" b="1" dirty="0">
                <a:effectLst/>
                <a:latin typeface="+mj-lt"/>
                <a:ea typeface="Calibri" panose="020F0502020204030204" pitchFamily="34" charset="0"/>
                <a:cs typeface="Times New Roman" panose="02020603050405020304" pitchFamily="18" charset="0"/>
              </a:rPr>
              <a:t> Learning, apresenta melhor resultado na predição do preço de uma ação, de modo que seja uma ferramenta útil para auxiliar no processo de tomada de decisão na compra ou venda de ações no curto prazo?</a:t>
            </a:r>
          </a:p>
          <a:p>
            <a:pPr algn="just">
              <a:lnSpc>
                <a:spcPct val="150000"/>
              </a:lnSpc>
              <a:spcAft>
                <a:spcPts val="1000"/>
              </a:spcAft>
            </a:pPr>
            <a:r>
              <a:rPr lang="pt-BR" sz="1800" dirty="0">
                <a:ea typeface="Calibri" panose="020F0502020204030204" pitchFamily="34" charset="0"/>
                <a:cs typeface="Times New Roman" panose="02020603050405020304" pitchFamily="18" charset="0"/>
              </a:rPr>
              <a:t>Plano de ação (5W):</a:t>
            </a:r>
          </a:p>
          <a:p>
            <a:pPr algn="just">
              <a:lnSpc>
                <a:spcPct val="150000"/>
              </a:lnSpc>
              <a:spcAft>
                <a:spcPts val="1000"/>
              </a:spcAft>
            </a:pPr>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ela 7">
            <a:extLst>
              <a:ext uri="{FF2B5EF4-FFF2-40B4-BE49-F238E27FC236}">
                <a16:creationId xmlns:a16="http://schemas.microsoft.com/office/drawing/2014/main" id="{D2335C00-E022-4BD7-A24F-B62D35F30AD8}"/>
              </a:ext>
            </a:extLst>
          </p:cNvPr>
          <p:cNvGraphicFramePr>
            <a:graphicFrameLocks noGrp="1"/>
          </p:cNvGraphicFramePr>
          <p:nvPr>
            <p:extLst>
              <p:ext uri="{D42A27DB-BD31-4B8C-83A1-F6EECF244321}">
                <p14:modId xmlns:p14="http://schemas.microsoft.com/office/powerpoint/2010/main" val="166081619"/>
              </p:ext>
            </p:extLst>
          </p:nvPr>
        </p:nvGraphicFramePr>
        <p:xfrm>
          <a:off x="1154083" y="3914830"/>
          <a:ext cx="10058400" cy="1867729"/>
        </p:xfrm>
        <a:graphic>
          <a:graphicData uri="http://schemas.openxmlformats.org/drawingml/2006/table">
            <a:tbl>
              <a:tblPr firstRow="1" firstCol="1" bandRow="1">
                <a:tableStyleId>{5940675A-B579-460E-94D1-54222C63F5DA}</a:tableStyleId>
              </a:tblPr>
              <a:tblGrid>
                <a:gridCol w="1891882">
                  <a:extLst>
                    <a:ext uri="{9D8B030D-6E8A-4147-A177-3AD203B41FA5}">
                      <a16:colId xmlns:a16="http://schemas.microsoft.com/office/drawing/2014/main" val="2561315318"/>
                    </a:ext>
                  </a:extLst>
                </a:gridCol>
                <a:gridCol w="2057802">
                  <a:extLst>
                    <a:ext uri="{9D8B030D-6E8A-4147-A177-3AD203B41FA5}">
                      <a16:colId xmlns:a16="http://schemas.microsoft.com/office/drawing/2014/main" val="3058343138"/>
                    </a:ext>
                  </a:extLst>
                </a:gridCol>
                <a:gridCol w="2055777">
                  <a:extLst>
                    <a:ext uri="{9D8B030D-6E8A-4147-A177-3AD203B41FA5}">
                      <a16:colId xmlns:a16="http://schemas.microsoft.com/office/drawing/2014/main" val="327211485"/>
                    </a:ext>
                  </a:extLst>
                </a:gridCol>
                <a:gridCol w="2057802">
                  <a:extLst>
                    <a:ext uri="{9D8B030D-6E8A-4147-A177-3AD203B41FA5}">
                      <a16:colId xmlns:a16="http://schemas.microsoft.com/office/drawing/2014/main" val="743438999"/>
                    </a:ext>
                  </a:extLst>
                </a:gridCol>
                <a:gridCol w="1995137">
                  <a:extLst>
                    <a:ext uri="{9D8B030D-6E8A-4147-A177-3AD203B41FA5}">
                      <a16:colId xmlns:a16="http://schemas.microsoft.com/office/drawing/2014/main" val="3616987742"/>
                    </a:ext>
                  </a:extLst>
                </a:gridCol>
              </a:tblGrid>
              <a:tr h="445847">
                <a:tc>
                  <a:txBody>
                    <a:bodyPr/>
                    <a:lstStyle/>
                    <a:p>
                      <a:pPr>
                        <a:lnSpc>
                          <a:spcPct val="107000"/>
                        </a:lnSpc>
                        <a:spcAft>
                          <a:spcPts val="800"/>
                        </a:spcAft>
                      </a:pPr>
                      <a:r>
                        <a:rPr lang="pt-BR" sz="1400" b="1" i="1" dirty="0">
                          <a:effectLst/>
                          <a:latin typeface="+mj-lt"/>
                        </a:rPr>
                        <a:t>Por que o problema é importante?</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quem são os dados analisados?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O que será feito?</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onde são os dados (fontes)?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quando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extLst>
                  <a:ext uri="{0D108BD9-81ED-4DB2-BD59-A6C34878D82A}">
                    <a16:rowId xmlns:a16="http://schemas.microsoft.com/office/drawing/2014/main" val="354990691"/>
                  </a:ext>
                </a:extLst>
              </a:tr>
              <a:tr h="1421260">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Riscos altos em aplicações financeiras.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Ativos negociados na bolsa de valores – B3.</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Elaborar uma ferramenta preditiva que auxilie no processo de tomada de decisão para compra ou venda de ações.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Dados disponibilizados publicamente nos sites: </a:t>
                      </a:r>
                    </a:p>
                    <a:p>
                      <a:pPr marL="342900" lvl="0" indent="-342900">
                        <a:lnSpc>
                          <a:spcPct val="107000"/>
                        </a:lnSpc>
                        <a:buFontTx/>
                        <a:buAutoNum type="arabicParenR"/>
                      </a:pPr>
                      <a:r>
                        <a:rPr lang="pt-BR" sz="1400" i="1" dirty="0">
                          <a:effectLst/>
                          <a:latin typeface="+mj-lt"/>
                        </a:rPr>
                        <a:t>Yahoo </a:t>
                      </a:r>
                      <a:r>
                        <a:rPr lang="pt-BR" sz="1400" i="1" dirty="0" err="1">
                          <a:effectLst/>
                          <a:latin typeface="+mj-lt"/>
                        </a:rPr>
                        <a:t>Finance</a:t>
                      </a:r>
                      <a:r>
                        <a:rPr lang="pt-BR" sz="1400" i="1" dirty="0">
                          <a:effectLst/>
                          <a:latin typeface="+mj-lt"/>
                        </a:rPr>
                        <a:t>;</a:t>
                      </a:r>
                    </a:p>
                    <a:p>
                      <a:pPr marL="342900" lvl="0" indent="-342900">
                        <a:lnSpc>
                          <a:spcPct val="107000"/>
                        </a:lnSpc>
                        <a:buFont typeface="Symbol" panose="05050102010706020507" pitchFamily="18" charset="2"/>
                        <a:buAutoNum type="arabicParenR"/>
                      </a:pPr>
                      <a:r>
                        <a:rPr lang="pt-BR" sz="1400" i="1" dirty="0" err="1">
                          <a:effectLst/>
                          <a:latin typeface="+mj-lt"/>
                          <a:ea typeface="Calibri" panose="020F0502020204030204" pitchFamily="34" charset="0"/>
                          <a:cs typeface="Times New Roman" panose="02020603050405020304" pitchFamily="18" charset="0"/>
                        </a:rPr>
                        <a:t>Investing</a:t>
                      </a:r>
                      <a:r>
                        <a:rPr lang="pt-BR" sz="1400" i="1" dirty="0">
                          <a:effectLst/>
                          <a:latin typeface="+mj-lt"/>
                          <a:ea typeface="Calibri" panose="020F0502020204030204" pitchFamily="34" charset="0"/>
                          <a:cs typeface="Times New Roman" panose="02020603050405020304" pitchFamily="18" charset="0"/>
                        </a:rPr>
                        <a:t>.</a:t>
                      </a: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Período de análise é:</a:t>
                      </a:r>
                    </a:p>
                    <a:p>
                      <a:pPr marL="0" lvl="0" indent="0">
                        <a:lnSpc>
                          <a:spcPct val="107000"/>
                        </a:lnSpc>
                        <a:spcAft>
                          <a:spcPts val="800"/>
                        </a:spcAft>
                        <a:buFont typeface="Symbol" panose="05050102010706020507" pitchFamily="18" charset="2"/>
                        <a:buNone/>
                      </a:pPr>
                      <a:r>
                        <a:rPr lang="pt-BR" sz="1400" i="1" dirty="0">
                          <a:effectLst/>
                          <a:latin typeface="+mj-lt"/>
                        </a:rPr>
                        <a:t>01.01.2016 a 30.06.2021.</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extLst>
                  <a:ext uri="{0D108BD9-81ED-4DB2-BD59-A6C34878D82A}">
                    <a16:rowId xmlns:a16="http://schemas.microsoft.com/office/drawing/2014/main" val="464145892"/>
                  </a:ext>
                </a:extLst>
              </a:tr>
            </a:tbl>
          </a:graphicData>
        </a:graphic>
      </p:graphicFrame>
      <p:sp>
        <p:nvSpPr>
          <p:cNvPr id="7" name="Espaço Reservado para Número de Slide 5">
            <a:extLst>
              <a:ext uri="{FF2B5EF4-FFF2-40B4-BE49-F238E27FC236}">
                <a16:creationId xmlns:a16="http://schemas.microsoft.com/office/drawing/2014/main" id="{AC46EB18-EB42-464E-948A-68FF63983C42}"/>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3</a:t>
            </a:fld>
            <a:endParaRPr lang="pt-BR" sz="1400" dirty="0"/>
          </a:p>
        </p:txBody>
      </p:sp>
    </p:spTree>
    <p:extLst>
      <p:ext uri="{BB962C8B-B14F-4D97-AF65-F5344CB8AC3E}">
        <p14:creationId xmlns:p14="http://schemas.microsoft.com/office/powerpoint/2010/main" val="13409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ED810-D61F-4D0D-9E5F-BB37CB918BEF}"/>
              </a:ext>
            </a:extLst>
          </p:cNvPr>
          <p:cNvSpPr>
            <a:spLocks noGrp="1"/>
          </p:cNvSpPr>
          <p:nvPr>
            <p:ph type="title"/>
          </p:nvPr>
        </p:nvSpPr>
        <p:spPr>
          <a:xfrm>
            <a:off x="1097280" y="286603"/>
            <a:ext cx="10058400" cy="1450757"/>
          </a:xfrm>
        </p:spPr>
        <p:txBody>
          <a:bodyPr>
            <a:normAutofit/>
          </a:bodyPr>
          <a:lstStyle/>
          <a:p>
            <a:r>
              <a:rPr lang="pt-BR" sz="4500" dirty="0"/>
              <a:t>Objetivos</a:t>
            </a:r>
          </a:p>
        </p:txBody>
      </p:sp>
      <p:sp>
        <p:nvSpPr>
          <p:cNvPr id="3" name="Espaço Reservado para Conteúdo 2">
            <a:extLst>
              <a:ext uri="{FF2B5EF4-FFF2-40B4-BE49-F238E27FC236}">
                <a16:creationId xmlns:a16="http://schemas.microsoft.com/office/drawing/2014/main" id="{D7AE2F2E-BCD3-48BF-92EC-34FBEFF3A106}"/>
              </a:ext>
            </a:extLst>
          </p:cNvPr>
          <p:cNvSpPr>
            <a:spLocks noGrp="1"/>
          </p:cNvSpPr>
          <p:nvPr>
            <p:ph idx="1"/>
          </p:nvPr>
        </p:nvSpPr>
        <p:spPr>
          <a:xfrm>
            <a:off x="1097279" y="1845733"/>
            <a:ext cx="7701033" cy="1322769"/>
          </a:xfrm>
        </p:spPr>
        <p:txBody>
          <a:bodyPr>
            <a:noAutofit/>
          </a:bodyPr>
          <a:lstStyle/>
          <a:p>
            <a:pPr>
              <a:lnSpc>
                <a:spcPct val="150000"/>
              </a:lnSpc>
              <a:spcBef>
                <a:spcPts val="600"/>
              </a:spcBef>
              <a:spcAft>
                <a:spcPts val="600"/>
              </a:spcAft>
            </a:pPr>
            <a:r>
              <a:rPr lang="pt-BR" sz="1800" b="1" dirty="0">
                <a:effectLst/>
                <a:latin typeface="+mj-lt"/>
                <a:ea typeface="Calibri" panose="020F0502020204030204" pitchFamily="34" charset="0"/>
                <a:cs typeface="Times New Roman" panose="02020603050405020304" pitchFamily="18" charset="0"/>
              </a:rPr>
              <a:t>Elaboração de uma estratégia, utilizando modelos de ML, capazes de realizar predições no curto prazo, para auxiliar o investidor no processo de tomada de decisão na compra ou venda de determinada ação.</a:t>
            </a:r>
          </a:p>
          <a:p>
            <a:pPr>
              <a:lnSpc>
                <a:spcPct val="150000"/>
              </a:lnSpc>
              <a:spcBef>
                <a:spcPts val="600"/>
              </a:spcBef>
              <a:spcAft>
                <a:spcPts val="600"/>
              </a:spcAft>
            </a:pPr>
            <a:endParaRPr lang="pt-BR" sz="1800" b="1" dirty="0">
              <a:effectLst/>
              <a:latin typeface="+mj-lt"/>
              <a:ea typeface="Calibri" panose="020F0502020204030204" pitchFamily="34" charset="0"/>
              <a:cs typeface="Times New Roman" panose="02020603050405020304" pitchFamily="18" charset="0"/>
            </a:endParaRPr>
          </a:p>
        </p:txBody>
      </p:sp>
      <p:pic>
        <p:nvPicPr>
          <p:cNvPr id="10" name="Imagem 9" descr="Forma&#10;&#10;Descrição gerada automaticamente">
            <a:extLst>
              <a:ext uri="{FF2B5EF4-FFF2-40B4-BE49-F238E27FC236}">
                <a16:creationId xmlns:a16="http://schemas.microsoft.com/office/drawing/2014/main" id="{DF98885E-E1DD-4AB9-9F4F-D46363ADFDCC}"/>
              </a:ext>
            </a:extLst>
          </p:cNvPr>
          <p:cNvPicPr>
            <a:picLocks noChangeAspect="1"/>
          </p:cNvPicPr>
          <p:nvPr/>
        </p:nvPicPr>
        <p:blipFill rotWithShape="1">
          <a:blip r:embed="rId3">
            <a:extLst>
              <a:ext uri="{28A0092B-C50C-407E-A947-70E740481C1C}">
                <a14:useLocalDpi xmlns:a14="http://schemas.microsoft.com/office/drawing/2010/main" val="0"/>
              </a:ext>
            </a:extLst>
          </a:blip>
          <a:srcRect l="23009" r="28219" b="3"/>
          <a:stretch/>
        </p:blipFill>
        <p:spPr>
          <a:xfrm>
            <a:off x="8997327" y="2282323"/>
            <a:ext cx="2215156" cy="2838318"/>
          </a:xfrm>
          <a:prstGeom prst="rect">
            <a:avLst/>
          </a:prstGeom>
        </p:spPr>
      </p:pic>
      <p:sp>
        <p:nvSpPr>
          <p:cNvPr id="7" name="Espaço Reservado para Número de Slide 5">
            <a:extLst>
              <a:ext uri="{FF2B5EF4-FFF2-40B4-BE49-F238E27FC236}">
                <a16:creationId xmlns:a16="http://schemas.microsoft.com/office/drawing/2014/main" id="{7AE1F36D-8FCE-4C56-98EC-68945649B73D}"/>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4</a:t>
            </a:fld>
            <a:endParaRPr lang="pt-BR" sz="1400" dirty="0"/>
          </a:p>
        </p:txBody>
      </p:sp>
      <p:sp>
        <p:nvSpPr>
          <p:cNvPr id="8" name="CaixaDeTexto 7">
            <a:extLst>
              <a:ext uri="{FF2B5EF4-FFF2-40B4-BE49-F238E27FC236}">
                <a16:creationId xmlns:a16="http://schemas.microsoft.com/office/drawing/2014/main" id="{A09F9BDA-9EAB-4657-986E-8CFCCEE81999}"/>
              </a:ext>
            </a:extLst>
          </p:cNvPr>
          <p:cNvSpPr txBox="1"/>
          <p:nvPr/>
        </p:nvSpPr>
        <p:spPr>
          <a:xfrm>
            <a:off x="1097279" y="3429000"/>
            <a:ext cx="7270544" cy="2185214"/>
          </a:xfrm>
          <a:prstGeom prst="rect">
            <a:avLst/>
          </a:prstGeom>
          <a:noFill/>
        </p:spPr>
        <p:txBody>
          <a:bodyPr wrap="square">
            <a:spAutoFit/>
          </a:bodyPr>
          <a:lstStyle/>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Buscar dados de diferentes fontes;</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Integrar os </a:t>
            </a:r>
            <a:r>
              <a:rPr lang="pt-BR" sz="1600" dirty="0" err="1">
                <a:effectLst/>
                <a:latin typeface="+mj-lt"/>
                <a:ea typeface="Calibri" panose="020F0502020204030204" pitchFamily="34" charset="0"/>
                <a:cs typeface="Times New Roman" panose="02020603050405020304" pitchFamily="18" charset="0"/>
              </a:rPr>
              <a:t>Datasets</a:t>
            </a:r>
            <a:r>
              <a:rPr lang="pt-BR" sz="1600" dirty="0">
                <a:effectLst/>
                <a:latin typeface="+mj-lt"/>
                <a:ea typeface="Calibri" panose="020F0502020204030204" pitchFamily="34" charset="0"/>
                <a:cs typeface="Times New Roman" panose="02020603050405020304" pitchFamily="18" charset="0"/>
              </a:rPr>
              <a:t> e realizar o tratamento dos dados;</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Realizar análise e exploração de dados utilizando recursos gráficos em Python;</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Aplicar os modelos de Regressão Linear, ARIMA e MLP para realizar predição do preço da ação um dia a frente;</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Comparar os resultados de cada modelo.</a:t>
            </a:r>
            <a:endParaRPr lang="pt-BR" sz="1600" dirty="0">
              <a:latin typeface="+mj-lt"/>
            </a:endParaRPr>
          </a:p>
        </p:txBody>
      </p:sp>
    </p:spTree>
    <p:extLst>
      <p:ext uri="{BB962C8B-B14F-4D97-AF65-F5344CB8AC3E}">
        <p14:creationId xmlns:p14="http://schemas.microsoft.com/office/powerpoint/2010/main" val="23538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7144E-EEC1-4FA8-A7E4-781809F508F7}"/>
              </a:ext>
            </a:extLst>
          </p:cNvPr>
          <p:cNvSpPr>
            <a:spLocks noGrp="1"/>
          </p:cNvSpPr>
          <p:nvPr>
            <p:ph type="title"/>
          </p:nvPr>
        </p:nvSpPr>
        <p:spPr/>
        <p:txBody>
          <a:bodyPr>
            <a:normAutofit/>
          </a:bodyPr>
          <a:lstStyle/>
          <a:p>
            <a:r>
              <a:rPr lang="pt-BR" sz="4500" dirty="0"/>
              <a:t>Ferramentas Utilizadas</a:t>
            </a:r>
          </a:p>
        </p:txBody>
      </p:sp>
      <p:pic>
        <p:nvPicPr>
          <p:cNvPr id="19" name="Espaço Reservado para Conteúdo 18" descr="Logotipo, nome da empresa&#10;&#10;Descrição gerada automaticamente">
            <a:extLst>
              <a:ext uri="{FF2B5EF4-FFF2-40B4-BE49-F238E27FC236}">
                <a16:creationId xmlns:a16="http://schemas.microsoft.com/office/drawing/2014/main" id="{AFF2ACD2-4F5E-4D90-88ED-EC00CC7FD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497" y="2080279"/>
            <a:ext cx="2681979" cy="2218728"/>
          </a:xfrm>
        </p:spPr>
      </p:pic>
      <p:pic>
        <p:nvPicPr>
          <p:cNvPr id="21" name="Imagem 20" descr="Logotipo, nome da empresa&#10;&#10;Descrição gerada automaticamente">
            <a:extLst>
              <a:ext uri="{FF2B5EF4-FFF2-40B4-BE49-F238E27FC236}">
                <a16:creationId xmlns:a16="http://schemas.microsoft.com/office/drawing/2014/main" id="{FE26387D-14B3-4AAC-8FB3-B90951717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92" y="4903033"/>
            <a:ext cx="4492358" cy="859325"/>
          </a:xfrm>
          <a:prstGeom prst="rect">
            <a:avLst/>
          </a:prstGeom>
        </p:spPr>
      </p:pic>
      <p:pic>
        <p:nvPicPr>
          <p:cNvPr id="23" name="Imagem 22" descr="Logotipo, nome da empresa&#10;&#10;Descrição gerada automaticamente">
            <a:extLst>
              <a:ext uri="{FF2B5EF4-FFF2-40B4-BE49-F238E27FC236}">
                <a16:creationId xmlns:a16="http://schemas.microsoft.com/office/drawing/2014/main" id="{04E6FF12-1349-45D8-9C68-CD2814A77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610" y="2087258"/>
            <a:ext cx="1908281" cy="2211749"/>
          </a:xfrm>
          <a:prstGeom prst="rect">
            <a:avLst/>
          </a:prstGeom>
        </p:spPr>
      </p:pic>
      <p:sp>
        <p:nvSpPr>
          <p:cNvPr id="7" name="Espaço Reservado para Número de Slide 5">
            <a:extLst>
              <a:ext uri="{FF2B5EF4-FFF2-40B4-BE49-F238E27FC236}">
                <a16:creationId xmlns:a16="http://schemas.microsoft.com/office/drawing/2014/main" id="{71546B1E-CFF8-4C3B-B06D-0329A5D6F8C1}"/>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5</a:t>
            </a:fld>
            <a:endParaRPr lang="pt-BR" sz="1400" dirty="0"/>
          </a:p>
        </p:txBody>
      </p:sp>
    </p:spTree>
    <p:extLst>
      <p:ext uri="{BB962C8B-B14F-4D97-AF65-F5344CB8AC3E}">
        <p14:creationId xmlns:p14="http://schemas.microsoft.com/office/powerpoint/2010/main" val="191953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0758-DC85-42E1-A00E-9AE4484DE5C4}"/>
              </a:ext>
            </a:extLst>
          </p:cNvPr>
          <p:cNvSpPr>
            <a:spLocks noGrp="1"/>
          </p:cNvSpPr>
          <p:nvPr>
            <p:ph type="title"/>
          </p:nvPr>
        </p:nvSpPr>
        <p:spPr/>
        <p:txBody>
          <a:bodyPr>
            <a:normAutofit/>
          </a:bodyPr>
          <a:lstStyle/>
          <a:p>
            <a:r>
              <a:rPr lang="pt-BR" sz="4500" dirty="0"/>
              <a:t>Fluxo de Execução das Etapas</a:t>
            </a:r>
          </a:p>
        </p:txBody>
      </p:sp>
      <p:pic>
        <p:nvPicPr>
          <p:cNvPr id="4" name="Espaço Reservado para Conteúdo 8" descr="Diagrama&#10;&#10;Descrição gerada automaticamente">
            <a:extLst>
              <a:ext uri="{FF2B5EF4-FFF2-40B4-BE49-F238E27FC236}">
                <a16:creationId xmlns:a16="http://schemas.microsoft.com/office/drawing/2014/main" id="{8A3CFD5C-3426-43B3-A0BE-904730EF6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600" y="1915529"/>
            <a:ext cx="7486823" cy="4140113"/>
          </a:xfrm>
          <a:prstGeom prst="rect">
            <a:avLst/>
          </a:prstGeom>
          <a:effectLst>
            <a:outerShdw blurRad="50800" dist="38100" dir="5400000" algn="t" rotWithShape="0">
              <a:prstClr val="black">
                <a:alpha val="40000"/>
              </a:prstClr>
            </a:outerShdw>
          </a:effectLst>
          <a:scene3d>
            <a:camera prst="obliqueBottomLeft"/>
            <a:lightRig rig="threePt" dir="t"/>
          </a:scene3d>
        </p:spPr>
      </p:pic>
      <p:sp>
        <p:nvSpPr>
          <p:cNvPr id="5" name="Espaço Reservado para Número de Slide 5">
            <a:extLst>
              <a:ext uri="{FF2B5EF4-FFF2-40B4-BE49-F238E27FC236}">
                <a16:creationId xmlns:a16="http://schemas.microsoft.com/office/drawing/2014/main" id="{E71F46D9-6671-49DE-9746-F727F6F556DA}"/>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6</a:t>
            </a:fld>
            <a:endParaRPr lang="pt-BR" sz="1400" dirty="0"/>
          </a:p>
        </p:txBody>
      </p:sp>
    </p:spTree>
    <p:extLst>
      <p:ext uri="{BB962C8B-B14F-4D97-AF65-F5344CB8AC3E}">
        <p14:creationId xmlns:p14="http://schemas.microsoft.com/office/powerpoint/2010/main" val="205466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62FA0-C0CA-4B5F-AAE4-A44935989112}"/>
              </a:ext>
            </a:extLst>
          </p:cNvPr>
          <p:cNvSpPr>
            <a:spLocks noGrp="1"/>
          </p:cNvSpPr>
          <p:nvPr>
            <p:ph type="title"/>
          </p:nvPr>
        </p:nvSpPr>
        <p:spPr/>
        <p:txBody>
          <a:bodyPr>
            <a:normAutofit/>
          </a:bodyPr>
          <a:lstStyle/>
          <a:p>
            <a:r>
              <a:rPr lang="pt-BR" sz="4500" dirty="0"/>
              <a:t>Bibliotecas Utilizadas</a:t>
            </a:r>
          </a:p>
        </p:txBody>
      </p:sp>
      <p:pic>
        <p:nvPicPr>
          <p:cNvPr id="4" name="Google Shape;340;p25" descr="pandas (software) – Wikipédia, a enciclopédia livre">
            <a:extLst>
              <a:ext uri="{FF2B5EF4-FFF2-40B4-BE49-F238E27FC236}">
                <a16:creationId xmlns:a16="http://schemas.microsoft.com/office/drawing/2014/main" id="{B1E8BE6A-AE42-4673-9F33-8CD4FAB3A69B}"/>
              </a:ext>
            </a:extLst>
          </p:cNvPr>
          <p:cNvPicPr preferRelativeResize="0"/>
          <p:nvPr/>
        </p:nvPicPr>
        <p:blipFill>
          <a:blip r:embed="rId3">
            <a:alphaModFix/>
          </a:blip>
          <a:stretch>
            <a:fillRect/>
          </a:stretch>
        </p:blipFill>
        <p:spPr>
          <a:xfrm>
            <a:off x="8677574" y="2166243"/>
            <a:ext cx="2038749" cy="817917"/>
          </a:xfrm>
          <a:prstGeom prst="rect">
            <a:avLst/>
          </a:prstGeom>
          <a:noFill/>
          <a:ln>
            <a:noFill/>
          </a:ln>
        </p:spPr>
      </p:pic>
      <p:pic>
        <p:nvPicPr>
          <p:cNvPr id="5" name="Google Shape;341;p25" descr="scikit-learn – Wikipédia, a enciclopédia livre">
            <a:extLst>
              <a:ext uri="{FF2B5EF4-FFF2-40B4-BE49-F238E27FC236}">
                <a16:creationId xmlns:a16="http://schemas.microsoft.com/office/drawing/2014/main" id="{5EDEEDB2-CC04-4ED9-8BC2-BF0CFFA58A80}"/>
              </a:ext>
            </a:extLst>
          </p:cNvPr>
          <p:cNvPicPr preferRelativeResize="0"/>
          <p:nvPr/>
        </p:nvPicPr>
        <p:blipFill>
          <a:blip r:embed="rId4">
            <a:alphaModFix/>
          </a:blip>
          <a:stretch>
            <a:fillRect/>
          </a:stretch>
        </p:blipFill>
        <p:spPr>
          <a:xfrm>
            <a:off x="8677574" y="4527220"/>
            <a:ext cx="1780764" cy="949648"/>
          </a:xfrm>
          <a:prstGeom prst="rect">
            <a:avLst/>
          </a:prstGeom>
          <a:noFill/>
          <a:ln>
            <a:noFill/>
          </a:ln>
        </p:spPr>
      </p:pic>
      <p:pic>
        <p:nvPicPr>
          <p:cNvPr id="6" name="Google Shape;342;p25" descr="Releases · mwaskom/seaborn · GitHub">
            <a:extLst>
              <a:ext uri="{FF2B5EF4-FFF2-40B4-BE49-F238E27FC236}">
                <a16:creationId xmlns:a16="http://schemas.microsoft.com/office/drawing/2014/main" id="{37A13517-7BF3-44B6-B1C4-84D83F15CCFC}"/>
              </a:ext>
            </a:extLst>
          </p:cNvPr>
          <p:cNvPicPr preferRelativeResize="0"/>
          <p:nvPr/>
        </p:nvPicPr>
        <p:blipFill>
          <a:blip r:embed="rId5">
            <a:alphaModFix/>
          </a:blip>
          <a:stretch>
            <a:fillRect/>
          </a:stretch>
        </p:blipFill>
        <p:spPr>
          <a:xfrm>
            <a:off x="4887122" y="2060508"/>
            <a:ext cx="2417754" cy="1169639"/>
          </a:xfrm>
          <a:prstGeom prst="rect">
            <a:avLst/>
          </a:prstGeom>
          <a:noFill/>
          <a:ln>
            <a:noFill/>
          </a:ln>
        </p:spPr>
      </p:pic>
      <p:pic>
        <p:nvPicPr>
          <p:cNvPr id="7" name="Google Shape;343;p25" descr="Berkenalan dengan Matplotlib dan implementasinya - Kotakode">
            <a:extLst>
              <a:ext uri="{FF2B5EF4-FFF2-40B4-BE49-F238E27FC236}">
                <a16:creationId xmlns:a16="http://schemas.microsoft.com/office/drawing/2014/main" id="{887F1359-5CB7-4C8D-BC15-2AE753ED0912}"/>
              </a:ext>
            </a:extLst>
          </p:cNvPr>
          <p:cNvPicPr preferRelativeResize="0"/>
          <p:nvPr/>
        </p:nvPicPr>
        <p:blipFill>
          <a:blip r:embed="rId6">
            <a:alphaModFix/>
          </a:blip>
          <a:stretch>
            <a:fillRect/>
          </a:stretch>
        </p:blipFill>
        <p:spPr>
          <a:xfrm>
            <a:off x="4711217" y="3296556"/>
            <a:ext cx="2633392" cy="1073943"/>
          </a:xfrm>
          <a:prstGeom prst="rect">
            <a:avLst/>
          </a:prstGeom>
          <a:noFill/>
          <a:ln>
            <a:noFill/>
          </a:ln>
        </p:spPr>
      </p:pic>
      <p:pic>
        <p:nvPicPr>
          <p:cNvPr id="12" name="Imagem 11" descr="Logotipo, nome da empresa&#10;&#10;Descrição gerada automaticamente">
            <a:extLst>
              <a:ext uri="{FF2B5EF4-FFF2-40B4-BE49-F238E27FC236}">
                <a16:creationId xmlns:a16="http://schemas.microsoft.com/office/drawing/2014/main" id="{3A07DE26-0415-4F7B-A411-52E4CF6F7C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2259361"/>
            <a:ext cx="2074389" cy="1037195"/>
          </a:xfrm>
          <a:prstGeom prst="rect">
            <a:avLst/>
          </a:prstGeom>
        </p:spPr>
      </p:pic>
      <p:pic>
        <p:nvPicPr>
          <p:cNvPr id="9" name="Imagem 8" descr="Logotipo&#10;&#10;Descrição gerada automaticamente com confiança média">
            <a:extLst>
              <a:ext uri="{FF2B5EF4-FFF2-40B4-BE49-F238E27FC236}">
                <a16:creationId xmlns:a16="http://schemas.microsoft.com/office/drawing/2014/main" id="{3A619ECD-5564-4F23-BB2C-1F71895801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0940" y="4661283"/>
            <a:ext cx="2633392" cy="804283"/>
          </a:xfrm>
          <a:prstGeom prst="rect">
            <a:avLst/>
          </a:prstGeom>
        </p:spPr>
      </p:pic>
      <p:pic>
        <p:nvPicPr>
          <p:cNvPr id="8" name="Imagem 7" descr="Logotipo, nome da empresa&#10;&#10;Descrição gerada automaticamente">
            <a:extLst>
              <a:ext uri="{FF2B5EF4-FFF2-40B4-BE49-F238E27FC236}">
                <a16:creationId xmlns:a16="http://schemas.microsoft.com/office/drawing/2014/main" id="{5C133F72-C231-4B30-9DD1-A3BC6155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7595" y="3818557"/>
            <a:ext cx="2633392" cy="647695"/>
          </a:xfrm>
          <a:prstGeom prst="rect">
            <a:avLst/>
          </a:prstGeom>
        </p:spPr>
      </p:pic>
      <p:pic>
        <p:nvPicPr>
          <p:cNvPr id="11" name="Imagem 10" descr="Logotipo&#10;&#10;Descrição gerada automaticamente com confiança média">
            <a:extLst>
              <a:ext uri="{FF2B5EF4-FFF2-40B4-BE49-F238E27FC236}">
                <a16:creationId xmlns:a16="http://schemas.microsoft.com/office/drawing/2014/main" id="{492597D2-6E3F-403C-8C77-22594B4855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5349" y="3268678"/>
            <a:ext cx="1705214" cy="964792"/>
          </a:xfrm>
          <a:prstGeom prst="rect">
            <a:avLst/>
          </a:prstGeom>
        </p:spPr>
      </p:pic>
      <p:sp>
        <p:nvSpPr>
          <p:cNvPr id="13" name="Espaço Reservado para Número de Slide 5">
            <a:extLst>
              <a:ext uri="{FF2B5EF4-FFF2-40B4-BE49-F238E27FC236}">
                <a16:creationId xmlns:a16="http://schemas.microsoft.com/office/drawing/2014/main" id="{7E9DCB67-1BA4-425A-AACA-1F4C0553BAE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7</a:t>
            </a:fld>
            <a:endParaRPr lang="pt-BR" sz="1400" dirty="0"/>
          </a:p>
        </p:txBody>
      </p:sp>
    </p:spTree>
    <p:extLst>
      <p:ext uri="{BB962C8B-B14F-4D97-AF65-F5344CB8AC3E}">
        <p14:creationId xmlns:p14="http://schemas.microsoft.com/office/powerpoint/2010/main" val="2598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F777C-A123-4E6C-9887-342729A43ED5}"/>
              </a:ext>
            </a:extLst>
          </p:cNvPr>
          <p:cNvSpPr>
            <a:spLocks noGrp="1"/>
          </p:cNvSpPr>
          <p:nvPr>
            <p:ph type="title"/>
          </p:nvPr>
        </p:nvSpPr>
        <p:spPr/>
        <p:txBody>
          <a:bodyPr>
            <a:normAutofit/>
          </a:bodyPr>
          <a:lstStyle/>
          <a:p>
            <a:r>
              <a:rPr lang="pt-BR" sz="4500" dirty="0"/>
              <a:t>Coleta de dados</a:t>
            </a:r>
          </a:p>
        </p:txBody>
      </p:sp>
      <p:sp>
        <p:nvSpPr>
          <p:cNvPr id="3" name="Espaço Reservado para Conteúdo 2">
            <a:extLst>
              <a:ext uri="{FF2B5EF4-FFF2-40B4-BE49-F238E27FC236}">
                <a16:creationId xmlns:a16="http://schemas.microsoft.com/office/drawing/2014/main" id="{BA22169A-6DEC-4AEA-9AF4-F21BDA0AF01E}"/>
              </a:ext>
            </a:extLst>
          </p:cNvPr>
          <p:cNvSpPr>
            <a:spLocks noGrp="1"/>
          </p:cNvSpPr>
          <p:nvPr>
            <p:ph idx="1"/>
          </p:nvPr>
        </p:nvSpPr>
        <p:spPr>
          <a:xfrm>
            <a:off x="1323975" y="1962150"/>
            <a:ext cx="3514724" cy="3914775"/>
          </a:xfrm>
        </p:spPr>
        <p:txBody>
          <a:bodyPr>
            <a:noAutofit/>
          </a:bodyPr>
          <a:lstStyle/>
          <a:p>
            <a:pPr>
              <a:buFont typeface="Wingdings" panose="05000000000000000000" pitchFamily="2" charset="2"/>
              <a:buChar char="Ø"/>
            </a:pPr>
            <a:r>
              <a:rPr lang="pt-BR" sz="1500" dirty="0">
                <a:latin typeface="+mj-lt"/>
              </a:rPr>
              <a:t> </a:t>
            </a:r>
            <a:r>
              <a:rPr lang="pt-BR" sz="1500" dirty="0" err="1">
                <a:latin typeface="+mj-lt"/>
              </a:rPr>
              <a:t>Datasets</a:t>
            </a:r>
            <a:r>
              <a:rPr lang="pt-BR" sz="1500" dirty="0">
                <a:latin typeface="+mj-lt"/>
              </a:rPr>
              <a:t> coletados por API:</a:t>
            </a:r>
          </a:p>
          <a:p>
            <a:pPr marL="0" indent="0">
              <a:buNone/>
            </a:pPr>
            <a:r>
              <a:rPr lang="pt-BR" sz="1500" b="1" dirty="0">
                <a:latin typeface="+mj-lt"/>
              </a:rPr>
              <a:t>     1) ação ITUB4;</a:t>
            </a:r>
          </a:p>
          <a:p>
            <a:pPr marL="0" indent="0">
              <a:buNone/>
            </a:pPr>
            <a:r>
              <a:rPr lang="pt-BR" sz="1500" b="1" dirty="0">
                <a:latin typeface="+mj-lt"/>
              </a:rPr>
              <a:t>     2) Dólar.</a:t>
            </a:r>
          </a:p>
          <a:p>
            <a:endParaRPr lang="pt-BR" sz="1500" dirty="0"/>
          </a:p>
          <a:p>
            <a:pPr>
              <a:buFont typeface="Wingdings" panose="05000000000000000000" pitchFamily="2" charset="2"/>
              <a:buChar char="Ø"/>
            </a:pPr>
            <a:r>
              <a:rPr lang="pt-BR" sz="1500" dirty="0">
                <a:latin typeface="+mj-lt"/>
              </a:rPr>
              <a:t>Fontes utilizadas</a:t>
            </a:r>
            <a:r>
              <a:rPr lang="pt-BR" sz="1500" dirty="0"/>
              <a:t>:</a:t>
            </a:r>
            <a:endParaRPr lang="pt-BR" sz="1500" dirty="0">
              <a:latin typeface="+mj-lt"/>
            </a:endParaRPr>
          </a:p>
          <a:p>
            <a:pPr marL="0" indent="0">
              <a:buNone/>
            </a:pPr>
            <a:r>
              <a:rPr lang="pt-BR" sz="1500" b="1" dirty="0">
                <a:latin typeface="+mj-lt"/>
              </a:rPr>
              <a:t>     site Yahoo </a:t>
            </a:r>
            <a:r>
              <a:rPr lang="pt-BR" sz="1500" b="1" dirty="0" err="1">
                <a:latin typeface="+mj-lt"/>
              </a:rPr>
              <a:t>Finance</a:t>
            </a:r>
            <a:r>
              <a:rPr lang="pt-BR" sz="1500" b="1" dirty="0">
                <a:latin typeface="+mj-lt"/>
              </a:rPr>
              <a:t>;</a:t>
            </a:r>
          </a:p>
          <a:p>
            <a:pPr marL="0" indent="0">
              <a:buNone/>
            </a:pPr>
            <a:r>
              <a:rPr lang="pt-BR" sz="1500" b="1" dirty="0">
                <a:latin typeface="+mj-lt"/>
              </a:rPr>
              <a:t>     site Investing.com.</a:t>
            </a:r>
          </a:p>
          <a:p>
            <a:pPr marL="0" indent="0">
              <a:buNone/>
            </a:pPr>
            <a:endParaRPr lang="pt-BR" sz="1500" b="1" dirty="0">
              <a:latin typeface="+mj-lt"/>
            </a:endParaRPr>
          </a:p>
          <a:p>
            <a:pPr>
              <a:buFont typeface="Wingdings" panose="05000000000000000000" pitchFamily="2" charset="2"/>
              <a:buChar char="Ø"/>
            </a:pPr>
            <a:r>
              <a:rPr lang="pt-BR" sz="1500" dirty="0">
                <a:latin typeface="+mj-lt"/>
              </a:rPr>
              <a:t>Período de análise:</a:t>
            </a:r>
          </a:p>
          <a:p>
            <a:pPr marL="0" indent="0">
              <a:buNone/>
            </a:pPr>
            <a:r>
              <a:rPr lang="pt-BR" sz="1500" b="1" dirty="0">
                <a:latin typeface="+mj-lt"/>
              </a:rPr>
              <a:t>     01.01.2016 a 30.06.2021</a:t>
            </a:r>
          </a:p>
        </p:txBody>
      </p:sp>
      <p:sp>
        <p:nvSpPr>
          <p:cNvPr id="11" name="Espaço Reservado para Conteúdo 2">
            <a:extLst>
              <a:ext uri="{FF2B5EF4-FFF2-40B4-BE49-F238E27FC236}">
                <a16:creationId xmlns:a16="http://schemas.microsoft.com/office/drawing/2014/main" id="{CEB31B83-E57B-45D7-90C5-E80E3EF3F61C}"/>
              </a:ext>
            </a:extLst>
          </p:cNvPr>
          <p:cNvSpPr txBox="1">
            <a:spLocks/>
          </p:cNvSpPr>
          <p:nvPr/>
        </p:nvSpPr>
        <p:spPr>
          <a:xfrm>
            <a:off x="5056304" y="2003553"/>
            <a:ext cx="4244576" cy="27858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500" dirty="0">
                <a:latin typeface="+mj-lt"/>
              </a:rPr>
              <a:t>Quantidade de registros dos </a:t>
            </a:r>
            <a:r>
              <a:rPr lang="pt-BR" sz="1500" dirty="0" err="1">
                <a:latin typeface="+mj-lt"/>
              </a:rPr>
              <a:t>Datasets</a:t>
            </a:r>
            <a:r>
              <a:rPr lang="pt-BR" sz="1500" dirty="0">
                <a:latin typeface="+mj-lt"/>
              </a:rPr>
              <a:t>:</a:t>
            </a:r>
          </a:p>
        </p:txBody>
      </p:sp>
      <p:pic>
        <p:nvPicPr>
          <p:cNvPr id="13" name="Imagem 12">
            <a:extLst>
              <a:ext uri="{FF2B5EF4-FFF2-40B4-BE49-F238E27FC236}">
                <a16:creationId xmlns:a16="http://schemas.microsoft.com/office/drawing/2014/main" id="{929837A3-415D-4CE3-8967-AAA34561782D}"/>
              </a:ext>
            </a:extLst>
          </p:cNvPr>
          <p:cNvPicPr>
            <a:picLocks noChangeAspect="1"/>
          </p:cNvPicPr>
          <p:nvPr/>
        </p:nvPicPr>
        <p:blipFill>
          <a:blip r:embed="rId3"/>
          <a:stretch>
            <a:fillRect/>
          </a:stretch>
        </p:blipFill>
        <p:spPr>
          <a:xfrm>
            <a:off x="10030667" y="435814"/>
            <a:ext cx="1099208" cy="1291569"/>
          </a:xfrm>
          <a:prstGeom prst="rect">
            <a:avLst/>
          </a:prstGeom>
        </p:spPr>
      </p:pic>
      <p:pic>
        <p:nvPicPr>
          <p:cNvPr id="14" name="Imagem 13">
            <a:extLst>
              <a:ext uri="{FF2B5EF4-FFF2-40B4-BE49-F238E27FC236}">
                <a16:creationId xmlns:a16="http://schemas.microsoft.com/office/drawing/2014/main" id="{70CE7559-C4D1-4303-88F2-1FF6445C54F1}"/>
              </a:ext>
            </a:extLst>
          </p:cNvPr>
          <p:cNvPicPr/>
          <p:nvPr/>
        </p:nvPicPr>
        <p:blipFill>
          <a:blip r:embed="rId4"/>
          <a:stretch>
            <a:fillRect/>
          </a:stretch>
        </p:blipFill>
        <p:spPr>
          <a:xfrm>
            <a:off x="5065688" y="2548326"/>
            <a:ext cx="2738609" cy="1398435"/>
          </a:xfrm>
          <a:prstGeom prst="rect">
            <a:avLst/>
          </a:prstGeom>
        </p:spPr>
      </p:pic>
      <p:pic>
        <p:nvPicPr>
          <p:cNvPr id="15" name="Imagem 14">
            <a:extLst>
              <a:ext uri="{FF2B5EF4-FFF2-40B4-BE49-F238E27FC236}">
                <a16:creationId xmlns:a16="http://schemas.microsoft.com/office/drawing/2014/main" id="{CD593AA0-8D36-459D-838D-0916BFE58324}"/>
              </a:ext>
            </a:extLst>
          </p:cNvPr>
          <p:cNvPicPr/>
          <p:nvPr/>
        </p:nvPicPr>
        <p:blipFill>
          <a:blip r:embed="rId5"/>
          <a:stretch>
            <a:fillRect/>
          </a:stretch>
        </p:blipFill>
        <p:spPr>
          <a:xfrm>
            <a:off x="7903836" y="2521102"/>
            <a:ext cx="3090230" cy="1398435"/>
          </a:xfrm>
          <a:prstGeom prst="rect">
            <a:avLst/>
          </a:prstGeom>
        </p:spPr>
      </p:pic>
      <p:pic>
        <p:nvPicPr>
          <p:cNvPr id="10" name="Imagem 9">
            <a:extLst>
              <a:ext uri="{FF2B5EF4-FFF2-40B4-BE49-F238E27FC236}">
                <a16:creationId xmlns:a16="http://schemas.microsoft.com/office/drawing/2014/main" id="{0DE4CBCE-B158-479E-95C6-0630F9A983A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74913" y="4463074"/>
            <a:ext cx="7304757" cy="1315134"/>
          </a:xfrm>
          <a:prstGeom prst="rect">
            <a:avLst/>
          </a:prstGeom>
          <a:noFill/>
          <a:ln>
            <a:noFill/>
          </a:ln>
        </p:spPr>
      </p:pic>
      <p:sp>
        <p:nvSpPr>
          <p:cNvPr id="12" name="Espaço Reservado para Número de Slide 5">
            <a:extLst>
              <a:ext uri="{FF2B5EF4-FFF2-40B4-BE49-F238E27FC236}">
                <a16:creationId xmlns:a16="http://schemas.microsoft.com/office/drawing/2014/main" id="{E38E4B4B-567E-4836-BA99-9EB7A6D350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8</a:t>
            </a:fld>
            <a:endParaRPr lang="pt-BR" sz="1400" dirty="0"/>
          </a:p>
        </p:txBody>
      </p:sp>
    </p:spTree>
    <p:extLst>
      <p:ext uri="{BB962C8B-B14F-4D97-AF65-F5344CB8AC3E}">
        <p14:creationId xmlns:p14="http://schemas.microsoft.com/office/powerpoint/2010/main" val="124188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2F26F-78A1-4580-B525-EBA8ED01ECDB}"/>
              </a:ext>
            </a:extLst>
          </p:cNvPr>
          <p:cNvSpPr>
            <a:spLocks noGrp="1"/>
          </p:cNvSpPr>
          <p:nvPr>
            <p:ph type="title"/>
          </p:nvPr>
        </p:nvSpPr>
        <p:spPr/>
        <p:txBody>
          <a:bodyPr>
            <a:normAutofit/>
          </a:bodyPr>
          <a:lstStyle/>
          <a:p>
            <a:r>
              <a:rPr lang="pt-BR" sz="4500" dirty="0"/>
              <a:t>Integração e </a:t>
            </a:r>
            <a:br>
              <a:rPr lang="pt-BR" sz="4500" dirty="0"/>
            </a:br>
            <a:r>
              <a:rPr lang="pt-BR" sz="4500" dirty="0"/>
              <a:t>Tratamento dos dados</a:t>
            </a:r>
          </a:p>
        </p:txBody>
      </p:sp>
      <p:sp>
        <p:nvSpPr>
          <p:cNvPr id="3" name="Espaço Reservado para Conteúdo 2">
            <a:extLst>
              <a:ext uri="{FF2B5EF4-FFF2-40B4-BE49-F238E27FC236}">
                <a16:creationId xmlns:a16="http://schemas.microsoft.com/office/drawing/2014/main" id="{ECC04C34-A0E0-4F46-B365-89787991175D}"/>
              </a:ext>
            </a:extLst>
          </p:cNvPr>
          <p:cNvSpPr>
            <a:spLocks noGrp="1"/>
          </p:cNvSpPr>
          <p:nvPr>
            <p:ph idx="1"/>
          </p:nvPr>
        </p:nvSpPr>
        <p:spPr>
          <a:xfrm>
            <a:off x="1304924" y="1845734"/>
            <a:ext cx="4096416" cy="513359"/>
          </a:xfrm>
        </p:spPr>
        <p:txBody>
          <a:bodyPr>
            <a:normAutofit lnSpcReduction="10000"/>
          </a:bodyPr>
          <a:lstStyle/>
          <a:p>
            <a:pPr>
              <a:lnSpc>
                <a:spcPct val="170000"/>
              </a:lnSpc>
              <a:spcBef>
                <a:spcPts val="0"/>
              </a:spcBef>
              <a:buFont typeface="Wingdings" panose="05000000000000000000" pitchFamily="2" charset="2"/>
              <a:buChar char="Ø"/>
            </a:pPr>
            <a:r>
              <a:rPr lang="pt-BR" sz="1600" dirty="0"/>
              <a:t>Verificação de valores nulos do </a:t>
            </a:r>
            <a:r>
              <a:rPr lang="pt-BR" sz="1600" dirty="0" err="1"/>
              <a:t>dataset</a:t>
            </a:r>
            <a:r>
              <a:rPr lang="pt-BR" sz="1600" dirty="0"/>
              <a:t> Ação</a:t>
            </a:r>
          </a:p>
          <a:p>
            <a:pPr>
              <a:buFont typeface="Wingdings" panose="05000000000000000000" pitchFamily="2" charset="2"/>
              <a:buChar char="Ø"/>
            </a:pPr>
            <a:endParaRPr lang="pt-BR" dirty="0"/>
          </a:p>
          <a:p>
            <a:pPr marL="0" indent="0">
              <a:buNone/>
            </a:pPr>
            <a:endParaRPr lang="pt-BR" i="1" dirty="0"/>
          </a:p>
        </p:txBody>
      </p:sp>
      <p:pic>
        <p:nvPicPr>
          <p:cNvPr id="8" name="Imagem 7">
            <a:extLst>
              <a:ext uri="{FF2B5EF4-FFF2-40B4-BE49-F238E27FC236}">
                <a16:creationId xmlns:a16="http://schemas.microsoft.com/office/drawing/2014/main" id="{055CE21B-4A10-4CE5-9695-07E2E9B7A7B3}"/>
              </a:ext>
            </a:extLst>
          </p:cNvPr>
          <p:cNvPicPr>
            <a:picLocks noChangeAspect="1"/>
          </p:cNvPicPr>
          <p:nvPr/>
        </p:nvPicPr>
        <p:blipFill>
          <a:blip r:embed="rId3"/>
          <a:stretch>
            <a:fillRect/>
          </a:stretch>
        </p:blipFill>
        <p:spPr>
          <a:xfrm>
            <a:off x="1667971" y="4687357"/>
            <a:ext cx="2471084" cy="1531376"/>
          </a:xfrm>
          <a:prstGeom prst="rect">
            <a:avLst/>
          </a:prstGeom>
        </p:spPr>
      </p:pic>
      <p:pic>
        <p:nvPicPr>
          <p:cNvPr id="10" name="Imagem 9">
            <a:extLst>
              <a:ext uri="{FF2B5EF4-FFF2-40B4-BE49-F238E27FC236}">
                <a16:creationId xmlns:a16="http://schemas.microsoft.com/office/drawing/2014/main" id="{E753542D-6D89-452B-8B3F-ED79A5AA4B73}"/>
              </a:ext>
            </a:extLst>
          </p:cNvPr>
          <p:cNvPicPr>
            <a:picLocks noChangeAspect="1"/>
          </p:cNvPicPr>
          <p:nvPr/>
        </p:nvPicPr>
        <p:blipFill>
          <a:blip r:embed="rId4"/>
          <a:stretch>
            <a:fillRect/>
          </a:stretch>
        </p:blipFill>
        <p:spPr>
          <a:xfrm>
            <a:off x="1667971" y="2359093"/>
            <a:ext cx="2394884" cy="1632070"/>
          </a:xfrm>
          <a:prstGeom prst="rect">
            <a:avLst/>
          </a:prstGeom>
        </p:spPr>
      </p:pic>
      <p:sp>
        <p:nvSpPr>
          <p:cNvPr id="11" name="Espaço Reservado para Conteúdo 2">
            <a:extLst>
              <a:ext uri="{FF2B5EF4-FFF2-40B4-BE49-F238E27FC236}">
                <a16:creationId xmlns:a16="http://schemas.microsoft.com/office/drawing/2014/main" id="{BBF211A3-2ED0-4043-B58C-353349BC0C2A}"/>
              </a:ext>
            </a:extLst>
          </p:cNvPr>
          <p:cNvSpPr txBox="1">
            <a:spLocks/>
          </p:cNvSpPr>
          <p:nvPr/>
        </p:nvSpPr>
        <p:spPr>
          <a:xfrm>
            <a:off x="6702081" y="1891474"/>
            <a:ext cx="4455795" cy="855356"/>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2100" dirty="0"/>
              <a:t>Remoção de atributo não utilizado</a:t>
            </a:r>
          </a:p>
          <a:p>
            <a:pPr lvl="1">
              <a:lnSpc>
                <a:spcPct val="170000"/>
              </a:lnSpc>
              <a:spcBef>
                <a:spcPts val="0"/>
              </a:spcBef>
              <a:buFont typeface="Wingdings" panose="05000000000000000000" pitchFamily="2" charset="2"/>
              <a:buChar char="§"/>
            </a:pPr>
            <a:r>
              <a:rPr lang="pt-BR" dirty="0" err="1"/>
              <a:t>Currency</a:t>
            </a:r>
            <a:r>
              <a:rPr lang="pt-BR" dirty="0"/>
              <a:t> =  Unidade monetária</a:t>
            </a:r>
          </a:p>
          <a:p>
            <a:pPr lvl="1">
              <a:lnSpc>
                <a:spcPct val="170000"/>
              </a:lnSpc>
              <a:spcBef>
                <a:spcPts val="0"/>
              </a:spcBef>
              <a:buFont typeface="Wingdings" panose="05000000000000000000" pitchFamily="2" charset="2"/>
              <a:buChar char="Ø"/>
            </a:pPr>
            <a:endParaRPr lang="pt-BR" dirty="0"/>
          </a:p>
          <a:p>
            <a:pPr lvl="1">
              <a:lnSpc>
                <a:spcPct val="170000"/>
              </a:lnSpc>
              <a:spcBef>
                <a:spcPts val="0"/>
              </a:spcBef>
              <a:buFont typeface="Wingdings" panose="05000000000000000000" pitchFamily="2" charset="2"/>
              <a:buChar char="Ø"/>
            </a:pPr>
            <a:endParaRPr lang="pt-BR" dirty="0"/>
          </a:p>
          <a:p>
            <a:pPr marL="0" indent="0">
              <a:buNone/>
            </a:pPr>
            <a:endParaRPr lang="pt-BR" dirty="0"/>
          </a:p>
          <a:p>
            <a:pPr marL="0" indent="0">
              <a:buFont typeface="Calibri" panose="020F0502020204030204" pitchFamily="34" charset="0"/>
              <a:buNone/>
            </a:pPr>
            <a:endParaRPr lang="pt-BR" i="1" dirty="0"/>
          </a:p>
        </p:txBody>
      </p:sp>
      <p:pic>
        <p:nvPicPr>
          <p:cNvPr id="16" name="Imagem 15">
            <a:extLst>
              <a:ext uri="{FF2B5EF4-FFF2-40B4-BE49-F238E27FC236}">
                <a16:creationId xmlns:a16="http://schemas.microsoft.com/office/drawing/2014/main" id="{6DFD8C6E-C875-459D-A9D3-F7EC671D8185}"/>
              </a:ext>
            </a:extLst>
          </p:cNvPr>
          <p:cNvPicPr>
            <a:picLocks noChangeAspect="1"/>
          </p:cNvPicPr>
          <p:nvPr/>
        </p:nvPicPr>
        <p:blipFill>
          <a:blip r:embed="rId5"/>
          <a:stretch>
            <a:fillRect/>
          </a:stretch>
        </p:blipFill>
        <p:spPr>
          <a:xfrm>
            <a:off x="7010426" y="2947794"/>
            <a:ext cx="3914872" cy="449845"/>
          </a:xfrm>
          <a:prstGeom prst="rect">
            <a:avLst/>
          </a:prstGeom>
        </p:spPr>
      </p:pic>
      <p:pic>
        <p:nvPicPr>
          <p:cNvPr id="21" name="Imagem 20">
            <a:extLst>
              <a:ext uri="{FF2B5EF4-FFF2-40B4-BE49-F238E27FC236}">
                <a16:creationId xmlns:a16="http://schemas.microsoft.com/office/drawing/2014/main" id="{D5B73B4D-3F1E-46C0-BAAA-F701A4E9E85E}"/>
              </a:ext>
            </a:extLst>
          </p:cNvPr>
          <p:cNvPicPr>
            <a:picLocks noChangeAspect="1"/>
          </p:cNvPicPr>
          <p:nvPr/>
        </p:nvPicPr>
        <p:blipFill>
          <a:blip r:embed="rId6"/>
          <a:stretch>
            <a:fillRect/>
          </a:stretch>
        </p:blipFill>
        <p:spPr>
          <a:xfrm>
            <a:off x="9565005" y="815288"/>
            <a:ext cx="1590675" cy="876300"/>
          </a:xfrm>
          <a:prstGeom prst="rect">
            <a:avLst/>
          </a:prstGeom>
        </p:spPr>
      </p:pic>
      <p:pic>
        <p:nvPicPr>
          <p:cNvPr id="13" name="Imagem 12">
            <a:extLst>
              <a:ext uri="{FF2B5EF4-FFF2-40B4-BE49-F238E27FC236}">
                <a16:creationId xmlns:a16="http://schemas.microsoft.com/office/drawing/2014/main" id="{7D588BAA-F1F1-4D0D-9EDE-1D98033A8C74}"/>
              </a:ext>
            </a:extLst>
          </p:cNvPr>
          <p:cNvPicPr>
            <a:picLocks noChangeAspect="1"/>
          </p:cNvPicPr>
          <p:nvPr/>
        </p:nvPicPr>
        <p:blipFill>
          <a:blip r:embed="rId7"/>
          <a:stretch>
            <a:fillRect/>
          </a:stretch>
        </p:blipFill>
        <p:spPr>
          <a:xfrm>
            <a:off x="8648699" y="810524"/>
            <a:ext cx="916305" cy="881063"/>
          </a:xfrm>
          <a:prstGeom prst="rect">
            <a:avLst/>
          </a:prstGeom>
        </p:spPr>
      </p:pic>
      <p:sp>
        <p:nvSpPr>
          <p:cNvPr id="25" name="Espaço Reservado para Conteúdo 2">
            <a:extLst>
              <a:ext uri="{FF2B5EF4-FFF2-40B4-BE49-F238E27FC236}">
                <a16:creationId xmlns:a16="http://schemas.microsoft.com/office/drawing/2014/main" id="{EB447101-FBD5-4912-97AC-7B68999CB5FF}"/>
              </a:ext>
            </a:extLst>
          </p:cNvPr>
          <p:cNvSpPr txBox="1">
            <a:spLocks/>
          </p:cNvSpPr>
          <p:nvPr/>
        </p:nvSpPr>
        <p:spPr>
          <a:xfrm>
            <a:off x="6702081" y="4111170"/>
            <a:ext cx="3914872" cy="5761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1600" dirty="0"/>
              <a:t>Renomeação de atributos do dólar</a:t>
            </a:r>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26" name="Imagem 25">
            <a:extLst>
              <a:ext uri="{FF2B5EF4-FFF2-40B4-BE49-F238E27FC236}">
                <a16:creationId xmlns:a16="http://schemas.microsoft.com/office/drawing/2014/main" id="{08B88C68-3E74-4859-B070-0D66729D1A39}"/>
              </a:ext>
            </a:extLst>
          </p:cNvPr>
          <p:cNvPicPr>
            <a:picLocks noChangeAspect="1"/>
          </p:cNvPicPr>
          <p:nvPr/>
        </p:nvPicPr>
        <p:blipFill>
          <a:blip r:embed="rId8"/>
          <a:stretch>
            <a:fillRect/>
          </a:stretch>
        </p:blipFill>
        <p:spPr>
          <a:xfrm>
            <a:off x="7010426" y="4828947"/>
            <a:ext cx="4202057" cy="754359"/>
          </a:xfrm>
          <a:prstGeom prst="rect">
            <a:avLst/>
          </a:prstGeom>
        </p:spPr>
      </p:pic>
      <p:sp>
        <p:nvSpPr>
          <p:cNvPr id="27" name="Espaço Reservado para Conteúdo 2">
            <a:extLst>
              <a:ext uri="{FF2B5EF4-FFF2-40B4-BE49-F238E27FC236}">
                <a16:creationId xmlns:a16="http://schemas.microsoft.com/office/drawing/2014/main" id="{D7633776-BDC1-4C62-9898-B130B9C821E8}"/>
              </a:ext>
            </a:extLst>
          </p:cNvPr>
          <p:cNvSpPr txBox="1">
            <a:spLocks/>
          </p:cNvSpPr>
          <p:nvPr/>
        </p:nvSpPr>
        <p:spPr>
          <a:xfrm>
            <a:off x="1304923" y="4083881"/>
            <a:ext cx="3914872" cy="513359"/>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2100" dirty="0"/>
              <a:t>Verificação de valores nulos do </a:t>
            </a:r>
            <a:r>
              <a:rPr lang="pt-BR" sz="2100" dirty="0" err="1"/>
              <a:t>dataset</a:t>
            </a:r>
            <a:r>
              <a:rPr lang="pt-BR" sz="2100" dirty="0"/>
              <a:t> Dólar</a:t>
            </a:r>
          </a:p>
          <a:p>
            <a:pPr marL="0" indent="0">
              <a:buFont typeface="Calibri" panose="020F0502020204030204" pitchFamily="34" charset="0"/>
              <a:buNone/>
            </a:pPr>
            <a:endParaRPr lang="pt-BR" i="1" dirty="0"/>
          </a:p>
        </p:txBody>
      </p:sp>
      <p:sp>
        <p:nvSpPr>
          <p:cNvPr id="14" name="Espaço Reservado para Número de Slide 5">
            <a:extLst>
              <a:ext uri="{FF2B5EF4-FFF2-40B4-BE49-F238E27FC236}">
                <a16:creationId xmlns:a16="http://schemas.microsoft.com/office/drawing/2014/main" id="{1434C94B-0FDA-4DB3-B4C0-8FDDD761F19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9</a:t>
            </a:fld>
            <a:endParaRPr lang="pt-BR" sz="1400" dirty="0"/>
          </a:p>
        </p:txBody>
      </p:sp>
    </p:spTree>
    <p:extLst>
      <p:ext uri="{BB962C8B-B14F-4D97-AF65-F5344CB8AC3E}">
        <p14:creationId xmlns:p14="http://schemas.microsoft.com/office/powerpoint/2010/main" val="3742352674"/>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2237</TotalTime>
  <Words>1865</Words>
  <Application>Microsoft Office PowerPoint</Application>
  <PresentationFormat>Widescreen</PresentationFormat>
  <Paragraphs>224</Paragraphs>
  <Slides>16</Slides>
  <Notes>16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Calibri Light</vt:lpstr>
      <vt:lpstr>Calibri Light (Títulos)</vt:lpstr>
      <vt:lpstr>Cambria Math</vt:lpstr>
      <vt:lpstr>Symbol</vt:lpstr>
      <vt:lpstr>Wingdings</vt:lpstr>
      <vt:lpstr>Retrospectiva</vt:lpstr>
      <vt:lpstr>       Curso de Especialização em Ciência de Dados e Big Data </vt:lpstr>
      <vt:lpstr>Contexto e motivação</vt:lpstr>
      <vt:lpstr>Problema proposto</vt:lpstr>
      <vt:lpstr>Objetivos</vt:lpstr>
      <vt:lpstr>Ferramentas Utilizadas</vt:lpstr>
      <vt:lpstr>Fluxo de Execução das Etapas</vt:lpstr>
      <vt:lpstr>Bibliotecas Utilizadas</vt:lpstr>
      <vt:lpstr>Coleta de dados</vt:lpstr>
      <vt:lpstr>Integração e  Tratamento dos dados</vt:lpstr>
      <vt:lpstr>Integração e  Tratamento dos dados</vt:lpstr>
      <vt:lpstr>Análise e Exploração dos dados</vt:lpstr>
      <vt:lpstr>Criação dos Modelos de Machine Learning</vt:lpstr>
      <vt:lpstr>Pré-processamento dos dados</vt:lpstr>
      <vt:lpstr>Avaliações dos Modelos</vt:lpstr>
      <vt:lpstr>Interpretação dos Resultados</vt:lpstr>
      <vt:lpstr>Muito 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Especialização em Ciência de Dados e Big Data 2020</dc:title>
  <dc:creator>ALISON DIEGO HARKA MACHADO</dc:creator>
  <cp:lastModifiedBy>ALISON DIEGO HARKA MACHADO</cp:lastModifiedBy>
  <cp:revision>400</cp:revision>
  <dcterms:created xsi:type="dcterms:W3CDTF">2021-08-05T01:37:44Z</dcterms:created>
  <dcterms:modified xsi:type="dcterms:W3CDTF">2021-09-17T16:49:45Z</dcterms:modified>
</cp:coreProperties>
</file>