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9" r:id="rId3"/>
    <p:sldId id="361" r:id="rId4"/>
    <p:sldId id="362" r:id="rId5"/>
    <p:sldId id="363" r:id="rId6"/>
    <p:sldId id="366" r:id="rId7"/>
    <p:sldId id="364" r:id="rId8"/>
    <p:sldId id="365" r:id="rId9"/>
    <p:sldId id="367" r:id="rId10"/>
    <p:sldId id="368" r:id="rId11"/>
    <p:sldId id="370" r:id="rId12"/>
    <p:sldId id="369" r:id="rId13"/>
    <p:sldId id="371" r:id="rId14"/>
    <p:sldId id="372" r:id="rId15"/>
    <p:sldId id="374" r:id="rId16"/>
    <p:sldId id="375" r:id="rId17"/>
    <p:sldId id="377" r:id="rId18"/>
    <p:sldId id="391" r:id="rId19"/>
    <p:sldId id="373" r:id="rId20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5050"/>
    <a:srgbClr val="99CC00"/>
    <a:srgbClr val="CC9900"/>
    <a:srgbClr val="66FFCC"/>
    <a:srgbClr val="9900FF"/>
    <a:srgbClr val="99CCFF"/>
    <a:srgbClr val="085091"/>
    <a:srgbClr val="9933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potential pitfall,</a:t>
            </a:r>
            <a:r>
              <a:rPr lang="en-US" baseline="0" dirty="0"/>
              <a:t> because it’s up to you (the programmer) to remember which line is controlled by the 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2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Else has</a:t>
            </a:r>
            <a:r>
              <a:rPr lang="en-US" baseline="0" dirty="0"/>
              <a:t> no condition, because its condition is always “the opposite of the if condition”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7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Indentation helps you match up else blocks</a:t>
            </a:r>
            <a:r>
              <a:rPr lang="en-US" baseline="0" dirty="0"/>
              <a:t> to if blocks. The condition that is false inside the else block is the one in its matching if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first condition is true, just</a:t>
            </a:r>
            <a:r>
              <a:rPr lang="en-US" baseline="0" dirty="0"/>
              <a:t> execute the first if block – skip everything 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1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is important! C#</a:t>
            </a:r>
            <a:r>
              <a:rPr lang="en-US" baseline="0" dirty="0"/>
              <a:t> only evaluates </a:t>
            </a:r>
            <a:r>
              <a:rPr lang="en-US" baseline="0" dirty="0" err="1"/>
              <a:t>myRoom.GetNumber</a:t>
            </a:r>
            <a:r>
              <a:rPr lang="en-US" baseline="0" dirty="0"/>
              <a:t>() &gt;= 200 if the first condition is false; if the number is 305, </a:t>
            </a:r>
            <a:r>
              <a:rPr lang="en-US" baseline="0" dirty="0" err="1"/>
              <a:t>myRoom.GetNumber</a:t>
            </a:r>
            <a:r>
              <a:rPr lang="en-US" baseline="0" dirty="0"/>
              <a:t>() &gt;= 200 would be true, but it’s never evaluated.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54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have a nested if statement with no other code, it’s just like writing an if statement with an “and” operator – both the outer if condition and the inner if condition must be true.</a:t>
            </a:r>
          </a:p>
          <a:p>
            <a:r>
              <a:rPr lang="en-US" dirty="0"/>
              <a:t>Note that we still have to write </a:t>
            </a:r>
            <a:r>
              <a:rPr lang="en-US" dirty="0" err="1"/>
              <a:t>usCitizen</a:t>
            </a:r>
            <a:r>
              <a:rPr lang="en-US" dirty="0"/>
              <a:t> == true in the else if condition, because we don’t know why the first condition was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2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If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/>
              <a:t>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FFB5-EF41-4B27-B35D-4FF087B2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If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810BC-9A23-4A4C-907F-465EAFBE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A6799-B8A2-4A4F-B016-F8F580C24F54}"/>
              </a:ext>
            </a:extLst>
          </p:cNvPr>
          <p:cNvSpPr txBox="1"/>
          <p:nvPr/>
        </p:nvSpPr>
        <p:spPr>
          <a:xfrm>
            <a:off x="1865312" y="1371600"/>
            <a:ext cx="8458200" cy="517064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usCitizen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/>
              <a:t>true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(age &gt;= </a:t>
            </a:r>
            <a:r>
              <a:rPr lang="en-US" dirty="0">
                <a:solidFill>
                  <a:srgbClr val="99CC00"/>
                </a:solidFill>
              </a:rPr>
              <a:t>18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 can vote!"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else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 are too young to vote"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"Sorry, only citizens can vote"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9EAE9-EBEE-4506-AFB7-61F085139B60}"/>
              </a:ext>
            </a:extLst>
          </p:cNvPr>
          <p:cNvSpPr txBox="1"/>
          <p:nvPr/>
        </p:nvSpPr>
        <p:spPr>
          <a:xfrm>
            <a:off x="112712" y="2828835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Either way, </a:t>
            </a:r>
            <a:r>
              <a:rPr lang="en-US" dirty="0" err="1">
                <a:latin typeface="Consolas" panose="020B0609020204030204" pitchFamily="49" charset="0"/>
              </a:rPr>
              <a:t>usCitizen</a:t>
            </a:r>
            <a:r>
              <a:rPr lang="en-US" dirty="0"/>
              <a:t> is still 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E6FF6B-A92B-4B97-B33D-3AC32E3D1F17}"/>
              </a:ext>
            </a:extLst>
          </p:cNvPr>
          <p:cNvCxnSpPr>
            <a:cxnSpLocks/>
          </p:cNvCxnSpPr>
          <p:nvPr/>
        </p:nvCxnSpPr>
        <p:spPr>
          <a:xfrm flipV="1">
            <a:off x="1751012" y="2819400"/>
            <a:ext cx="4572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58B237-4CB5-4810-B47D-5DC69081309C}"/>
              </a:ext>
            </a:extLst>
          </p:cNvPr>
          <p:cNvCxnSpPr>
            <a:cxnSpLocks/>
          </p:cNvCxnSpPr>
          <p:nvPr/>
        </p:nvCxnSpPr>
        <p:spPr>
          <a:xfrm>
            <a:off x="1779587" y="3601526"/>
            <a:ext cx="400050" cy="448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E82A1-7E43-48ED-9D97-5D2D2D089D7A}"/>
              </a:ext>
            </a:extLst>
          </p:cNvPr>
          <p:cNvSpPr txBox="1"/>
          <p:nvPr/>
        </p:nvSpPr>
        <p:spPr>
          <a:xfrm>
            <a:off x="5942012" y="1348636"/>
            <a:ext cx="5486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Can simply write </a:t>
            </a:r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usCitizen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since </a:t>
            </a:r>
            <a:r>
              <a:rPr lang="en-US" dirty="0" err="1">
                <a:latin typeface="Consolas" panose="020B0609020204030204" pitchFamily="49" charset="0"/>
              </a:rPr>
              <a:t>usCitizen</a:t>
            </a:r>
            <a:r>
              <a:rPr lang="en-US" dirty="0"/>
              <a:t> is a </a:t>
            </a:r>
            <a:r>
              <a:rPr lang="en-US" dirty="0">
                <a:latin typeface="Consolas" panose="020B0609020204030204" pitchFamily="49" charset="0"/>
              </a:rPr>
              <a:t>bool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D56896-24CC-4DBE-9AE9-DE4129141A40}"/>
              </a:ext>
            </a:extLst>
          </p:cNvPr>
          <p:cNvCxnSpPr/>
          <p:nvPr/>
        </p:nvCxnSpPr>
        <p:spPr>
          <a:xfrm flipH="1">
            <a:off x="5256212" y="16002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and if-else statements</a:t>
            </a:r>
          </a:p>
          <a:p>
            <a:r>
              <a:rPr lang="en-US" dirty="0"/>
              <a:t>Nested if statements</a:t>
            </a:r>
          </a:p>
          <a:p>
            <a:r>
              <a:rPr lang="en-US" b="1" dirty="0"/>
              <a:t>If-else-if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05340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FAF0-ABD2-4CFD-8BAB-3C46F759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Mutually Exclusive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36B7-07A3-43FE-A2FD-B27E62A7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6857999" cy="4754564"/>
          </a:xfrm>
        </p:spPr>
        <p:txBody>
          <a:bodyPr/>
          <a:lstStyle/>
          <a:p>
            <a:r>
              <a:rPr lang="en-US" dirty="0"/>
              <a:t>Determine which floor a </a:t>
            </a:r>
            <a:r>
              <a:rPr lang="en-US" dirty="0" err="1"/>
              <a:t>ClassRoom</a:t>
            </a:r>
            <a:r>
              <a:rPr lang="en-US" dirty="0"/>
              <a:t> object is on</a:t>
            </a:r>
          </a:p>
          <a:p>
            <a:r>
              <a:rPr lang="en-US" dirty="0"/>
              <a:t>If number is between 100 and 200, it’s on the first floor</a:t>
            </a:r>
          </a:p>
          <a:p>
            <a:r>
              <a:rPr lang="en-US" dirty="0"/>
              <a:t>If number is between 200 and 300, it’s on the second floor</a:t>
            </a:r>
          </a:p>
          <a:p>
            <a:r>
              <a:rPr lang="en-US" dirty="0"/>
              <a:t>If number is 300 or greater, it’s on the third floor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32A7F-4C35-4FA0-B9CB-3E04119C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4944C-C647-43F3-BFEE-913FC27F5C0D}"/>
              </a:ext>
            </a:extLst>
          </p:cNvPr>
          <p:cNvSpPr txBox="1"/>
          <p:nvPr/>
        </p:nvSpPr>
        <p:spPr>
          <a:xfrm>
            <a:off x="7340208" y="1600200"/>
            <a:ext cx="4419600" cy="39923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string</a:t>
            </a:r>
            <a:r>
              <a:rPr lang="en-US" dirty="0">
                <a:solidFill>
                  <a:schemeClr val="tx1"/>
                </a:solidFill>
              </a:rPr>
              <a:t> building;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number;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number;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927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C439-DE86-4336-BA0F-4F724CAB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/>
              <a:t>If-Else-If Syntax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1DC18A6-7925-4DEC-B59B-5BB02D6E3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else if</a:t>
            </a:r>
            <a:r>
              <a:rPr lang="en-US" dirty="0"/>
              <a:t>’s condition is evaluated if first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’s condition is false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EADCD-F26E-4A2C-9478-49C61105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012" y="6356352"/>
            <a:ext cx="3796311" cy="365125"/>
          </a:xfrm>
        </p:spPr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EBDCF-4EC1-4E66-B046-18148379F99A}"/>
              </a:ext>
            </a:extLst>
          </p:cNvPr>
          <p:cNvSpPr txBox="1"/>
          <p:nvPr/>
        </p:nvSpPr>
        <p:spPr>
          <a:xfrm>
            <a:off x="1065212" y="2201366"/>
            <a:ext cx="36195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(&lt;condition 1&gt;)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(&lt;condition 2&gt;)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A4C8B-70FA-486C-A7A0-C75471EA3CED}"/>
              </a:ext>
            </a:extLst>
          </p:cNvPr>
          <p:cNvSpPr txBox="1"/>
          <p:nvPr/>
        </p:nvSpPr>
        <p:spPr>
          <a:xfrm>
            <a:off x="4875212" y="2856575"/>
            <a:ext cx="398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 if condition 1 is true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811FB7-E804-4582-81CF-4B1914DFDF5B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503612" y="3087408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E8E44F-C931-45AB-B9DB-A4BDAF7D6BAE}"/>
              </a:ext>
            </a:extLst>
          </p:cNvPr>
          <p:cNvSpPr txBox="1"/>
          <p:nvPr/>
        </p:nvSpPr>
        <p:spPr>
          <a:xfrm>
            <a:off x="4875212" y="4217587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Executed if condition 1 is false but condition 2 is true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CE3B2C-A3E3-46B3-AEBE-7C173683A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451964" y="4448420"/>
            <a:ext cx="1423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F51F3C-C357-4F3C-B1B6-0850C420B254}"/>
              </a:ext>
            </a:extLst>
          </p:cNvPr>
          <p:cNvSpPr txBox="1"/>
          <p:nvPr/>
        </p:nvSpPr>
        <p:spPr>
          <a:xfrm>
            <a:off x="4875212" y="5577732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Executed if both condition 1 and condition 2 are false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C80C5C-079F-4E25-9205-A840529AF5D1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451964" y="5808565"/>
            <a:ext cx="1423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D57912-5CB2-4EAD-A8F9-9E0E5BF818B0}"/>
              </a:ext>
            </a:extLst>
          </p:cNvPr>
          <p:cNvSpPr txBox="1"/>
          <p:nvPr/>
        </p:nvSpPr>
        <p:spPr>
          <a:xfrm>
            <a:off x="5560989" y="3549941"/>
            <a:ext cx="412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Evaluated if condition 1 is false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5A963B-5470-455F-901F-FFF188142BD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570389" y="3780774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1DECE3-FA31-4445-AC65-0FA173BE7226}"/>
              </a:ext>
            </a:extLst>
          </p:cNvPr>
          <p:cNvSpPr txBox="1"/>
          <p:nvPr/>
        </p:nvSpPr>
        <p:spPr>
          <a:xfrm>
            <a:off x="4875212" y="4921006"/>
            <a:ext cx="429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“all conditions are false”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0FED8D-5243-4920-BB62-1BFDB98BA26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827212" y="5151839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BD5B30-DEE5-4032-9889-F1EFE08F5647}"/>
              </a:ext>
            </a:extLst>
          </p:cNvPr>
          <p:cNvCxnSpPr/>
          <p:nvPr/>
        </p:nvCxnSpPr>
        <p:spPr>
          <a:xfrm>
            <a:off x="836612" y="2286000"/>
            <a:ext cx="0" cy="3522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25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4A26-46E1-4899-83A5-9B8E5A33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Floors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B03A7-C276-408E-8FE7-6F6AFECF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D543D-4AF4-4ECB-A72C-F52810594E93}"/>
              </a:ext>
            </a:extLst>
          </p:cNvPr>
          <p:cNvSpPr txBox="1"/>
          <p:nvPr/>
        </p:nvSpPr>
        <p:spPr>
          <a:xfrm>
            <a:off x="6018212" y="674400"/>
            <a:ext cx="5867400" cy="5509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myRoom.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 &gt;= </a:t>
            </a:r>
            <a:r>
              <a:rPr lang="en-US" dirty="0">
                <a:solidFill>
                  <a:srgbClr val="99CC00"/>
                </a:solidFill>
              </a:rPr>
              <a:t>300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"Third floor"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myRoom.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 &gt;= </a:t>
            </a:r>
            <a:r>
              <a:rPr lang="en-US" dirty="0">
                <a:solidFill>
                  <a:srgbClr val="99CC00"/>
                </a:solidFill>
              </a:rPr>
              <a:t>200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"Second floor"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myRoom.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 &gt;= </a:t>
            </a:r>
            <a:r>
              <a:rPr lang="en-US" dirty="0">
                <a:solidFill>
                  <a:srgbClr val="99CC00"/>
                </a:solidFill>
              </a:rPr>
              <a:t>100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"First floor"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"Basement?"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9B1C3-9F55-422C-9C49-C824BA230821}"/>
              </a:ext>
            </a:extLst>
          </p:cNvPr>
          <p:cNvSpPr txBox="1"/>
          <p:nvPr/>
        </p:nvSpPr>
        <p:spPr>
          <a:xfrm>
            <a:off x="531811" y="1642408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need to write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&amp;&amp; </a:t>
            </a:r>
            <a:r>
              <a:rPr lang="en-US" dirty="0" err="1">
                <a:latin typeface="Consolas" panose="020B0609020204030204" pitchFamily="49" charset="0"/>
              </a:rPr>
              <a:t>myRoom.GetNumber</a:t>
            </a:r>
            <a:r>
              <a:rPr lang="en-US" dirty="0">
                <a:latin typeface="Consolas" panose="020B0609020204030204" pitchFamily="49" charset="0"/>
              </a:rPr>
              <a:t>() &lt; 300</a:t>
            </a:r>
            <a:r>
              <a:rPr lang="en-US" dirty="0"/>
              <a:t> We know the first condition was false if this statement is being executed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4FABF1-76A9-44AB-8789-D085008CED68}"/>
              </a:ext>
            </a:extLst>
          </p:cNvPr>
          <p:cNvCxnSpPr>
            <a:cxnSpLocks/>
          </p:cNvCxnSpPr>
          <p:nvPr/>
        </p:nvCxnSpPr>
        <p:spPr>
          <a:xfrm>
            <a:off x="5256212" y="2209800"/>
            <a:ext cx="8382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E53EEF-3FDB-42E4-B219-7F81B5D3909C}"/>
              </a:ext>
            </a:extLst>
          </p:cNvPr>
          <p:cNvSpPr txBox="1"/>
          <p:nvPr/>
        </p:nvSpPr>
        <p:spPr>
          <a:xfrm>
            <a:off x="684212" y="5029200"/>
            <a:ext cx="464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conditions were false, so room number must be &lt; 100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F1DBAD-5684-4B78-8D2D-408CD9D040A2}"/>
              </a:ext>
            </a:extLst>
          </p:cNvPr>
          <p:cNvCxnSpPr>
            <a:cxnSpLocks/>
          </p:cNvCxnSpPr>
          <p:nvPr/>
        </p:nvCxnSpPr>
        <p:spPr>
          <a:xfrm>
            <a:off x="5256212" y="5334000"/>
            <a:ext cx="9906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3042EC-DCBE-4E48-9413-3BFCF0ADEE2F}"/>
              </a:ext>
            </a:extLst>
          </p:cNvPr>
          <p:cNvSpPr txBox="1"/>
          <p:nvPr/>
        </p:nvSpPr>
        <p:spPr>
          <a:xfrm>
            <a:off x="646112" y="3570858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need for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&amp;&amp; </a:t>
            </a:r>
            <a:r>
              <a:rPr lang="en-US" dirty="0" err="1">
                <a:latin typeface="Consolas" panose="020B0609020204030204" pitchFamily="49" charset="0"/>
              </a:rPr>
              <a:t>myRoom.GetNumber</a:t>
            </a:r>
            <a:r>
              <a:rPr lang="en-US" dirty="0">
                <a:latin typeface="Consolas" panose="020B0609020204030204" pitchFamily="49" charset="0"/>
              </a:rPr>
              <a:t>() &lt; 200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B35B80-BF52-403D-9EF2-BC7909F9CEB2}"/>
              </a:ext>
            </a:extLst>
          </p:cNvPr>
          <p:cNvCxnSpPr/>
          <p:nvPr/>
        </p:nvCxnSpPr>
        <p:spPr>
          <a:xfrm flipV="1">
            <a:off x="4037012" y="3657600"/>
            <a:ext cx="2057400" cy="194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9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0402-5A9E-48CB-B639-1383C9F3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Can Be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DBBE-B6CF-42DD-A2A5-17028A95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973391"/>
          </a:xfrm>
        </p:spPr>
        <p:txBody>
          <a:bodyPr/>
          <a:lstStyle/>
          <a:p>
            <a:r>
              <a:rPr lang="en-US" dirty="0"/>
              <a:t>Else-if conditions don’t need to use the same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51CB8-10DB-48AF-B108-73B324B0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FA32D-20C1-47C8-B652-6D80DC66AA65}"/>
              </a:ext>
            </a:extLst>
          </p:cNvPr>
          <p:cNvSpPr txBox="1"/>
          <p:nvPr/>
        </p:nvSpPr>
        <p:spPr>
          <a:xfrm>
            <a:off x="836612" y="2142935"/>
            <a:ext cx="48006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x;</a:t>
            </a:r>
          </a:p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myIntVar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x =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myStringVar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== </a:t>
            </a:r>
            <a:r>
              <a:rPr lang="en-US" dirty="0">
                <a:solidFill>
                  <a:srgbClr val="FF5050"/>
                </a:solidFill>
              </a:rPr>
              <a:t>"Yes"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x = </a:t>
            </a:r>
            <a:r>
              <a:rPr lang="en-US" dirty="0">
                <a:solidFill>
                  <a:srgbClr val="99CC00"/>
                </a:solidFill>
              </a:rPr>
              <a:t>20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myBoolVar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x = </a:t>
            </a:r>
            <a:r>
              <a:rPr lang="en-US" dirty="0">
                <a:solidFill>
                  <a:srgbClr val="99CC00"/>
                </a:solidFill>
              </a:rPr>
              <a:t>30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else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x = </a:t>
            </a:r>
            <a:r>
              <a:rPr lang="en-US" dirty="0">
                <a:solidFill>
                  <a:srgbClr val="99CC00"/>
                </a:solidFill>
              </a:rPr>
              <a:t>40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C18E1-3CD6-4717-B4CA-D683465FF34A}"/>
              </a:ext>
            </a:extLst>
          </p:cNvPr>
          <p:cNvSpPr txBox="1"/>
          <p:nvPr/>
        </p:nvSpPr>
        <p:spPr>
          <a:xfrm>
            <a:off x="762503" y="5486400"/>
            <a:ext cx="533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(curly braces omitted to fit on the slide)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8AD6D-4FF8-4869-AFEA-F46D46479C87}"/>
              </a:ext>
            </a:extLst>
          </p:cNvPr>
          <p:cNvSpPr txBox="1"/>
          <p:nvPr/>
        </p:nvSpPr>
        <p:spPr>
          <a:xfrm>
            <a:off x="6080298" y="2378567"/>
            <a:ext cx="5604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value will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have in these situations?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C4782BB-1088-4A21-89CB-AB3B046F69BF}"/>
              </a:ext>
            </a:extLst>
          </p:cNvPr>
          <p:cNvGraphicFramePr>
            <a:graphicFrameLocks noGrp="1"/>
          </p:cNvGraphicFramePr>
          <p:nvPr/>
        </p:nvGraphicFramePr>
        <p:xfrm>
          <a:off x="6080298" y="2984656"/>
          <a:ext cx="5652914" cy="187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721">
                  <a:extLst>
                    <a:ext uri="{9D8B030D-6E8A-4147-A177-3AD203B41FA5}">
                      <a16:colId xmlns:a16="http://schemas.microsoft.com/office/drawing/2014/main" val="1421980254"/>
                    </a:ext>
                  </a:extLst>
                </a:gridCol>
                <a:gridCol w="1781298">
                  <a:extLst>
                    <a:ext uri="{9D8B030D-6E8A-4147-A177-3AD203B41FA5}">
                      <a16:colId xmlns:a16="http://schemas.microsoft.com/office/drawing/2014/main" val="1961285479"/>
                    </a:ext>
                  </a:extLst>
                </a:gridCol>
                <a:gridCol w="1607495">
                  <a:extLst>
                    <a:ext uri="{9D8B030D-6E8A-4147-A177-3AD203B41FA5}">
                      <a16:colId xmlns:a16="http://schemas.microsoft.com/office/drawing/2014/main" val="14443844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68179966"/>
                    </a:ext>
                  </a:extLst>
                </a:gridCol>
              </a:tblGrid>
              <a:tr h="467607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myIntVar</a:t>
                      </a:r>
                      <a:endParaRPr lang="en-US" sz="2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myStringVar</a:t>
                      </a:r>
                      <a:endParaRPr lang="en-US" sz="2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myBoolVar</a:t>
                      </a:r>
                      <a:endParaRPr lang="en-US" sz="2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05255"/>
                  </a:ext>
                </a:extLst>
              </a:tr>
              <a:tr h="46760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“Yes”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698775"/>
                  </a:ext>
                </a:extLst>
              </a:tr>
              <a:tr h="46760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“Yes”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34999"/>
                  </a:ext>
                </a:extLst>
              </a:tr>
              <a:tr h="46760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“yes”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4488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14F1FD1-78B2-4964-B4CA-54AD346EFACF}"/>
              </a:ext>
            </a:extLst>
          </p:cNvPr>
          <p:cNvSpPr/>
          <p:nvPr/>
        </p:nvSpPr>
        <p:spPr>
          <a:xfrm>
            <a:off x="10895012" y="3514087"/>
            <a:ext cx="457201" cy="304800"/>
          </a:xfrm>
          <a:prstGeom prst="rect">
            <a:avLst/>
          </a:prstGeom>
          <a:solidFill>
            <a:srgbClr val="CC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AC3E11-491A-44E5-AE4C-97552AE1BD63}"/>
              </a:ext>
            </a:extLst>
          </p:cNvPr>
          <p:cNvSpPr/>
          <p:nvPr/>
        </p:nvSpPr>
        <p:spPr>
          <a:xfrm>
            <a:off x="10895011" y="4480473"/>
            <a:ext cx="457201" cy="304800"/>
          </a:xfrm>
          <a:prstGeom prst="rect">
            <a:avLst/>
          </a:prstGeom>
          <a:solidFill>
            <a:srgbClr val="CC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A5F09F-BEE5-4271-BB63-6877284AA561}"/>
              </a:ext>
            </a:extLst>
          </p:cNvPr>
          <p:cNvSpPr/>
          <p:nvPr/>
        </p:nvSpPr>
        <p:spPr>
          <a:xfrm>
            <a:off x="10895010" y="3997280"/>
            <a:ext cx="457201" cy="304800"/>
          </a:xfrm>
          <a:prstGeom prst="rect">
            <a:avLst/>
          </a:prstGeom>
          <a:solidFill>
            <a:srgbClr val="E7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4C91-EAD5-4846-81D9-64A53D8F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If-Else-If vs. 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BC9B-D3DF-4D8D-BBE3-821D9B4A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685800"/>
          </a:xfrm>
        </p:spPr>
        <p:txBody>
          <a:bodyPr/>
          <a:lstStyle/>
          <a:p>
            <a:r>
              <a:rPr lang="en-US" dirty="0"/>
              <a:t>Some nested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are equivalent to </a:t>
            </a:r>
            <a:r>
              <a:rPr lang="en-US" dirty="0">
                <a:latin typeface="Consolas" panose="020B0609020204030204" pitchFamily="49" charset="0"/>
              </a:rPr>
              <a:t>if-else-if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7E5E8-A39C-4B65-9B98-8A9F2825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13999-26AD-46A3-B5F1-9F1C24DB6945}"/>
              </a:ext>
            </a:extLst>
          </p:cNvPr>
          <p:cNvSpPr txBox="1"/>
          <p:nvPr/>
        </p:nvSpPr>
        <p:spPr>
          <a:xfrm>
            <a:off x="227012" y="1910768"/>
            <a:ext cx="5486400" cy="48013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if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usCitizen</a:t>
            </a:r>
            <a:r>
              <a:rPr lang="en-US" sz="1800" dirty="0">
                <a:solidFill>
                  <a:schemeClr val="tx1"/>
                </a:solidFill>
              </a:rPr>
              <a:t> == </a:t>
            </a:r>
            <a:r>
              <a:rPr lang="en-US" sz="1800" dirty="0"/>
              <a:t>true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/>
              <a:t>if</a:t>
            </a:r>
            <a:r>
              <a:rPr lang="en-US" sz="1800" dirty="0">
                <a:solidFill>
                  <a:schemeClr val="tx1"/>
                </a:solidFill>
              </a:rPr>
              <a:t>(age &gt;= </a:t>
            </a:r>
            <a:r>
              <a:rPr lang="en-US" sz="1800" dirty="0">
                <a:solidFill>
                  <a:srgbClr val="99CC00"/>
                </a:solidFill>
              </a:rPr>
              <a:t>18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"You can vote!"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/>
              <a:t>  else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"You are too young"</a:t>
            </a:r>
          </a:p>
          <a:p>
            <a:r>
              <a:rPr lang="en-US" sz="1800" dirty="0">
                <a:solidFill>
                  <a:srgbClr val="FF5050"/>
                </a:solidFill>
              </a:rPr>
              <a:t>      </a:t>
            </a:r>
            <a:r>
              <a:rPr lang="en-US" sz="18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rgbClr val="FF5050"/>
                </a:solidFill>
              </a:rPr>
              <a:t> " to vote"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/>
              <a:t>else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"Sorry, only citizens" </a:t>
            </a:r>
          </a:p>
          <a:p>
            <a:r>
              <a:rPr lang="en-US" sz="1800" dirty="0">
                <a:solidFill>
                  <a:srgbClr val="FF5050"/>
                </a:solidFill>
              </a:rPr>
              <a:t>    </a:t>
            </a:r>
            <a:r>
              <a:rPr lang="en-US" sz="18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rgbClr val="FF5050"/>
                </a:solidFill>
              </a:rPr>
              <a:t> " can vote"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D481A-00F2-4DC2-BB24-659C24D9CF9F}"/>
              </a:ext>
            </a:extLst>
          </p:cNvPr>
          <p:cNvSpPr txBox="1"/>
          <p:nvPr/>
        </p:nvSpPr>
        <p:spPr>
          <a:xfrm>
            <a:off x="6170612" y="2133600"/>
            <a:ext cx="5486400" cy="39703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if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usCitizen</a:t>
            </a:r>
            <a:r>
              <a:rPr lang="en-US" sz="1800" dirty="0">
                <a:solidFill>
                  <a:schemeClr val="tx1"/>
                </a:solidFill>
              </a:rPr>
              <a:t> == </a:t>
            </a:r>
            <a:r>
              <a:rPr lang="en-US" sz="1800" dirty="0"/>
              <a:t>true </a:t>
            </a:r>
            <a:r>
              <a:rPr lang="en-US" sz="1800" dirty="0">
                <a:solidFill>
                  <a:schemeClr val="tx1"/>
                </a:solidFill>
              </a:rPr>
              <a:t>&amp;&amp;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age &gt;= </a:t>
            </a:r>
            <a:r>
              <a:rPr lang="en-US" sz="1800" dirty="0">
                <a:solidFill>
                  <a:srgbClr val="99CC00"/>
                </a:solidFill>
              </a:rPr>
              <a:t>18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rgbClr val="66FFCC"/>
                </a:solidFill>
              </a:rPr>
              <a:t>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"You can vote!"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/>
              <a:t>else if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usCitizen</a:t>
            </a:r>
            <a:r>
              <a:rPr lang="en-US" sz="1800" dirty="0">
                <a:solidFill>
                  <a:schemeClr val="tx1"/>
                </a:solidFill>
              </a:rPr>
              <a:t> == </a:t>
            </a:r>
            <a:r>
              <a:rPr lang="en-US" sz="1800" dirty="0"/>
              <a:t>true </a:t>
            </a:r>
            <a:r>
              <a:rPr lang="en-US" sz="1800" dirty="0">
                <a:solidFill>
                  <a:schemeClr val="tx1"/>
                </a:solidFill>
              </a:rPr>
              <a:t>&amp;&amp;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age &lt; </a:t>
            </a:r>
            <a:r>
              <a:rPr lang="en-US" sz="1800" dirty="0">
                <a:solidFill>
                  <a:srgbClr val="99CC00"/>
                </a:solidFill>
              </a:rPr>
              <a:t>18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"You are too young"</a:t>
            </a:r>
          </a:p>
          <a:p>
            <a:r>
              <a:rPr lang="en-US" sz="1800" dirty="0">
                <a:solidFill>
                  <a:srgbClr val="FF5050"/>
                </a:solidFill>
              </a:rPr>
              <a:t>    </a:t>
            </a:r>
            <a:r>
              <a:rPr lang="en-US" sz="18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rgbClr val="FF5050"/>
                </a:solidFill>
              </a:rPr>
              <a:t> " to vote"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/>
              <a:t>else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"Sorry, only citizens" </a:t>
            </a:r>
          </a:p>
          <a:p>
            <a:r>
              <a:rPr lang="en-US" sz="1800" dirty="0">
                <a:solidFill>
                  <a:srgbClr val="FF5050"/>
                </a:solidFill>
              </a:rPr>
              <a:t>    </a:t>
            </a:r>
            <a:r>
              <a:rPr lang="en-US" sz="18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rgbClr val="FF5050"/>
                </a:solidFill>
              </a:rPr>
              <a:t> " can vote"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E9DA1E-A93E-4B7B-B398-5FDD72F0E722}"/>
              </a:ext>
            </a:extLst>
          </p:cNvPr>
          <p:cNvCxnSpPr/>
          <p:nvPr/>
        </p:nvCxnSpPr>
        <p:spPr>
          <a:xfrm>
            <a:off x="2970212" y="2133600"/>
            <a:ext cx="4114800" cy="114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FD0A00-BF7A-4BB7-A4CF-AF2345409F09}"/>
              </a:ext>
            </a:extLst>
          </p:cNvPr>
          <p:cNvCxnSpPr/>
          <p:nvPr/>
        </p:nvCxnSpPr>
        <p:spPr>
          <a:xfrm flipV="1">
            <a:off x="1217612" y="3505200"/>
            <a:ext cx="49530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6A578A4-711A-430F-B73F-72CE0DD1A97D}"/>
              </a:ext>
            </a:extLst>
          </p:cNvPr>
          <p:cNvSpPr/>
          <p:nvPr/>
        </p:nvSpPr>
        <p:spPr>
          <a:xfrm>
            <a:off x="8797403" y="2085584"/>
            <a:ext cx="457200" cy="457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6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45C5-6475-434B-A9D6-CA64FE4B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If-Else-If vs. 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7AEF-4893-4B1F-90F5-A58B06AA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38200"/>
          </a:xfrm>
        </p:spPr>
        <p:txBody>
          <a:bodyPr>
            <a:normAutofit/>
          </a:bodyPr>
          <a:lstStyle/>
          <a:p>
            <a:r>
              <a:rPr lang="en-US" dirty="0"/>
              <a:t>Nested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with other code are harder to rewrite: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66170-2BDE-4B81-B0A2-F640CA21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98C97-77FE-4AB9-9512-50F6526014F4}"/>
              </a:ext>
            </a:extLst>
          </p:cNvPr>
          <p:cNvSpPr txBox="1"/>
          <p:nvPr/>
        </p:nvSpPr>
        <p:spPr>
          <a:xfrm>
            <a:off x="2665412" y="1933016"/>
            <a:ext cx="6858000" cy="48013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if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usCitizen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"How old are you?"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/>
              <a:t>int</a:t>
            </a:r>
            <a:r>
              <a:rPr lang="en-US" sz="1800" dirty="0">
                <a:solidFill>
                  <a:schemeClr val="tx1"/>
                </a:solidFill>
              </a:rPr>
              <a:t> age = </a:t>
            </a:r>
            <a:r>
              <a:rPr lang="en-US" sz="1800" dirty="0" err="1"/>
              <a:t>int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Parse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ReadLine</a:t>
            </a:r>
            <a:r>
              <a:rPr lang="en-US" sz="1800" dirty="0">
                <a:solidFill>
                  <a:schemeClr val="tx1"/>
                </a:solidFill>
              </a:rPr>
              <a:t>());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/>
              <a:t>if</a:t>
            </a:r>
            <a:r>
              <a:rPr lang="en-US" sz="1800" dirty="0">
                <a:solidFill>
                  <a:schemeClr val="tx1"/>
                </a:solidFill>
              </a:rPr>
              <a:t>(age &gt;= </a:t>
            </a:r>
            <a:r>
              <a:rPr lang="en-US" sz="1800" dirty="0">
                <a:solidFill>
                  <a:srgbClr val="99CC00"/>
                </a:solidFill>
              </a:rPr>
              <a:t>18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"You can vote!"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/>
              <a:t>  else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"You are too young to vote"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/>
              <a:t>else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"Sorry, only citizens can vote"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1082F-2736-48ED-974C-39F06347D5EE}"/>
              </a:ext>
            </a:extLst>
          </p:cNvPr>
          <p:cNvSpPr txBox="1"/>
          <p:nvPr/>
        </p:nvSpPr>
        <p:spPr>
          <a:xfrm>
            <a:off x="8456612" y="2191073"/>
            <a:ext cx="3659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ask for the user’s age if they are a citizen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4599C8-FACE-4F0A-A298-FA5C42640099}"/>
              </a:ext>
            </a:extLst>
          </p:cNvPr>
          <p:cNvCxnSpPr/>
          <p:nvPr/>
        </p:nvCxnSpPr>
        <p:spPr>
          <a:xfrm flipH="1">
            <a:off x="7847012" y="2438400"/>
            <a:ext cx="6096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89BE60-EE84-4D59-AF78-E220B7834767}"/>
              </a:ext>
            </a:extLst>
          </p:cNvPr>
          <p:cNvSpPr txBox="1"/>
          <p:nvPr/>
        </p:nvSpPr>
        <p:spPr>
          <a:xfrm>
            <a:off x="227011" y="2606571"/>
            <a:ext cx="2514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age</a:t>
            </a:r>
            <a:r>
              <a:rPr lang="en-US" dirty="0"/>
              <a:t> only exists within this block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CECC14-0473-4F92-BF16-BEF8B6B75E64}"/>
              </a:ext>
            </a:extLst>
          </p:cNvPr>
          <p:cNvCxnSpPr/>
          <p:nvPr/>
        </p:nvCxnSpPr>
        <p:spPr>
          <a:xfrm>
            <a:off x="2360612" y="2835171"/>
            <a:ext cx="609600" cy="60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569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45C5-6475-434B-A9D6-CA64FE4B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If-Else-If vs. 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7AEF-4893-4B1F-90F5-A58B06AA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599"/>
            <a:ext cx="6400799" cy="4876801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if-else-if</a:t>
            </a:r>
            <a:r>
              <a:rPr lang="en-US" dirty="0"/>
              <a:t> statement can always be written as a nested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If-else-if</a:t>
            </a:r>
            <a:r>
              <a:rPr lang="en-US" dirty="0"/>
              <a:t> is easier to read, so prefer it when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66170-2BDE-4B81-B0A2-F640CA21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24547-A5EA-44BA-A777-E9056E4B0183}"/>
              </a:ext>
            </a:extLst>
          </p:cNvPr>
          <p:cNvSpPr txBox="1"/>
          <p:nvPr/>
        </p:nvSpPr>
        <p:spPr>
          <a:xfrm>
            <a:off x="6693029" y="1371599"/>
            <a:ext cx="5257800" cy="50783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if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myRoom.</a:t>
            </a:r>
            <a:r>
              <a:rPr lang="en-US" sz="1800" dirty="0" err="1">
                <a:solidFill>
                  <a:srgbClr val="CC9900"/>
                </a:solidFill>
              </a:rPr>
              <a:t>GetNumber</a:t>
            </a:r>
            <a:r>
              <a:rPr lang="en-US" sz="1800" dirty="0">
                <a:solidFill>
                  <a:schemeClr val="tx1"/>
                </a:solidFill>
              </a:rPr>
              <a:t>() &gt;= </a:t>
            </a:r>
            <a:r>
              <a:rPr lang="en-US" sz="1800" dirty="0">
                <a:solidFill>
                  <a:srgbClr val="99CC00"/>
                </a:solidFill>
              </a:rPr>
              <a:t>300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"Third floor"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/>
              <a:t>else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/>
              <a:t>if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myRoom.</a:t>
            </a:r>
            <a:r>
              <a:rPr lang="en-US" sz="1800" dirty="0" err="1">
                <a:solidFill>
                  <a:srgbClr val="CC9900"/>
                </a:solidFill>
              </a:rPr>
              <a:t>GetNumber</a:t>
            </a:r>
            <a:r>
              <a:rPr lang="en-US" sz="1800" dirty="0">
                <a:solidFill>
                  <a:schemeClr val="tx1"/>
                </a:solidFill>
              </a:rPr>
              <a:t>() &gt;= </a:t>
            </a:r>
            <a:r>
              <a:rPr lang="en-US" sz="1800" dirty="0">
                <a:solidFill>
                  <a:srgbClr val="99CC00"/>
                </a:solidFill>
              </a:rPr>
              <a:t>200</a:t>
            </a:r>
            <a:r>
              <a:rPr lang="en-US" sz="1800" dirty="0">
                <a:solidFill>
                  <a:schemeClr val="tx1"/>
                </a:solidFill>
              </a:rPr>
              <a:t>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"Second floor"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/>
              <a:t>  else</a:t>
            </a:r>
          </a:p>
          <a:p>
            <a:r>
              <a:rPr lang="en-US" sz="1800" dirty="0"/>
              <a:t>  </a:t>
            </a:r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/>
              <a:t>    if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myRoom.</a:t>
            </a:r>
            <a:r>
              <a:rPr lang="en-US" sz="1800" dirty="0" err="1">
                <a:solidFill>
                  <a:srgbClr val="CC9900"/>
                </a:solidFill>
              </a:rPr>
              <a:t>GetNumber</a:t>
            </a:r>
            <a:r>
              <a:rPr lang="en-US" sz="1800" dirty="0">
                <a:solidFill>
                  <a:schemeClr val="tx1"/>
                </a:solidFill>
              </a:rPr>
              <a:t>() &gt;= </a:t>
            </a:r>
            <a:r>
              <a:rPr lang="en-US" sz="1800" dirty="0">
                <a:solidFill>
                  <a:srgbClr val="99CC00"/>
                </a:solidFill>
              </a:rPr>
              <a:t>100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"First floor"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3065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and if-else statements</a:t>
            </a:r>
          </a:p>
          <a:p>
            <a:r>
              <a:rPr lang="en-US" dirty="0"/>
              <a:t>Nested if statements</a:t>
            </a:r>
          </a:p>
          <a:p>
            <a:r>
              <a:rPr lang="en-US" dirty="0"/>
              <a:t>If-else-if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69807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and if-else statements</a:t>
            </a:r>
          </a:p>
          <a:p>
            <a:r>
              <a:rPr lang="en-US" dirty="0"/>
              <a:t>Nested if statements</a:t>
            </a:r>
          </a:p>
          <a:p>
            <a:r>
              <a:rPr lang="en-US" dirty="0"/>
              <a:t>If-else-if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6A9F-89A6-4F63-AB65-26C2883A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133D-7F1A-4A69-83A2-1400DBEA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statement: Execute a code block </a:t>
            </a:r>
            <a:r>
              <a:rPr lang="en-US" b="1" dirty="0"/>
              <a:t>only</a:t>
            </a:r>
            <a:r>
              <a:rPr lang="en-US" dirty="0"/>
              <a:t> if a condition is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6CECC-5550-451B-864C-E18FF271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8F535-C3DE-4AEA-AF58-9FEC05112A5B}"/>
              </a:ext>
            </a:extLst>
          </p:cNvPr>
          <p:cNvSpPr txBox="1"/>
          <p:nvPr/>
        </p:nvSpPr>
        <p:spPr>
          <a:xfrm>
            <a:off x="2817812" y="2143119"/>
            <a:ext cx="6553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your age"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age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  <a:endParaRPr lang="en-US" dirty="0"/>
          </a:p>
          <a:p>
            <a:pPr>
              <a:lnSpc>
                <a:spcPct val="113000"/>
              </a:lnSpc>
            </a:pP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(age &gt;= </a:t>
            </a:r>
            <a:r>
              <a:rPr lang="en-US" dirty="0">
                <a:solidFill>
                  <a:srgbClr val="99CC00"/>
                </a:solidFill>
              </a:rPr>
              <a:t>18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 can vote!"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"Goodbye"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08A9C-FD34-4042-B680-40D1ACCC63A4}"/>
              </a:ext>
            </a:extLst>
          </p:cNvPr>
          <p:cNvSpPr txBox="1"/>
          <p:nvPr/>
        </p:nvSpPr>
        <p:spPr>
          <a:xfrm>
            <a:off x="6399212" y="2932226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99629A-85DC-4159-B5EB-A6A671F639F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027612" y="3163059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0AF735-46DC-424A-B771-85C3D69D1E87}"/>
              </a:ext>
            </a:extLst>
          </p:cNvPr>
          <p:cNvSpPr/>
          <p:nvPr/>
        </p:nvSpPr>
        <p:spPr>
          <a:xfrm>
            <a:off x="2817812" y="3281654"/>
            <a:ext cx="381000" cy="4616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81F5F2-0927-4177-8E45-AA55B4B07DFA}"/>
              </a:ext>
            </a:extLst>
          </p:cNvPr>
          <p:cNvSpPr/>
          <p:nvPr/>
        </p:nvSpPr>
        <p:spPr>
          <a:xfrm>
            <a:off x="2817812" y="4072841"/>
            <a:ext cx="381000" cy="4616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6D9CE-C20E-4C19-A4D5-5CE0126EFB54}"/>
              </a:ext>
            </a:extLst>
          </p:cNvPr>
          <p:cNvSpPr txBox="1"/>
          <p:nvPr/>
        </p:nvSpPr>
        <p:spPr>
          <a:xfrm>
            <a:off x="455613" y="348856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block marked by </a:t>
            </a:r>
            <a:r>
              <a:rPr lang="en-US" dirty="0">
                <a:latin typeface="Consolas" panose="020B0609020204030204" pitchFamily="49" charset="0"/>
              </a:rPr>
              <a:t>{}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5802C-6A34-4468-ABF2-5FB5337B4FE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125167" y="3512487"/>
            <a:ext cx="692645" cy="23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0CE3FE-0798-4598-A606-CAE008180E4F}"/>
              </a:ext>
            </a:extLst>
          </p:cNvPr>
          <p:cNvSpPr/>
          <p:nvPr/>
        </p:nvSpPr>
        <p:spPr>
          <a:xfrm>
            <a:off x="3082124" y="5182030"/>
            <a:ext cx="2707488" cy="15394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Enter your age</a:t>
            </a:r>
          </a:p>
          <a:p>
            <a:r>
              <a:rPr lang="en-US" dirty="0">
                <a:latin typeface="Consolas" panose="020B0609020204030204" pitchFamily="49" charset="0"/>
              </a:rPr>
              <a:t>20</a:t>
            </a:r>
          </a:p>
          <a:p>
            <a:r>
              <a:rPr lang="en-US" dirty="0">
                <a:latin typeface="Consolas" panose="020B0609020204030204" pitchFamily="49" charset="0"/>
              </a:rPr>
              <a:t>You can vote!</a:t>
            </a:r>
          </a:p>
          <a:p>
            <a:r>
              <a:rPr lang="en-US" dirty="0">
                <a:latin typeface="Consolas" panose="020B0609020204030204" pitchFamily="49" charset="0"/>
              </a:rPr>
              <a:t>Goodbye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069-179C-490A-8EE0-8DE58942DD8E}"/>
              </a:ext>
            </a:extLst>
          </p:cNvPr>
          <p:cNvSpPr/>
          <p:nvPr/>
        </p:nvSpPr>
        <p:spPr>
          <a:xfrm>
            <a:off x="6685147" y="5364592"/>
            <a:ext cx="2707488" cy="1174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Enter your age</a:t>
            </a:r>
          </a:p>
          <a:p>
            <a:r>
              <a:rPr lang="en-US" dirty="0">
                <a:latin typeface="Consolas" panose="020B0609020204030204" pitchFamily="49" charset="0"/>
              </a:rPr>
              <a:t>17</a:t>
            </a:r>
          </a:p>
          <a:p>
            <a:r>
              <a:rPr lang="en-US" dirty="0">
                <a:latin typeface="Consolas" panose="020B0609020204030204" pitchFamily="49" charset="0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60307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A236-8A8D-4AF3-8E4F-556518EE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0939-D659-44BF-9671-21444F083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8000999" cy="4754564"/>
          </a:xfrm>
        </p:spPr>
        <p:txBody>
          <a:bodyPr>
            <a:normAutofit/>
          </a:bodyPr>
          <a:lstStyle/>
          <a:p>
            <a:r>
              <a:rPr lang="en-US" dirty="0"/>
              <a:t>Expression in parentheses must produce a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value</a:t>
            </a:r>
          </a:p>
          <a:p>
            <a:r>
              <a:rPr lang="en-US" dirty="0"/>
              <a:t>No semicolon after parentheses</a:t>
            </a:r>
          </a:p>
          <a:p>
            <a:r>
              <a:rPr lang="en-US" dirty="0"/>
              <a:t>Statement block executed/skipped based on condition</a:t>
            </a:r>
          </a:p>
          <a:p>
            <a:r>
              <a:rPr lang="en-US" dirty="0"/>
              <a:t>Curly braces can be omitted if “statement block” is just </a:t>
            </a:r>
            <a:r>
              <a:rPr lang="en-US" b="1" dirty="0"/>
              <a:t>one</a:t>
            </a:r>
            <a:r>
              <a:rPr lang="en-US" dirty="0"/>
              <a:t>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7F8A4-CA9E-4220-BB48-85767392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519A2-C469-4128-9004-9341DCDE83C6}"/>
              </a:ext>
            </a:extLst>
          </p:cNvPr>
          <p:cNvSpPr txBox="1"/>
          <p:nvPr/>
        </p:nvSpPr>
        <p:spPr>
          <a:xfrm>
            <a:off x="8703795" y="1600200"/>
            <a:ext cx="27432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(&lt;condition&gt;)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964B0-7C89-481F-8B6D-FDF813FD31A4}"/>
              </a:ext>
            </a:extLst>
          </p:cNvPr>
          <p:cNvSpPr txBox="1"/>
          <p:nvPr/>
        </p:nvSpPr>
        <p:spPr>
          <a:xfrm>
            <a:off x="8703795" y="4267200"/>
            <a:ext cx="27432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(&lt;condition&gt;)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C1E0D-B6C7-48E5-8E77-6D3AA5A2C5E2}"/>
              </a:ext>
            </a:extLst>
          </p:cNvPr>
          <p:cNvSpPr txBox="1"/>
          <p:nvPr/>
        </p:nvSpPr>
        <p:spPr>
          <a:xfrm>
            <a:off x="2665412" y="5322042"/>
            <a:ext cx="5885983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(age &gt;= </a:t>
            </a:r>
            <a:r>
              <a:rPr lang="en-US" dirty="0">
                <a:solidFill>
                  <a:srgbClr val="99CC00"/>
                </a:solidFill>
              </a:rPr>
              <a:t>18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 can vote!"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"Goodbye"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911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B690-E9C5-4AED-B422-B5F04FBE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533D-6B0F-420B-AB67-15EEF288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81254"/>
          </a:xfrm>
        </p:spPr>
        <p:txBody>
          <a:bodyPr/>
          <a:lstStyle/>
          <a:p>
            <a:r>
              <a:rPr lang="en-US" dirty="0"/>
              <a:t>Choose </a:t>
            </a:r>
            <a:r>
              <a:rPr lang="en-US" i="1" dirty="0"/>
              <a:t>which</a:t>
            </a:r>
            <a:r>
              <a:rPr lang="en-US" dirty="0"/>
              <a:t> code to execute, depending on condition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BF70A-AC8F-4C15-AC3A-4573D9CF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4698E-0C21-4336-BEBD-678A4C63C711}"/>
              </a:ext>
            </a:extLst>
          </p:cNvPr>
          <p:cNvSpPr txBox="1"/>
          <p:nvPr/>
        </p:nvSpPr>
        <p:spPr>
          <a:xfrm>
            <a:off x="3351212" y="2286000"/>
            <a:ext cx="7772400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(age &gt;= </a:t>
            </a:r>
            <a:r>
              <a:rPr lang="en-US" dirty="0">
                <a:solidFill>
                  <a:srgbClr val="99CC00"/>
                </a:solidFill>
              </a:rPr>
              <a:t>18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 can vote!"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3000"/>
              </a:lnSpc>
            </a:pPr>
            <a:r>
              <a:rPr lang="en-US" dirty="0"/>
              <a:t>else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 are too young to vote"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"Goodbye"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D5597-2E25-45A5-B617-0BC7E1908DFF}"/>
              </a:ext>
            </a:extLst>
          </p:cNvPr>
          <p:cNvSpPr txBox="1"/>
          <p:nvPr/>
        </p:nvSpPr>
        <p:spPr>
          <a:xfrm>
            <a:off x="6932612" y="2306171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B74923-537B-4AD8-A530-262AD15E5B4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61012" y="2537004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2518BA1C-A2B9-4B63-83F2-15899438052E}"/>
              </a:ext>
            </a:extLst>
          </p:cNvPr>
          <p:cNvSpPr/>
          <p:nvPr/>
        </p:nvSpPr>
        <p:spPr>
          <a:xfrm>
            <a:off x="2970212" y="2819400"/>
            <a:ext cx="304800" cy="990600"/>
          </a:xfrm>
          <a:prstGeom prst="leftBrace">
            <a:avLst>
              <a:gd name="adj1" fmla="val 3921"/>
              <a:gd name="adj2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1114B-2591-4493-9C6F-AD02F628C3D0}"/>
              </a:ext>
            </a:extLst>
          </p:cNvPr>
          <p:cNvSpPr txBox="1"/>
          <p:nvPr/>
        </p:nvSpPr>
        <p:spPr>
          <a:xfrm>
            <a:off x="646113" y="2714535"/>
            <a:ext cx="2324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block to execute if condition is </a:t>
            </a:r>
            <a:r>
              <a:rPr lang="en-US" b="1" dirty="0"/>
              <a:t>true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854D47A-D2E1-4144-984E-873AA182073D}"/>
              </a:ext>
            </a:extLst>
          </p:cNvPr>
          <p:cNvSpPr/>
          <p:nvPr/>
        </p:nvSpPr>
        <p:spPr>
          <a:xfrm>
            <a:off x="2977589" y="4300818"/>
            <a:ext cx="304800" cy="990600"/>
          </a:xfrm>
          <a:prstGeom prst="leftBrace">
            <a:avLst>
              <a:gd name="adj1" fmla="val 3921"/>
              <a:gd name="adj2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80E76-9362-4D0B-BE5C-5A342F77F6DA}"/>
              </a:ext>
            </a:extLst>
          </p:cNvPr>
          <p:cNvSpPr txBox="1"/>
          <p:nvPr/>
        </p:nvSpPr>
        <p:spPr>
          <a:xfrm>
            <a:off x="684212" y="4195953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block to execute if condition is </a:t>
            </a:r>
            <a:r>
              <a:rPr lang="en-US" b="1" dirty="0"/>
              <a:t>false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C3800A-87B5-4E0B-88DB-F67C0715C276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284412" y="3314699"/>
            <a:ext cx="685800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BCCE31-23AE-467B-A451-4D8D38688CAF}"/>
              </a:ext>
            </a:extLst>
          </p:cNvPr>
          <p:cNvCxnSpPr>
            <a:stCxn id="10" idx="1"/>
          </p:cNvCxnSpPr>
          <p:nvPr/>
        </p:nvCxnSpPr>
        <p:spPr>
          <a:xfrm flipH="1">
            <a:off x="2284412" y="4796118"/>
            <a:ext cx="693177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D4A784-E5B2-48C1-9959-9C5592ED7D62}"/>
              </a:ext>
            </a:extLst>
          </p:cNvPr>
          <p:cNvSpPr txBox="1"/>
          <p:nvPr/>
        </p:nvSpPr>
        <p:spPr>
          <a:xfrm>
            <a:off x="2360612" y="6077249"/>
            <a:ext cx="6159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executing one of the two, continue here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62753-EBAD-4471-90A4-F2F45A6ED065}"/>
              </a:ext>
            </a:extLst>
          </p:cNvPr>
          <p:cNvCxnSpPr/>
          <p:nvPr/>
        </p:nvCxnSpPr>
        <p:spPr>
          <a:xfrm flipV="1">
            <a:off x="3122612" y="5760259"/>
            <a:ext cx="381000" cy="435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642929-9D66-49B5-AA63-5E00399DC912}"/>
              </a:ext>
            </a:extLst>
          </p:cNvPr>
          <p:cNvSpPr txBox="1"/>
          <p:nvPr/>
        </p:nvSpPr>
        <p:spPr>
          <a:xfrm>
            <a:off x="5580902" y="3842937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no semicolon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51FB43-75B2-421C-B12A-02F50F3888F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209302" y="407377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75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42E9-D214-46C4-973A-ACB37959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vs. If-Else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1BF5-21A6-490B-B111-1268C2C0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3BAF1-F50F-464A-AACA-46EB9AFAA0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7643964" cy="4760704"/>
          </a:xfrm>
        </p:spPr>
        <p:txBody>
          <a:bodyPr>
            <a:normAutofit/>
          </a:bodyPr>
          <a:lstStyle/>
          <a:p>
            <a:r>
              <a:rPr lang="en-US" dirty="0"/>
              <a:t>if statement</a:t>
            </a:r>
          </a:p>
          <a:p>
            <a:pPr lvl="1"/>
            <a:r>
              <a:rPr lang="en-US" dirty="0"/>
              <a:t>If condition is true, code block is executed</a:t>
            </a:r>
          </a:p>
          <a:p>
            <a:pPr lvl="1"/>
            <a:r>
              <a:rPr lang="en-US" dirty="0"/>
              <a:t>If false, code block is skipped – nothing happens</a:t>
            </a:r>
          </a:p>
          <a:p>
            <a:r>
              <a:rPr lang="en-US" dirty="0"/>
              <a:t>if-else statement</a:t>
            </a:r>
          </a:p>
          <a:p>
            <a:pPr lvl="1"/>
            <a:r>
              <a:rPr lang="en-US" dirty="0"/>
              <a:t>If condition is true, </a:t>
            </a:r>
            <a:r>
              <a:rPr lang="en-US" i="1" dirty="0"/>
              <a:t>first</a:t>
            </a:r>
            <a:r>
              <a:rPr lang="en-US" dirty="0"/>
              <a:t> block (“if block”) is executed</a:t>
            </a:r>
          </a:p>
          <a:p>
            <a:pPr lvl="1"/>
            <a:r>
              <a:rPr lang="en-US" dirty="0"/>
              <a:t>If false, </a:t>
            </a:r>
            <a:r>
              <a:rPr lang="en-US" i="1" dirty="0"/>
              <a:t>second</a:t>
            </a:r>
            <a:r>
              <a:rPr lang="en-US" dirty="0"/>
              <a:t> block (“else block”) is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50EC6-3709-4635-A2BE-9F93A8EE0602}"/>
              </a:ext>
            </a:extLst>
          </p:cNvPr>
          <p:cNvSpPr txBox="1"/>
          <p:nvPr/>
        </p:nvSpPr>
        <p:spPr>
          <a:xfrm>
            <a:off x="8456612" y="1219200"/>
            <a:ext cx="27432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(&lt;condition&gt;)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67AEB-DE2A-4064-A038-6A1E26434FC0}"/>
              </a:ext>
            </a:extLst>
          </p:cNvPr>
          <p:cNvSpPr txBox="1"/>
          <p:nvPr/>
        </p:nvSpPr>
        <p:spPr>
          <a:xfrm>
            <a:off x="8456612" y="3048000"/>
            <a:ext cx="2743200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(&lt;condition&gt;)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443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and if-else statements</a:t>
            </a:r>
          </a:p>
          <a:p>
            <a:r>
              <a:rPr lang="en-US" b="1" dirty="0"/>
              <a:t>Nested if statements</a:t>
            </a:r>
          </a:p>
          <a:p>
            <a:r>
              <a:rPr lang="en-US" dirty="0"/>
              <a:t>If-else-if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01346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9854-5A08-4701-81CE-9E1CEA1F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3B55-D3D3-4D7A-8309-33F1DAA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133600"/>
          </a:xfrm>
        </p:spPr>
        <p:txBody>
          <a:bodyPr/>
          <a:lstStyle/>
          <a:p>
            <a:r>
              <a:rPr lang="en-US" dirty="0"/>
              <a:t>Once you know a condition is true/false, there might be a further condition to test</a:t>
            </a:r>
          </a:p>
          <a:p>
            <a:r>
              <a:rPr lang="en-US" dirty="0"/>
              <a:t>Example with voting: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AAE49-550E-4E99-8360-85FDCCB4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2BA561-6AD9-4261-A362-95CD5C05A5DB}"/>
              </a:ext>
            </a:extLst>
          </p:cNvPr>
          <p:cNvSpPr/>
          <p:nvPr/>
        </p:nvSpPr>
        <p:spPr>
          <a:xfrm>
            <a:off x="1065212" y="3814346"/>
            <a:ext cx="1676400" cy="677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Input age and citizenship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8BF3236E-A08D-47F3-A94E-AB56F92837DE}"/>
              </a:ext>
            </a:extLst>
          </p:cNvPr>
          <p:cNvSpPr/>
          <p:nvPr/>
        </p:nvSpPr>
        <p:spPr>
          <a:xfrm>
            <a:off x="3579812" y="3657600"/>
            <a:ext cx="1571318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/>
              <a:t>US Citizen?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75520A-F591-4044-8326-200DBAD012C5}"/>
              </a:ext>
            </a:extLst>
          </p:cNvPr>
          <p:cNvSpPr/>
          <p:nvPr/>
        </p:nvSpPr>
        <p:spPr>
          <a:xfrm>
            <a:off x="3641571" y="5286891"/>
            <a:ext cx="1447800" cy="659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Ineligible to vote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D04D40-36DD-44BE-9087-C7F803C94333}"/>
              </a:ext>
            </a:extLst>
          </p:cNvPr>
          <p:cNvSpPr/>
          <p:nvPr/>
        </p:nvSpPr>
        <p:spPr>
          <a:xfrm>
            <a:off x="6475412" y="3657600"/>
            <a:ext cx="1571318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/>
              <a:t>Age over 18?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2BC16F-9FDE-47B2-913E-E6F1523AAEBC}"/>
              </a:ext>
            </a:extLst>
          </p:cNvPr>
          <p:cNvSpPr/>
          <p:nvPr/>
        </p:nvSpPr>
        <p:spPr>
          <a:xfrm>
            <a:off x="6682350" y="5286891"/>
            <a:ext cx="1157441" cy="661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Too young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F31518-BBB4-48BE-ADF9-CD4793C88C95}"/>
              </a:ext>
            </a:extLst>
          </p:cNvPr>
          <p:cNvSpPr/>
          <p:nvPr/>
        </p:nvSpPr>
        <p:spPr>
          <a:xfrm>
            <a:off x="9347503" y="3880982"/>
            <a:ext cx="1157441" cy="543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Can vote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A38EC7-3CE0-4E86-A748-08327A59F6C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741612" y="4152900"/>
            <a:ext cx="8382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B00E04-C35B-47D8-B260-34B347E97E4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151130" y="4152900"/>
            <a:ext cx="13242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862D11-455C-4D83-9D14-41FED4274F9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365471" y="4648200"/>
            <a:ext cx="0" cy="638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54F3F6-C76D-4FB0-9B00-AED95E35A25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261071" y="4648200"/>
            <a:ext cx="0" cy="638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1A7A8D-A239-4523-8556-D89C69F67C7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8046730" y="4152900"/>
            <a:ext cx="13007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B582AA-90B0-458A-B996-24FFE7742A0F}"/>
              </a:ext>
            </a:extLst>
          </p:cNvPr>
          <p:cNvSpPr txBox="1"/>
          <p:nvPr/>
        </p:nvSpPr>
        <p:spPr>
          <a:xfrm>
            <a:off x="3755962" y="478287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88A8C4-8F81-43C2-8D02-EDE494DA5E6A}"/>
              </a:ext>
            </a:extLst>
          </p:cNvPr>
          <p:cNvSpPr txBox="1"/>
          <p:nvPr/>
        </p:nvSpPr>
        <p:spPr>
          <a:xfrm>
            <a:off x="6651561" y="478287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false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A4122-FB6A-4C65-8E6E-BDA74BE21348}"/>
              </a:ext>
            </a:extLst>
          </p:cNvPr>
          <p:cNvSpPr txBox="1"/>
          <p:nvPr/>
        </p:nvSpPr>
        <p:spPr>
          <a:xfrm>
            <a:off x="5516427" y="381434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8EA28B-A082-4639-8FBB-DCDA02A53ADB}"/>
              </a:ext>
            </a:extLst>
          </p:cNvPr>
          <p:cNvSpPr txBox="1"/>
          <p:nvPr/>
        </p:nvSpPr>
        <p:spPr>
          <a:xfrm>
            <a:off x="8318331" y="381434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375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5AFF-2D66-45B3-A006-9C68ABA1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EFD7-B82D-40E0-B493-2057EEA3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blocks can contain any statements, including if statements</a:t>
            </a:r>
          </a:p>
          <a:p>
            <a:r>
              <a:rPr lang="en-US" dirty="0"/>
              <a:t>Within an if block, you know its condition is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50924-4745-4A39-BDA9-38253366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9C988-1EF4-40E4-B81F-56C77A83FD5C}"/>
              </a:ext>
            </a:extLst>
          </p:cNvPr>
          <p:cNvSpPr txBox="1"/>
          <p:nvPr/>
        </p:nvSpPr>
        <p:spPr>
          <a:xfrm>
            <a:off x="1979612" y="2729143"/>
            <a:ext cx="84582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usCitizen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/>
              <a:t>true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2D050"/>
                </a:solidFill>
              </a:rPr>
              <a:t>//At this point we know the user is a citizen</a:t>
            </a:r>
          </a:p>
          <a:p>
            <a:r>
              <a:rPr lang="en-US" dirty="0">
                <a:solidFill>
                  <a:srgbClr val="92D050"/>
                </a:solidFill>
              </a:rPr>
              <a:t>  //Now we need to determine if they are old enough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"Sorry, only citizens can vote"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3413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31158</TotalTime>
  <Words>1405</Words>
  <Application>Microsoft Office PowerPoint</Application>
  <PresentationFormat>Custom</PresentationFormat>
  <Paragraphs>321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If Statements</vt:lpstr>
      <vt:lpstr>Outline</vt:lpstr>
      <vt:lpstr>Conditional Execution</vt:lpstr>
      <vt:lpstr>If Statement Rules</vt:lpstr>
      <vt:lpstr>If-Else Statements</vt:lpstr>
      <vt:lpstr>If vs. If-Else</vt:lpstr>
      <vt:lpstr>Outline</vt:lpstr>
      <vt:lpstr>More Complex Decisions</vt:lpstr>
      <vt:lpstr>Nesting If Statements</vt:lpstr>
      <vt:lpstr>Nesting If Statements</vt:lpstr>
      <vt:lpstr>Outline</vt:lpstr>
      <vt:lpstr>Mutually Exclusive Conditions</vt:lpstr>
      <vt:lpstr>If-Else-If Syntax</vt:lpstr>
      <vt:lpstr>Floors Problem</vt:lpstr>
      <vt:lpstr>Conditions Can Be Different</vt:lpstr>
      <vt:lpstr>If-Else-If vs. Nested If</vt:lpstr>
      <vt:lpstr>If-Else-If vs. Nested If</vt:lpstr>
      <vt:lpstr>If-Else-If vs. Nested If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If, If-Else, and If-Else-If Statements</dc:title>
  <dc:creator>Edward Tremel</dc:creator>
  <cp:lastModifiedBy>Tremel, Edward J.</cp:lastModifiedBy>
  <cp:revision>278</cp:revision>
  <dcterms:created xsi:type="dcterms:W3CDTF">2020-06-08T19:15:40Z</dcterms:created>
  <dcterms:modified xsi:type="dcterms:W3CDTF">2021-08-16T21:48:34Z</dcterms:modified>
</cp:coreProperties>
</file>