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9" r:id="rId3"/>
    <p:sldId id="330" r:id="rId4"/>
    <p:sldId id="331" r:id="rId5"/>
    <p:sldId id="332" r:id="rId6"/>
    <p:sldId id="333" r:id="rId7"/>
    <p:sldId id="349" r:id="rId8"/>
    <p:sldId id="334" r:id="rId9"/>
    <p:sldId id="335" r:id="rId10"/>
    <p:sldId id="336" r:id="rId11"/>
    <p:sldId id="337" r:id="rId12"/>
    <p:sldId id="338" r:id="rId13"/>
    <p:sldId id="342" r:id="rId14"/>
    <p:sldId id="341" r:id="rId15"/>
    <p:sldId id="339" r:id="rId16"/>
    <p:sldId id="340" r:id="rId17"/>
    <p:sldId id="343" r:id="rId18"/>
    <p:sldId id="344" r:id="rId19"/>
    <p:sldId id="345" r:id="rId20"/>
    <p:sldId id="346" r:id="rId21"/>
    <p:sldId id="347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FF"/>
    <a:srgbClr val="99CC00"/>
    <a:srgbClr val="99CCFF"/>
    <a:srgbClr val="E7EBF5"/>
    <a:srgbClr val="FF5050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Do-While Loops; Loop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1AF9-F4B1-48CD-A1A1-17B31DEB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8FD8-2E08-4C95-AA11-D23063F1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45431"/>
          </a:xfrm>
        </p:spPr>
        <p:txBody>
          <a:bodyPr/>
          <a:lstStyle/>
          <a:p>
            <a:r>
              <a:rPr lang="en-US" dirty="0"/>
              <a:t>Sentinel value: A specific value (for a variable) that indicates execution should stop</a:t>
            </a:r>
          </a:p>
          <a:p>
            <a:r>
              <a:rPr lang="en-US" dirty="0"/>
              <a:t>Causes the loop to end, rather than use/process the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7752A-5F23-492F-A87A-CF698BB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23F7-BA1E-42B9-95BA-214AE675CDDC}"/>
              </a:ext>
            </a:extLst>
          </p:cNvPr>
          <p:cNvSpPr txBox="1"/>
          <p:nvPr/>
        </p:nvSpPr>
        <p:spPr>
          <a:xfrm>
            <a:off x="2204790" y="3217031"/>
            <a:ext cx="7779245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!= </a:t>
            </a:r>
            <a:r>
              <a:rPr lang="en-US" dirty="0">
                <a:solidFill>
                  <a:srgbClr val="FF5050"/>
                </a:solidFill>
              </a:rPr>
              <a:t>"quit"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string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another string,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enter \"quit\" to quit."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43922-0FB7-4CB2-960D-835AE6B21196}"/>
              </a:ext>
            </a:extLst>
          </p:cNvPr>
          <p:cNvSpPr txBox="1"/>
          <p:nvPr/>
        </p:nvSpPr>
        <p:spPr>
          <a:xfrm>
            <a:off x="6399212" y="3883967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“quit”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24D08-C4F4-42AA-8F57-4E6551DF5817}"/>
              </a:ext>
            </a:extLst>
          </p:cNvPr>
          <p:cNvCxnSpPr>
            <a:cxnSpLocks/>
          </p:cNvCxnSpPr>
          <p:nvPr/>
        </p:nvCxnSpPr>
        <p:spPr>
          <a:xfrm flipH="1">
            <a:off x="5484812" y="4114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5493F3-601A-47A9-8B1F-2072A870CAF5}"/>
              </a:ext>
            </a:extLst>
          </p:cNvPr>
          <p:cNvSpPr txBox="1"/>
          <p:nvPr/>
        </p:nvSpPr>
        <p:spPr>
          <a:xfrm>
            <a:off x="142961" y="4378147"/>
            <a:ext cx="2053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Sentinel value will not be printed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9ADFC-2716-4270-88A7-1114D013E891}"/>
              </a:ext>
            </a:extLst>
          </p:cNvPr>
          <p:cNvCxnSpPr>
            <a:cxnSpLocks/>
          </p:cNvCxnSpPr>
          <p:nvPr/>
        </p:nvCxnSpPr>
        <p:spPr>
          <a:xfrm>
            <a:off x="1827212" y="4800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8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B9AA-BC29-4F8F-A0E1-690BFCC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C49D-F10E-4973-AE9D-4AEB3C91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b="1" dirty="0"/>
              <a:t>Accumulator</a:t>
            </a:r>
            <a:r>
              <a:rPr lang="en-US" dirty="0"/>
              <a:t> variable: Maintains total of several values</a:t>
            </a:r>
          </a:p>
          <a:p>
            <a:r>
              <a:rPr lang="en-US" dirty="0"/>
              <a:t>Increases by 1 or more each time a new value is added</a:t>
            </a:r>
          </a:p>
          <a:p>
            <a:r>
              <a:rPr lang="en-US" dirty="0"/>
              <a:t>Usually not in loop condition, but modified by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D2FA-F98F-42CD-B350-BF9053D1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9A838-5E40-4CCE-8492-50EF81909799}"/>
              </a:ext>
            </a:extLst>
          </p:cNvPr>
          <p:cNvSpPr txBox="1"/>
          <p:nvPr/>
        </p:nvSpPr>
        <p:spPr>
          <a:xfrm>
            <a:off x="1827212" y="3429000"/>
            <a:ext cx="87630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from 0 to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5AA41-CE33-4AA7-8F35-46913352B0ED}"/>
              </a:ext>
            </a:extLst>
          </p:cNvPr>
          <p:cNvSpPr txBox="1"/>
          <p:nvPr/>
        </p:nvSpPr>
        <p:spPr>
          <a:xfrm>
            <a:off x="5765637" y="342900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total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08E9FE-D1ED-4A21-B673-A4C93D8C9F3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180012" y="3657600"/>
            <a:ext cx="585625" cy="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D9DD2-66C6-4F57-A26D-2316D937C4B2}"/>
              </a:ext>
            </a:extLst>
          </p:cNvPr>
          <p:cNvSpPr txBox="1"/>
          <p:nvPr/>
        </p:nvSpPr>
        <p:spPr>
          <a:xfrm>
            <a:off x="4570412" y="4608668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value to the accumulator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224103-545D-4479-BBD4-70E2B5EE9A9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4788" y="4837269"/>
            <a:ext cx="585624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AC2E52-8DDC-46C0-BF8B-E48351C69489}"/>
              </a:ext>
            </a:extLst>
          </p:cNvPr>
          <p:cNvSpPr txBox="1"/>
          <p:nvPr/>
        </p:nvSpPr>
        <p:spPr>
          <a:xfrm>
            <a:off x="150812" y="3455204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still a counter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328C79-BD4A-4389-B938-F0FA8846AA12}"/>
              </a:ext>
            </a:extLst>
          </p:cNvPr>
          <p:cNvCxnSpPr/>
          <p:nvPr/>
        </p:nvCxnSpPr>
        <p:spPr>
          <a:xfrm flipV="1">
            <a:off x="1293812" y="36576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593E49-FFFB-4B11-B328-19115F5B1968}"/>
              </a:ext>
            </a:extLst>
          </p:cNvPr>
          <p:cNvCxnSpPr/>
          <p:nvPr/>
        </p:nvCxnSpPr>
        <p:spPr>
          <a:xfrm>
            <a:off x="1331912" y="4298952"/>
            <a:ext cx="821309" cy="83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AF9-4377-41CD-8365-E55D055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611A-D7E7-4C10-8FA8-266A7467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91782"/>
          </a:xfrm>
        </p:spPr>
        <p:txBody>
          <a:bodyPr/>
          <a:lstStyle/>
          <a:p>
            <a:r>
              <a:rPr lang="en-US" dirty="0"/>
              <a:t>Before: Accumulator to compute total, counter to control loop</a:t>
            </a:r>
          </a:p>
          <a:p>
            <a:r>
              <a:rPr lang="en-US" dirty="0"/>
              <a:t>Accumulator to compute total, sentinel to control loop: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5C75-64A3-41BC-A443-A746B673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48B2-438C-4FCC-8600-69501FEA86C0}"/>
              </a:ext>
            </a:extLst>
          </p:cNvPr>
          <p:cNvSpPr txBox="1"/>
          <p:nvPr/>
        </p:nvSpPr>
        <p:spPr>
          <a:xfrm>
            <a:off x="684212" y="2763383"/>
            <a:ext cx="10629899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sum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46373-19DE-4097-969F-5CDAEF8A4941}"/>
              </a:ext>
            </a:extLst>
          </p:cNvPr>
          <p:cNvSpPr txBox="1"/>
          <p:nvPr/>
        </p:nvSpPr>
        <p:spPr>
          <a:xfrm>
            <a:off x="5713412" y="3810000"/>
            <a:ext cx="333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“Done”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9D0955-243B-46ED-B527-C3C37DC13560}"/>
              </a:ext>
            </a:extLst>
          </p:cNvPr>
          <p:cNvCxnSpPr>
            <a:cxnSpLocks/>
          </p:cNvCxnSpPr>
          <p:nvPr/>
        </p:nvCxnSpPr>
        <p:spPr>
          <a:xfrm flipH="1" flipV="1">
            <a:off x="4570412" y="4040833"/>
            <a:ext cx="1143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14B39E-CA63-4378-898C-B1E3A580EF8F}"/>
              </a:ext>
            </a:extLst>
          </p:cNvPr>
          <p:cNvSpPr txBox="1"/>
          <p:nvPr/>
        </p:nvSpPr>
        <p:spPr>
          <a:xfrm>
            <a:off x="3255058" y="2709611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sum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65309-4DC6-4188-8DF4-DF04D701FC1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21658" y="2940444"/>
            <a:ext cx="533400" cy="31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2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5586-DF6C-4668-A9DA-7401D1BF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Eliminating the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136A-112C-4144-818F-A5BAD9DD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14400"/>
          </a:xfrm>
        </p:spPr>
        <p:txBody>
          <a:bodyPr/>
          <a:lstStyle/>
          <a:p>
            <a:r>
              <a:rPr lang="en-US" dirty="0"/>
              <a:t>Using a do-while loop and </a:t>
            </a:r>
            <a:r>
              <a:rPr lang="en-US" dirty="0" err="1"/>
              <a:t>TryParse</a:t>
            </a:r>
            <a:r>
              <a:rPr lang="en-US" dirty="0"/>
              <a:t>, no need for duplicate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103FC-E7ED-4EEB-8B33-51E77C64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BC26C-CC19-4D2B-BA97-9B92FE840EB1}"/>
              </a:ext>
            </a:extLst>
          </p:cNvPr>
          <p:cNvSpPr txBox="1"/>
          <p:nvPr/>
        </p:nvSpPr>
        <p:spPr>
          <a:xfrm>
            <a:off x="760412" y="2362200"/>
            <a:ext cx="10363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sum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64DF-02B4-43F4-80CD-3875252310D0}"/>
              </a:ext>
            </a:extLst>
          </p:cNvPr>
          <p:cNvSpPr txBox="1"/>
          <p:nvPr/>
        </p:nvSpPr>
        <p:spPr>
          <a:xfrm>
            <a:off x="6551612" y="4270414"/>
            <a:ext cx="489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TryParse</a:t>
            </a:r>
            <a:r>
              <a:rPr lang="en-US" dirty="0"/>
              <a:t> fails, this will be set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8375D7-1BC4-442B-A25B-1AD3384EF815}"/>
              </a:ext>
            </a:extLst>
          </p:cNvPr>
          <p:cNvCxnSpPr/>
          <p:nvPr/>
        </p:nvCxnSpPr>
        <p:spPr>
          <a:xfrm flipH="1">
            <a:off x="6094412" y="44958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64EDD-55BC-4028-84B4-D4351187E47C}"/>
              </a:ext>
            </a:extLst>
          </p:cNvPr>
          <p:cNvSpPr txBox="1"/>
          <p:nvPr/>
        </p:nvSpPr>
        <p:spPr>
          <a:xfrm>
            <a:off x="4570412" y="2714278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  <a:r>
              <a:rPr lang="en-US" dirty="0" err="1">
                <a:latin typeface="Consolas" panose="020B0609020204030204" pitchFamily="49" charset="0"/>
              </a:rPr>
              <a:t>userInput</a:t>
            </a:r>
            <a:r>
              <a:rPr lang="en-US" dirty="0"/>
              <a:t> outside the loop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D9DC4-F4A7-4A2D-88B7-5A1A1B2117A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03612" y="294511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48A51-9F03-44BB-8F95-40FC9128DA1E}"/>
              </a:ext>
            </a:extLst>
          </p:cNvPr>
          <p:cNvSpPr txBox="1"/>
          <p:nvPr/>
        </p:nvSpPr>
        <p:spPr>
          <a:xfrm>
            <a:off x="7542611" y="4648200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has no effect on sum</a:t>
            </a:r>
          </a:p>
        </p:txBody>
      </p:sp>
    </p:spTree>
    <p:extLst>
      <p:ext uri="{BB962C8B-B14F-4D97-AF65-F5344CB8AC3E}">
        <p14:creationId xmlns:p14="http://schemas.microsoft.com/office/powerpoint/2010/main" val="229580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B5EE-B6A9-40DB-87BD-B3490E7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0011-F3C0-4845-9DD2-34F39F5A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counter, accumulator, and sentinel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1C8B-D6A1-46D6-BF41-BDE10D4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8DD0-6949-4ABC-BEF0-7B7FCE1E72EA}"/>
              </a:ext>
            </a:extLst>
          </p:cNvPr>
          <p:cNvSpPr txBox="1"/>
          <p:nvPr/>
        </p:nvSpPr>
        <p:spPr>
          <a:xfrm>
            <a:off x="779462" y="2309735"/>
            <a:ext cx="10629899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average, or \"D\"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average, or \"D\"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average is: </a:t>
            </a:r>
            <a:r>
              <a:rPr lang="en-US" dirty="0">
                <a:solidFill>
                  <a:srgbClr val="99CCFF"/>
                </a:solidFill>
              </a:rPr>
              <a:t>{(double)sum / counter}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5360D-AFCB-47D4-B16A-6E1F710044CB}"/>
              </a:ext>
            </a:extLst>
          </p:cNvPr>
          <p:cNvSpPr txBox="1"/>
          <p:nvPr/>
        </p:nvSpPr>
        <p:spPr>
          <a:xfrm>
            <a:off x="5332412" y="2280508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sum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7F835-779B-48F1-8420-F4B33F6CE86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746788" y="2509109"/>
            <a:ext cx="585624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8F3B83-DFFC-4A07-BB3F-2668987B8D3E}"/>
              </a:ext>
            </a:extLst>
          </p:cNvPr>
          <p:cNvSpPr txBox="1"/>
          <p:nvPr/>
        </p:nvSpPr>
        <p:spPr>
          <a:xfrm>
            <a:off x="5484812" y="3287216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89DF1A-7F37-48A4-8051-FD0ED03A2032}"/>
              </a:ext>
            </a:extLst>
          </p:cNvPr>
          <p:cNvCxnSpPr>
            <a:cxnSpLocks/>
          </p:cNvCxnSpPr>
          <p:nvPr/>
        </p:nvCxnSpPr>
        <p:spPr>
          <a:xfrm flipH="1">
            <a:off x="4570412" y="35180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9BC32-B5B6-403D-8394-7C13C458F048}"/>
              </a:ext>
            </a:extLst>
          </p:cNvPr>
          <p:cNvSpPr txBox="1"/>
          <p:nvPr/>
        </p:nvSpPr>
        <p:spPr>
          <a:xfrm>
            <a:off x="6170612" y="3885173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value to the accumulator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280A4-7433-40C4-AF65-92765C953B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61012" y="4116006"/>
            <a:ext cx="609600" cy="7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04C64-D08A-4F4D-8331-4604F051AE6F}"/>
              </a:ext>
            </a:extLst>
          </p:cNvPr>
          <p:cNvSpPr txBox="1"/>
          <p:nvPr/>
        </p:nvSpPr>
        <p:spPr>
          <a:xfrm>
            <a:off x="3923326" y="4317611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the counter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860306-B437-4D03-9365-32B879C78EB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17812" y="4548444"/>
            <a:ext cx="1105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7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b="1" dirty="0"/>
              <a:t>Loop types</a:t>
            </a:r>
          </a:p>
          <a:p>
            <a:pPr lvl="1"/>
            <a:r>
              <a:rPr lang="en-US" dirty="0"/>
              <a:t>Counter-controlled 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2783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50D-8984-436D-97BD-6699769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0E4-2035-45F3-84FF-FC4812122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752600"/>
          </a:xfrm>
        </p:spPr>
        <p:txBody>
          <a:bodyPr/>
          <a:lstStyle/>
          <a:p>
            <a:r>
              <a:rPr lang="en-US" dirty="0"/>
              <a:t>Loop iteration controlled by counter variable</a:t>
            </a:r>
          </a:p>
          <a:p>
            <a:r>
              <a:rPr lang="en-US" dirty="0"/>
              <a:t>Definite iteration: Number of iterations is known in advance</a:t>
            </a:r>
          </a:p>
          <a:p>
            <a:pPr lvl="1"/>
            <a:r>
              <a:rPr lang="en-US" dirty="0"/>
              <a:t>Even if it’s not a constant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B873-EECC-49FE-AACF-6976F99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21C35-0396-42B3-BC92-7FF964F949BC}"/>
              </a:ext>
            </a:extLst>
          </p:cNvPr>
          <p:cNvSpPr txBox="1"/>
          <p:nvPr/>
        </p:nvSpPr>
        <p:spPr>
          <a:xfrm>
            <a:off x="455612" y="3239270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8F608-C73B-46EB-AD22-F0BD2B974AE8}"/>
              </a:ext>
            </a:extLst>
          </p:cNvPr>
          <p:cNvSpPr txBox="1"/>
          <p:nvPr/>
        </p:nvSpPr>
        <p:spPr>
          <a:xfrm>
            <a:off x="5332412" y="3239270"/>
            <a:ext cx="617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dollars 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dollars)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D463E-774C-4B82-8095-48AF4FA99BD0}"/>
              </a:ext>
            </a:extLst>
          </p:cNvPr>
          <p:cNvSpPr txBox="1"/>
          <p:nvPr/>
        </p:nvSpPr>
        <p:spPr>
          <a:xfrm>
            <a:off x="3027362" y="3233546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iterations =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4D7F7-911D-4CDB-87C1-D1B0E796E205}"/>
              </a:ext>
            </a:extLst>
          </p:cNvPr>
          <p:cNvCxnSpPr>
            <a:cxnSpLocks/>
          </p:cNvCxnSpPr>
          <p:nvPr/>
        </p:nvCxnSpPr>
        <p:spPr>
          <a:xfrm flipH="1">
            <a:off x="2284412" y="3494248"/>
            <a:ext cx="742950" cy="230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01C26C-4AF1-4FA7-BC57-2A324B9CE3BD}"/>
              </a:ext>
            </a:extLst>
          </p:cNvPr>
          <p:cNvSpPr txBox="1"/>
          <p:nvPr/>
        </p:nvSpPr>
        <p:spPr>
          <a:xfrm>
            <a:off x="8913812" y="372472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iterations = whole dollars in price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669208-E235-4657-B79B-F1710216C470}"/>
              </a:ext>
            </a:extLst>
          </p:cNvPr>
          <p:cNvCxnSpPr>
            <a:cxnSpLocks/>
          </p:cNvCxnSpPr>
          <p:nvPr/>
        </p:nvCxnSpPr>
        <p:spPr>
          <a:xfrm flipH="1">
            <a:off x="7923212" y="3962400"/>
            <a:ext cx="990600" cy="14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01A9-BBF7-4450-B401-CA57963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AC2E-3D81-4230-87CE-D20919E5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iteration controlled by variable with sentinel value</a:t>
            </a:r>
          </a:p>
          <a:p>
            <a:r>
              <a:rPr lang="en-US" dirty="0"/>
              <a:t>Indefinite iteration: Number of iterations not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EA33-E621-43A8-9C81-5A5B80A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84C8-74FB-42E2-A947-31FA9FF60EAC}"/>
              </a:ext>
            </a:extLst>
          </p:cNvPr>
          <p:cNvSpPr txBox="1"/>
          <p:nvPr/>
        </p:nvSpPr>
        <p:spPr>
          <a:xfrm>
            <a:off x="1446212" y="2763383"/>
            <a:ext cx="92964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continue,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number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continue,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EB4B-74F2-413A-868D-7EBD550BCED7}"/>
              </a:ext>
            </a:extLst>
          </p:cNvPr>
          <p:cNvSpPr txBox="1"/>
          <p:nvPr/>
        </p:nvSpPr>
        <p:spPr>
          <a:xfrm>
            <a:off x="6094412" y="3810000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value: negative numbers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7BA4-2C16-41F6-85A7-F41DB853ECF9}"/>
              </a:ext>
            </a:extLst>
          </p:cNvPr>
          <p:cNvCxnSpPr/>
          <p:nvPr/>
        </p:nvCxnSpPr>
        <p:spPr>
          <a:xfrm flipH="1" flipV="1">
            <a:off x="4113212" y="3962400"/>
            <a:ext cx="1981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1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6409-B30D-4EFA-9C95-8D4B2B73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028C-E067-49F6-A7F1-7BE66CAC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02815"/>
          </a:xfrm>
        </p:spPr>
        <p:txBody>
          <a:bodyPr/>
          <a:lstStyle/>
          <a:p>
            <a:r>
              <a:rPr lang="en-US" dirty="0"/>
              <a:t>Sentinel-controlled means sentinel is in loop condition, even if loop also has a counter or accumulator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20180-26C2-444C-8BCE-217CE8D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3E690-88F0-4DA4-87FC-FFEEC26C257D}"/>
              </a:ext>
            </a:extLst>
          </p:cNvPr>
          <p:cNvSpPr txBox="1"/>
          <p:nvPr/>
        </p:nvSpPr>
        <p:spPr>
          <a:xfrm>
            <a:off x="1789112" y="2474416"/>
            <a:ext cx="86106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sum,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when finished."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input;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sum,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when finished."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total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50A2-A39E-42A3-83B4-18C75E36C07B}"/>
              </a:ext>
            </a:extLst>
          </p:cNvPr>
          <p:cNvSpPr txBox="1"/>
          <p:nvPr/>
        </p:nvSpPr>
        <p:spPr>
          <a:xfrm>
            <a:off x="4951412" y="4321075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F7F29-6F37-47BC-A0A7-22F3B8F717F8}"/>
              </a:ext>
            </a:extLst>
          </p:cNvPr>
          <p:cNvCxnSpPr>
            <a:cxnSpLocks/>
          </p:cNvCxnSpPr>
          <p:nvPr/>
        </p:nvCxnSpPr>
        <p:spPr>
          <a:xfrm flipH="1">
            <a:off x="4265612" y="4551908"/>
            <a:ext cx="685800" cy="17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1E5246-A8B1-4167-B32F-9F4BA31C8AEB}"/>
              </a:ext>
            </a:extLst>
          </p:cNvPr>
          <p:cNvSpPr txBox="1"/>
          <p:nvPr/>
        </p:nvSpPr>
        <p:spPr>
          <a:xfrm>
            <a:off x="243168" y="381000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5A7C6-D128-4AD9-81EE-B7CBD6EE3883}"/>
              </a:ext>
            </a:extLst>
          </p:cNvPr>
          <p:cNvCxnSpPr>
            <a:stCxn id="10" idx="3"/>
          </p:cNvCxnSpPr>
          <p:nvPr/>
        </p:nvCxnSpPr>
        <p:spPr>
          <a:xfrm flipV="1">
            <a:off x="1484213" y="4038600"/>
            <a:ext cx="304899" cy="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1F52-F69D-40ED-BD09-66A3A6D7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E793-7448-4E51-B2C5-2C11372A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800"/>
          </a:xfrm>
        </p:spPr>
        <p:txBody>
          <a:bodyPr/>
          <a:lstStyle/>
          <a:p>
            <a:r>
              <a:rPr lang="en-US" dirty="0"/>
              <a:t>Number of iterations depends on user input</a:t>
            </a:r>
          </a:p>
          <a:p>
            <a:r>
              <a:rPr lang="en-US" dirty="0"/>
              <a:t>Can also be sentinel-controlled or counter-controlled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072-D4B2-46DA-9AC2-B60C5604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A7302-97C9-4DEC-8E0D-253A46878CF0}"/>
              </a:ext>
            </a:extLst>
          </p:cNvPr>
          <p:cNvSpPr txBox="1"/>
          <p:nvPr/>
        </p:nvSpPr>
        <p:spPr>
          <a:xfrm>
            <a:off x="3275012" y="2895600"/>
            <a:ext cx="701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number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"between 0 and 100."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number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|| number &gt;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"Thank you! Your number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$"is </a:t>
            </a:r>
            <a:r>
              <a:rPr lang="en-US" dirty="0">
                <a:solidFill>
                  <a:srgbClr val="99CCFF"/>
                </a:solidFill>
              </a:rPr>
              <a:t>{number}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70421-0BA2-4CA3-BCED-F7F1B8FEBA25}"/>
              </a:ext>
            </a:extLst>
          </p:cNvPr>
          <p:cNvSpPr txBox="1"/>
          <p:nvPr/>
        </p:nvSpPr>
        <p:spPr>
          <a:xfrm>
            <a:off x="204547" y="4038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as many times as necessary, until user’s input is correct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4D1D53-64FF-40A9-9C29-44E9ED567BA2}"/>
              </a:ext>
            </a:extLst>
          </p:cNvPr>
          <p:cNvCxnSpPr/>
          <p:nvPr/>
        </p:nvCxnSpPr>
        <p:spPr>
          <a:xfrm>
            <a:off x="2894012" y="4648200"/>
            <a:ext cx="5334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1F52-F69D-40ED-BD09-66A3A6D7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E793-7448-4E51-B2C5-2C11372A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91783"/>
          </a:xfrm>
        </p:spPr>
        <p:txBody>
          <a:bodyPr/>
          <a:lstStyle/>
          <a:p>
            <a:r>
              <a:rPr lang="en-US" dirty="0"/>
              <a:t>Number of iterations depends on user input</a:t>
            </a:r>
          </a:p>
          <a:p>
            <a:r>
              <a:rPr lang="en-US" dirty="0"/>
              <a:t>Can also be sentinel-controlled or </a:t>
            </a:r>
            <a:r>
              <a:rPr lang="en-US" b="1" dirty="0"/>
              <a:t>counter-controlled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072-D4B2-46DA-9AC2-B60C5604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41289-1D08-45CB-BA55-86B41D14B18A}"/>
              </a:ext>
            </a:extLst>
          </p:cNvPr>
          <p:cNvSpPr txBox="1"/>
          <p:nvPr/>
        </p:nvSpPr>
        <p:spPr>
          <a:xfrm>
            <a:off x="2894013" y="2763383"/>
            <a:ext cx="76200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 to print."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counter++;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3D68F-4CC8-4212-8BAD-D0371DAB0844}"/>
              </a:ext>
            </a:extLst>
          </p:cNvPr>
          <p:cNvSpPr txBox="1"/>
          <p:nvPr/>
        </p:nvSpPr>
        <p:spPr>
          <a:xfrm>
            <a:off x="74612" y="4317386"/>
            <a:ext cx="281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Counter-controlled: loop stops when counter reaches a known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874FD-BEC2-452A-AF8F-21AE81856031}"/>
              </a:ext>
            </a:extLst>
          </p:cNvPr>
          <p:cNvSpPr txBox="1"/>
          <p:nvPr/>
        </p:nvSpPr>
        <p:spPr>
          <a:xfrm>
            <a:off x="7694612" y="4317386"/>
            <a:ext cx="404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User-controlled: </a:t>
            </a:r>
            <a:r>
              <a:rPr lang="en-US" dirty="0" err="1">
                <a:latin typeface="Consolas" panose="020B0609020204030204" pitchFamily="49" charset="0"/>
              </a:rPr>
              <a:t>numTimes</a:t>
            </a:r>
            <a:r>
              <a:rPr lang="en-US" dirty="0"/>
              <a:t> comes from 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829B6-6C7F-4D28-9AB6-665CBE71EB24}"/>
              </a:ext>
            </a:extLst>
          </p:cNvPr>
          <p:cNvCxnSpPr>
            <a:cxnSpLocks/>
          </p:cNvCxnSpPr>
          <p:nvPr/>
        </p:nvCxnSpPr>
        <p:spPr>
          <a:xfrm flipV="1">
            <a:off x="2436812" y="4732884"/>
            <a:ext cx="533400" cy="6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B7265-45C8-4B84-8E3D-AE0AE8BE6312}"/>
              </a:ext>
            </a:extLst>
          </p:cNvPr>
          <p:cNvCxnSpPr>
            <a:cxnSpLocks/>
          </p:cNvCxnSpPr>
          <p:nvPr/>
        </p:nvCxnSpPr>
        <p:spPr>
          <a:xfrm>
            <a:off x="2493963" y="5030788"/>
            <a:ext cx="704849" cy="608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5CAD4-B680-441A-BFB2-01A491C2C609}"/>
              </a:ext>
            </a:extLst>
          </p:cNvPr>
          <p:cNvCxnSpPr/>
          <p:nvPr/>
        </p:nvCxnSpPr>
        <p:spPr>
          <a:xfrm flipH="1">
            <a:off x="6932612" y="4554141"/>
            <a:ext cx="762000" cy="5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2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 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755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skip code block entirely if condition is false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may execute multiple times if condition is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841E7-D707-47C8-BB1D-B366A78D1EB2}"/>
              </a:ext>
            </a:extLst>
          </p:cNvPr>
          <p:cNvSpPr txBox="1"/>
          <p:nvPr/>
        </p:nvSpPr>
        <p:spPr>
          <a:xfrm>
            <a:off x="6704012" y="2814025"/>
            <a:ext cx="48768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99CC00"/>
                </a:solidFill>
              </a:rPr>
              <a:t> 5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6194C-7B7E-4052-8008-016718F3AB56}"/>
              </a:ext>
            </a:extLst>
          </p:cNvPr>
          <p:cNvSpPr txBox="1"/>
          <p:nvPr/>
        </p:nvSpPr>
        <p:spPr>
          <a:xfrm>
            <a:off x="836612" y="2814025"/>
            <a:ext cx="48768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99CC00"/>
                </a:solidFill>
              </a:rPr>
              <a:t> 5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8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At Least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What if you want to execute code at least once?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 can require you to duplicate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2A5B-8635-4E8A-8985-7B7A5238A7E0}"/>
              </a:ext>
            </a:extLst>
          </p:cNvPr>
          <p:cNvSpPr txBox="1"/>
          <p:nvPr/>
        </p:nvSpPr>
        <p:spPr>
          <a:xfrm>
            <a:off x="493713" y="2895600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price. Please enter"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5050"/>
                </a:solidFill>
              </a:rPr>
              <a:t>" a non-negative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A3C2-D45D-4D92-95F5-AC150EAEB024}"/>
              </a:ext>
            </a:extLst>
          </p:cNvPr>
          <p:cNvSpPr txBox="1"/>
          <p:nvPr/>
        </p:nvSpPr>
        <p:spPr>
          <a:xfrm>
            <a:off x="8990012" y="2776247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50FFA-7B7A-401B-B754-BA5A4D1402B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7012" y="3191746"/>
            <a:ext cx="1143000" cy="84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EC03B-0F41-4C28-A787-42A50C2CA455}"/>
              </a:ext>
            </a:extLst>
          </p:cNvPr>
          <p:cNvSpPr txBox="1"/>
          <p:nvPr/>
        </p:nvSpPr>
        <p:spPr>
          <a:xfrm>
            <a:off x="9059405" y="457090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4BB7BE-5E45-4EEE-B8BC-5E19D7F73A4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389813" y="4986405"/>
            <a:ext cx="1669592" cy="11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1A696A-86A4-4E6A-A730-D271A0C1DF24}"/>
              </a:ext>
            </a:extLst>
          </p:cNvPr>
          <p:cNvSpPr txBox="1"/>
          <p:nvPr/>
        </p:nvSpPr>
        <p:spPr>
          <a:xfrm>
            <a:off x="4113212" y="360724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value of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B0BEB7-02C5-4F9A-B80D-AFF77BFF2B4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22612" y="3838077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581-AB06-4617-90DB-612D2084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F66-B33E-41D1-A579-CAE5589C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07241"/>
          </a:xfrm>
        </p:spPr>
        <p:txBody>
          <a:bodyPr/>
          <a:lstStyle/>
          <a:p>
            <a:r>
              <a:rPr lang="en-US" dirty="0"/>
              <a:t>Executes code block once, </a:t>
            </a:r>
            <a:r>
              <a:rPr lang="en-US" i="1" dirty="0"/>
              <a:t>then</a:t>
            </a:r>
            <a:r>
              <a:rPr lang="en-US" dirty="0"/>
              <a:t> evaluates condition</a:t>
            </a:r>
          </a:p>
          <a:p>
            <a:r>
              <a:rPr lang="en-US" dirty="0"/>
              <a:t>If condition is true, repeat; if condition is false, proceed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F7E3-E676-454E-8C74-C00E009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46093-D8E4-42EF-80BC-1B31E9BE75E1}"/>
              </a:ext>
            </a:extLst>
          </p:cNvPr>
          <p:cNvSpPr txBox="1"/>
          <p:nvPr/>
        </p:nvSpPr>
        <p:spPr>
          <a:xfrm>
            <a:off x="493713" y="2895600"/>
            <a:ext cx="7200899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price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"(must be non-negative)."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4362F-D5EF-4F44-8CD4-0A7A531BEA8C}"/>
              </a:ext>
            </a:extLst>
          </p:cNvPr>
          <p:cNvSpPr txBox="1"/>
          <p:nvPr/>
        </p:nvSpPr>
        <p:spPr>
          <a:xfrm>
            <a:off x="8456612" y="406378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5CDE9-C170-4125-BDFB-6139F0F6491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37412" y="4479285"/>
            <a:ext cx="1219200" cy="19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6B921F-7386-4007-887C-5D596AF7EE35}"/>
              </a:ext>
            </a:extLst>
          </p:cNvPr>
          <p:cNvSpPr txBox="1"/>
          <p:nvPr/>
        </p:nvSpPr>
        <p:spPr>
          <a:xfrm>
            <a:off x="3884612" y="288615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/>
              <a:t>(scope is outside the loop)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E5CBFA-CDCB-41E3-926D-44BBB8197F3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17812" y="3116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A3DA41-BF5D-498B-A5D9-3AD8495763BD}"/>
              </a:ext>
            </a:extLst>
          </p:cNvPr>
          <p:cNvSpPr txBox="1"/>
          <p:nvPr/>
        </p:nvSpPr>
        <p:spPr>
          <a:xfrm>
            <a:off x="7770812" y="4956363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value of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4C8CE5-D06B-4E77-9CA1-161FBB0F57A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79812" y="5187196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EA98DA-A931-4D9F-AEF5-5B4821D6881D}"/>
              </a:ext>
            </a:extLst>
          </p:cNvPr>
          <p:cNvSpPr txBox="1"/>
          <p:nvPr/>
        </p:nvSpPr>
        <p:spPr>
          <a:xfrm>
            <a:off x="2055812" y="336323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loop block, but no condition yet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6DD7-373A-45F3-ABC1-4F6DD75190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89012" y="359406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36468A-560A-403A-B74A-FD2BEBF08EC2}"/>
              </a:ext>
            </a:extLst>
          </p:cNvPr>
          <p:cNvSpPr txBox="1"/>
          <p:nvPr/>
        </p:nvSpPr>
        <p:spPr>
          <a:xfrm>
            <a:off x="1903412" y="5897354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loop, </a:t>
            </a:r>
            <a:r>
              <a:rPr lang="en-US" dirty="0">
                <a:latin typeface="Consolas" panose="020B0609020204030204" pitchFamily="49" charset="0"/>
              </a:rPr>
              <a:t>price &lt; 0 </a:t>
            </a:r>
            <a:r>
              <a:rPr lang="en-US" dirty="0"/>
              <a:t>must be false at this 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8E9221-597C-45D9-AE0E-449F3C5AEEE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217612" y="5661687"/>
            <a:ext cx="685800" cy="466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7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333-50C6-486F-8312-7E5CB12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28DA-96B9-4E2F-BFAA-56EBD5B3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077199" cy="47545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/>
              <a:t> keyword is required, but does nothing</a:t>
            </a:r>
          </a:p>
          <a:p>
            <a:r>
              <a:rPr lang="en-US" dirty="0"/>
              <a:t>Semicolon required after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</a:t>
            </a:r>
          </a:p>
          <a:p>
            <a:r>
              <a:rPr lang="en-US" dirty="0"/>
              <a:t>Condition is evaluated after executing loop block</a:t>
            </a:r>
          </a:p>
          <a:p>
            <a:r>
              <a:rPr lang="en-US" dirty="0"/>
              <a:t>If true, go back to </a:t>
            </a:r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/>
              <a:t>, execute block again</a:t>
            </a:r>
          </a:p>
          <a:p>
            <a:r>
              <a:rPr lang="en-US" dirty="0"/>
              <a:t>Curly braces can be omitted for single-statement loop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62906-85CF-4990-9D03-D647483B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7F55-E0FB-42E4-ABE7-33EC2839C471}"/>
              </a:ext>
            </a:extLst>
          </p:cNvPr>
          <p:cNvSpPr txBox="1"/>
          <p:nvPr/>
        </p:nvSpPr>
        <p:spPr>
          <a:xfrm>
            <a:off x="8507216" y="1579057"/>
            <a:ext cx="3454596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AF312-5DBA-4E37-AD36-F693E1E19F84}"/>
              </a:ext>
            </a:extLst>
          </p:cNvPr>
          <p:cNvSpPr txBox="1"/>
          <p:nvPr/>
        </p:nvSpPr>
        <p:spPr>
          <a:xfrm>
            <a:off x="8507216" y="4168607"/>
            <a:ext cx="3454596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C28912-20E7-4FBF-860B-F4C12D285FEF}"/>
              </a:ext>
            </a:extLst>
          </p:cNvPr>
          <p:cNvCxnSpPr>
            <a:cxnSpLocks/>
          </p:cNvCxnSpPr>
          <p:nvPr/>
        </p:nvCxnSpPr>
        <p:spPr>
          <a:xfrm flipV="1">
            <a:off x="8978610" y="3099743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0905F4-EA44-45B5-B8AC-1D053485AF92}"/>
              </a:ext>
            </a:extLst>
          </p:cNvPr>
          <p:cNvSpPr txBox="1"/>
          <p:nvPr/>
        </p:nvSpPr>
        <p:spPr>
          <a:xfrm>
            <a:off x="8810762" y="354071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line as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3109F4-46FD-4775-9D3D-8029A624F9CD}"/>
              </a:ext>
            </a:extLst>
          </p:cNvPr>
          <p:cNvSpPr/>
          <p:nvPr/>
        </p:nvSpPr>
        <p:spPr>
          <a:xfrm>
            <a:off x="11657012" y="2761169"/>
            <a:ext cx="228600" cy="44942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003BA4-BBCE-4617-B90E-79CC784482D2}"/>
              </a:ext>
            </a:extLst>
          </p:cNvPr>
          <p:cNvSpPr/>
          <p:nvPr/>
        </p:nvSpPr>
        <p:spPr>
          <a:xfrm>
            <a:off x="11352212" y="4945419"/>
            <a:ext cx="228600" cy="44942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57A30-7FFA-43E8-A133-155DE0D4A45A}"/>
              </a:ext>
            </a:extLst>
          </p:cNvPr>
          <p:cNvCxnSpPr>
            <a:cxnSpLocks/>
          </p:cNvCxnSpPr>
          <p:nvPr/>
        </p:nvCxnSpPr>
        <p:spPr>
          <a:xfrm>
            <a:off x="8029788" y="1715022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506F-EDA7-43D4-BBDD-BA074A0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7F0-96BA-4389-B3CC-83232BEF9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11518"/>
          </a:xfrm>
        </p:spPr>
        <p:txBody>
          <a:bodyPr/>
          <a:lstStyle/>
          <a:p>
            <a:r>
              <a:rPr lang="en-US" dirty="0"/>
              <a:t>Ensure user input is a number, and a valid data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18C45-465F-4327-B127-4134F412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A7D1-B8BA-44E5-A687-1C8AF5AB1A42}"/>
              </a:ext>
            </a:extLst>
          </p:cNvPr>
          <p:cNvSpPr txBox="1"/>
          <p:nvPr/>
        </p:nvSpPr>
        <p:spPr>
          <a:xfrm>
            <a:off x="1903412" y="2299297"/>
            <a:ext cx="83820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answer;</a:t>
            </a:r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price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"(must be non-negative)."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answer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(answer,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price);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 || 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D6A12-EC9D-4017-BFE1-D88E9571CE50}"/>
              </a:ext>
            </a:extLst>
          </p:cNvPr>
          <p:cNvSpPr txBox="1"/>
          <p:nvPr/>
        </p:nvSpPr>
        <p:spPr>
          <a:xfrm>
            <a:off x="18474" y="4563024"/>
            <a:ext cx="207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again if </a:t>
            </a:r>
            <a:r>
              <a:rPr lang="en-US" dirty="0" err="1"/>
              <a:t>TryParse</a:t>
            </a:r>
            <a:r>
              <a:rPr lang="en-US" dirty="0"/>
              <a:t> failed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EEA7-8C9E-48A0-9671-4E3FCD7FADE3}"/>
              </a:ext>
            </a:extLst>
          </p:cNvPr>
          <p:cNvSpPr txBox="1"/>
          <p:nvPr/>
        </p:nvSpPr>
        <p:spPr>
          <a:xfrm>
            <a:off x="7847012" y="5486400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again if price is negative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E5A50D-D17D-45DD-B5D0-6AB37108FB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389812" y="5562600"/>
            <a:ext cx="4572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95CE6A-49A7-4DC3-AEA8-51826B3D1B65}"/>
              </a:ext>
            </a:extLst>
          </p:cNvPr>
          <p:cNvCxnSpPr>
            <a:cxnSpLocks/>
          </p:cNvCxnSpPr>
          <p:nvPr/>
        </p:nvCxnSpPr>
        <p:spPr>
          <a:xfrm>
            <a:off x="1751012" y="5334000"/>
            <a:ext cx="14478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4F9D6B-D712-42FA-833D-DCD2613D85C3}"/>
              </a:ext>
            </a:extLst>
          </p:cNvPr>
          <p:cNvSpPr txBox="1"/>
          <p:nvPr/>
        </p:nvSpPr>
        <p:spPr>
          <a:xfrm>
            <a:off x="5800506" y="2561208"/>
            <a:ext cx="463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condition variables must be declared outside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0F895-578D-45C7-B5F5-AFB959E72236}"/>
              </a:ext>
            </a:extLst>
          </p:cNvPr>
          <p:cNvCxnSpPr>
            <a:cxnSpLocks/>
          </p:cNvCxnSpPr>
          <p:nvPr/>
        </p:nvCxnSpPr>
        <p:spPr>
          <a:xfrm flipH="1" flipV="1">
            <a:off x="4265612" y="2561208"/>
            <a:ext cx="1524000" cy="25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51F80-61B4-40DE-84FB-7AC109B12C2C}"/>
              </a:ext>
            </a:extLst>
          </p:cNvPr>
          <p:cNvCxnSpPr/>
          <p:nvPr/>
        </p:nvCxnSpPr>
        <p:spPr>
          <a:xfrm flipH="1">
            <a:off x="4799012" y="2819400"/>
            <a:ext cx="1001494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71711-9AD4-44CE-9701-003C27FDA2B2}"/>
              </a:ext>
            </a:extLst>
          </p:cNvPr>
          <p:cNvSpPr txBox="1"/>
          <p:nvPr/>
        </p:nvSpPr>
        <p:spPr>
          <a:xfrm>
            <a:off x="8331119" y="4332191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user’s number, or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C9F54E-FD8D-48DC-B442-B9E671789778}"/>
              </a:ext>
            </a:extLst>
          </p:cNvPr>
          <p:cNvCxnSpPr/>
          <p:nvPr/>
        </p:nvCxnSpPr>
        <p:spPr>
          <a:xfrm flipH="1">
            <a:off x="9599612" y="4724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7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b="1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826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87A0-4BF2-4947-BD7C-B2AAE97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E0B2-CADB-468B-A6AC-3E11C197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Counter</a:t>
            </a:r>
            <a:r>
              <a:rPr lang="en-US" dirty="0"/>
              <a:t> variable: increases by 1 every time an event occurs</a:t>
            </a:r>
          </a:p>
          <a:p>
            <a:r>
              <a:rPr lang="en-US" dirty="0"/>
              <a:t>In loops, usually counts the number of iterations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1940-9250-431F-B4A8-E00FC17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7BDF5-D782-4DC9-B44B-0954E15B3225}"/>
              </a:ext>
            </a:extLst>
          </p:cNvPr>
          <p:cNvSpPr txBox="1"/>
          <p:nvPr/>
        </p:nvSpPr>
        <p:spPr>
          <a:xfrm>
            <a:off x="684212" y="2971800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86897-1DB5-4DCB-BD35-BAEDE2DB452D}"/>
              </a:ext>
            </a:extLst>
          </p:cNvPr>
          <p:cNvSpPr txBox="1"/>
          <p:nvPr/>
        </p:nvSpPr>
        <p:spPr>
          <a:xfrm>
            <a:off x="4113212" y="291788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to be obvious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7298A-D905-448B-8833-F8E975079563}"/>
              </a:ext>
            </a:extLst>
          </p:cNvPr>
          <p:cNvSpPr txBox="1"/>
          <p:nvPr/>
        </p:nvSpPr>
        <p:spPr>
          <a:xfrm>
            <a:off x="7313612" y="3163070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FAD5-DCEA-4CCB-84E0-07A369E73321}"/>
              </a:ext>
            </a:extLst>
          </p:cNvPr>
          <p:cNvSpPr txBox="1"/>
          <p:nvPr/>
        </p:nvSpPr>
        <p:spPr>
          <a:xfrm>
            <a:off x="8970404" y="2692010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a counter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794790-F378-4BDC-B2EC-656C28EDEEDD}"/>
              </a:ext>
            </a:extLst>
          </p:cNvPr>
          <p:cNvCxnSpPr/>
          <p:nvPr/>
        </p:nvCxnSpPr>
        <p:spPr>
          <a:xfrm flipH="1">
            <a:off x="8151812" y="2917884"/>
            <a:ext cx="838200" cy="35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07A0F-5CF3-4538-B75A-53ABE3760485}"/>
              </a:ext>
            </a:extLst>
          </p:cNvPr>
          <p:cNvCxnSpPr/>
          <p:nvPr/>
        </p:nvCxnSpPr>
        <p:spPr>
          <a:xfrm flipH="1">
            <a:off x="3351212" y="3153675"/>
            <a:ext cx="762000" cy="9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789BEBF-2710-4B11-97D8-386F89349941}"/>
              </a:ext>
            </a:extLst>
          </p:cNvPr>
          <p:cNvSpPr/>
          <p:nvPr/>
        </p:nvSpPr>
        <p:spPr>
          <a:xfrm>
            <a:off x="912812" y="4864274"/>
            <a:ext cx="1828800" cy="533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4EB583-65CB-4B9E-8FAA-CF030C080194}"/>
              </a:ext>
            </a:extLst>
          </p:cNvPr>
          <p:cNvSpPr/>
          <p:nvPr/>
        </p:nvSpPr>
        <p:spPr>
          <a:xfrm>
            <a:off x="7542212" y="4711874"/>
            <a:ext cx="9144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33726</TotalTime>
  <Words>1546</Words>
  <Application>Microsoft Office PowerPoint</Application>
  <PresentationFormat>Custom</PresentationFormat>
  <Paragraphs>321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Do-While Loops; Loop Vocabulary</vt:lpstr>
      <vt:lpstr>Outline</vt:lpstr>
      <vt:lpstr>While and If Statements</vt:lpstr>
      <vt:lpstr>Looping At Least Once</vt:lpstr>
      <vt:lpstr>The Do-While Loop</vt:lpstr>
      <vt:lpstr>Do-While Syntax Details</vt:lpstr>
      <vt:lpstr>More Advanced Do-While Loop</vt:lpstr>
      <vt:lpstr>Outline</vt:lpstr>
      <vt:lpstr>Special Variable Vocabulary</vt:lpstr>
      <vt:lpstr>Sentinel Values</vt:lpstr>
      <vt:lpstr>Accumulators</vt:lpstr>
      <vt:lpstr>Combining Variable Types</vt:lpstr>
      <vt:lpstr>Aside: Eliminating the Repetition</vt:lpstr>
      <vt:lpstr>Combining All Three</vt:lpstr>
      <vt:lpstr>Outline</vt:lpstr>
      <vt:lpstr>Counter-Controlled Loops</vt:lpstr>
      <vt:lpstr>Sentinel-Controlled Loops</vt:lpstr>
      <vt:lpstr>Sentinel-Controlled Loops</vt:lpstr>
      <vt:lpstr>User-Controlled Loops</vt:lpstr>
      <vt:lpstr>User-Controlled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Do-While Loops; While Loop Vocabulary</dc:title>
  <dc:creator>Edward Tremel</dc:creator>
  <cp:lastModifiedBy>Tremel, Edward J.</cp:lastModifiedBy>
  <cp:revision>478</cp:revision>
  <dcterms:created xsi:type="dcterms:W3CDTF">2020-06-08T19:15:40Z</dcterms:created>
  <dcterms:modified xsi:type="dcterms:W3CDTF">2021-08-16T21:49:48Z</dcterms:modified>
</cp:coreProperties>
</file>