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33" r:id="rId3"/>
    <p:sldId id="335" r:id="rId4"/>
    <p:sldId id="340" r:id="rId5"/>
    <p:sldId id="356" r:id="rId6"/>
    <p:sldId id="358" r:id="rId7"/>
    <p:sldId id="357" r:id="rId8"/>
    <p:sldId id="359" r:id="rId9"/>
    <p:sldId id="360" r:id="rId10"/>
    <p:sldId id="361" r:id="rId11"/>
    <p:sldId id="362" r:id="rId12"/>
    <p:sldId id="341" r:id="rId13"/>
    <p:sldId id="346" r:id="rId14"/>
    <p:sldId id="363" r:id="rId15"/>
    <p:sldId id="364" r:id="rId16"/>
    <p:sldId id="365" r:id="rId17"/>
    <p:sldId id="366" r:id="rId18"/>
    <p:sldId id="367" r:id="rId19"/>
    <p:sldId id="368" r:id="rId20"/>
    <p:sldId id="372" r:id="rId21"/>
    <p:sldId id="373" r:id="rId22"/>
    <p:sldId id="369" r:id="rId23"/>
    <p:sldId id="371" r:id="rId24"/>
    <p:sldId id="370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00FF"/>
    <a:srgbClr val="CC9900"/>
    <a:srgbClr val="66FFCC"/>
    <a:srgbClr val="99CC00"/>
    <a:srgbClr val="FF5050"/>
    <a:srgbClr val="99CCFF"/>
    <a:srgbClr val="E7EBF5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88" d="100"/>
          <a:sy n="88" d="100"/>
        </p:scale>
        <p:origin x="54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There’s one small problem with</a:t>
            </a:r>
            <a:r>
              <a:rPr lang="en-US" baseline="0" dirty="0"/>
              <a:t> this, though…what if minutes is 59 already when we get to the second if statement? Fortunately, we already wrote a method to handle adding minutes safely.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all</a:t>
            </a:r>
            <a:r>
              <a:rPr lang="en-US" baseline="0" dirty="0" smtClean="0"/>
              <a:t> 3 are already equal? What if 2 of the 3 are equal? How would you fix it? (length &lt;= width &amp;&amp; width </a:t>
            </a:r>
            <a:r>
              <a:rPr lang="en-US" baseline="0" smtClean="0"/>
              <a:t>&lt;= depth)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5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Classes and Methods with If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 smtClean="0"/>
              <a:t>Spring/Fall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5105399" cy="4754564"/>
          </a:xfrm>
        </p:spPr>
        <p:txBody>
          <a:bodyPr/>
          <a:lstStyle/>
          <a:p>
            <a:r>
              <a:rPr lang="en-US" dirty="0"/>
              <a:t>Check if </a:t>
            </a:r>
            <a:r>
              <a:rPr lang="en-US" dirty="0" err="1">
                <a:latin typeface="Consolas" panose="020B0609020204030204" pitchFamily="49" charset="0"/>
              </a:rPr>
              <a:t>newMinutes</a:t>
            </a:r>
            <a:r>
              <a:rPr lang="en-US" dirty="0"/>
              <a:t> is within a valid range</a:t>
            </a:r>
          </a:p>
          <a:p>
            <a:pPr lvl="1"/>
            <a:r>
              <a:rPr lang="en-US" dirty="0"/>
              <a:t>To compare with a range of values, combine 2 inequality conditions</a:t>
            </a:r>
          </a:p>
          <a:p>
            <a:r>
              <a:rPr lang="en-US" dirty="0"/>
              <a:t>What to do if it isn’t valid?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F7BF7-67F4-4482-A3C3-1120653BCD99}"/>
              </a:ext>
            </a:extLst>
          </p:cNvPr>
          <p:cNvSpPr txBox="1"/>
          <p:nvPr/>
        </p:nvSpPr>
        <p:spPr>
          <a:xfrm>
            <a:off x="5484812" y="1371600"/>
            <a:ext cx="64770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SetMinutes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 &amp;&amp;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minutes =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minutes = </a:t>
            </a:r>
            <a:r>
              <a:rPr lang="en-US" dirty="0">
                <a:solidFill>
                  <a:srgbClr val="99CC00"/>
                </a:solidFill>
              </a:rPr>
              <a:t>59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  minutes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3012" y="2082155"/>
            <a:ext cx="5257800" cy="3562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85012" y="3445882"/>
            <a:ext cx="2514600" cy="3562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b="1" dirty="0"/>
              <a:t>Constructors with input validation</a:t>
            </a:r>
          </a:p>
          <a:p>
            <a:r>
              <a:rPr lang="en-US" dirty="0"/>
              <a:t>Methods with Boolean parameters</a:t>
            </a:r>
          </a:p>
          <a:p>
            <a:r>
              <a:rPr lang="en-US" dirty="0"/>
              <a:t>Non-accessor methods using if statements</a:t>
            </a:r>
          </a:p>
          <a:p>
            <a:r>
              <a:rPr lang="en-US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50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C644-890D-4A39-B5FA-B7CA3F10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572-428D-4290-8BAB-2E383C9D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Instantiation has 3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its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the variable a reference to it</a:t>
            </a:r>
          </a:p>
          <a:p>
            <a:r>
              <a:rPr lang="en-US" dirty="0"/>
              <a:t>Constructor’s job: Initialize the object</a:t>
            </a:r>
          </a:p>
          <a:p>
            <a:pPr lvl="1"/>
            <a:r>
              <a:rPr lang="en-US" dirty="0"/>
              <a:t>Assign values to instance variables</a:t>
            </a:r>
          </a:p>
          <a:p>
            <a:pPr lvl="1"/>
            <a:r>
              <a:rPr lang="en-US" dirty="0"/>
              <a:t>Like a “setter” for all of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EBCAB-D5FC-4449-AC01-D599FB32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001AD-6F3E-4377-99E6-09D8C26BB2A3}"/>
              </a:ext>
            </a:extLst>
          </p:cNvPr>
          <p:cNvSpPr txBox="1"/>
          <p:nvPr/>
        </p:nvSpPr>
        <p:spPr>
          <a:xfrm>
            <a:off x="7389812" y="1524000"/>
            <a:ext cx="4152900" cy="45179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B8EB0-3192-489D-88DC-9F6F31BF346C}"/>
              </a:ext>
            </a:extLst>
          </p:cNvPr>
          <p:cNvSpPr txBox="1"/>
          <p:nvPr/>
        </p:nvSpPr>
        <p:spPr>
          <a:xfrm>
            <a:off x="9142412" y="2300856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object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9B2E6D-EE58-429F-8E35-D907974BD0BA}"/>
              </a:ext>
            </a:extLst>
          </p:cNvPr>
          <p:cNvCxnSpPr>
            <a:cxnSpLocks/>
          </p:cNvCxnSpPr>
          <p:nvPr/>
        </p:nvCxnSpPr>
        <p:spPr>
          <a:xfrm flipV="1">
            <a:off x="9752012" y="1975790"/>
            <a:ext cx="76200" cy="386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FA72F7-DF81-4E28-8730-C5A7EB95DA99}"/>
              </a:ext>
            </a:extLst>
          </p:cNvPr>
          <p:cNvCxnSpPr>
            <a:cxnSpLocks/>
          </p:cNvCxnSpPr>
          <p:nvPr/>
        </p:nvCxnSpPr>
        <p:spPr>
          <a:xfrm flipH="1" flipV="1">
            <a:off x="11009313" y="1973037"/>
            <a:ext cx="152400" cy="386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77F3C2-2E24-473D-9CF3-DC2EB2D90A81}"/>
              </a:ext>
            </a:extLst>
          </p:cNvPr>
          <p:cNvSpPr txBox="1"/>
          <p:nvPr/>
        </p:nvSpPr>
        <p:spPr>
          <a:xfrm>
            <a:off x="10247313" y="2300856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Run constructor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2A6571-8556-4F6C-A9A0-4C8B83434B61}"/>
              </a:ext>
            </a:extLst>
          </p:cNvPr>
          <p:cNvSpPr txBox="1"/>
          <p:nvPr/>
        </p:nvSpPr>
        <p:spPr>
          <a:xfrm>
            <a:off x="6951705" y="2185836"/>
            <a:ext cx="1981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 reference to </a:t>
            </a:r>
            <a:r>
              <a:rPr lang="en-US" dirty="0" err="1">
                <a:latin typeface="Consolas" panose="020B0609020204030204" pitchFamily="49" charset="0"/>
              </a:rPr>
              <a:t>myItem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55CDF0-0770-42F1-952C-AE7245E2CD21}"/>
              </a:ext>
            </a:extLst>
          </p:cNvPr>
          <p:cNvCxnSpPr/>
          <p:nvPr/>
        </p:nvCxnSpPr>
        <p:spPr>
          <a:xfrm flipV="1">
            <a:off x="8494711" y="1973037"/>
            <a:ext cx="533400" cy="465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043093-F788-489B-AB63-CC53440EB307}"/>
              </a:ext>
            </a:extLst>
          </p:cNvPr>
          <p:cNvSpPr/>
          <p:nvPr/>
        </p:nvSpPr>
        <p:spPr>
          <a:xfrm>
            <a:off x="7923212" y="4683972"/>
            <a:ext cx="3352800" cy="120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/>
              <a:t>Item</a:t>
            </a:r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6E07E-3E93-4F0B-B55B-8C0573D93C15}"/>
              </a:ext>
            </a:extLst>
          </p:cNvPr>
          <p:cNvSpPr/>
          <p:nvPr/>
        </p:nvSpPr>
        <p:spPr>
          <a:xfrm>
            <a:off x="7999412" y="5131065"/>
            <a:ext cx="16002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description</a:t>
            </a: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F5774C-3E6F-47EE-8C40-4950417AA84E}"/>
              </a:ext>
            </a:extLst>
          </p:cNvPr>
          <p:cNvSpPr/>
          <p:nvPr/>
        </p:nvSpPr>
        <p:spPr>
          <a:xfrm>
            <a:off x="9752012" y="5131065"/>
            <a:ext cx="14478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price</a:t>
            </a: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B9EB7A-1233-4DE7-9760-989766982088}"/>
              </a:ext>
            </a:extLst>
          </p:cNvPr>
          <p:cNvSpPr/>
          <p:nvPr/>
        </p:nvSpPr>
        <p:spPr>
          <a:xfrm>
            <a:off x="8456612" y="5512065"/>
            <a:ext cx="685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null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A8335-F30B-4FCB-A667-E4782D9BE8CF}"/>
              </a:ext>
            </a:extLst>
          </p:cNvPr>
          <p:cNvSpPr/>
          <p:nvPr/>
        </p:nvSpPr>
        <p:spPr>
          <a:xfrm>
            <a:off x="10133012" y="5498686"/>
            <a:ext cx="685800" cy="2286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0.0m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B24CD1-30E4-42CD-BE6E-7372F631D8C1}"/>
              </a:ext>
            </a:extLst>
          </p:cNvPr>
          <p:cNvSpPr/>
          <p:nvPr/>
        </p:nvSpPr>
        <p:spPr>
          <a:xfrm>
            <a:off x="9134293" y="3559822"/>
            <a:ext cx="1072738" cy="5727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latin typeface="Consolas" panose="020B0609020204030204" pitchFamily="49" charset="0"/>
              </a:rPr>
              <a:t>myItem</a:t>
            </a:r>
            <a:endParaRPr lang="en-US" sz="1800" dirty="0">
              <a:latin typeface="Consolas" panose="020B0609020204030204" pitchFamily="49" charset="0"/>
            </a:endParaRPr>
          </a:p>
          <a:p>
            <a:pPr algn="ctr"/>
            <a:endParaRPr lang="en-US" sz="1800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62249E-6A2F-484F-9087-0A15E57BCB29}"/>
              </a:ext>
            </a:extLst>
          </p:cNvPr>
          <p:cNvCxnSpPr>
            <a:cxnSpLocks/>
          </p:cNvCxnSpPr>
          <p:nvPr/>
        </p:nvCxnSpPr>
        <p:spPr>
          <a:xfrm>
            <a:off x="9673631" y="3957211"/>
            <a:ext cx="0" cy="64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 animBg="1"/>
      <p:bldP spid="23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E58-275F-40A7-86A3-AA1985EE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F28E-9805-47AE-B0A5-72BBAD6FF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5400"/>
          </a:xfrm>
        </p:spPr>
        <p:txBody>
          <a:bodyPr/>
          <a:lstStyle/>
          <a:p>
            <a:r>
              <a:rPr lang="en-US" dirty="0"/>
              <a:t>Like setters, constructors can validate parameter values before using them – ensure object is not created with “bad” attributes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60F3A-A987-4264-A2EA-D7BBA88EE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2101658" y="2667000"/>
            <a:ext cx="8077200" cy="38164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private string</a:t>
            </a:r>
            <a:r>
              <a:rPr lang="en-US" dirty="0">
                <a:solidFill>
                  <a:schemeClr val="tx1"/>
                </a:solidFill>
              </a:rPr>
              <a:t> description;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public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description =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(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...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98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numbers for </a:t>
            </a:r>
            <a:r>
              <a:rPr lang="en-US" dirty="0" err="1"/>
              <a:t>ClassRoom</a:t>
            </a:r>
            <a:r>
              <a:rPr lang="en-US" dirty="0"/>
              <a:t> should be 100-399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1293812" y="1905000"/>
            <a:ext cx="907872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public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building = </a:t>
            </a:r>
            <a:r>
              <a:rPr lang="en-US" dirty="0" err="1">
                <a:solidFill>
                  <a:schemeClr val="tx1"/>
                </a:solidFill>
              </a:rPr>
              <a:t>buildingParam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400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number = </a:t>
            </a:r>
            <a:r>
              <a:rPr lang="en-US" dirty="0">
                <a:solidFill>
                  <a:srgbClr val="99CC00"/>
                </a:solidFill>
              </a:rPr>
              <a:t>399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number =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else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  number = </a:t>
            </a:r>
            <a:r>
              <a:rPr lang="en-US" dirty="0" err="1">
                <a:solidFill>
                  <a:schemeClr val="tx1"/>
                </a:solidFill>
              </a:rPr>
              <a:t>numberParam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6812" y="4312175"/>
            <a:ext cx="2819400" cy="3562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98812" y="4985066"/>
            <a:ext cx="2667000" cy="3562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“Smarter” Constructor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3-parameter constructor for Time class: hours, minutes, seconds</a:t>
                </a:r>
              </a:p>
              <a:p>
                <a:r>
                  <a:rPr lang="en-US" dirty="0"/>
                  <a:t>If user supplies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60, how should we handle it?</a:t>
                </a:r>
              </a:p>
              <a:p>
                <a:endParaRPr lang="en-US" sz="4400" dirty="0"/>
              </a:p>
              <a:p>
                <a:r>
                  <a:rPr lang="en-US" dirty="0"/>
                  <a:t>Instead of rejecting the value, just “correct” it: 75 minutes is 1 hour 15 minutes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1410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001AD-6F3E-4377-99E6-09D8C26BB2A3}"/>
              </a:ext>
            </a:extLst>
          </p:cNvPr>
          <p:cNvSpPr txBox="1"/>
          <p:nvPr/>
        </p:nvSpPr>
        <p:spPr>
          <a:xfrm>
            <a:off x="3198812" y="2734647"/>
            <a:ext cx="5791200" cy="47487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classTime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Time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75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001AD-6F3E-4377-99E6-09D8C26BB2A3}"/>
              </a:ext>
            </a:extLst>
          </p:cNvPr>
          <p:cNvSpPr txBox="1"/>
          <p:nvPr/>
        </p:nvSpPr>
        <p:spPr>
          <a:xfrm>
            <a:off x="2132012" y="4495800"/>
            <a:ext cx="7924800" cy="8574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classTime.GetHours</a:t>
            </a:r>
            <a:r>
              <a:rPr lang="en-US" dirty="0">
                <a:solidFill>
                  <a:srgbClr val="99CCFF"/>
                </a:solidFill>
              </a:rPr>
              <a:t>()} </a:t>
            </a:r>
            <a:r>
              <a:rPr lang="en-US" dirty="0">
                <a:solidFill>
                  <a:srgbClr val="FF5050"/>
                </a:solidFill>
              </a:rPr>
              <a:t>hours,"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rgbClr val="FF505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$"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classTime.GetMinutes</a:t>
            </a:r>
            <a:r>
              <a:rPr lang="en-US" dirty="0">
                <a:solidFill>
                  <a:srgbClr val="99CCFF"/>
                </a:solidFill>
              </a:rPr>
              <a:t>()} </a:t>
            </a:r>
            <a:r>
              <a:rPr lang="en-US" dirty="0">
                <a:solidFill>
                  <a:srgbClr val="FF5050"/>
                </a:solidFill>
              </a:rPr>
              <a:t>minutes"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DDBD5-58AA-4303-86EF-E953FFCFBCDA}"/>
              </a:ext>
            </a:extLst>
          </p:cNvPr>
          <p:cNvSpPr/>
          <p:nvPr/>
        </p:nvSpPr>
        <p:spPr>
          <a:xfrm>
            <a:off x="4023323" y="5891403"/>
            <a:ext cx="4343400" cy="4695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1 hours, 15 minutes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4412" y="5410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“Smarter”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227012" y="1303203"/>
            <a:ext cx="5638833" cy="54353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public </a:t>
            </a:r>
            <a:r>
              <a:rPr lang="en-US" sz="2000" dirty="0">
                <a:solidFill>
                  <a:srgbClr val="66FFCC"/>
                </a:solidFill>
              </a:rPr>
              <a:t>Time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hourParam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hours = </a:t>
            </a:r>
            <a:r>
              <a:rPr lang="en-US" sz="2000" dirty="0" err="1">
                <a:solidFill>
                  <a:schemeClr val="tx1"/>
                </a:solidFill>
              </a:rPr>
              <a:t>hourParam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&gt;=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%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hours +=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6529808" y="1371600"/>
            <a:ext cx="5410200" cy="45427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&gt;=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%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minutes +=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989012" y="2563504"/>
            <a:ext cx="2431576" cy="3562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95284" y="4170179"/>
            <a:ext cx="2133600" cy="3562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8DB69-BF8F-424A-8114-188D7904C552}"/>
              </a:ext>
            </a:extLst>
          </p:cNvPr>
          <p:cNvCxnSpPr/>
          <p:nvPr/>
        </p:nvCxnSpPr>
        <p:spPr>
          <a:xfrm flipH="1" flipV="1">
            <a:off x="9980612" y="2819400"/>
            <a:ext cx="990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26BCC2-F76C-4311-A3D1-3A07A9701206}"/>
              </a:ext>
            </a:extLst>
          </p:cNvPr>
          <p:cNvSpPr txBox="1"/>
          <p:nvPr/>
        </p:nvSpPr>
        <p:spPr>
          <a:xfrm>
            <a:off x="10666412" y="3214541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Problem?</a:t>
            </a:r>
          </a:p>
        </p:txBody>
      </p:sp>
    </p:spTree>
    <p:extLst>
      <p:ext uri="{BB962C8B-B14F-4D97-AF65-F5344CB8AC3E}">
        <p14:creationId xmlns:p14="http://schemas.microsoft.com/office/powerpoint/2010/main" val="10904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“Smarter”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227012" y="1303203"/>
            <a:ext cx="5638833" cy="54353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/>
              <a:t>public </a:t>
            </a:r>
            <a:r>
              <a:rPr lang="en-US" sz="2000" dirty="0">
                <a:solidFill>
                  <a:srgbClr val="66FFCC"/>
                </a:solidFill>
              </a:rPr>
              <a:t>Time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hourParam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hours = </a:t>
            </a:r>
            <a:r>
              <a:rPr lang="en-US" sz="2000" dirty="0" err="1">
                <a:solidFill>
                  <a:schemeClr val="tx1"/>
                </a:solidFill>
              </a:rPr>
              <a:t>hourParam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&gt;=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%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hours +=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minutes = </a:t>
            </a:r>
            <a:r>
              <a:rPr lang="en-US" sz="2000" dirty="0" err="1">
                <a:solidFill>
                  <a:schemeClr val="tx1"/>
                </a:solidFill>
              </a:rPr>
              <a:t>minuteParam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B876F-7DC5-4A00-B9CE-76331AF157C3}"/>
              </a:ext>
            </a:extLst>
          </p:cNvPr>
          <p:cNvSpPr txBox="1"/>
          <p:nvPr/>
        </p:nvSpPr>
        <p:spPr>
          <a:xfrm>
            <a:off x="6529808" y="1371600"/>
            <a:ext cx="5410200" cy="454278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  </a:t>
            </a:r>
            <a:r>
              <a:rPr lang="en-US" sz="2000" dirty="0"/>
              <a:t>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&gt;=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%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rgbClr val="CC9900"/>
                </a:solidFill>
              </a:rPr>
              <a:t>AddMinutes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/ </a:t>
            </a:r>
            <a:r>
              <a:rPr lang="en-US" sz="2000" dirty="0">
                <a:solidFill>
                  <a:srgbClr val="99CC00"/>
                </a:solidFill>
              </a:rPr>
              <a:t>60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 if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 &lt;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>
                <a:solidFill>
                  <a:srgbClr val="99CC00"/>
                </a:solidFill>
              </a:rPr>
              <a:t>0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/>
              <a:t>else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  seconds = </a:t>
            </a:r>
            <a:r>
              <a:rPr lang="en-US" sz="2000" dirty="0" err="1">
                <a:solidFill>
                  <a:schemeClr val="tx1"/>
                </a:solidFill>
              </a:rPr>
              <a:t>secondParam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1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dirty="0"/>
              <a:t>Constructors with input validation</a:t>
            </a:r>
          </a:p>
          <a:p>
            <a:r>
              <a:rPr lang="en-US" b="1" dirty="0"/>
              <a:t>Methods with Boolean parameters</a:t>
            </a:r>
          </a:p>
          <a:p>
            <a:r>
              <a:rPr lang="en-US" dirty="0"/>
              <a:t>Non-accessor methods using if statements</a:t>
            </a:r>
          </a:p>
          <a:p>
            <a:r>
              <a:rPr lang="en-US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24312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29235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parameter: Indicate whether the method should take one of 2 different actions</a:t>
            </a:r>
          </a:p>
          <a:p>
            <a:r>
              <a:rPr lang="en-US" dirty="0"/>
              <a:t>Example: Room’s </a:t>
            </a:r>
            <a:r>
              <a:rPr lang="en-US" dirty="0" err="1">
                <a:latin typeface="Consolas" panose="020B0609020204030204" pitchFamily="49" charset="0"/>
              </a:rPr>
              <a:t>ComputeArea</a:t>
            </a:r>
            <a:r>
              <a:rPr lang="en-US" dirty="0"/>
              <a:t> could return either feet or meters, instead of having </a:t>
            </a:r>
            <a:r>
              <a:rPr lang="en-US" dirty="0" err="1">
                <a:latin typeface="Consolas" panose="020B0609020204030204" pitchFamily="49" charset="0"/>
              </a:rPr>
              <a:t>ComputeAreaFeet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2665412" y="3607445"/>
            <a:ext cx="7162800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public double </a:t>
            </a:r>
            <a:r>
              <a:rPr lang="en-US" dirty="0" err="1">
                <a:solidFill>
                  <a:srgbClr val="CC9900"/>
                </a:solidFill>
              </a:rPr>
              <a:t>ComputeArea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useMeters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useMeters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 * width;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GetLengthFeet</a:t>
            </a:r>
            <a:r>
              <a:rPr lang="en-US" dirty="0">
                <a:solidFill>
                  <a:schemeClr val="tx1"/>
                </a:solidFill>
              </a:rPr>
              <a:t>() * </a:t>
            </a:r>
            <a:r>
              <a:rPr lang="en-US" dirty="0" err="1">
                <a:solidFill>
                  <a:srgbClr val="CC9900"/>
                </a:solidFill>
              </a:rPr>
              <a:t>GetWidthFeet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1CBC3-303B-477C-9F88-023B4122DDE6}"/>
              </a:ext>
            </a:extLst>
          </p:cNvPr>
          <p:cNvSpPr txBox="1"/>
          <p:nvPr/>
        </p:nvSpPr>
        <p:spPr>
          <a:xfrm>
            <a:off x="7985792" y="4545445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body of </a:t>
            </a:r>
            <a:r>
              <a:rPr lang="en-US" dirty="0" err="1">
                <a:latin typeface="Consolas" panose="020B0609020204030204" pitchFamily="49" charset="0"/>
              </a:rPr>
              <a:t>ComputeAreaFeet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DCA319-DF74-4041-BEBB-C982E3BF1435}"/>
              </a:ext>
            </a:extLst>
          </p:cNvPr>
          <p:cNvCxnSpPr>
            <a:stCxn id="6" idx="1"/>
          </p:cNvCxnSpPr>
          <p:nvPr/>
        </p:nvCxnSpPr>
        <p:spPr>
          <a:xfrm flipH="1">
            <a:off x="6817026" y="4960944"/>
            <a:ext cx="1168766" cy="575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7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dirty="0"/>
              <a:t>Constructors with input validation</a:t>
            </a:r>
          </a:p>
          <a:p>
            <a:r>
              <a:rPr lang="en-US" dirty="0"/>
              <a:t>Methods with Boolean parameters</a:t>
            </a:r>
          </a:p>
          <a:p>
            <a:r>
              <a:rPr lang="en-US" dirty="0"/>
              <a:t>Non-accessor methods using if statements</a:t>
            </a:r>
          </a:p>
          <a:p>
            <a:r>
              <a:rPr lang="en-US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2945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85B4-A800-4426-A03C-19B4FF06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Boolean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EE44A-BD4F-45AC-BCAD-2392E626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2F30D-C10B-4ED8-9B54-DA871D2F0DE7}"/>
              </a:ext>
            </a:extLst>
          </p:cNvPr>
          <p:cNvSpPr txBox="1"/>
          <p:nvPr/>
        </p:nvSpPr>
        <p:spPr>
          <a:xfrm>
            <a:off x="989012" y="1469967"/>
            <a:ext cx="9753600" cy="4866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"Compute area in feet (f) or meters (m)?"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char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char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'f'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(false)}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'm'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(true)}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choice"</a:t>
            </a:r>
            <a:r>
              <a:rPr lang="en-US" dirty="0">
                <a:solidFill>
                  <a:schemeClr val="tx1"/>
                </a:solidFill>
              </a:rPr>
              <a:t>);</a:t>
            </a:r>
            <a:r>
              <a:rPr lang="en-US" dirty="0">
                <a:solidFill>
                  <a:srgbClr val="FF5050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63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9F63-75E1-4B4A-A2D1-6F0F88D4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Boolean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8EBA-C0CE-4C63-A0A2-28376BAC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can be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or any Boolean condition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dirty="0"/>
              <a:t>Without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variable: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Checking for ‘f’ instead of ‘m’: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0B01A-B6A9-45D1-B8B7-9372BCC0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D6F46-7858-4997-A25B-59B555EB6B01}"/>
              </a:ext>
            </a:extLst>
          </p:cNvPr>
          <p:cNvSpPr txBox="1"/>
          <p:nvPr/>
        </p:nvSpPr>
        <p:spPr>
          <a:xfrm>
            <a:off x="989012" y="1981200"/>
            <a:ext cx="97536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"Compute area in feet (f) or meters (m)?"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/>
              <a:t>char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char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wantsMeters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FF5050"/>
                </a:solidFill>
              </a:rPr>
              <a:t>'m'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</a:t>
            </a:r>
            <a:r>
              <a:rPr lang="en-US" dirty="0" err="1">
                <a:solidFill>
                  <a:srgbClr val="99CCFF"/>
                </a:solidFill>
              </a:rPr>
              <a:t>wantsMeters</a:t>
            </a:r>
            <a:r>
              <a:rPr lang="en-US" dirty="0">
                <a:solidFill>
                  <a:srgbClr val="99CCFF"/>
                </a:solidFill>
              </a:rPr>
              <a:t>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3F60-7704-43F8-84F2-8B56A5170DAD}"/>
              </a:ext>
            </a:extLst>
          </p:cNvPr>
          <p:cNvSpPr txBox="1"/>
          <p:nvPr/>
        </p:nvSpPr>
        <p:spPr>
          <a:xfrm>
            <a:off x="8311035" y="2629876"/>
            <a:ext cx="3807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the user entered ‘m’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D9AFF2-4D21-4BB9-97B4-3D74575B970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38475" y="2860709"/>
            <a:ext cx="1372560" cy="4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D52024-0BE1-47A8-91B5-5035A4CF723B}"/>
              </a:ext>
            </a:extLst>
          </p:cNvPr>
          <p:cNvSpPr txBox="1"/>
          <p:nvPr/>
        </p:nvSpPr>
        <p:spPr>
          <a:xfrm>
            <a:off x="989012" y="4117033"/>
            <a:ext cx="106680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char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char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</a:t>
            </a:r>
            <a:r>
              <a:rPr lang="en-US" dirty="0" err="1">
                <a:solidFill>
                  <a:srgbClr val="99CCFF"/>
                </a:solidFill>
              </a:rPr>
              <a:t>userChoice</a:t>
            </a:r>
            <a:r>
              <a:rPr lang="en-US" dirty="0">
                <a:solidFill>
                  <a:srgbClr val="99CCFF"/>
                </a:solidFill>
              </a:rPr>
              <a:t> == 'm')}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BF331-E60E-43CD-8E08-DF5586CA616B}"/>
              </a:ext>
            </a:extLst>
          </p:cNvPr>
          <p:cNvSpPr txBox="1"/>
          <p:nvPr/>
        </p:nvSpPr>
        <p:spPr>
          <a:xfrm>
            <a:off x="989012" y="5575757"/>
            <a:ext cx="106680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char </a:t>
            </a:r>
            <a:r>
              <a:rPr lang="en-US" dirty="0" err="1">
                <a:solidFill>
                  <a:schemeClr val="tx1"/>
                </a:solidFill>
              </a:rPr>
              <a:t>userChoice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char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$"Area: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myRoom.ComputeArea</a:t>
            </a:r>
            <a:r>
              <a:rPr lang="en-US" dirty="0">
                <a:solidFill>
                  <a:srgbClr val="99CCFF"/>
                </a:solidFill>
              </a:rPr>
              <a:t>(</a:t>
            </a:r>
            <a:r>
              <a:rPr lang="en-US" dirty="0" err="1">
                <a:solidFill>
                  <a:srgbClr val="99CCFF"/>
                </a:solidFill>
              </a:rPr>
              <a:t>userChoice</a:t>
            </a:r>
            <a:r>
              <a:rPr lang="en-US" dirty="0">
                <a:solidFill>
                  <a:srgbClr val="99CCFF"/>
                </a:solidFill>
              </a:rPr>
              <a:t> != 'f')}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9E432-6374-4CD7-BCC3-EE446A0A673B}"/>
              </a:ext>
            </a:extLst>
          </p:cNvPr>
          <p:cNvSpPr txBox="1"/>
          <p:nvPr/>
        </p:nvSpPr>
        <p:spPr>
          <a:xfrm>
            <a:off x="8151812" y="3485965"/>
            <a:ext cx="2051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needed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99AD10-CBAA-46F0-BB94-50515E003FE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237412" y="3399172"/>
            <a:ext cx="914400" cy="31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9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Room</a:t>
            </a:r>
            <a:r>
              <a:rPr lang="en-US" dirty="0"/>
              <a:t>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05000"/>
          </a:xfrm>
        </p:spPr>
        <p:txBody>
          <a:bodyPr/>
          <a:lstStyle/>
          <a:p>
            <a:r>
              <a:rPr lang="en-US" dirty="0"/>
              <a:t>One constructor for meters, one constructor for feet</a:t>
            </a:r>
          </a:p>
          <a:p>
            <a:r>
              <a:rPr lang="en-US" dirty="0"/>
              <a:t>“Feet” constructor couldn’t initialize the name, otherwise signature would not be unique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32109-C12C-44A2-B22F-4DE5D2EDDA91}"/>
              </a:ext>
            </a:extLst>
          </p:cNvPr>
          <p:cNvSpPr txBox="1"/>
          <p:nvPr/>
        </p:nvSpPr>
        <p:spPr>
          <a:xfrm>
            <a:off x="684212" y="3357771"/>
            <a:ext cx="76200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lengthFeet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widthFeet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length = </a:t>
            </a:r>
            <a:r>
              <a:rPr lang="en-US" dirty="0" err="1">
                <a:solidFill>
                  <a:schemeClr val="tx1"/>
                </a:solidFill>
              </a:rPr>
              <a:t>lengthFeet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99CC00"/>
                </a:solidFill>
              </a:rPr>
              <a:t>0.3048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width = </a:t>
            </a:r>
            <a:r>
              <a:rPr lang="en-US" dirty="0" err="1">
                <a:solidFill>
                  <a:schemeClr val="tx1"/>
                </a:solidFill>
              </a:rPr>
              <a:t>widthFeet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99CC00"/>
                </a:solidFill>
              </a:rPr>
              <a:t>0.3048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name = </a:t>
            </a:r>
            <a:r>
              <a:rPr lang="en-US" dirty="0">
                <a:solidFill>
                  <a:srgbClr val="FF5050"/>
                </a:solidFill>
              </a:rPr>
              <a:t>"Unknown"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D204B-E3AC-4E78-92CD-B689FC78632E}"/>
              </a:ext>
            </a:extLst>
          </p:cNvPr>
          <p:cNvSpPr txBox="1"/>
          <p:nvPr/>
        </p:nvSpPr>
        <p:spPr>
          <a:xfrm>
            <a:off x="6982564" y="2814935"/>
            <a:ext cx="4979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Signature: </a:t>
            </a:r>
            <a:r>
              <a:rPr lang="en-US" dirty="0">
                <a:latin typeface="Consolas" panose="020B0609020204030204" pitchFamily="49" charset="0"/>
              </a:rPr>
              <a:t>Room(double, double)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A9CD1-DCE2-404C-8328-11E1AD4016E2}"/>
              </a:ext>
            </a:extLst>
          </p:cNvPr>
          <p:cNvSpPr txBox="1"/>
          <p:nvPr/>
        </p:nvSpPr>
        <p:spPr>
          <a:xfrm>
            <a:off x="684212" y="5744145"/>
            <a:ext cx="9296400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85B277-64FC-4D41-9439-146372FB756C}"/>
              </a:ext>
            </a:extLst>
          </p:cNvPr>
          <p:cNvCxnSpPr>
            <a:cxnSpLocks/>
          </p:cNvCxnSpPr>
          <p:nvPr/>
        </p:nvCxnSpPr>
        <p:spPr>
          <a:xfrm flipH="1">
            <a:off x="8228012" y="3238500"/>
            <a:ext cx="609600" cy="300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6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8C1A-45D0-4317-A3FD-6395176D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Flexible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A7067-DDE7-44A2-8824-DF515937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0A147-F0F1-4684-A0F1-1C5927DA2AEC}"/>
              </a:ext>
            </a:extLst>
          </p:cNvPr>
          <p:cNvSpPr txBox="1"/>
          <p:nvPr/>
        </p:nvSpPr>
        <p:spPr>
          <a:xfrm>
            <a:off x="531812" y="1371600"/>
            <a:ext cx="10972800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nameP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meters)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(meters)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lengthP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99CC00"/>
                </a:solidFill>
              </a:rPr>
              <a:t>0.3048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widthP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>
                <a:solidFill>
                  <a:srgbClr val="99CC00"/>
                </a:solidFill>
              </a:rPr>
              <a:t>0.3048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name = </a:t>
            </a:r>
            <a:r>
              <a:rPr lang="en-US" dirty="0" err="1">
                <a:solidFill>
                  <a:schemeClr val="tx1"/>
                </a:solidFill>
              </a:rPr>
              <a:t>nameP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51BA7-2D10-4DFD-8B5F-B3361EC1FD32}"/>
              </a:ext>
            </a:extLst>
          </p:cNvPr>
          <p:cNvSpPr txBox="1"/>
          <p:nvPr/>
        </p:nvSpPr>
        <p:spPr>
          <a:xfrm>
            <a:off x="8453070" y="2251501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the other parameters are in meters,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if they are in feet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117A19-9ADD-41D1-9BB2-F8D6B2C5DD78}"/>
              </a:ext>
            </a:extLst>
          </p:cNvPr>
          <p:cNvCxnSpPr/>
          <p:nvPr/>
        </p:nvCxnSpPr>
        <p:spPr>
          <a:xfrm flipV="1">
            <a:off x="9828212" y="1752600"/>
            <a:ext cx="457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183B70-A492-4D3D-9927-7AF01EE024C2}"/>
              </a:ext>
            </a:extLst>
          </p:cNvPr>
          <p:cNvSpPr txBox="1"/>
          <p:nvPr/>
        </p:nvSpPr>
        <p:spPr>
          <a:xfrm>
            <a:off x="3271470" y="5481143"/>
            <a:ext cx="85344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roomFt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12.5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10.5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"Bedroom"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false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roomM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99CC00"/>
                </a:solidFill>
              </a:rPr>
              <a:t>6.2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4.6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FF5050"/>
                </a:solidFill>
              </a:rPr>
              <a:t>"Living Room"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EA4F93-6D89-4718-8B2E-1DAD9D4B0042}"/>
              </a:ext>
            </a:extLst>
          </p:cNvPr>
          <p:cNvSpPr txBox="1"/>
          <p:nvPr/>
        </p:nvSpPr>
        <p:spPr>
          <a:xfrm>
            <a:off x="6632011" y="5019478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like this:</a:t>
            </a:r>
          </a:p>
        </p:txBody>
      </p:sp>
    </p:spTree>
    <p:extLst>
      <p:ext uri="{BB962C8B-B14F-4D97-AF65-F5344CB8AC3E}">
        <p14:creationId xmlns:p14="http://schemas.microsoft.com/office/powerpoint/2010/main" val="40412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dirty="0"/>
              <a:t>Constructors with input validation</a:t>
            </a:r>
          </a:p>
          <a:p>
            <a:r>
              <a:rPr lang="en-US" dirty="0"/>
              <a:t>Methods with Boolean parameters</a:t>
            </a:r>
          </a:p>
          <a:p>
            <a:r>
              <a:rPr lang="en-US" b="1" dirty="0"/>
              <a:t>Non-accessor methods using if statements</a:t>
            </a:r>
          </a:p>
          <a:p>
            <a:r>
              <a:rPr lang="en-US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58435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04F8-D01F-4DEF-B66F-E833F344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with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A3BE-D6F4-4FF3-9DEB-FDEEE427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943599" cy="4754564"/>
          </a:xfrm>
        </p:spPr>
        <p:txBody>
          <a:bodyPr/>
          <a:lstStyle/>
          <a:p>
            <a:r>
              <a:rPr lang="en-US" dirty="0"/>
              <a:t>In a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method, with a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/>
              <a:t> object named </a:t>
            </a:r>
            <a:r>
              <a:rPr lang="en-US" dirty="0" err="1">
                <a:latin typeface="Consolas" panose="020B0609020204030204" pitchFamily="49" charset="0"/>
              </a:rPr>
              <a:t>myRoom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behavior can be written as a method of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100-3E05-46ED-AB18-CC06C74A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6881E-2A07-4904-A7DF-C6662BD7E344}"/>
              </a:ext>
            </a:extLst>
          </p:cNvPr>
          <p:cNvSpPr txBox="1"/>
          <p:nvPr/>
        </p:nvSpPr>
        <p:spPr>
          <a:xfrm>
            <a:off x="6246812" y="1239631"/>
            <a:ext cx="5867400" cy="5509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"Third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200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"Second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"First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room"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789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FB40-B8F3-4673-9D63-C0E69EFF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with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F5E18-13C1-4463-814F-A6ABC82A0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781799" cy="4754564"/>
          </a:xfrm>
        </p:spPr>
        <p:txBody>
          <a:bodyPr/>
          <a:lstStyle/>
          <a:p>
            <a:r>
              <a:rPr lang="en-US" dirty="0"/>
              <a:t>A method that returns a description of which floor the classroom is on: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77F18-4D7E-4386-8BA8-E6243E07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5599-118B-4DE7-AC5F-155858F6B4BF}"/>
              </a:ext>
            </a:extLst>
          </p:cNvPr>
          <p:cNvSpPr txBox="1"/>
          <p:nvPr/>
        </p:nvSpPr>
        <p:spPr>
          <a:xfrm>
            <a:off x="6682371" y="1925904"/>
            <a:ext cx="4191000" cy="43137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public string </a:t>
            </a:r>
            <a:r>
              <a:rPr lang="en-US" dirty="0" err="1">
                <a:solidFill>
                  <a:srgbClr val="CC9900"/>
                </a:solidFill>
              </a:rPr>
              <a:t>GetFloor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"Third floor"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  else if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200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"Second floor"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  else if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>
                <a:solidFill>
                  <a:srgbClr val="FF5050"/>
                </a:solidFill>
              </a:rPr>
              <a:t>"First floor"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  else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 </a:t>
            </a:r>
            <a:r>
              <a:rPr lang="en-US" dirty="0">
                <a:solidFill>
                  <a:srgbClr val="FF5050"/>
                </a:solidFill>
              </a:rPr>
              <a:t>"Invalid room"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26AA5C-398F-4358-BA7E-4A5CC42BBC1D}"/>
              </a:ext>
            </a:extLst>
          </p:cNvPr>
          <p:cNvSpPr txBox="1"/>
          <p:nvPr/>
        </p:nvSpPr>
        <p:spPr>
          <a:xfrm>
            <a:off x="7118603" y="1464239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Inside class </a:t>
            </a:r>
            <a:r>
              <a:rPr lang="en-US" dirty="0" err="1">
                <a:latin typeface="Consolas" panose="020B0609020204030204" pitchFamily="49" charset="0"/>
              </a:rPr>
              <a:t>ClassRoom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08CB3-E56D-4531-83B9-75230F155BE8}"/>
              </a:ext>
            </a:extLst>
          </p:cNvPr>
          <p:cNvSpPr txBox="1"/>
          <p:nvPr/>
        </p:nvSpPr>
        <p:spPr>
          <a:xfrm>
            <a:off x="379412" y="4343400"/>
            <a:ext cx="5943600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Room </a:t>
            </a:r>
            <a:r>
              <a:rPr lang="en-US" dirty="0" err="1">
                <a:solidFill>
                  <a:schemeClr val="tx1"/>
                </a:solidFill>
              </a:rPr>
              <a:t>myRoom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"UH"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127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GetFloor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D635B-809F-4BE1-8F41-C117E5E459E6}"/>
              </a:ext>
            </a:extLst>
          </p:cNvPr>
          <p:cNvSpPr txBox="1"/>
          <p:nvPr/>
        </p:nvSpPr>
        <p:spPr>
          <a:xfrm>
            <a:off x="1959273" y="3881735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1BC75-928E-43F0-9CB4-21AD01A88794}"/>
              </a:ext>
            </a:extLst>
          </p:cNvPr>
          <p:cNvSpPr txBox="1"/>
          <p:nvPr/>
        </p:nvSpPr>
        <p:spPr>
          <a:xfrm>
            <a:off x="9681378" y="2286000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597CF3-A80F-4365-BA7E-024DF8BD6D2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149029" y="2516833"/>
            <a:ext cx="1532349" cy="26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2A6F-0A3D-4A33-B1F9-99CA9B1B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for the Prism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8D84-9CCF-412E-BE03-8CD5CD96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7238999" cy="4754564"/>
          </a:xfrm>
        </p:spPr>
        <p:txBody>
          <a:bodyPr/>
          <a:lstStyle/>
          <a:p>
            <a:r>
              <a:rPr lang="en-US" dirty="0"/>
              <a:t>Prism has a length, width, and depth:</a:t>
            </a:r>
          </a:p>
          <a:p>
            <a:endParaRPr lang="en-US" dirty="0"/>
          </a:p>
          <a:p>
            <a:r>
              <a:rPr lang="en-US" dirty="0"/>
              <a:t>Write a method </a:t>
            </a:r>
            <a:r>
              <a:rPr lang="en-US" dirty="0" err="1">
                <a:latin typeface="Consolas" panose="020B0609020204030204" pitchFamily="49" charset="0"/>
              </a:rPr>
              <a:t>MakeCube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will make all dimensions equal to the </a:t>
            </a:r>
            <a:r>
              <a:rPr lang="en-US" i="1" dirty="0"/>
              <a:t>smallest </a:t>
            </a:r>
            <a:r>
              <a:rPr lang="en-US" dirty="0"/>
              <a:t>of the 3</a:t>
            </a:r>
          </a:p>
          <a:p>
            <a:pPr lvl="1"/>
            <a:r>
              <a:rPr lang="en-US" dirty="0"/>
              <a:t>Shrink until it is a cube</a:t>
            </a:r>
          </a:p>
          <a:p>
            <a:pPr lvl="1"/>
            <a:r>
              <a:rPr lang="en-US" dirty="0"/>
              <a:t>If length = 4.4, width = 3.5, depth = 3.6, then </a:t>
            </a:r>
            <a:r>
              <a:rPr lang="en-US" dirty="0" err="1">
                <a:latin typeface="Consolas" panose="020B0609020204030204" pitchFamily="49" charset="0"/>
              </a:rPr>
              <a:t>MakeCube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should set length and depth to 3.5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565E6-BD4E-44DA-9133-74E00D07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58A8F-4F80-4B66-A0BE-2CB453DDD9CF}"/>
              </a:ext>
            </a:extLst>
          </p:cNvPr>
          <p:cNvSpPr txBox="1"/>
          <p:nvPr/>
        </p:nvSpPr>
        <p:spPr>
          <a:xfrm>
            <a:off x="7542212" y="1600200"/>
            <a:ext cx="41910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Prism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float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float</a:t>
            </a:r>
            <a:r>
              <a:rPr lang="en-US" dirty="0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13000"/>
              </a:lnSpc>
            </a:pPr>
            <a:r>
              <a:rPr lang="en-US" dirty="0"/>
              <a:t>  private float</a:t>
            </a:r>
            <a:r>
              <a:rPr lang="en-US" dirty="0">
                <a:solidFill>
                  <a:schemeClr val="tx1"/>
                </a:solidFill>
              </a:rPr>
              <a:t> depth;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...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7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CA68-38F3-4012-B3B6-82C47C01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for the Prism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808A5-5623-4C69-A7CC-F798DA21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38C48-0C84-4F9A-9658-DFDEB9E6157C}"/>
              </a:ext>
            </a:extLst>
          </p:cNvPr>
          <p:cNvSpPr txBox="1"/>
          <p:nvPr/>
        </p:nvSpPr>
        <p:spPr>
          <a:xfrm>
            <a:off x="303212" y="1676400"/>
            <a:ext cx="67818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MakeCube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/>
              <a:t>  if</a:t>
            </a:r>
            <a:r>
              <a:rPr lang="en-US" dirty="0">
                <a:solidFill>
                  <a:schemeClr val="tx1"/>
                </a:solidFill>
              </a:rPr>
              <a:t>(length &lt; width &amp;&amp; length &lt; depth)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width = length;</a:t>
            </a:r>
          </a:p>
          <a:p>
            <a:r>
              <a:rPr lang="en-US" dirty="0">
                <a:solidFill>
                  <a:schemeClr val="tx1"/>
                </a:solidFill>
              </a:rPr>
              <a:t>    depth = length;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else if</a:t>
            </a:r>
            <a:r>
              <a:rPr lang="en-US" dirty="0">
                <a:solidFill>
                  <a:schemeClr val="tx1"/>
                </a:solidFill>
              </a:rPr>
              <a:t>(width &lt; length &amp;&amp; width &lt; depth)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width;</a:t>
            </a:r>
          </a:p>
          <a:p>
            <a:r>
              <a:rPr lang="en-US" dirty="0">
                <a:solidFill>
                  <a:schemeClr val="tx1"/>
                </a:solidFill>
              </a:rPr>
              <a:t>    depth = width;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CECFC-9E40-4D5B-8E6F-C0062EBFF9F6}"/>
              </a:ext>
            </a:extLst>
          </p:cNvPr>
          <p:cNvSpPr txBox="1"/>
          <p:nvPr/>
        </p:nvSpPr>
        <p:spPr>
          <a:xfrm>
            <a:off x="7633677" y="1828800"/>
            <a:ext cx="41910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  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length = depth;</a:t>
            </a:r>
          </a:p>
          <a:p>
            <a:r>
              <a:rPr lang="en-US" dirty="0">
                <a:solidFill>
                  <a:schemeClr val="tx1"/>
                </a:solidFill>
              </a:rPr>
              <a:t>    width = depth;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BA68C-45DC-4A64-B9FF-C14DFCC4B0F7}"/>
              </a:ext>
            </a:extLst>
          </p:cNvPr>
          <p:cNvSpPr/>
          <p:nvPr/>
        </p:nvSpPr>
        <p:spPr>
          <a:xfrm>
            <a:off x="1149227" y="2401523"/>
            <a:ext cx="4953000" cy="3562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F1F17C-6799-47FD-8BC8-6D3272C45138}"/>
              </a:ext>
            </a:extLst>
          </p:cNvPr>
          <p:cNvSpPr/>
          <p:nvPr/>
        </p:nvSpPr>
        <p:spPr>
          <a:xfrm>
            <a:off x="1911227" y="4078741"/>
            <a:ext cx="4800600" cy="3562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6A5C8A-D2CD-4526-9A83-4811CAAC60CE}"/>
              </a:ext>
            </a:extLst>
          </p:cNvPr>
          <p:cNvSpPr/>
          <p:nvPr/>
        </p:nvSpPr>
        <p:spPr>
          <a:xfrm>
            <a:off x="1758462" y="1351421"/>
            <a:ext cx="7815383" cy="5036198"/>
          </a:xfrm>
          <a:custGeom>
            <a:avLst/>
            <a:gdLst>
              <a:gd name="connsiteX0" fmla="*/ 0 w 7799753"/>
              <a:gd name="connsiteY0" fmla="*/ 4533564 h 5036198"/>
              <a:gd name="connsiteX1" fmla="*/ 679938 w 7799753"/>
              <a:gd name="connsiteY1" fmla="*/ 4979041 h 5036198"/>
              <a:gd name="connsiteX2" fmla="*/ 3391876 w 7799753"/>
              <a:gd name="connsiteY2" fmla="*/ 5018117 h 5036198"/>
              <a:gd name="connsiteX3" fmla="*/ 5298830 w 7799753"/>
              <a:gd name="connsiteY3" fmla="*/ 4924333 h 5036198"/>
              <a:gd name="connsiteX4" fmla="*/ 5752123 w 7799753"/>
              <a:gd name="connsiteY4" fmla="*/ 3923964 h 5036198"/>
              <a:gd name="connsiteX5" fmla="*/ 5580184 w 7799753"/>
              <a:gd name="connsiteY5" fmla="*/ 2149871 h 5036198"/>
              <a:gd name="connsiteX6" fmla="*/ 5588000 w 7799753"/>
              <a:gd name="connsiteY6" fmla="*/ 602425 h 5036198"/>
              <a:gd name="connsiteX7" fmla="*/ 6080369 w 7799753"/>
              <a:gd name="connsiteY7" fmla="*/ 31902 h 5036198"/>
              <a:gd name="connsiteX8" fmla="*/ 7424615 w 7799753"/>
              <a:gd name="connsiteY8" fmla="*/ 102241 h 5036198"/>
              <a:gd name="connsiteX9" fmla="*/ 7799753 w 7799753"/>
              <a:gd name="connsiteY9" fmla="*/ 352333 h 5036198"/>
              <a:gd name="connsiteX0" fmla="*/ 0 w 7815383"/>
              <a:gd name="connsiteY0" fmla="*/ 4533564 h 5036198"/>
              <a:gd name="connsiteX1" fmla="*/ 679938 w 7815383"/>
              <a:gd name="connsiteY1" fmla="*/ 4979041 h 5036198"/>
              <a:gd name="connsiteX2" fmla="*/ 3391876 w 7815383"/>
              <a:gd name="connsiteY2" fmla="*/ 5018117 h 5036198"/>
              <a:gd name="connsiteX3" fmla="*/ 5298830 w 7815383"/>
              <a:gd name="connsiteY3" fmla="*/ 4924333 h 5036198"/>
              <a:gd name="connsiteX4" fmla="*/ 5752123 w 7815383"/>
              <a:gd name="connsiteY4" fmla="*/ 3923964 h 5036198"/>
              <a:gd name="connsiteX5" fmla="*/ 5580184 w 7815383"/>
              <a:gd name="connsiteY5" fmla="*/ 2149871 h 5036198"/>
              <a:gd name="connsiteX6" fmla="*/ 5588000 w 7815383"/>
              <a:gd name="connsiteY6" fmla="*/ 602425 h 5036198"/>
              <a:gd name="connsiteX7" fmla="*/ 6080369 w 7815383"/>
              <a:gd name="connsiteY7" fmla="*/ 31902 h 5036198"/>
              <a:gd name="connsiteX8" fmla="*/ 7424615 w 7815383"/>
              <a:gd name="connsiteY8" fmla="*/ 102241 h 5036198"/>
              <a:gd name="connsiteX9" fmla="*/ 7815383 w 7815383"/>
              <a:gd name="connsiteY9" fmla="*/ 430487 h 5036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15383" h="5036198">
                <a:moveTo>
                  <a:pt x="0" y="4533564"/>
                </a:moveTo>
                <a:cubicBezTo>
                  <a:pt x="57312" y="4715923"/>
                  <a:pt x="114625" y="4898282"/>
                  <a:pt x="679938" y="4979041"/>
                </a:cubicBezTo>
                <a:cubicBezTo>
                  <a:pt x="1245251" y="5059800"/>
                  <a:pt x="2622061" y="5027235"/>
                  <a:pt x="3391876" y="5018117"/>
                </a:cubicBezTo>
                <a:cubicBezTo>
                  <a:pt x="4161691" y="5008999"/>
                  <a:pt x="4905456" y="5106692"/>
                  <a:pt x="5298830" y="4924333"/>
                </a:cubicBezTo>
                <a:cubicBezTo>
                  <a:pt x="5692204" y="4741974"/>
                  <a:pt x="5705231" y="4386374"/>
                  <a:pt x="5752123" y="3923964"/>
                </a:cubicBezTo>
                <a:cubicBezTo>
                  <a:pt x="5799015" y="3461554"/>
                  <a:pt x="5607538" y="2703461"/>
                  <a:pt x="5580184" y="2149871"/>
                </a:cubicBezTo>
                <a:cubicBezTo>
                  <a:pt x="5552830" y="1596281"/>
                  <a:pt x="5504636" y="955420"/>
                  <a:pt x="5588000" y="602425"/>
                </a:cubicBezTo>
                <a:cubicBezTo>
                  <a:pt x="5671364" y="249430"/>
                  <a:pt x="5774267" y="115266"/>
                  <a:pt x="6080369" y="31902"/>
                </a:cubicBezTo>
                <a:cubicBezTo>
                  <a:pt x="6386471" y="-51462"/>
                  <a:pt x="7138051" y="48836"/>
                  <a:pt x="7424615" y="102241"/>
                </a:cubicBezTo>
                <a:cubicBezTo>
                  <a:pt x="7711179" y="155646"/>
                  <a:pt x="7771096" y="332143"/>
                  <a:pt x="7815383" y="43048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  <a:p>
            <a:pPr lvl="1"/>
            <a:r>
              <a:rPr lang="en-US" dirty="0"/>
              <a:t>Properties with input validation</a:t>
            </a:r>
          </a:p>
          <a:p>
            <a:r>
              <a:rPr lang="en-US" dirty="0"/>
              <a:t>Constructors with input validation</a:t>
            </a:r>
          </a:p>
          <a:p>
            <a:r>
              <a:rPr lang="en-US" dirty="0"/>
              <a:t>Methods with Boolean parameters</a:t>
            </a:r>
          </a:p>
          <a:p>
            <a:r>
              <a:rPr lang="en-US" dirty="0"/>
              <a:t>Non-accessor methods using if statements</a:t>
            </a:r>
          </a:p>
          <a:p>
            <a:r>
              <a:rPr lang="en-US" b="1" dirty="0"/>
              <a:t>Boolean instance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3210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3B53-B5FF-492E-BE45-D39BD11E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Accessors</a:t>
            </a:r>
            <a:r>
              <a:rPr lang="en-US" dirty="0"/>
              <a:t>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909A-CB39-4B18-8D12-C524BF9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791199" cy="4754564"/>
          </a:xfrm>
        </p:spPr>
        <p:txBody>
          <a:bodyPr>
            <a:normAutofit/>
          </a:bodyPr>
          <a:lstStyle/>
          <a:p>
            <a:r>
              <a:rPr lang="en-US" dirty="0"/>
              <a:t>Getter and Setters = accessor methods</a:t>
            </a:r>
          </a:p>
          <a:p>
            <a:r>
              <a:rPr lang="en-US" dirty="0"/>
              <a:t>Instance variable is declared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, </a:t>
            </a:r>
            <a:r>
              <a:rPr lang="en-US" dirty="0" err="1"/>
              <a:t>accessor</a:t>
            </a:r>
            <a:r>
              <a:rPr lang="en-US" dirty="0"/>
              <a:t> methods are declared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</a:p>
          <a:p>
            <a:r>
              <a:rPr lang="en-US" dirty="0"/>
              <a:t>Ensure that other code can only read (getter) or change (setter) attribute with the object’s “permission”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A8487-728F-4141-A8CF-6167CDCE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DBB2-B3EA-4F77-AE6A-E8354B78A3B4}"/>
              </a:ext>
            </a:extLst>
          </p:cNvPr>
          <p:cNvSpPr txBox="1"/>
          <p:nvPr/>
        </p:nvSpPr>
        <p:spPr>
          <a:xfrm>
            <a:off x="6188859" y="1445842"/>
            <a:ext cx="5391953" cy="483209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description;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decimal 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SetPrice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p;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51AAF3-EDE8-4F54-8F69-99A0183208BF}"/>
              </a:ext>
            </a:extLst>
          </p:cNvPr>
          <p:cNvSpPr/>
          <p:nvPr/>
        </p:nvSpPr>
        <p:spPr>
          <a:xfrm>
            <a:off x="6475412" y="3124200"/>
            <a:ext cx="1143000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F8370-D9C6-4564-A4D8-99451F957B56}"/>
              </a:ext>
            </a:extLst>
          </p:cNvPr>
          <p:cNvSpPr/>
          <p:nvPr/>
        </p:nvSpPr>
        <p:spPr>
          <a:xfrm>
            <a:off x="6475412" y="2458610"/>
            <a:ext cx="1295400" cy="4572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A285F-9AB3-4E04-BA5D-374F87D73F23}"/>
              </a:ext>
            </a:extLst>
          </p:cNvPr>
          <p:cNvSpPr txBox="1"/>
          <p:nvPr/>
        </p:nvSpPr>
        <p:spPr>
          <a:xfrm>
            <a:off x="10050005" y="5257800"/>
            <a:ext cx="210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Setter for price attribute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E209A3-7834-4581-B280-C67A680065F2}"/>
              </a:ext>
            </a:extLst>
          </p:cNvPr>
          <p:cNvCxnSpPr/>
          <p:nvPr/>
        </p:nvCxnSpPr>
        <p:spPr>
          <a:xfrm flipH="1" flipV="1">
            <a:off x="9523412" y="4929667"/>
            <a:ext cx="533400" cy="404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DF8D73-2E23-4CD3-99A8-5D4E2CF0CE9D}"/>
              </a:ext>
            </a:extLst>
          </p:cNvPr>
          <p:cNvSpPr txBox="1"/>
          <p:nvPr/>
        </p:nvSpPr>
        <p:spPr>
          <a:xfrm>
            <a:off x="10192749" y="3581400"/>
            <a:ext cx="2102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Getter for price attribute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7C3CA-A83A-4B1D-BBC8-829204613DA0}"/>
              </a:ext>
            </a:extLst>
          </p:cNvPr>
          <p:cNvCxnSpPr>
            <a:cxnSpLocks/>
          </p:cNvCxnSpPr>
          <p:nvPr/>
        </p:nvCxnSpPr>
        <p:spPr>
          <a:xfrm flipH="1" flipV="1">
            <a:off x="9752013" y="3546715"/>
            <a:ext cx="440736" cy="263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83397" y="134579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Like </a:t>
            </a:r>
            <a:r>
              <a:rPr lang="en-US" sz="2000" dirty="0">
                <a:latin typeface="Consolas" panose="020B0609020204030204" pitchFamily="49" charset="0"/>
              </a:rPr>
              <a:t>Book</a:t>
            </a:r>
            <a:r>
              <a:rPr lang="en-US" sz="2000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DVD</a:t>
            </a:r>
            <a:r>
              <a:rPr lang="en-US" sz="2000" dirty="0"/>
              <a:t>, but more general-purpose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923212" y="1605544"/>
            <a:ext cx="1160185" cy="94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6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1526-1124-4E58-9C2E-6338925E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Boolean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F313-5F03-4713-9309-40913193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754564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instance variable = an object has an attribute that can only be 1 of 2 states</a:t>
            </a:r>
          </a:p>
          <a:p>
            <a:pPr lvl="1"/>
            <a:r>
              <a:rPr lang="en-US" dirty="0"/>
              <a:t>True or false</a:t>
            </a:r>
          </a:p>
          <a:p>
            <a:pPr lvl="1"/>
            <a:r>
              <a:rPr lang="en-US" dirty="0"/>
              <a:t>On or off</a:t>
            </a:r>
          </a:p>
          <a:p>
            <a:pPr lvl="1"/>
            <a:r>
              <a:rPr lang="en-US" dirty="0"/>
              <a:t>Feet or Meters</a:t>
            </a:r>
          </a:p>
          <a:p>
            <a:r>
              <a:rPr lang="en-US" dirty="0"/>
              <a:t>Example: Item is taxable</a:t>
            </a:r>
          </a:p>
          <a:p>
            <a:pPr lvl="1"/>
            <a:r>
              <a:rPr lang="en-US" dirty="0"/>
              <a:t>No sales tax on most food</a:t>
            </a:r>
          </a:p>
          <a:p>
            <a:pPr lvl="1"/>
            <a:r>
              <a:rPr lang="en-US" dirty="0"/>
              <a:t>Easier to compute final price if item “knows” its tax status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140D5-0957-49CF-AB9C-80917A4B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012" y="6356352"/>
            <a:ext cx="3796311" cy="365125"/>
          </a:xfrm>
        </p:spPr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52280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470E-3472-4E4D-9FA3-749338A2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Item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7917-CDBC-45A5-B9A4-2833D4E5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4E76B-9549-413A-92D6-1B61704F767C}"/>
              </a:ext>
            </a:extLst>
          </p:cNvPr>
          <p:cNvSpPr/>
          <p:nvPr/>
        </p:nvSpPr>
        <p:spPr>
          <a:xfrm>
            <a:off x="3046412" y="1371600"/>
            <a:ext cx="7696200" cy="495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850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Item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2020F5-96A3-41B8-8BBF-8084D449542F}"/>
              </a:ext>
            </a:extLst>
          </p:cNvPr>
          <p:cNvCxnSpPr>
            <a:cxnSpLocks/>
          </p:cNvCxnSpPr>
          <p:nvPr/>
        </p:nvCxnSpPr>
        <p:spPr>
          <a:xfrm>
            <a:off x="3046411" y="1913064"/>
            <a:ext cx="7696201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661860-E641-4DCA-AD9C-A6E5ED1D5ACF}"/>
              </a:ext>
            </a:extLst>
          </p:cNvPr>
          <p:cNvSpPr txBox="1"/>
          <p:nvPr/>
        </p:nvSpPr>
        <p:spPr>
          <a:xfrm>
            <a:off x="3079748" y="1932897"/>
            <a:ext cx="3041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– description: string</a:t>
            </a:r>
          </a:p>
          <a:p>
            <a:r>
              <a:rPr lang="en-US" dirty="0"/>
              <a:t>– price: decimal</a:t>
            </a:r>
          </a:p>
          <a:p>
            <a:r>
              <a:rPr lang="en-US" dirty="0"/>
              <a:t>– taxable: bool</a:t>
            </a:r>
          </a:p>
          <a:p>
            <a:r>
              <a:rPr lang="en-US" dirty="0"/>
              <a:t>+ SALES_TAX: decimal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B09D9-81B1-45B9-BA40-68E31564203E}"/>
              </a:ext>
            </a:extLst>
          </p:cNvPr>
          <p:cNvSpPr txBox="1"/>
          <p:nvPr/>
        </p:nvSpPr>
        <p:spPr>
          <a:xfrm>
            <a:off x="3072177" y="3646945"/>
            <a:ext cx="75848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Item(</a:t>
            </a:r>
            <a:r>
              <a:rPr lang="en-US" dirty="0" err="1"/>
              <a:t>initDesc</a:t>
            </a:r>
            <a:r>
              <a:rPr lang="en-US" dirty="0"/>
              <a:t>: string, </a:t>
            </a:r>
            <a:r>
              <a:rPr lang="en-US" dirty="0" err="1"/>
              <a:t>initPrice</a:t>
            </a:r>
            <a:r>
              <a:rPr lang="en-US" dirty="0"/>
              <a:t>: decimal, </a:t>
            </a:r>
            <a:r>
              <a:rPr lang="en-US" dirty="0" err="1"/>
              <a:t>isTaxable</a:t>
            </a:r>
            <a:r>
              <a:rPr lang="en-US" dirty="0"/>
              <a:t>: bool)</a:t>
            </a:r>
          </a:p>
          <a:p>
            <a:r>
              <a:rPr lang="en-US" dirty="0"/>
              <a:t>+ </a:t>
            </a:r>
            <a:r>
              <a:rPr lang="en-US" dirty="0" err="1"/>
              <a:t>SetDescription</a:t>
            </a:r>
            <a:r>
              <a:rPr lang="en-US" dirty="0"/>
              <a:t>(</a:t>
            </a:r>
            <a:r>
              <a:rPr lang="en-US" dirty="0" err="1"/>
              <a:t>descParam</a:t>
            </a:r>
            <a:r>
              <a:rPr lang="en-US" dirty="0"/>
              <a:t>: string)</a:t>
            </a:r>
          </a:p>
          <a:p>
            <a:r>
              <a:rPr lang="en-US" dirty="0"/>
              <a:t>+ </a:t>
            </a:r>
            <a:r>
              <a:rPr lang="en-US" dirty="0" err="1"/>
              <a:t>GetDescription</a:t>
            </a:r>
            <a:r>
              <a:rPr lang="en-US" dirty="0"/>
              <a:t>() : string</a:t>
            </a:r>
          </a:p>
          <a:p>
            <a:r>
              <a:rPr lang="en-US" dirty="0"/>
              <a:t>+ </a:t>
            </a:r>
            <a:r>
              <a:rPr lang="en-US" dirty="0" err="1"/>
              <a:t>SetPrice</a:t>
            </a:r>
            <a:r>
              <a:rPr lang="en-US" dirty="0"/>
              <a:t>(</a:t>
            </a:r>
            <a:r>
              <a:rPr lang="en-US" dirty="0" err="1"/>
              <a:t>priceParam</a:t>
            </a:r>
            <a:r>
              <a:rPr lang="en-US" dirty="0"/>
              <a:t>: decimal)</a:t>
            </a:r>
          </a:p>
          <a:p>
            <a:r>
              <a:rPr lang="en-US" dirty="0"/>
              <a:t>+ </a:t>
            </a:r>
            <a:r>
              <a:rPr lang="en-US" dirty="0" err="1"/>
              <a:t>GetPrice</a:t>
            </a:r>
            <a:r>
              <a:rPr lang="en-US" dirty="0"/>
              <a:t>() : decimal</a:t>
            </a:r>
          </a:p>
          <a:p>
            <a:r>
              <a:rPr lang="en-US" dirty="0"/>
              <a:t>+ </a:t>
            </a:r>
            <a:r>
              <a:rPr lang="en-US" dirty="0" err="1"/>
              <a:t>SetTaxable</a:t>
            </a:r>
            <a:r>
              <a:rPr lang="en-US" dirty="0"/>
              <a:t>(</a:t>
            </a:r>
            <a:r>
              <a:rPr lang="en-US" dirty="0" err="1"/>
              <a:t>taxableParm</a:t>
            </a:r>
            <a:r>
              <a:rPr lang="en-US" dirty="0"/>
              <a:t>: bool)</a:t>
            </a:r>
          </a:p>
          <a:p>
            <a:r>
              <a:rPr lang="en-US" dirty="0"/>
              <a:t>+ </a:t>
            </a:r>
            <a:r>
              <a:rPr lang="en-US" dirty="0" err="1"/>
              <a:t>IsTaxable</a:t>
            </a:r>
            <a:r>
              <a:rPr lang="en-US" dirty="0"/>
              <a:t>() : bool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E2040E-5B2C-45EC-8C5C-AB64418BE95A}"/>
              </a:ext>
            </a:extLst>
          </p:cNvPr>
          <p:cNvCxnSpPr>
            <a:cxnSpLocks/>
          </p:cNvCxnSpPr>
          <p:nvPr/>
        </p:nvCxnSpPr>
        <p:spPr>
          <a:xfrm>
            <a:off x="3046411" y="3505200"/>
            <a:ext cx="7696201" cy="0"/>
          </a:xfrm>
          <a:prstGeom prst="line">
            <a:avLst/>
          </a:prstGeom>
          <a:ln>
            <a:solidFill>
              <a:srgbClr val="0850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84EADC-6C7A-4D1B-BC21-604517D7F752}"/>
              </a:ext>
            </a:extLst>
          </p:cNvPr>
          <p:cNvCxnSpPr>
            <a:cxnSpLocks/>
          </p:cNvCxnSpPr>
          <p:nvPr/>
        </p:nvCxnSpPr>
        <p:spPr>
          <a:xfrm>
            <a:off x="1827212" y="5326061"/>
            <a:ext cx="1252536" cy="709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C1EC96-AB3A-4C5A-8F53-BED2EAAACC3B}"/>
              </a:ext>
            </a:extLst>
          </p:cNvPr>
          <p:cNvSpPr txBox="1"/>
          <p:nvPr/>
        </p:nvSpPr>
        <p:spPr>
          <a:xfrm>
            <a:off x="200261" y="4125732"/>
            <a:ext cx="2817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dirty="0"/>
              <a:t>Convention: Getter is named </a:t>
            </a:r>
            <a:r>
              <a:rPr lang="en-US" b="1" dirty="0" err="1"/>
              <a:t>IsTaxable</a:t>
            </a:r>
            <a:r>
              <a:rPr lang="en-US" dirty="0"/>
              <a:t>, not </a:t>
            </a:r>
            <a:r>
              <a:rPr lang="en-US" dirty="0" err="1"/>
              <a:t>GetTaxable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88EECD-ECF7-4D98-9AB1-8FCF48F8D9C1}"/>
              </a:ext>
            </a:extLst>
          </p:cNvPr>
          <p:cNvSpPr txBox="1"/>
          <p:nvPr/>
        </p:nvSpPr>
        <p:spPr>
          <a:xfrm>
            <a:off x="6313393" y="2390741"/>
            <a:ext cx="4209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Constant: Sales tax percentage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CC6D0E-BBC0-4B6E-B166-846F637B5EB8}"/>
              </a:ext>
            </a:extLst>
          </p:cNvPr>
          <p:cNvCxnSpPr>
            <a:cxnSpLocks/>
          </p:cNvCxnSpPr>
          <p:nvPr/>
        </p:nvCxnSpPr>
        <p:spPr>
          <a:xfrm>
            <a:off x="3198812" y="3441032"/>
            <a:ext cx="2819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84517F-CE11-4BFC-83AB-A50B7EC7F917}"/>
              </a:ext>
            </a:extLst>
          </p:cNvPr>
          <p:cNvCxnSpPr>
            <a:stCxn id="17" idx="1"/>
          </p:cNvCxnSpPr>
          <p:nvPr/>
        </p:nvCxnSpPr>
        <p:spPr>
          <a:xfrm flipH="1">
            <a:off x="5484812" y="2621574"/>
            <a:ext cx="828581" cy="49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9C1798-A66D-4E7E-B78B-E81D33900846}"/>
              </a:ext>
            </a:extLst>
          </p:cNvPr>
          <p:cNvSpPr txBox="1"/>
          <p:nvPr/>
        </p:nvSpPr>
        <p:spPr>
          <a:xfrm>
            <a:off x="6777652" y="3017613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Underline = constant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594BFA-7330-4A47-A9F7-A222B12885BD}"/>
              </a:ext>
            </a:extLst>
          </p:cNvPr>
          <p:cNvCxnSpPr>
            <a:stCxn id="24" idx="1"/>
          </p:cNvCxnSpPr>
          <p:nvPr/>
        </p:nvCxnSpPr>
        <p:spPr>
          <a:xfrm flipH="1">
            <a:off x="6046551" y="3248446"/>
            <a:ext cx="731101" cy="18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31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C78C-2D91-4979-BA1F-05CB3362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Item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22331-3F6D-4448-B1B4-42CF5165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A649D-D4DB-4956-A5C0-B88FCE01A41C}"/>
              </a:ext>
            </a:extLst>
          </p:cNvPr>
          <p:cNvSpPr txBox="1"/>
          <p:nvPr/>
        </p:nvSpPr>
        <p:spPr>
          <a:xfrm>
            <a:off x="531812" y="1676400"/>
            <a:ext cx="10363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>
                <a:solidFill>
                  <a:srgbClr val="66FFCC"/>
                </a:solidFill>
              </a:rPr>
              <a:t>Item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/>
              <a:t>  private string</a:t>
            </a:r>
            <a:r>
              <a:rPr lang="en-US" dirty="0">
                <a:solidFill>
                  <a:schemeClr val="tx1"/>
                </a:solidFill>
              </a:rPr>
              <a:t> description;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taxable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const decimal </a:t>
            </a:r>
            <a:r>
              <a:rPr lang="en-US" dirty="0">
                <a:solidFill>
                  <a:schemeClr val="tx1"/>
                </a:solidFill>
              </a:rPr>
              <a:t>SALES_TAX = </a:t>
            </a:r>
            <a:r>
              <a:rPr lang="en-US" dirty="0">
                <a:solidFill>
                  <a:srgbClr val="99CC00"/>
                </a:solidFill>
              </a:rPr>
              <a:t>0.08m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  public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isTaxable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description =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(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taxable = </a:t>
            </a:r>
            <a:r>
              <a:rPr lang="en-US" dirty="0" err="1">
                <a:solidFill>
                  <a:schemeClr val="tx1"/>
                </a:solidFill>
              </a:rPr>
              <a:t>isTaxable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3770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63C-B565-4C88-B459-333F8459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Sales Tax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6AE09-2972-4AF0-8253-5F7169747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display final price of an item, we could compute sales tax in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we could enhance the getter for the price attribute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8B565-53E0-48ED-82F0-9C7DED28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D9137-D1E4-47F8-AD9B-49B963E5B47A}"/>
              </a:ext>
            </a:extLst>
          </p:cNvPr>
          <p:cNvSpPr txBox="1"/>
          <p:nvPr/>
        </p:nvSpPr>
        <p:spPr>
          <a:xfrm>
            <a:off x="1484312" y="2514600"/>
            <a:ext cx="9220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"Blue Polo Shirt"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19.99m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isTaxable</a:t>
            </a:r>
            <a:r>
              <a:rPr lang="en-US" dirty="0">
                <a:solidFill>
                  <a:schemeClr val="tx1"/>
                </a:solidFill>
              </a:rPr>
              <a:t>())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+ (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* </a:t>
            </a:r>
            <a:r>
              <a:rPr lang="en-US" dirty="0" err="1">
                <a:solidFill>
                  <a:srgbClr val="66FFCC"/>
                </a:solidFill>
              </a:rPr>
              <a:t>Item</a:t>
            </a:r>
            <a:r>
              <a:rPr lang="en-US" dirty="0" err="1">
                <a:solidFill>
                  <a:schemeClr val="tx1"/>
                </a:solidFill>
              </a:rPr>
              <a:t>.SALES_TAX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5050"/>
                </a:solidFill>
              </a:rPr>
              <a:t>"Final price: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totalPrice:C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258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226E-60AA-4C2A-BD0E-FCE68A57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/>
              <a:t>Smarter Getter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596E-53C4-4A2E-B520-7D982576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858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GetPrice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can automatically include tax if applicable: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53250-AE26-4795-9C1F-FF315E0A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73ABC-0E30-4E35-B798-D13FE05D9F10}"/>
              </a:ext>
            </a:extLst>
          </p:cNvPr>
          <p:cNvSpPr txBox="1"/>
          <p:nvPr/>
        </p:nvSpPr>
        <p:spPr>
          <a:xfrm>
            <a:off x="1617662" y="2078954"/>
            <a:ext cx="63246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decimal 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(taxable)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 + (price * SALES_TAX);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91232-6472-434B-92D2-B0590D922BCE}"/>
              </a:ext>
            </a:extLst>
          </p:cNvPr>
          <p:cNvSpPr txBox="1"/>
          <p:nvPr/>
        </p:nvSpPr>
        <p:spPr>
          <a:xfrm>
            <a:off x="1617662" y="5024386"/>
            <a:ext cx="8953500" cy="121687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"Blue Polo Shirt"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rgbClr val="99CC00"/>
                </a:solidFill>
              </a:rPr>
              <a:t>19.99m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totalPrice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>
                <a:solidFill>
                  <a:srgbClr val="FF5050"/>
                </a:solidFill>
              </a:rPr>
              <a:t>"Final price: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totalPrice:C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9D811-3D0C-4B21-B83D-961AD06A7517}"/>
              </a:ext>
            </a:extLst>
          </p:cNvPr>
          <p:cNvSpPr txBox="1"/>
          <p:nvPr/>
        </p:nvSpPr>
        <p:spPr>
          <a:xfrm>
            <a:off x="4916044" y="4562721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3C9BA-7294-41E3-A6CD-FD973F73ADCC}"/>
              </a:ext>
            </a:extLst>
          </p:cNvPr>
          <p:cNvSpPr txBox="1"/>
          <p:nvPr/>
        </p:nvSpPr>
        <p:spPr>
          <a:xfrm>
            <a:off x="6932612" y="2125120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variable is unchanged, but return value includes tax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9BD89B-D3AA-44DB-8CA3-7E6286462D95}"/>
              </a:ext>
            </a:extLst>
          </p:cNvPr>
          <p:cNvCxnSpPr/>
          <p:nvPr/>
        </p:nvCxnSpPr>
        <p:spPr>
          <a:xfrm flipH="1">
            <a:off x="5103812" y="2540619"/>
            <a:ext cx="1828800" cy="56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48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CB01-B9D4-4340-9396-6E934630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CEB3-0F7A-4648-A4CD-0109BD17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876800"/>
          </a:xfrm>
        </p:spPr>
        <p:txBody>
          <a:bodyPr>
            <a:normAutofit/>
          </a:bodyPr>
          <a:lstStyle/>
          <a:p>
            <a:r>
              <a:rPr lang="en-US" dirty="0"/>
              <a:t>Accessors can protect instance variables: ensure they are only set to “reasonable” values</a:t>
            </a:r>
          </a:p>
          <a:p>
            <a:r>
              <a:rPr lang="en-US" dirty="0"/>
              <a:t>Example: Item’s price must be non-negative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400" dirty="0"/>
          </a:p>
          <a:p>
            <a:r>
              <a:rPr lang="en-US" dirty="0"/>
              <a:t>No way to set price to a negative value now!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5B404-FF2E-4277-88DE-74274A9A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3579812" y="3176587"/>
            <a:ext cx="5029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SetPrice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(p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p;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price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8EC10-B397-4316-AD90-C62046256534}"/>
              </a:ext>
            </a:extLst>
          </p:cNvPr>
          <p:cNvSpPr txBox="1"/>
          <p:nvPr/>
        </p:nvSpPr>
        <p:spPr>
          <a:xfrm>
            <a:off x="6966669" y="3817002"/>
            <a:ext cx="3699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new value is valid before changing attribute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51B95-FFB7-427A-AA91-C0AED81FBE7E}"/>
              </a:ext>
            </a:extLst>
          </p:cNvPr>
          <p:cNvSpPr txBox="1"/>
          <p:nvPr/>
        </p:nvSpPr>
        <p:spPr>
          <a:xfrm>
            <a:off x="6966669" y="4836254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not, use nearest valid value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071753-0933-4F5D-8D8F-75F144DA67A3}"/>
              </a:ext>
            </a:extLst>
          </p:cNvPr>
          <p:cNvCxnSpPr>
            <a:cxnSpLocks/>
          </p:cNvCxnSpPr>
          <p:nvPr/>
        </p:nvCxnSpPr>
        <p:spPr>
          <a:xfrm flipH="1">
            <a:off x="5595069" y="404744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7B68BD-44B6-4782-B0B8-32D9EDEBCB4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929457" y="5067087"/>
            <a:ext cx="10372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6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Setters with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 and width of a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must not be negative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 lvl="1"/>
            <a:r>
              <a:rPr lang="en-US" dirty="0"/>
              <a:t>Alternative design: </a:t>
            </a:r>
            <a:r>
              <a:rPr lang="en-US" i="1" dirty="0"/>
              <a:t>Ignore </a:t>
            </a:r>
            <a:r>
              <a:rPr lang="en-US" dirty="0"/>
              <a:t>invalid input, leave attribute unchanged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3198812" y="1968498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length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3320463" y="4953000"/>
            <a:ext cx="5547897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SetWidth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  width = </a:t>
            </a:r>
            <a:r>
              <a:rPr lang="en-US" dirty="0" err="1">
                <a:solidFill>
                  <a:schemeClr val="tx1"/>
                </a:solidFill>
              </a:rPr>
              <a:t>newWidth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76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762000"/>
          </a:xfrm>
        </p:spPr>
        <p:txBody>
          <a:bodyPr/>
          <a:lstStyle/>
          <a:p>
            <a:r>
              <a:rPr lang="en-US" dirty="0"/>
              <a:t>Validation with default: A good time to use conditional 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3579812" y="2514600"/>
            <a:ext cx="50292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SetPrice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price = (p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p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2031" y="207470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AD9A-5A58-4FA8-9306-4A9D5C3AAB5C}"/>
              </a:ext>
            </a:extLst>
          </p:cNvPr>
          <p:cNvSpPr txBox="1"/>
          <p:nvPr/>
        </p:nvSpPr>
        <p:spPr>
          <a:xfrm>
            <a:off x="2589212" y="4682724"/>
            <a:ext cx="70104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void </a:t>
            </a:r>
            <a:r>
              <a:rPr lang="en-US" dirty="0" err="1">
                <a:solidFill>
                  <a:srgbClr val="CC9900"/>
                </a:solidFill>
              </a:rPr>
              <a:t>SetLength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length = (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newLength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3433" y="4217949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14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5714999" cy="4754564"/>
          </a:xfrm>
        </p:spPr>
        <p:txBody>
          <a:bodyPr/>
          <a:lstStyle/>
          <a:p>
            <a:r>
              <a:rPr lang="en-US" dirty="0"/>
              <a:t>Property: Shortcut for writing a getter and setter</a:t>
            </a:r>
          </a:p>
          <a:p>
            <a:r>
              <a:rPr lang="en-US" dirty="0"/>
              <a:t>Use it like a variable instead of a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7664137" y="1219200"/>
            <a:ext cx="4064660" cy="46828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private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13000"/>
              </a:lnSpc>
            </a:pPr>
            <a:r>
              <a:rPr lang="en-US" dirty="0"/>
              <a:t>public decimal</a:t>
            </a:r>
            <a:r>
              <a:rPr lang="en-US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price = </a:t>
            </a:r>
            <a:r>
              <a:rPr lang="en-US" dirty="0"/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10273408" y="2123450"/>
            <a:ext cx="180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Property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714033-B446-478A-A1B5-D1E08575ABD6}"/>
              </a:ext>
            </a:extLst>
          </p:cNvPr>
          <p:cNvCxnSpPr>
            <a:cxnSpLocks/>
          </p:cNvCxnSpPr>
          <p:nvPr/>
        </p:nvCxnSpPr>
        <p:spPr>
          <a:xfrm flipH="1" flipV="1">
            <a:off x="10676172" y="1961545"/>
            <a:ext cx="140596" cy="244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8063634" y="2123450"/>
            <a:ext cx="197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Property type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714033-B446-478A-A1B5-D1E08575ABD6}"/>
              </a:ext>
            </a:extLst>
          </p:cNvPr>
          <p:cNvCxnSpPr>
            <a:cxnSpLocks/>
          </p:cNvCxnSpPr>
          <p:nvPr/>
        </p:nvCxnSpPr>
        <p:spPr>
          <a:xfrm flipV="1">
            <a:off x="8913812" y="1988855"/>
            <a:ext cx="285957" cy="21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1648541-6EEB-4170-93D9-1DA4B5E5DCFA}"/>
              </a:ext>
            </a:extLst>
          </p:cNvPr>
          <p:cNvSpPr txBox="1"/>
          <p:nvPr/>
        </p:nvSpPr>
        <p:spPr>
          <a:xfrm>
            <a:off x="531812" y="3786734"/>
            <a:ext cx="6827526" cy="20220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myBook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myBook.Price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rgbClr val="99CC00"/>
                </a:solidFill>
              </a:rPr>
              <a:t>14.95m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myBook.Description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FF5050"/>
                </a:solidFill>
              </a:rPr>
              <a:t>"Bleak House"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myBook.Description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 + 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FF5050"/>
                </a:solidFill>
              </a:rPr>
              <a:t>$" costs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myBook.Price:C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96C40F-5DB4-45F8-B5B6-A0708CCDD783}"/>
              </a:ext>
            </a:extLst>
          </p:cNvPr>
          <p:cNvSpPr txBox="1"/>
          <p:nvPr/>
        </p:nvSpPr>
        <p:spPr>
          <a:xfrm>
            <a:off x="8674184" y="767111"/>
            <a:ext cx="2142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Instance variable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209212" y="1102013"/>
            <a:ext cx="228600" cy="22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with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5256212" y="1905000"/>
            <a:ext cx="5943600" cy="430028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decimal</a:t>
            </a:r>
            <a:r>
              <a:rPr lang="en-US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price;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price = (</a:t>
            </a:r>
            <a:r>
              <a:rPr lang="en-US" dirty="0"/>
              <a:t>value </a:t>
            </a:r>
            <a:r>
              <a:rPr lang="en-US" dirty="0">
                <a:solidFill>
                  <a:schemeClr val="tx1"/>
                </a:solidFill>
              </a:rPr>
              <a:t>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/>
              <a:t>value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EFC7F-EF9E-4606-AD73-039E05162C1F}"/>
              </a:ext>
            </a:extLst>
          </p:cNvPr>
          <p:cNvSpPr txBox="1"/>
          <p:nvPr/>
        </p:nvSpPr>
        <p:spPr>
          <a:xfrm>
            <a:off x="1065212" y="1768050"/>
            <a:ext cx="3657600" cy="46828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Length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length;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  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set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value </a:t>
            </a:r>
            <a:r>
              <a:rPr lang="en-US" dirty="0">
                <a:solidFill>
                  <a:schemeClr val="tx1"/>
                </a:solidFill>
              </a:rPr>
              <a:t>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  length = </a:t>
            </a:r>
            <a:r>
              <a:rPr lang="en-US" dirty="0"/>
              <a:t>value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5630" y="1443335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6834" y="1346718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class </a:t>
            </a:r>
            <a:r>
              <a:rPr lang="en-US" dirty="0">
                <a:latin typeface="Consolas" panose="020B0609020204030204" pitchFamily="49" charset="0"/>
              </a:rPr>
              <a:t>Rectangle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80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Validation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7013" y="1371600"/>
            <a:ext cx="5029199" cy="4754564"/>
          </a:xfrm>
        </p:spPr>
        <p:txBody>
          <a:bodyPr/>
          <a:lstStyle/>
          <a:p>
            <a:r>
              <a:rPr lang="en-US" dirty="0"/>
              <a:t>Recall the Time class:</a:t>
            </a:r>
          </a:p>
          <a:p>
            <a:r>
              <a:rPr lang="en-US" dirty="0"/>
              <a:t>Minutes must be between 0 and 59</a:t>
            </a:r>
          </a:p>
          <a:p>
            <a:r>
              <a:rPr lang="en-US" dirty="0"/>
              <a:t>Seconds must be between 0 and 59</a:t>
            </a:r>
          </a:p>
          <a:p>
            <a:r>
              <a:rPr lang="en-US" dirty="0" err="1">
                <a:latin typeface="Consolas" panose="020B0609020204030204" pitchFamily="49" charset="0"/>
              </a:rPr>
              <a:t>AddMinutes</a:t>
            </a:r>
            <a:r>
              <a:rPr lang="en-US" dirty="0"/>
              <a:t> respects this, but </a:t>
            </a:r>
            <a:r>
              <a:rPr lang="en-US" dirty="0" err="1">
                <a:latin typeface="Consolas" panose="020B0609020204030204" pitchFamily="49" charset="0"/>
              </a:rPr>
              <a:t>SetMinutes</a:t>
            </a:r>
            <a:r>
              <a:rPr lang="en-US" dirty="0"/>
              <a:t> does not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112CA-A6B9-440F-8834-CAC173273F08}"/>
              </a:ext>
            </a:extLst>
          </p:cNvPr>
          <p:cNvSpPr txBox="1"/>
          <p:nvPr/>
        </p:nvSpPr>
        <p:spPr>
          <a:xfrm>
            <a:off x="5256212" y="1371600"/>
            <a:ext cx="6705600" cy="480144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Time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hours;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minutes;</a:t>
            </a:r>
          </a:p>
          <a:p>
            <a:pPr>
              <a:lnSpc>
                <a:spcPct val="113000"/>
              </a:lnSpc>
            </a:pPr>
            <a:r>
              <a:rPr lang="en-US" dirty="0"/>
              <a:t>  private int </a:t>
            </a:r>
            <a:r>
              <a:rPr lang="en-US" dirty="0">
                <a:solidFill>
                  <a:schemeClr val="tx1"/>
                </a:solidFill>
              </a:rPr>
              <a:t>seconds;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...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void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AddMinutes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numMinutes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= minutes + </a:t>
            </a:r>
            <a:r>
              <a:rPr lang="en-US" dirty="0" err="1">
                <a:solidFill>
                  <a:schemeClr val="tx1"/>
                </a:solidFill>
              </a:rPr>
              <a:t>numMinutes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minutes =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  hours += </a:t>
            </a:r>
            <a:r>
              <a:rPr lang="en-US" dirty="0" err="1">
                <a:solidFill>
                  <a:schemeClr val="tx1"/>
                </a:solidFill>
              </a:rPr>
              <a:t>newMinutes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>
                <a:solidFill>
                  <a:srgbClr val="99CC00"/>
                </a:solidFill>
              </a:rPr>
              <a:t>60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1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35709</TotalTime>
  <Words>2495</Words>
  <Application>Microsoft Office PowerPoint</Application>
  <PresentationFormat>Custom</PresentationFormat>
  <Paragraphs>564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Classes and Methods with If Statements</vt:lpstr>
      <vt:lpstr>Outline</vt:lpstr>
      <vt:lpstr>Accessors and Encapsulation</vt:lpstr>
      <vt:lpstr>Advantages of Encapsulation</vt:lpstr>
      <vt:lpstr>Setters with Input Validation</vt:lpstr>
      <vt:lpstr>Conditional Operator Validation</vt:lpstr>
      <vt:lpstr>Review: Properties</vt:lpstr>
      <vt:lpstr>Properties with Validation</vt:lpstr>
      <vt:lpstr>More Advanced Validation</vt:lpstr>
      <vt:lpstr>More Advanced Validation</vt:lpstr>
      <vt:lpstr>Outline</vt:lpstr>
      <vt:lpstr>Creating Objects</vt:lpstr>
      <vt:lpstr>Constructors With Validation</vt:lpstr>
      <vt:lpstr>Constructors With Validation</vt:lpstr>
      <vt:lpstr>Writing a “Smarter” Constructor</vt:lpstr>
      <vt:lpstr>Writing a “Smarter” Constructor</vt:lpstr>
      <vt:lpstr>Writing a “Smarter” Constructor</vt:lpstr>
      <vt:lpstr>Outline</vt:lpstr>
      <vt:lpstr>Boolean Parameters</vt:lpstr>
      <vt:lpstr>Using Boolean Parameters</vt:lpstr>
      <vt:lpstr>Using Boolean Parameters</vt:lpstr>
      <vt:lpstr>Room Constructors</vt:lpstr>
      <vt:lpstr>A Flexible Constructor</vt:lpstr>
      <vt:lpstr>Outline</vt:lpstr>
      <vt:lpstr>If Statements with ClassRoom</vt:lpstr>
      <vt:lpstr>If Statements with ClassRoom</vt:lpstr>
      <vt:lpstr>A Method for the Prism Class</vt:lpstr>
      <vt:lpstr>A Method for the Prism Class</vt:lpstr>
      <vt:lpstr>Outline</vt:lpstr>
      <vt:lpstr>Boolean Instance Variables</vt:lpstr>
      <vt:lpstr>Enhanced Item Class</vt:lpstr>
      <vt:lpstr>Enhanced Item Constructor</vt:lpstr>
      <vt:lpstr>Displaying Sales Tax</vt:lpstr>
      <vt:lpstr>A Smarter Getter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Statements with Classes</dc:title>
  <dc:creator>Edward Tremel</dc:creator>
  <cp:lastModifiedBy>Tremel, Edward J.</cp:lastModifiedBy>
  <cp:revision>399</cp:revision>
  <dcterms:created xsi:type="dcterms:W3CDTF">2020-06-08T19:15:40Z</dcterms:created>
  <dcterms:modified xsi:type="dcterms:W3CDTF">2021-10-23T21:59:11Z</dcterms:modified>
</cp:coreProperties>
</file>