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0"/>
  </p:notesMasterIdLst>
  <p:handoutMasterIdLst>
    <p:handoutMasterId r:id="rId31"/>
  </p:handoutMasterIdLst>
  <p:sldIdLst>
    <p:sldId id="256" r:id="rId2"/>
    <p:sldId id="329" r:id="rId3"/>
    <p:sldId id="330" r:id="rId4"/>
    <p:sldId id="331" r:id="rId5"/>
    <p:sldId id="341" r:id="rId6"/>
    <p:sldId id="332" r:id="rId7"/>
    <p:sldId id="333" r:id="rId8"/>
    <p:sldId id="334" r:id="rId9"/>
    <p:sldId id="335" r:id="rId10"/>
    <p:sldId id="340" r:id="rId11"/>
    <p:sldId id="342" r:id="rId12"/>
    <p:sldId id="343" r:id="rId13"/>
    <p:sldId id="344" r:id="rId14"/>
    <p:sldId id="345" r:id="rId15"/>
    <p:sldId id="346" r:id="rId16"/>
    <p:sldId id="355" r:id="rId17"/>
    <p:sldId id="351" r:id="rId18"/>
    <p:sldId id="352" r:id="rId19"/>
    <p:sldId id="347" r:id="rId20"/>
    <p:sldId id="348" r:id="rId21"/>
    <p:sldId id="349" r:id="rId22"/>
    <p:sldId id="350" r:id="rId23"/>
    <p:sldId id="353" r:id="rId24"/>
    <p:sldId id="354" r:id="rId25"/>
    <p:sldId id="356" r:id="rId26"/>
    <p:sldId id="357" r:id="rId27"/>
    <p:sldId id="358" r:id="rId28"/>
    <p:sldId id="360" r:id="rId29"/>
  </p:sldIdLst>
  <p:sldSz cx="12188825" cy="6858000"/>
  <p:notesSz cx="6858000" cy="9144000"/>
  <p:defaultTextStyle>
    <a:defPPr>
      <a:defRPr lang="en-US"/>
    </a:defPPr>
    <a:lvl1pPr marL="0" algn="l" defTabSz="1218936" rtl="0" eaLnBrk="1" latinLnBrk="0" hangingPunct="1">
      <a:defRPr sz="2400" kern="1200">
        <a:solidFill>
          <a:schemeClr val="tx1"/>
        </a:solidFill>
        <a:latin typeface="+mn-lt"/>
        <a:ea typeface="+mn-ea"/>
        <a:cs typeface="+mn-cs"/>
      </a:defRPr>
    </a:lvl1pPr>
    <a:lvl2pPr marL="609468"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4" algn="l" defTabSz="1218936" rtl="0" eaLnBrk="1" latinLnBrk="0" hangingPunct="1">
      <a:defRPr sz="2400" kern="1200">
        <a:solidFill>
          <a:schemeClr val="tx1"/>
        </a:solidFill>
        <a:latin typeface="+mn-lt"/>
        <a:ea typeface="+mn-ea"/>
        <a:cs typeface="+mn-cs"/>
      </a:defRPr>
    </a:lvl4pPr>
    <a:lvl5pPr marL="2437872" algn="l" defTabSz="1218936" rtl="0" eaLnBrk="1" latinLnBrk="0" hangingPunct="1">
      <a:defRPr sz="2400" kern="1200">
        <a:solidFill>
          <a:schemeClr val="tx1"/>
        </a:solidFill>
        <a:latin typeface="+mn-lt"/>
        <a:ea typeface="+mn-ea"/>
        <a:cs typeface="+mn-cs"/>
      </a:defRPr>
    </a:lvl5pPr>
    <a:lvl6pPr marL="3047340" algn="l" defTabSz="1218936" rtl="0" eaLnBrk="1" latinLnBrk="0" hangingPunct="1">
      <a:defRPr sz="2400" kern="1200">
        <a:solidFill>
          <a:schemeClr val="tx1"/>
        </a:solidFill>
        <a:latin typeface="+mn-lt"/>
        <a:ea typeface="+mn-ea"/>
        <a:cs typeface="+mn-cs"/>
      </a:defRPr>
    </a:lvl6pPr>
    <a:lvl7pPr marL="3656808" algn="l" defTabSz="1218936" rtl="0" eaLnBrk="1" latinLnBrk="0" hangingPunct="1">
      <a:defRPr sz="2400" kern="1200">
        <a:solidFill>
          <a:schemeClr val="tx1"/>
        </a:solidFill>
        <a:latin typeface="+mn-lt"/>
        <a:ea typeface="+mn-ea"/>
        <a:cs typeface="+mn-cs"/>
      </a:defRPr>
    </a:lvl7pPr>
    <a:lvl8pPr marL="4266275" algn="l" defTabSz="1218936" rtl="0" eaLnBrk="1" latinLnBrk="0" hangingPunct="1">
      <a:defRPr sz="2400" kern="1200">
        <a:solidFill>
          <a:schemeClr val="tx1"/>
        </a:solidFill>
        <a:latin typeface="+mn-lt"/>
        <a:ea typeface="+mn-ea"/>
        <a:cs typeface="+mn-cs"/>
      </a:defRPr>
    </a:lvl8pPr>
    <a:lvl9pPr marL="4875744" algn="l" defTabSz="121893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remel" initials="ET" lastIdx="1" clrIdx="0">
    <p:extLst>
      <p:ext uri="{19B8F6BF-5375-455C-9EA6-DF929625EA0E}">
        <p15:presenceInfo xmlns:p15="http://schemas.microsoft.com/office/powerpoint/2012/main" userId="99c4cb7793acb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99CC00"/>
    <a:srgbClr val="0099FF"/>
    <a:srgbClr val="66FFCC"/>
    <a:srgbClr val="CC9900"/>
    <a:srgbClr val="FF5050"/>
    <a:srgbClr val="9900FF"/>
    <a:srgbClr val="E7EBF5"/>
    <a:srgbClr val="CCD5EA"/>
    <a:srgbClr val="0850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6367" autoAdjust="0"/>
  </p:normalViewPr>
  <p:slideViewPr>
    <p:cSldViewPr>
      <p:cViewPr varScale="1">
        <p:scale>
          <a:sx n="122" d="100"/>
          <a:sy n="122" d="100"/>
        </p:scale>
        <p:origin x="138" y="90"/>
      </p:cViewPr>
      <p:guideLst>
        <p:guide orient="horz" pos="2160"/>
        <p:guide pos="3839"/>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07D560-C4D4-4804-8CBF-2C56AB6C6DB9}"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8D85F1-25B7-4CA7-AC64-53CE3D5BDBE6}" type="slidenum">
              <a:rPr lang="en-US" smtClean="0"/>
              <a:t>‹#›</a:t>
            </a:fld>
            <a:endParaRPr lang="en-US"/>
          </a:p>
        </p:txBody>
      </p:sp>
    </p:spTree>
    <p:extLst>
      <p:ext uri="{BB962C8B-B14F-4D97-AF65-F5344CB8AC3E}">
        <p14:creationId xmlns:p14="http://schemas.microsoft.com/office/powerpoint/2010/main" val="3774972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E7586-9A7B-41FF-B169-85DADA744493}" type="datetimeFigureOut">
              <a:rPr lang="en-US" smtClean="0"/>
              <a:t>11/8/2021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C84708-EF86-4919-A70B-6AFA04E8487E}" type="slidenum">
              <a:rPr lang="en-US" smtClean="0"/>
              <a:t>‹#›</a:t>
            </a:fld>
            <a:endParaRPr lang="en-US"/>
          </a:p>
        </p:txBody>
      </p:sp>
    </p:spTree>
    <p:extLst>
      <p:ext uri="{BB962C8B-B14F-4D97-AF65-F5344CB8AC3E}">
        <p14:creationId xmlns:p14="http://schemas.microsoft.com/office/powerpoint/2010/main" val="172023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C84708-EF86-4919-A70B-6AFA04E8487E}" type="slidenum">
              <a:rPr lang="en-US" smtClean="0"/>
              <a:t>5</a:t>
            </a:fld>
            <a:endParaRPr lang="en-US"/>
          </a:p>
        </p:txBody>
      </p:sp>
    </p:spTree>
    <p:extLst>
      <p:ext uri="{BB962C8B-B14F-4D97-AF65-F5344CB8AC3E}">
        <p14:creationId xmlns:p14="http://schemas.microsoft.com/office/powerpoint/2010/main" val="34087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loop ends, are we done? We still may need to use the default value, so we have to check if the user ran out of attempts. We need to determine why the loop ended – it could stop for either reason</a:t>
            </a:r>
          </a:p>
        </p:txBody>
      </p:sp>
      <p:sp>
        <p:nvSpPr>
          <p:cNvPr id="4" name="Slide Number Placeholder 3"/>
          <p:cNvSpPr>
            <a:spLocks noGrp="1"/>
          </p:cNvSpPr>
          <p:nvPr>
            <p:ph type="sldNum" sz="quarter" idx="5"/>
          </p:nvPr>
        </p:nvSpPr>
        <p:spPr/>
        <p:txBody>
          <a:bodyPr/>
          <a:lstStyle/>
          <a:p>
            <a:fld id="{A1C84708-EF86-4919-A70B-6AFA04E8487E}" type="slidenum">
              <a:rPr lang="en-US" smtClean="0"/>
              <a:t>8</a:t>
            </a:fld>
            <a:endParaRPr lang="en-US"/>
          </a:p>
        </p:txBody>
      </p:sp>
    </p:spTree>
    <p:extLst>
      <p:ext uri="{BB962C8B-B14F-4D97-AF65-F5344CB8AC3E}">
        <p14:creationId xmlns:p14="http://schemas.microsoft.com/office/powerpoint/2010/main" val="11403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609601"/>
            <a:ext cx="10360501" cy="4267200"/>
          </a:xfrm>
        </p:spPr>
        <p:txBody>
          <a:bodyPr anchor="b">
            <a:noAutofit/>
          </a:bodyPr>
          <a:lstStyle>
            <a:lvl1pPr algn="ctr">
              <a:lnSpc>
                <a:spcPct val="100000"/>
              </a:lnSpc>
              <a:defRPr sz="10700"/>
            </a:lvl1pPr>
          </a:lstStyle>
          <a:p>
            <a:r>
              <a:rPr lang="en-US" dirty="0"/>
              <a:t>Click to edit Master title style</a:t>
            </a:r>
          </a:p>
        </p:txBody>
      </p:sp>
      <p:sp>
        <p:nvSpPr>
          <p:cNvPr id="3" name="Subtitle 2"/>
          <p:cNvSpPr>
            <a:spLocks noGrp="1"/>
          </p:cNvSpPr>
          <p:nvPr>
            <p:ph type="subTitle" idx="1"/>
          </p:nvPr>
        </p:nvSpPr>
        <p:spPr>
          <a:xfrm>
            <a:off x="1828324" y="4953000"/>
            <a:ext cx="8532178" cy="1219200"/>
          </a:xfrm>
        </p:spPr>
        <p:txBody>
          <a:bodyPr>
            <a:normAutofit/>
          </a:bodyPr>
          <a:lstStyle>
            <a:lvl1pPr marL="0" indent="0" algn="ctr">
              <a:buNone/>
              <a:defRPr sz="320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DD521FFF-7ADA-4311-B106-1345BF8F5008}" type="slidenum">
              <a:rPr lang="en-US" smtClean="0"/>
              <a:t>‹#›</a:t>
            </a:fld>
            <a:endParaRPr lang="en-US"/>
          </a:p>
        </p:txBody>
      </p:sp>
      <p:sp>
        <p:nvSpPr>
          <p:cNvPr id="9" name="Footer Placeholder 8"/>
          <p:cNvSpPr>
            <a:spLocks noGrp="1"/>
          </p:cNvSpPr>
          <p:nvPr>
            <p:ph type="ftr" sz="quarter" idx="12"/>
          </p:nvPr>
        </p:nvSpPr>
        <p:spPr/>
        <p:txBody>
          <a:bodyPr/>
          <a:lstStyle/>
          <a:p>
            <a:r>
              <a:rPr lang="en-US"/>
              <a:t>CSCI 1301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742486"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441" y="274640"/>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1371601"/>
            <a:ext cx="10360501" cy="2505075"/>
          </a:xfrm>
        </p:spPr>
        <p:txBody>
          <a:bodyPr anchor="b"/>
          <a:lstStyle>
            <a:lvl1pPr algn="ctr" defTabSz="1218936" rtl="0" eaLnBrk="1" latinLnBrk="0" hangingPunct="1">
              <a:lnSpc>
                <a:spcPct val="100000"/>
              </a:lnSpc>
              <a:spcBef>
                <a:spcPct val="0"/>
              </a:spcBef>
              <a:buNone/>
              <a:defRPr lang="en-US" sz="6400" kern="1200" dirty="0" smtClean="0">
                <a:solidFill>
                  <a:schemeClr val="tx2"/>
                </a:solidFill>
                <a:effectLst>
                  <a:outerShdw blurRad="63500" dist="38100" dir="5400000" algn="t" rotWithShape="0">
                    <a:prstClr val="black">
                      <a:alpha val="25000"/>
                    </a:prst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62833" y="4068766"/>
            <a:ext cx="10360501" cy="1131887"/>
          </a:xfrm>
        </p:spPr>
        <p:txBody>
          <a:bodyPr anchor="t"/>
          <a:lstStyle>
            <a:lvl1pPr marL="0" indent="0" algn="ctr">
              <a:buNone/>
              <a:defRPr sz="2700">
                <a:solidFill>
                  <a:schemeClr val="tx1">
                    <a:tint val="75000"/>
                  </a:schemeClr>
                </a:solidFill>
              </a:defRPr>
            </a:lvl1pPr>
            <a:lvl2pPr marL="609468" indent="0">
              <a:buNone/>
              <a:defRPr sz="2400">
                <a:solidFill>
                  <a:schemeClr val="tx1">
                    <a:tint val="75000"/>
                  </a:schemeClr>
                </a:solidFill>
              </a:defRPr>
            </a:lvl2pPr>
            <a:lvl3pPr marL="1218936" indent="0">
              <a:buNone/>
              <a:defRPr sz="2100">
                <a:solidFill>
                  <a:schemeClr val="tx1">
                    <a:tint val="75000"/>
                  </a:schemeClr>
                </a:solidFill>
              </a:defRPr>
            </a:lvl3pPr>
            <a:lvl4pPr marL="1828404" indent="0">
              <a:buNone/>
              <a:defRPr sz="1900">
                <a:solidFill>
                  <a:schemeClr val="tx1">
                    <a:tint val="75000"/>
                  </a:schemeClr>
                </a:solidFill>
              </a:defRPr>
            </a:lvl4pPr>
            <a:lvl5pPr marL="2437872" indent="0">
              <a:buNone/>
              <a:defRPr sz="1900">
                <a:solidFill>
                  <a:schemeClr val="tx1">
                    <a:tint val="75000"/>
                  </a:schemeClr>
                </a:solidFill>
              </a:defRPr>
            </a:lvl5pPr>
            <a:lvl6pPr marL="3047340" indent="0">
              <a:buNone/>
              <a:defRPr sz="1900">
                <a:solidFill>
                  <a:schemeClr val="tx1">
                    <a:tint val="75000"/>
                  </a:schemeClr>
                </a:solidFill>
              </a:defRPr>
            </a:lvl6pPr>
            <a:lvl7pPr marL="3656808" indent="0">
              <a:buNone/>
              <a:defRPr sz="1900">
                <a:solidFill>
                  <a:schemeClr val="tx1">
                    <a:tint val="75000"/>
                  </a:schemeClr>
                </a:solidFill>
              </a:defRPr>
            </a:lvl7pPr>
            <a:lvl8pPr marL="4266275" indent="0">
              <a:buNone/>
              <a:defRPr sz="1900">
                <a:solidFill>
                  <a:schemeClr val="tx1">
                    <a:tint val="75000"/>
                  </a:schemeClr>
                </a:solidFill>
              </a:defRPr>
            </a:lvl8pPr>
            <a:lvl9pPr marL="4875744"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CSCI 1301</a:t>
            </a:r>
          </a:p>
        </p:txBody>
      </p:sp>
      <p:sp>
        <p:nvSpPr>
          <p:cNvPr id="6" name="Slide Number Placeholder 5"/>
          <p:cNvSpPr>
            <a:spLocks noGrp="1"/>
          </p:cNvSpPr>
          <p:nvPr>
            <p:ph type="sldNum" sz="quarter" idx="12"/>
          </p:nvPr>
        </p:nvSpPr>
        <p:spPr/>
        <p:txBody>
          <a:bodyPr/>
          <a:lstStyle/>
          <a:p>
            <a:fld id="{DD521FFF-7ADA-4311-B106-1345BF8F5008}" type="slidenum">
              <a:rPr lang="en-US" smtClean="0"/>
              <a:t>‹#›</a:t>
            </a:fld>
            <a:endParaRPr lang="en-US"/>
          </a:p>
        </p:txBody>
      </p:sp>
      <p:sp>
        <p:nvSpPr>
          <p:cNvPr id="7" name="Oval 6"/>
          <p:cNvSpPr/>
          <p:nvPr/>
        </p:nvSpPr>
        <p:spPr>
          <a:xfrm>
            <a:off x="6048692" y="3924302"/>
            <a:ext cx="91440" cy="9144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rtlCol="0" anchor="ctr"/>
          <a:lstStyle/>
          <a:p>
            <a:pPr algn="ctr"/>
            <a:endParaRPr lang="en-US"/>
          </a:p>
        </p:txBody>
      </p:sp>
      <p:sp>
        <p:nvSpPr>
          <p:cNvPr id="8" name="Oval 7"/>
          <p:cNvSpPr/>
          <p:nvPr/>
        </p:nvSpPr>
        <p:spPr>
          <a:xfrm>
            <a:off x="6319707" y="3924302"/>
            <a:ext cx="91440" cy="9144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rtlCol="0" anchor="ctr"/>
          <a:lstStyle/>
          <a:p>
            <a:pPr algn="ctr"/>
            <a:endParaRPr lang="en-US"/>
          </a:p>
        </p:txBody>
      </p:sp>
      <p:sp>
        <p:nvSpPr>
          <p:cNvPr id="9" name="Oval 8"/>
          <p:cNvSpPr/>
          <p:nvPr/>
        </p:nvSpPr>
        <p:spPr>
          <a:xfrm>
            <a:off x="5773199" y="3924302"/>
            <a:ext cx="91440" cy="9144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3" tIns="60947" rIns="121893" bIns="60947"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1734800" cy="1143000"/>
          </a:xfrm>
        </p:spPr>
        <p:txBody>
          <a:bodyPr/>
          <a:lstStyle/>
          <a:p>
            <a:r>
              <a:rPr lang="en-US" dirty="0"/>
              <a:t>Click to edit Master title</a:t>
            </a:r>
          </a:p>
        </p:txBody>
      </p:sp>
      <p:sp>
        <p:nvSpPr>
          <p:cNvPr id="4" name="Content Placeholder 3"/>
          <p:cNvSpPr>
            <a:spLocks noGrp="1"/>
          </p:cNvSpPr>
          <p:nvPr>
            <p:ph sz="half" idx="2"/>
          </p:nvPr>
        </p:nvSpPr>
        <p:spPr>
          <a:xfrm>
            <a:off x="6195986" y="1371600"/>
            <a:ext cx="5765826" cy="4760388"/>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CSCI 1301</a:t>
            </a:r>
          </a:p>
        </p:txBody>
      </p:sp>
      <p:sp>
        <p:nvSpPr>
          <p:cNvPr id="7" name="Slide Number Placeholder 6"/>
          <p:cNvSpPr>
            <a:spLocks noGrp="1"/>
          </p:cNvSpPr>
          <p:nvPr>
            <p:ph type="sldNum" sz="quarter" idx="12"/>
          </p:nvPr>
        </p:nvSpPr>
        <p:spPr/>
        <p:txBody>
          <a:bodyPr/>
          <a:lstStyle/>
          <a:p>
            <a:fld id="{DD521FFF-7ADA-4311-B106-1345BF8F5008}" type="slidenum">
              <a:rPr lang="en-US" smtClean="0"/>
              <a:t>‹#›</a:t>
            </a:fld>
            <a:endParaRPr lang="en-US"/>
          </a:p>
        </p:txBody>
      </p:sp>
      <p:sp>
        <p:nvSpPr>
          <p:cNvPr id="9" name="Content Placeholder 8"/>
          <p:cNvSpPr>
            <a:spLocks noGrp="1"/>
          </p:cNvSpPr>
          <p:nvPr>
            <p:ph sz="quarter" idx="13"/>
          </p:nvPr>
        </p:nvSpPr>
        <p:spPr>
          <a:xfrm>
            <a:off x="227012" y="1371600"/>
            <a:ext cx="5768461" cy="4760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7012" y="1371600"/>
            <a:ext cx="5791200" cy="609600"/>
          </a:xfrm>
        </p:spPr>
        <p:txBody>
          <a:bodyPr anchor="b">
            <a:noAutofit/>
          </a:bodyPr>
          <a:lstStyle>
            <a:lvl1pPr marL="0" indent="0" algn="ctr">
              <a:buNone/>
              <a:defRPr sz="3200" b="0"/>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a:t>Click to edit Master text styles</a:t>
            </a:r>
          </a:p>
        </p:txBody>
      </p:sp>
      <p:sp>
        <p:nvSpPr>
          <p:cNvPr id="5" name="Text Placeholder 4"/>
          <p:cNvSpPr>
            <a:spLocks noGrp="1"/>
          </p:cNvSpPr>
          <p:nvPr>
            <p:ph type="body" sz="quarter" idx="3"/>
          </p:nvPr>
        </p:nvSpPr>
        <p:spPr>
          <a:xfrm>
            <a:off x="6195988" y="1371600"/>
            <a:ext cx="5765824" cy="609600"/>
          </a:xfrm>
        </p:spPr>
        <p:txBody>
          <a:bodyPr anchor="b">
            <a:noAutofit/>
          </a:bodyPr>
          <a:lstStyle>
            <a:lvl1pPr marL="0" indent="0" algn="ctr">
              <a:buNone/>
              <a:defRPr sz="3200" b="0"/>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CSCI 1301</a:t>
            </a:r>
          </a:p>
        </p:txBody>
      </p:sp>
      <p:sp>
        <p:nvSpPr>
          <p:cNvPr id="9" name="Slide Number Placeholder 8"/>
          <p:cNvSpPr>
            <a:spLocks noGrp="1"/>
          </p:cNvSpPr>
          <p:nvPr>
            <p:ph type="sldNum" sz="quarter" idx="12"/>
          </p:nvPr>
        </p:nvSpPr>
        <p:spPr/>
        <p:txBody>
          <a:bodyPr/>
          <a:lstStyle/>
          <a:p>
            <a:fld id="{DD521FFF-7ADA-4311-B106-1345BF8F5008}" type="slidenum">
              <a:rPr lang="en-US" smtClean="0"/>
              <a:t>‹#›</a:t>
            </a:fld>
            <a:endParaRPr lang="en-US"/>
          </a:p>
        </p:txBody>
      </p:sp>
      <p:sp>
        <p:nvSpPr>
          <p:cNvPr id="11" name="Content Placeholder 10"/>
          <p:cNvSpPr>
            <a:spLocks noGrp="1"/>
          </p:cNvSpPr>
          <p:nvPr>
            <p:ph sz="quarter" idx="13"/>
          </p:nvPr>
        </p:nvSpPr>
        <p:spPr>
          <a:xfrm>
            <a:off x="232968" y="1987024"/>
            <a:ext cx="5785243" cy="4297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199732" y="1981200"/>
            <a:ext cx="5762080" cy="4297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CSCI 1301</a:t>
            </a:r>
          </a:p>
        </p:txBody>
      </p:sp>
      <p:sp>
        <p:nvSpPr>
          <p:cNvPr id="5" name="Slide Number Placeholder 4"/>
          <p:cNvSpPr>
            <a:spLocks noGrp="1"/>
          </p:cNvSpPr>
          <p:nvPr>
            <p:ph type="sldNum" sz="quarter" idx="12"/>
          </p:nvPr>
        </p:nvSpPr>
        <p:spPr/>
        <p:txBody>
          <a:bodyPr/>
          <a:lstStyle/>
          <a:p>
            <a:fld id="{DD521FFF-7ADA-4311-B106-1345BF8F5008}"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CSCI 1301</a:t>
            </a:r>
          </a:p>
        </p:txBody>
      </p:sp>
      <p:sp>
        <p:nvSpPr>
          <p:cNvPr id="4" name="Slide Number Placeholder 3"/>
          <p:cNvSpPr>
            <a:spLocks noGrp="1"/>
          </p:cNvSpPr>
          <p:nvPr>
            <p:ph type="sldNum" sz="quarter" idx="12"/>
          </p:nvPr>
        </p:nvSpPr>
        <p:spPr/>
        <p:txBody>
          <a:bodyPr/>
          <a:lstStyle/>
          <a:p>
            <a:fld id="{DD521FFF-7ADA-4311-B106-1345BF8F5008}"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4068" y="266702"/>
            <a:ext cx="4010039" cy="2095500"/>
          </a:xfrm>
        </p:spPr>
        <p:txBody>
          <a:bodyPr anchor="b"/>
          <a:lstStyle>
            <a:lvl1pPr algn="ctr">
              <a:lnSpc>
                <a:spcPct val="100000"/>
              </a:lnSpc>
              <a:defRPr sz="37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603" y="273053"/>
            <a:ext cx="6659416"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4068" y="2438401"/>
            <a:ext cx="4010039" cy="3687763"/>
          </a:xfrm>
        </p:spPr>
        <p:txBody>
          <a:bodyPr>
            <a:normAutofit/>
          </a:bodyPr>
          <a:lstStyle>
            <a:lvl1pPr marL="0" indent="0" algn="ctr">
              <a:lnSpc>
                <a:spcPct val="125000"/>
              </a:lnSpc>
              <a:buNone/>
              <a:defRPr sz="2100"/>
            </a:lvl1pPr>
            <a:lvl2pPr marL="609468" indent="0">
              <a:buNone/>
              <a:defRPr sz="1600"/>
            </a:lvl2pPr>
            <a:lvl3pPr marL="1218936" indent="0">
              <a:buNone/>
              <a:defRPr sz="1300"/>
            </a:lvl3pPr>
            <a:lvl4pPr marL="1828404" indent="0">
              <a:buNone/>
              <a:defRPr sz="1200"/>
            </a:lvl4pPr>
            <a:lvl5pPr marL="2437872" indent="0">
              <a:buNone/>
              <a:defRPr sz="1200"/>
            </a:lvl5pPr>
            <a:lvl6pPr marL="3047340" indent="0">
              <a:buNone/>
              <a:defRPr sz="1200"/>
            </a:lvl6pPr>
            <a:lvl7pPr marL="3656808" indent="0">
              <a:buNone/>
              <a:defRPr sz="1200"/>
            </a:lvl7pPr>
            <a:lvl8pPr marL="4266275" indent="0">
              <a:buNone/>
              <a:defRPr sz="1200"/>
            </a:lvl8pPr>
            <a:lvl9pPr marL="487574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CSCI 1301</a:t>
            </a:r>
          </a:p>
        </p:txBody>
      </p:sp>
      <p:sp>
        <p:nvSpPr>
          <p:cNvPr id="7" name="Slide Number Placeholder 6"/>
          <p:cNvSpPr>
            <a:spLocks noGrp="1"/>
          </p:cNvSpPr>
          <p:nvPr>
            <p:ph type="sldNum" sz="quarter" idx="12"/>
          </p:nvPr>
        </p:nvSpPr>
        <p:spPr/>
        <p:txBody>
          <a:bodyPr/>
          <a:lstStyle/>
          <a:p>
            <a:fld id="{DD521FFF-7ADA-4311-B106-1345BF8F5008}"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8852" y="228602"/>
            <a:ext cx="7613782" cy="895351"/>
          </a:xfrm>
        </p:spPr>
        <p:txBody>
          <a:bodyPr anchor="b"/>
          <a:lstStyle>
            <a:lvl1pPr algn="ctr">
              <a:lnSpc>
                <a:spcPct val="100000"/>
              </a:lnSpc>
              <a:defRPr sz="3700" b="0"/>
            </a:lvl1pPr>
          </a:lstStyle>
          <a:p>
            <a:r>
              <a:rPr lang="en-US"/>
              <a:t>Click to edit Master title style</a:t>
            </a:r>
            <a:endParaRPr lang="en-US" dirty="0"/>
          </a:p>
        </p:txBody>
      </p:sp>
      <p:sp>
        <p:nvSpPr>
          <p:cNvPr id="3" name="Picture Placeholder 2"/>
          <p:cNvSpPr>
            <a:spLocks noGrp="1"/>
          </p:cNvSpPr>
          <p:nvPr>
            <p:ph type="pic" idx="1"/>
          </p:nvPr>
        </p:nvSpPr>
        <p:spPr>
          <a:xfrm>
            <a:off x="2010311" y="1143002"/>
            <a:ext cx="8070863"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4300"/>
            </a:lvl1pPr>
            <a:lvl2pPr marL="609468" indent="0">
              <a:buNone/>
              <a:defRPr sz="3700"/>
            </a:lvl2pPr>
            <a:lvl3pPr marL="1218936" indent="0">
              <a:buNone/>
              <a:defRPr sz="3200"/>
            </a:lvl3pPr>
            <a:lvl4pPr marL="1828404" indent="0">
              <a:buNone/>
              <a:defRPr sz="2700"/>
            </a:lvl4pPr>
            <a:lvl5pPr marL="2437872" indent="0">
              <a:buNone/>
              <a:defRPr sz="2700"/>
            </a:lvl5pPr>
            <a:lvl6pPr marL="3047340" indent="0">
              <a:buNone/>
              <a:defRPr sz="2700"/>
            </a:lvl6pPr>
            <a:lvl7pPr marL="3656808" indent="0">
              <a:buNone/>
              <a:defRPr sz="2700"/>
            </a:lvl7pPr>
            <a:lvl8pPr marL="4266275" indent="0">
              <a:buNone/>
              <a:defRPr sz="2700"/>
            </a:lvl8pPr>
            <a:lvl9pPr marL="4875744"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238852" y="5810251"/>
            <a:ext cx="7613782" cy="533400"/>
          </a:xfrm>
        </p:spPr>
        <p:txBody>
          <a:bodyPr>
            <a:normAutofit/>
          </a:bodyPr>
          <a:lstStyle>
            <a:lvl1pPr marL="0" indent="0" algn="ctr">
              <a:buNone/>
              <a:defRPr sz="2100"/>
            </a:lvl1pPr>
            <a:lvl2pPr marL="609468" indent="0">
              <a:buNone/>
              <a:defRPr sz="1600"/>
            </a:lvl2pPr>
            <a:lvl3pPr marL="1218936" indent="0">
              <a:buNone/>
              <a:defRPr sz="1300"/>
            </a:lvl3pPr>
            <a:lvl4pPr marL="1828404" indent="0">
              <a:buNone/>
              <a:defRPr sz="1200"/>
            </a:lvl4pPr>
            <a:lvl5pPr marL="2437872" indent="0">
              <a:buNone/>
              <a:defRPr sz="1200"/>
            </a:lvl5pPr>
            <a:lvl6pPr marL="3047340" indent="0">
              <a:buNone/>
              <a:defRPr sz="1200"/>
            </a:lvl6pPr>
            <a:lvl7pPr marL="3656808" indent="0">
              <a:buNone/>
              <a:defRPr sz="1200"/>
            </a:lvl7pPr>
            <a:lvl8pPr marL="4266275" indent="0">
              <a:buNone/>
              <a:defRPr sz="1200"/>
            </a:lvl8pPr>
            <a:lvl9pPr marL="487574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CSCI 1301</a:t>
            </a:r>
          </a:p>
        </p:txBody>
      </p:sp>
      <p:sp>
        <p:nvSpPr>
          <p:cNvPr id="7" name="Slide Number Placeholder 6"/>
          <p:cNvSpPr>
            <a:spLocks noGrp="1"/>
          </p:cNvSpPr>
          <p:nvPr>
            <p:ph type="sldNum" sz="quarter" idx="12"/>
          </p:nvPr>
        </p:nvSpPr>
        <p:spPr/>
        <p:txBody>
          <a:bodyPr/>
          <a:lstStyle/>
          <a:p>
            <a:fld id="{DD521FFF-7ADA-4311-B106-1345BF8F5008}"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36224" y="6096000"/>
            <a:ext cx="1754188" cy="87119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2" y="228600"/>
            <a:ext cx="11734800" cy="1143000"/>
          </a:xfrm>
          <a:prstGeom prst="rect">
            <a:avLst/>
          </a:prstGeom>
        </p:spPr>
        <p:txBody>
          <a:bodyPr vert="horz" lIns="121893" tIns="60947" rIns="121893" bIns="60947" rtlCol="0" anchor="b">
            <a:normAutofit/>
          </a:bodyPr>
          <a:lstStyle/>
          <a:p>
            <a:endParaRPr lang="en-US" dirty="0"/>
          </a:p>
        </p:txBody>
      </p:sp>
      <p:sp>
        <p:nvSpPr>
          <p:cNvPr id="3" name="Text Placeholder 2"/>
          <p:cNvSpPr>
            <a:spLocks noGrp="1"/>
          </p:cNvSpPr>
          <p:nvPr>
            <p:ph type="body" idx="1"/>
          </p:nvPr>
        </p:nvSpPr>
        <p:spPr>
          <a:xfrm>
            <a:off x="227013" y="1371600"/>
            <a:ext cx="11734800" cy="4754564"/>
          </a:xfrm>
          <a:prstGeom prst="rect">
            <a:avLst/>
          </a:prstGeom>
        </p:spPr>
        <p:txBody>
          <a:bodyPr vert="horz" lIns="121893" tIns="60947" rIns="121893" bIns="6094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82254" y="6356352"/>
            <a:ext cx="3098557" cy="365125"/>
          </a:xfrm>
          <a:prstGeom prst="rect">
            <a:avLst/>
          </a:prstGeom>
        </p:spPr>
        <p:txBody>
          <a:bodyPr vert="horz" lIns="121893" tIns="60947" rIns="60947" bIns="60947" rtlCol="0" anchor="ctr"/>
          <a:lstStyle>
            <a:lvl1pPr algn="r">
              <a:defRPr sz="1600">
                <a:solidFill>
                  <a:schemeClr val="tx1">
                    <a:lumMod val="65000"/>
                    <a:lumOff val="35000"/>
                  </a:schemeClr>
                </a:solidFill>
                <a:latin typeface="+mn-lt"/>
              </a:defRPr>
            </a:lvl1pPr>
          </a:lstStyle>
          <a:p>
            <a:endParaRPr lang="en-US" dirty="0"/>
          </a:p>
        </p:txBody>
      </p:sp>
      <p:sp>
        <p:nvSpPr>
          <p:cNvPr id="5" name="Footer Placeholder 4"/>
          <p:cNvSpPr>
            <a:spLocks noGrp="1"/>
          </p:cNvSpPr>
          <p:nvPr>
            <p:ph type="ftr" sz="quarter" idx="3"/>
          </p:nvPr>
        </p:nvSpPr>
        <p:spPr>
          <a:xfrm>
            <a:off x="227012" y="6356352"/>
            <a:ext cx="3796311" cy="365125"/>
          </a:xfrm>
          <a:prstGeom prst="rect">
            <a:avLst/>
          </a:prstGeom>
        </p:spPr>
        <p:txBody>
          <a:bodyPr vert="horz" lIns="60947" tIns="60947" rIns="121893" bIns="60947" rtlCol="0" anchor="ctr"/>
          <a:lstStyle>
            <a:lvl1pPr algn="l">
              <a:defRPr sz="1600">
                <a:solidFill>
                  <a:schemeClr val="tx1">
                    <a:lumMod val="65000"/>
                    <a:lumOff val="35000"/>
                  </a:schemeClr>
                </a:solidFill>
                <a:latin typeface="+mn-lt"/>
              </a:defRPr>
            </a:lvl1pPr>
          </a:lstStyle>
          <a:p>
            <a:r>
              <a:rPr lang="en-US"/>
              <a:t>CSCI 1301</a:t>
            </a:r>
            <a:endParaRPr lang="en-US" dirty="0"/>
          </a:p>
        </p:txBody>
      </p:sp>
      <p:sp>
        <p:nvSpPr>
          <p:cNvPr id="6" name="Slide Number Placeholder 5"/>
          <p:cNvSpPr>
            <a:spLocks noGrp="1"/>
          </p:cNvSpPr>
          <p:nvPr>
            <p:ph type="sldNum" sz="quarter" idx="4"/>
          </p:nvPr>
        </p:nvSpPr>
        <p:spPr>
          <a:xfrm>
            <a:off x="11733212" y="6356352"/>
            <a:ext cx="403967" cy="365125"/>
          </a:xfrm>
          <a:prstGeom prst="rect">
            <a:avLst/>
          </a:prstGeom>
        </p:spPr>
        <p:txBody>
          <a:bodyPr vert="horz" lIns="36568" tIns="60947" rIns="60947" bIns="60947" rtlCol="0" anchor="ctr"/>
          <a:lstStyle>
            <a:lvl1pPr algn="l">
              <a:defRPr sz="1600">
                <a:solidFill>
                  <a:schemeClr val="tx1">
                    <a:lumMod val="65000"/>
                    <a:lumOff val="35000"/>
                  </a:schemeClr>
                </a:solidFill>
                <a:latin typeface="+mn-lt"/>
              </a:defRPr>
            </a:lvl1pPr>
          </a:lstStyle>
          <a:p>
            <a:fld id="{DD521FFF-7ADA-4311-B106-1345BF8F500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1218987" rtl="0" eaLnBrk="1" latinLnBrk="0" hangingPunct="1">
        <a:lnSpc>
          <a:spcPts val="7732"/>
        </a:lnSpc>
        <a:spcBef>
          <a:spcPct val="0"/>
        </a:spcBef>
        <a:buNone/>
        <a:defRPr lang="en-US" sz="6100" kern="1200" cap="none" spc="-133" baseline="0" dirty="0">
          <a:ln>
            <a:noFill/>
          </a:ln>
          <a:solidFill>
            <a:schemeClr val="tx1"/>
          </a:solidFill>
          <a:effectLst/>
          <a:latin typeface="+mj-lt"/>
          <a:ea typeface="+mj-ea"/>
          <a:cs typeface="+mj-cs"/>
        </a:defRPr>
      </a:lvl1pPr>
    </p:titleStyle>
    <p:bodyStyle>
      <a:lvl1pPr marL="457101" indent="-457101" algn="l" defTabSz="1218936" rtl="0" eaLnBrk="1" latinLnBrk="0" hangingPunct="1">
        <a:spcBef>
          <a:spcPct val="20000"/>
        </a:spcBef>
        <a:buFont typeface="Arial" pitchFamily="34" charset="0"/>
        <a:buChar char="•"/>
        <a:defRPr sz="3200" kern="1200">
          <a:solidFill>
            <a:schemeClr val="tx1"/>
          </a:solidFill>
          <a:latin typeface="+mn-lt"/>
          <a:ea typeface="Tahoma" panose="020B0604030504040204" pitchFamily="34" charset="0"/>
          <a:cs typeface="Segoe UI" panose="020B0502040204020203" pitchFamily="34" charset="0"/>
        </a:defRPr>
      </a:lvl1pPr>
      <a:lvl2pPr marL="990385" indent="-380917" algn="l" defTabSz="1218936" rtl="0" eaLnBrk="1" latinLnBrk="0" hangingPunct="1">
        <a:spcBef>
          <a:spcPct val="20000"/>
        </a:spcBef>
        <a:buFont typeface="Courier New" pitchFamily="49" charset="0"/>
        <a:buChar char="o"/>
        <a:defRPr sz="2800" kern="1200">
          <a:solidFill>
            <a:schemeClr val="tx1"/>
          </a:solidFill>
          <a:latin typeface="+mn-lt"/>
          <a:ea typeface="Tahoma" panose="020B0604030504040204" pitchFamily="34" charset="0"/>
          <a:cs typeface="Segoe UI" panose="020B0502040204020203" pitchFamily="34" charset="0"/>
        </a:defRPr>
      </a:lvl2pPr>
      <a:lvl3pPr marL="1523669" indent="-304735" algn="l" defTabSz="1218936" rtl="0" eaLnBrk="1" latinLnBrk="0" hangingPunct="1">
        <a:spcBef>
          <a:spcPct val="20000"/>
        </a:spcBef>
        <a:buFont typeface="Arial" pitchFamily="34" charset="0"/>
        <a:buChar char="•"/>
        <a:defRPr sz="2400" kern="1200">
          <a:solidFill>
            <a:schemeClr val="tx1"/>
          </a:solidFill>
          <a:latin typeface="+mn-lt"/>
          <a:ea typeface="Tahoma" panose="020B0604030504040204" pitchFamily="34" charset="0"/>
          <a:cs typeface="Segoe UI" panose="020B0502040204020203" pitchFamily="34" charset="0"/>
        </a:defRPr>
      </a:lvl3pPr>
      <a:lvl4pPr marL="2133139" indent="-304735" algn="l" defTabSz="1218936" rtl="0" eaLnBrk="1" latinLnBrk="0" hangingPunct="1">
        <a:spcBef>
          <a:spcPct val="20000"/>
        </a:spcBef>
        <a:buFont typeface="Courier New" pitchFamily="49" charset="0"/>
        <a:buChar char="o"/>
        <a:defRPr sz="2100" kern="1200">
          <a:solidFill>
            <a:schemeClr val="tx1"/>
          </a:solidFill>
          <a:latin typeface="+mn-lt"/>
          <a:ea typeface="Tahoma" panose="020B0604030504040204" pitchFamily="34" charset="0"/>
          <a:cs typeface="Segoe UI" panose="020B0502040204020203" pitchFamily="34" charset="0"/>
        </a:defRPr>
      </a:lvl4pPr>
      <a:lvl5pPr marL="2742605" indent="-304735" algn="l" defTabSz="1218936" rtl="0" eaLnBrk="1" latinLnBrk="0" hangingPunct="1">
        <a:spcBef>
          <a:spcPct val="20000"/>
        </a:spcBef>
        <a:buFont typeface="Arial" pitchFamily="34" charset="0"/>
        <a:buChar char="•"/>
        <a:defRPr sz="2100" kern="1200">
          <a:solidFill>
            <a:schemeClr val="tx1"/>
          </a:solidFill>
          <a:latin typeface="+mn-lt"/>
          <a:ea typeface="Tahoma" panose="020B0604030504040204" pitchFamily="34" charset="0"/>
          <a:cs typeface="Segoe UI" panose="020B0502040204020203" pitchFamily="34" charset="0"/>
        </a:defRPr>
      </a:lvl5pPr>
      <a:lvl6pPr marL="3352073" indent="-304735" algn="l" defTabSz="1218936"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61541" indent="-304735" algn="l" defTabSz="1218936"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7pPr>
      <a:lvl8pPr marL="4571009" indent="-304735" algn="l" defTabSz="1218936"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80477" indent="-304735" algn="l" defTabSz="1218936" rtl="0" eaLnBrk="1" latinLnBrk="0" hangingPunct="1">
        <a:spcBef>
          <a:spcPct val="20000"/>
        </a:spcBef>
        <a:buFont typeface="Arial" pitchFamily="34" charset="0"/>
        <a:buChar char="•"/>
        <a:defRPr sz="2100" kern="1200">
          <a:solidFill>
            <a:schemeClr val="tx1">
              <a:lumMod val="50000"/>
              <a:lumOff val="50000"/>
            </a:schemeClr>
          </a:solidFill>
          <a:latin typeface="+mj-lt"/>
          <a:ea typeface="+mn-ea"/>
          <a:cs typeface="+mn-cs"/>
        </a:defRPr>
      </a:lvl9pPr>
    </p:bodyStyle>
    <p:otherStyle>
      <a:defPPr>
        <a:defRPr lang="en-US"/>
      </a:defPPr>
      <a:lvl1pPr marL="0" algn="l" defTabSz="1218936" rtl="0" eaLnBrk="1" latinLnBrk="0" hangingPunct="1">
        <a:defRPr sz="2400" kern="1200">
          <a:solidFill>
            <a:schemeClr val="tx1"/>
          </a:solidFill>
          <a:latin typeface="+mn-lt"/>
          <a:ea typeface="+mn-ea"/>
          <a:cs typeface="+mn-cs"/>
        </a:defRPr>
      </a:lvl1pPr>
      <a:lvl2pPr marL="609468" algn="l" defTabSz="1218936" rtl="0" eaLnBrk="1" latinLnBrk="0" hangingPunct="1">
        <a:defRPr sz="2400" kern="1200">
          <a:solidFill>
            <a:schemeClr val="tx1"/>
          </a:solidFill>
          <a:latin typeface="+mn-lt"/>
          <a:ea typeface="+mn-ea"/>
          <a:cs typeface="+mn-cs"/>
        </a:defRPr>
      </a:lvl2pPr>
      <a:lvl3pPr marL="1218936" algn="l" defTabSz="1218936" rtl="0" eaLnBrk="1" latinLnBrk="0" hangingPunct="1">
        <a:defRPr sz="2400" kern="1200">
          <a:solidFill>
            <a:schemeClr val="tx1"/>
          </a:solidFill>
          <a:latin typeface="+mn-lt"/>
          <a:ea typeface="+mn-ea"/>
          <a:cs typeface="+mn-cs"/>
        </a:defRPr>
      </a:lvl3pPr>
      <a:lvl4pPr marL="1828404" algn="l" defTabSz="1218936" rtl="0" eaLnBrk="1" latinLnBrk="0" hangingPunct="1">
        <a:defRPr sz="2400" kern="1200">
          <a:solidFill>
            <a:schemeClr val="tx1"/>
          </a:solidFill>
          <a:latin typeface="+mn-lt"/>
          <a:ea typeface="+mn-ea"/>
          <a:cs typeface="+mn-cs"/>
        </a:defRPr>
      </a:lvl4pPr>
      <a:lvl5pPr marL="2437872" algn="l" defTabSz="1218936" rtl="0" eaLnBrk="1" latinLnBrk="0" hangingPunct="1">
        <a:defRPr sz="2400" kern="1200">
          <a:solidFill>
            <a:schemeClr val="tx1"/>
          </a:solidFill>
          <a:latin typeface="+mn-lt"/>
          <a:ea typeface="+mn-ea"/>
          <a:cs typeface="+mn-cs"/>
        </a:defRPr>
      </a:lvl5pPr>
      <a:lvl6pPr marL="3047340" algn="l" defTabSz="1218936" rtl="0" eaLnBrk="1" latinLnBrk="0" hangingPunct="1">
        <a:defRPr sz="2400" kern="1200">
          <a:solidFill>
            <a:schemeClr val="tx1"/>
          </a:solidFill>
          <a:latin typeface="+mn-lt"/>
          <a:ea typeface="+mn-ea"/>
          <a:cs typeface="+mn-cs"/>
        </a:defRPr>
      </a:lvl6pPr>
      <a:lvl7pPr marL="3656808" algn="l" defTabSz="1218936" rtl="0" eaLnBrk="1" latinLnBrk="0" hangingPunct="1">
        <a:defRPr sz="2400" kern="1200">
          <a:solidFill>
            <a:schemeClr val="tx1"/>
          </a:solidFill>
          <a:latin typeface="+mn-lt"/>
          <a:ea typeface="+mn-ea"/>
          <a:cs typeface="+mn-cs"/>
        </a:defRPr>
      </a:lvl7pPr>
      <a:lvl8pPr marL="4266275" algn="l" defTabSz="1218936" rtl="0" eaLnBrk="1" latinLnBrk="0" hangingPunct="1">
        <a:defRPr sz="2400" kern="1200">
          <a:solidFill>
            <a:schemeClr val="tx1"/>
          </a:solidFill>
          <a:latin typeface="+mn-lt"/>
          <a:ea typeface="+mn-ea"/>
          <a:cs typeface="+mn-cs"/>
        </a:defRPr>
      </a:lvl8pPr>
      <a:lvl9pPr marL="4875744" algn="l" defTabSz="121893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609601"/>
            <a:ext cx="10360501" cy="3124199"/>
          </a:xfrm>
        </p:spPr>
        <p:txBody>
          <a:bodyPr anchor="b">
            <a:noAutofit/>
          </a:bodyPr>
          <a:lstStyle/>
          <a:p>
            <a:r>
              <a:rPr lang="en-US" sz="6400" dirty="0"/>
              <a:t>Multiple Conditions; Loops with Classes</a:t>
            </a:r>
          </a:p>
        </p:txBody>
      </p:sp>
      <p:sp>
        <p:nvSpPr>
          <p:cNvPr id="3" name="Subtitle 2"/>
          <p:cNvSpPr>
            <a:spLocks noGrp="1"/>
          </p:cNvSpPr>
          <p:nvPr>
            <p:ph type="subTitle" idx="1"/>
          </p:nvPr>
        </p:nvSpPr>
        <p:spPr>
          <a:xfrm>
            <a:off x="684212" y="4038600"/>
            <a:ext cx="10820400" cy="1524000"/>
          </a:xfrm>
        </p:spPr>
        <p:txBody>
          <a:bodyPr>
            <a:normAutofit/>
          </a:bodyPr>
          <a:lstStyle/>
          <a:p>
            <a:r>
              <a:rPr lang="en-US" dirty="0"/>
              <a:t>Principles of Computer Programming I</a:t>
            </a:r>
          </a:p>
          <a:p>
            <a:r>
              <a:rPr lang="en-US" dirty="0"/>
              <a:t>Spring/Fall 20XX</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718" y="5000312"/>
            <a:ext cx="2973388" cy="1476688"/>
          </a:xfrm>
          <a:prstGeom prst="rect">
            <a:avLst/>
          </a:prstGeom>
        </p:spPr>
      </p:pic>
    </p:spTree>
    <p:extLst>
      <p:ext uri="{BB962C8B-B14F-4D97-AF65-F5344CB8AC3E}">
        <p14:creationId xmlns:p14="http://schemas.microsoft.com/office/powerpoint/2010/main" val="1341984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79B-4AED-4361-9404-736601F0BFEF}"/>
              </a:ext>
            </a:extLst>
          </p:cNvPr>
          <p:cNvSpPr>
            <a:spLocks noGrp="1"/>
          </p:cNvSpPr>
          <p:nvPr>
            <p:ph type="title"/>
          </p:nvPr>
        </p:nvSpPr>
        <p:spPr/>
        <p:txBody>
          <a:bodyPr/>
          <a:lstStyle/>
          <a:p>
            <a:r>
              <a:rPr lang="en-US" dirty="0"/>
              <a:t>Negating Conditions</a:t>
            </a:r>
          </a:p>
        </p:txBody>
      </p:sp>
      <p:sp>
        <p:nvSpPr>
          <p:cNvPr id="3" name="Content Placeholder 2">
            <a:extLst>
              <a:ext uri="{FF2B5EF4-FFF2-40B4-BE49-F238E27FC236}">
                <a16:creationId xmlns:a16="http://schemas.microsoft.com/office/drawing/2014/main" id="{5844A5C8-4A47-47CC-AB6B-A26C40973856}"/>
              </a:ext>
            </a:extLst>
          </p:cNvPr>
          <p:cNvSpPr>
            <a:spLocks noGrp="1"/>
          </p:cNvSpPr>
          <p:nvPr>
            <p:ph idx="1"/>
          </p:nvPr>
        </p:nvSpPr>
        <p:spPr/>
        <p:txBody>
          <a:bodyPr/>
          <a:lstStyle/>
          <a:p>
            <a:r>
              <a:rPr lang="en-US" dirty="0">
                <a:latin typeface="Consolas" panose="020B0609020204030204" pitchFamily="49" charset="0"/>
              </a:rPr>
              <a:t>while</a:t>
            </a:r>
            <a:r>
              <a:rPr lang="en-US" dirty="0"/>
              <a:t> condition is logical negation of when loop will stop: If loop should stop when </a:t>
            </a:r>
            <a:r>
              <a:rPr lang="en-US" dirty="0">
                <a:latin typeface="Consolas" panose="020B0609020204030204" pitchFamily="49" charset="0"/>
              </a:rPr>
              <a:t>a == true</a:t>
            </a:r>
            <a:r>
              <a:rPr lang="en-US" dirty="0"/>
              <a:t>, write </a:t>
            </a:r>
            <a:r>
              <a:rPr lang="en-US" dirty="0">
                <a:latin typeface="Consolas" panose="020B0609020204030204" pitchFamily="49" charset="0"/>
              </a:rPr>
              <a:t>while(!a)</a:t>
            </a:r>
          </a:p>
          <a:p>
            <a:r>
              <a:rPr lang="en-US" dirty="0"/>
              <a:t>Helpful rule: </a:t>
            </a:r>
            <a:r>
              <a:rPr lang="en-US" dirty="0">
                <a:latin typeface="Consolas" panose="020B0609020204030204" pitchFamily="49" charset="0"/>
              </a:rPr>
              <a:t>!(a || b) </a:t>
            </a:r>
            <a:r>
              <a:rPr lang="en-US" dirty="0"/>
              <a:t>is the same as </a:t>
            </a:r>
            <a:r>
              <a:rPr lang="en-US" dirty="0">
                <a:latin typeface="Consolas" panose="020B0609020204030204" pitchFamily="49" charset="0"/>
              </a:rPr>
              <a:t>!a &amp;&amp; !b</a:t>
            </a:r>
          </a:p>
          <a:p>
            <a:r>
              <a:rPr lang="en-US" dirty="0"/>
              <a:t>Applied to input validation: Stop if user enters a valid integer, or if 3 attempts have been used up</a:t>
            </a:r>
          </a:p>
        </p:txBody>
      </p:sp>
      <p:sp>
        <p:nvSpPr>
          <p:cNvPr id="4" name="Footer Placeholder 3">
            <a:extLst>
              <a:ext uri="{FF2B5EF4-FFF2-40B4-BE49-F238E27FC236}">
                <a16:creationId xmlns:a16="http://schemas.microsoft.com/office/drawing/2014/main" id="{E3E5F0EE-E3F2-4760-9DF1-D631937FBD33}"/>
              </a:ext>
            </a:extLst>
          </p:cNvPr>
          <p:cNvSpPr>
            <a:spLocks noGrp="1"/>
          </p:cNvSpPr>
          <p:nvPr>
            <p:ph type="ftr" sz="quarter" idx="11"/>
          </p:nvPr>
        </p:nvSpPr>
        <p:spPr/>
        <p:txBody>
          <a:bodyPr/>
          <a:lstStyle/>
          <a:p>
            <a:r>
              <a:rPr lang="en-US"/>
              <a:t>CSCI 1301</a:t>
            </a:r>
          </a:p>
        </p:txBody>
      </p:sp>
      <p:sp>
        <p:nvSpPr>
          <p:cNvPr id="7" name="TextBox 6">
            <a:extLst>
              <a:ext uri="{FF2B5EF4-FFF2-40B4-BE49-F238E27FC236}">
                <a16:creationId xmlns:a16="http://schemas.microsoft.com/office/drawing/2014/main" id="{3E076DD6-BE65-467B-B65C-88295FDF15CD}"/>
              </a:ext>
            </a:extLst>
          </p:cNvPr>
          <p:cNvSpPr txBox="1"/>
          <p:nvPr/>
        </p:nvSpPr>
        <p:spPr>
          <a:xfrm>
            <a:off x="5114046" y="4343399"/>
            <a:ext cx="5112297" cy="461665"/>
          </a:xfrm>
          <a:prstGeom prst="rect">
            <a:avLst/>
          </a:prstGeom>
          <a:noFill/>
        </p:spPr>
        <p:txBody>
          <a:bodyPr wrap="none" rtlCol="0">
            <a:spAutoFit/>
          </a:bodyPr>
          <a:lstStyle/>
          <a:p>
            <a:r>
              <a:rPr lang="en-US" dirty="0" err="1">
                <a:latin typeface="Consolas" panose="020B0609020204030204" pitchFamily="49" charset="0"/>
              </a:rPr>
              <a:t>parseSuccess</a:t>
            </a:r>
            <a:r>
              <a:rPr lang="en-US" dirty="0">
                <a:latin typeface="Consolas" panose="020B0609020204030204" pitchFamily="49" charset="0"/>
              </a:rPr>
              <a:t> || attempts &gt;= 3</a:t>
            </a:r>
          </a:p>
        </p:txBody>
      </p:sp>
      <p:sp>
        <p:nvSpPr>
          <p:cNvPr id="8" name="TextBox 7">
            <a:extLst>
              <a:ext uri="{FF2B5EF4-FFF2-40B4-BE49-F238E27FC236}">
                <a16:creationId xmlns:a16="http://schemas.microsoft.com/office/drawing/2014/main" id="{A2727E7B-0F63-4FD6-9D8D-219BD6521B02}"/>
              </a:ext>
            </a:extLst>
          </p:cNvPr>
          <p:cNvSpPr txBox="1"/>
          <p:nvPr/>
        </p:nvSpPr>
        <p:spPr>
          <a:xfrm>
            <a:off x="1370012" y="4343399"/>
            <a:ext cx="3148619" cy="461665"/>
          </a:xfrm>
          <a:prstGeom prst="rect">
            <a:avLst/>
          </a:prstGeom>
          <a:noFill/>
        </p:spPr>
        <p:txBody>
          <a:bodyPr wrap="none" rtlCol="0">
            <a:spAutoFit/>
          </a:bodyPr>
          <a:lstStyle/>
          <a:p>
            <a:r>
              <a:rPr lang="en-US" dirty="0"/>
              <a:t>Stop when this is true:</a:t>
            </a:r>
          </a:p>
        </p:txBody>
      </p:sp>
      <p:sp>
        <p:nvSpPr>
          <p:cNvPr id="9" name="TextBox 8">
            <a:extLst>
              <a:ext uri="{FF2B5EF4-FFF2-40B4-BE49-F238E27FC236}">
                <a16:creationId xmlns:a16="http://schemas.microsoft.com/office/drawing/2014/main" id="{4CFFE52A-F215-403C-9175-3016CF7A3C39}"/>
              </a:ext>
            </a:extLst>
          </p:cNvPr>
          <p:cNvSpPr txBox="1"/>
          <p:nvPr/>
        </p:nvSpPr>
        <p:spPr>
          <a:xfrm>
            <a:off x="4951412" y="5024734"/>
            <a:ext cx="5112297" cy="461665"/>
          </a:xfrm>
          <a:prstGeom prst="rect">
            <a:avLst/>
          </a:prstGeom>
          <a:noFill/>
        </p:spPr>
        <p:txBody>
          <a:bodyPr wrap="none" rtlCol="0">
            <a:spAutoFit/>
          </a:bodyPr>
          <a:lstStyle/>
          <a:p>
            <a:r>
              <a:rPr lang="en-US" dirty="0">
                <a:latin typeface="Consolas" panose="020B0609020204030204" pitchFamily="49" charset="0"/>
              </a:rPr>
              <a:t>!</a:t>
            </a:r>
            <a:r>
              <a:rPr lang="en-US" dirty="0" err="1">
                <a:latin typeface="Consolas" panose="020B0609020204030204" pitchFamily="49" charset="0"/>
              </a:rPr>
              <a:t>parseSuccess</a:t>
            </a:r>
            <a:r>
              <a:rPr lang="en-US" dirty="0">
                <a:latin typeface="Consolas" panose="020B0609020204030204" pitchFamily="49" charset="0"/>
              </a:rPr>
              <a:t> &amp;&amp; attempts &lt; 3</a:t>
            </a:r>
          </a:p>
        </p:txBody>
      </p:sp>
      <p:sp>
        <p:nvSpPr>
          <p:cNvPr id="10" name="TextBox 9">
            <a:extLst>
              <a:ext uri="{FF2B5EF4-FFF2-40B4-BE49-F238E27FC236}">
                <a16:creationId xmlns:a16="http://schemas.microsoft.com/office/drawing/2014/main" id="{F7DF3DEF-5060-4753-8B75-5B2D4A000851}"/>
              </a:ext>
            </a:extLst>
          </p:cNvPr>
          <p:cNvSpPr txBox="1"/>
          <p:nvPr/>
        </p:nvSpPr>
        <p:spPr>
          <a:xfrm>
            <a:off x="873081" y="5024735"/>
            <a:ext cx="3645550" cy="461665"/>
          </a:xfrm>
          <a:prstGeom prst="rect">
            <a:avLst/>
          </a:prstGeom>
          <a:noFill/>
        </p:spPr>
        <p:txBody>
          <a:bodyPr wrap="none" rtlCol="0">
            <a:spAutoFit/>
          </a:bodyPr>
          <a:lstStyle/>
          <a:p>
            <a:r>
              <a:rPr lang="en-US" dirty="0"/>
              <a:t>Continue when this is true:</a:t>
            </a:r>
          </a:p>
        </p:txBody>
      </p:sp>
    </p:spTree>
    <p:extLst>
      <p:ext uri="{BB962C8B-B14F-4D97-AF65-F5344CB8AC3E}">
        <p14:creationId xmlns:p14="http://schemas.microsoft.com/office/powerpoint/2010/main" val="187892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99AF-19E7-4FCA-AB5C-066178F6F4B9}"/>
              </a:ext>
            </a:extLst>
          </p:cNvPr>
          <p:cNvSpPr>
            <a:spLocks noGrp="1"/>
          </p:cNvSpPr>
          <p:nvPr>
            <p:ph type="title"/>
          </p:nvPr>
        </p:nvSpPr>
        <p:spPr/>
        <p:txBody>
          <a:bodyPr/>
          <a:lstStyle/>
          <a:p>
            <a:r>
              <a:rPr lang="en-US" dirty="0"/>
              <a:t>Combining More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B73A1-D2B8-4BE7-809C-85132AE57A31}"/>
                  </a:ext>
                </a:extLst>
              </p:cNvPr>
              <p:cNvSpPr>
                <a:spLocks noGrp="1"/>
              </p:cNvSpPr>
              <p:nvPr>
                <p:ph idx="1"/>
              </p:nvPr>
            </p:nvSpPr>
            <p:spPr>
              <a:xfrm>
                <a:off x="227013" y="1371600"/>
                <a:ext cx="11734800" cy="4984752"/>
              </a:xfrm>
            </p:spPr>
            <p:txBody>
              <a:bodyPr>
                <a:normAutofit/>
              </a:bodyPr>
              <a:lstStyle/>
              <a:p>
                <a:r>
                  <a:rPr lang="en-US" dirty="0"/>
                  <a:t>“Ask the user to enter an integer between -100 and 100”</a:t>
                </a:r>
              </a:p>
              <a:p>
                <a:r>
                  <a:rPr lang="en-US" dirty="0"/>
                  <a:t>Keep asking the user for input until:</a:t>
                </a:r>
              </a:p>
              <a:p>
                <a:pPr lvl="1"/>
                <a:r>
                  <a:rPr lang="en-US" dirty="0"/>
                  <a:t>Input is a number</a:t>
                </a:r>
              </a:p>
              <a:p>
                <a:pPr lvl="1"/>
                <a:r>
                  <a:rPr lang="en-US" dirty="0"/>
                  <a:t>Input is </a:t>
                </a:r>
                <a14:m>
                  <m:oMath xmlns:m="http://schemas.openxmlformats.org/officeDocument/2006/math">
                    <m:r>
                      <a:rPr lang="en-US" b="0" i="1" smtClean="0">
                        <a:latin typeface="Cambria Math" panose="02040503050406030204" pitchFamily="18" charset="0"/>
                      </a:rPr>
                      <m:t>≥</m:t>
                    </m:r>
                  </m:oMath>
                </a14:m>
                <a:r>
                  <a:rPr lang="en-US" dirty="0"/>
                  <a:t> -100</a:t>
                </a:r>
              </a:p>
              <a:p>
                <a:pPr lvl="1"/>
                <a:r>
                  <a:rPr lang="en-US" dirty="0"/>
                  <a:t>Input is </a:t>
                </a:r>
                <a14:m>
                  <m:oMath xmlns:m="http://schemas.openxmlformats.org/officeDocument/2006/math">
                    <m:r>
                      <a:rPr lang="en-US" b="0" i="1" smtClean="0">
                        <a:latin typeface="Cambria Math" panose="02040503050406030204" pitchFamily="18" charset="0"/>
                      </a:rPr>
                      <m:t>≤</m:t>
                    </m:r>
                  </m:oMath>
                </a14:m>
                <a:r>
                  <a:rPr lang="en-US" dirty="0"/>
                  <a:t> 100</a:t>
                </a:r>
              </a:p>
              <a:p>
                <a:r>
                  <a:rPr lang="en-US" dirty="0"/>
                  <a:t>Loop should </a:t>
                </a:r>
                <a:r>
                  <a:rPr lang="en-US" i="1" dirty="0"/>
                  <a:t>continue</a:t>
                </a:r>
                <a:r>
                  <a:rPr lang="en-US" dirty="0"/>
                  <a:t> if:</a:t>
                </a:r>
              </a:p>
              <a:p>
                <a:pPr lvl="1"/>
                <a:r>
                  <a:rPr lang="en-US" dirty="0"/>
                  <a:t>Input is not a number</a:t>
                </a:r>
              </a:p>
              <a:p>
                <a:pPr lvl="1"/>
                <a:r>
                  <a:rPr lang="en-US" dirty="0"/>
                  <a:t>Input is &lt; -100</a:t>
                </a:r>
              </a:p>
              <a:p>
                <a:pPr lvl="1"/>
                <a:r>
                  <a:rPr lang="en-US" dirty="0"/>
                  <a:t>Input is &gt; 100</a:t>
                </a:r>
              </a:p>
            </p:txBody>
          </p:sp>
        </mc:Choice>
        <mc:Fallback xmlns="">
          <p:sp>
            <p:nvSpPr>
              <p:cNvPr id="3" name="Content Placeholder 2">
                <a:extLst>
                  <a:ext uri="{FF2B5EF4-FFF2-40B4-BE49-F238E27FC236}">
                    <a16:creationId xmlns:a16="http://schemas.microsoft.com/office/drawing/2014/main" id="{4B0B73A1-D2B8-4BE7-809C-85132AE57A31}"/>
                  </a:ext>
                </a:extLst>
              </p:cNvPr>
              <p:cNvSpPr>
                <a:spLocks noGrp="1" noRot="1" noChangeAspect="1" noMove="1" noResize="1" noEditPoints="1" noAdjustHandles="1" noChangeArrowheads="1" noChangeShapeType="1" noTextEdit="1"/>
              </p:cNvSpPr>
              <p:nvPr>
                <p:ph idx="1"/>
              </p:nvPr>
            </p:nvSpPr>
            <p:spPr>
              <a:xfrm>
                <a:off x="227013" y="1371600"/>
                <a:ext cx="11734800" cy="4984752"/>
              </a:xfrm>
              <a:blipFill>
                <a:blip r:embed="rId2"/>
                <a:stretch>
                  <a:fillRect l="-935" t="-1345" b="-48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FCDC526-F3E5-44F6-817D-42823C35D5F3}"/>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C3594B11-88DD-415F-8D82-FB2960431D1F}"/>
              </a:ext>
            </a:extLst>
          </p:cNvPr>
          <p:cNvSpPr txBox="1"/>
          <p:nvPr/>
        </p:nvSpPr>
        <p:spPr>
          <a:xfrm>
            <a:off x="5027612" y="3171478"/>
            <a:ext cx="3818674" cy="461665"/>
          </a:xfrm>
          <a:prstGeom prst="rect">
            <a:avLst/>
          </a:prstGeom>
          <a:noFill/>
        </p:spPr>
        <p:txBody>
          <a:bodyPr wrap="none" rtlCol="0">
            <a:spAutoFit/>
          </a:bodyPr>
          <a:lstStyle/>
          <a:p>
            <a:r>
              <a:rPr lang="en-US" dirty="0"/>
              <a:t>All need to be true (use </a:t>
            </a:r>
            <a:r>
              <a:rPr lang="en-US" dirty="0">
                <a:latin typeface="Consolas" panose="020B0609020204030204" pitchFamily="49" charset="0"/>
              </a:rPr>
              <a:t>&amp;&amp;</a:t>
            </a:r>
            <a:r>
              <a:rPr lang="en-US" dirty="0"/>
              <a:t>)</a:t>
            </a:r>
          </a:p>
        </p:txBody>
      </p:sp>
      <p:cxnSp>
        <p:nvCxnSpPr>
          <p:cNvPr id="7" name="Straight Arrow Connector 6">
            <a:extLst>
              <a:ext uri="{FF2B5EF4-FFF2-40B4-BE49-F238E27FC236}">
                <a16:creationId xmlns:a16="http://schemas.microsoft.com/office/drawing/2014/main" id="{C8CC0641-123D-4B3E-A673-3F21907F272B}"/>
              </a:ext>
            </a:extLst>
          </p:cNvPr>
          <p:cNvCxnSpPr/>
          <p:nvPr/>
        </p:nvCxnSpPr>
        <p:spPr>
          <a:xfrm flipH="1" flipV="1">
            <a:off x="4023323" y="2819400"/>
            <a:ext cx="1080489" cy="457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 name="Straight Arrow Connector 8">
            <a:extLst>
              <a:ext uri="{FF2B5EF4-FFF2-40B4-BE49-F238E27FC236}">
                <a16:creationId xmlns:a16="http://schemas.microsoft.com/office/drawing/2014/main" id="{A208A2B7-2092-4C56-85F2-ADFF25D87B65}"/>
              </a:ext>
            </a:extLst>
          </p:cNvPr>
          <p:cNvCxnSpPr>
            <a:stCxn id="5" idx="1"/>
          </p:cNvCxnSpPr>
          <p:nvPr/>
        </p:nvCxnSpPr>
        <p:spPr>
          <a:xfrm flipH="1" flipV="1">
            <a:off x="3579812" y="3352800"/>
            <a:ext cx="1447800" cy="4951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Straight Arrow Connector 10">
            <a:extLst>
              <a:ext uri="{FF2B5EF4-FFF2-40B4-BE49-F238E27FC236}">
                <a16:creationId xmlns:a16="http://schemas.microsoft.com/office/drawing/2014/main" id="{98A959ED-1265-4350-8D44-EF85D3E46B8B}"/>
              </a:ext>
            </a:extLst>
          </p:cNvPr>
          <p:cNvCxnSpPr/>
          <p:nvPr/>
        </p:nvCxnSpPr>
        <p:spPr>
          <a:xfrm flipH="1">
            <a:off x="3579812" y="3506788"/>
            <a:ext cx="1447800" cy="33243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TextBox 11">
            <a:extLst>
              <a:ext uri="{FF2B5EF4-FFF2-40B4-BE49-F238E27FC236}">
                <a16:creationId xmlns:a16="http://schemas.microsoft.com/office/drawing/2014/main" id="{B053E622-4AE3-44A9-8D30-8169A7CBDD56}"/>
              </a:ext>
            </a:extLst>
          </p:cNvPr>
          <p:cNvSpPr txBox="1"/>
          <p:nvPr/>
        </p:nvSpPr>
        <p:spPr>
          <a:xfrm>
            <a:off x="5637212" y="5361652"/>
            <a:ext cx="4304383" cy="461665"/>
          </a:xfrm>
          <a:prstGeom prst="rect">
            <a:avLst/>
          </a:prstGeom>
          <a:noFill/>
        </p:spPr>
        <p:txBody>
          <a:bodyPr wrap="none" rtlCol="0">
            <a:spAutoFit/>
          </a:bodyPr>
          <a:lstStyle/>
          <a:p>
            <a:r>
              <a:rPr lang="en-US" dirty="0"/>
              <a:t>Only 1 needs to be true (use </a:t>
            </a:r>
            <a:r>
              <a:rPr lang="en-US" dirty="0">
                <a:latin typeface="Consolas" panose="020B0609020204030204" pitchFamily="49" charset="0"/>
              </a:rPr>
              <a:t>||</a:t>
            </a:r>
            <a:r>
              <a:rPr lang="en-US" dirty="0"/>
              <a:t>)</a:t>
            </a:r>
          </a:p>
        </p:txBody>
      </p:sp>
      <p:cxnSp>
        <p:nvCxnSpPr>
          <p:cNvPr id="13" name="Straight Arrow Connector 12">
            <a:extLst>
              <a:ext uri="{FF2B5EF4-FFF2-40B4-BE49-F238E27FC236}">
                <a16:creationId xmlns:a16="http://schemas.microsoft.com/office/drawing/2014/main" id="{7C4EEEBE-9CB3-4C87-9B62-6F51C36A7584}"/>
              </a:ext>
            </a:extLst>
          </p:cNvPr>
          <p:cNvCxnSpPr/>
          <p:nvPr/>
        </p:nvCxnSpPr>
        <p:spPr>
          <a:xfrm flipH="1" flipV="1">
            <a:off x="4632923" y="5009574"/>
            <a:ext cx="1080489" cy="457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81953CAE-5C46-476C-8E82-6700F4010DA9}"/>
              </a:ext>
            </a:extLst>
          </p:cNvPr>
          <p:cNvCxnSpPr>
            <a:cxnSpLocks/>
            <a:stCxn id="12" idx="1"/>
          </p:cNvCxnSpPr>
          <p:nvPr/>
        </p:nvCxnSpPr>
        <p:spPr>
          <a:xfrm flipH="1" flipV="1">
            <a:off x="3503612" y="5466774"/>
            <a:ext cx="2133600" cy="12571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BDEC9A34-24EC-4DD2-A7F3-0B8B61B04F4B}"/>
              </a:ext>
            </a:extLst>
          </p:cNvPr>
          <p:cNvCxnSpPr>
            <a:cxnSpLocks/>
          </p:cNvCxnSpPr>
          <p:nvPr/>
        </p:nvCxnSpPr>
        <p:spPr>
          <a:xfrm flipH="1">
            <a:off x="3465512" y="5697607"/>
            <a:ext cx="2171700" cy="2484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35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DBC2-55E5-4D1C-BF3A-14D940889720}"/>
              </a:ext>
            </a:extLst>
          </p:cNvPr>
          <p:cNvSpPr>
            <a:spLocks noGrp="1"/>
          </p:cNvSpPr>
          <p:nvPr>
            <p:ph type="title"/>
          </p:nvPr>
        </p:nvSpPr>
        <p:spPr/>
        <p:txBody>
          <a:bodyPr/>
          <a:lstStyle/>
          <a:p>
            <a:r>
              <a:rPr lang="en-US" dirty="0"/>
              <a:t>Combining More Conditions</a:t>
            </a:r>
          </a:p>
        </p:txBody>
      </p:sp>
      <p:sp>
        <p:nvSpPr>
          <p:cNvPr id="3" name="Content Placeholder 2">
            <a:extLst>
              <a:ext uri="{FF2B5EF4-FFF2-40B4-BE49-F238E27FC236}">
                <a16:creationId xmlns:a16="http://schemas.microsoft.com/office/drawing/2014/main" id="{781499C8-1B7D-4E0A-AC66-FC4FCEA94DCB}"/>
              </a:ext>
            </a:extLst>
          </p:cNvPr>
          <p:cNvSpPr>
            <a:spLocks noGrp="1"/>
          </p:cNvSpPr>
          <p:nvPr>
            <p:ph idx="1"/>
          </p:nvPr>
        </p:nvSpPr>
        <p:spPr>
          <a:xfrm>
            <a:off x="227013" y="1371600"/>
            <a:ext cx="11734800" cy="1984575"/>
          </a:xfrm>
        </p:spPr>
        <p:txBody>
          <a:bodyPr/>
          <a:lstStyle/>
          <a:p>
            <a:r>
              <a:rPr lang="en-US" dirty="0"/>
              <a:t>Condition 1: Input not an integer</a:t>
            </a:r>
          </a:p>
          <a:p>
            <a:r>
              <a:rPr lang="en-US" dirty="0"/>
              <a:t>Condition 2: Input is &lt; -100</a:t>
            </a:r>
          </a:p>
          <a:p>
            <a:r>
              <a:rPr lang="en-US" dirty="0"/>
              <a:t>Condition 3: Input is &gt; 100</a:t>
            </a:r>
          </a:p>
        </p:txBody>
      </p:sp>
      <p:sp>
        <p:nvSpPr>
          <p:cNvPr id="4" name="Footer Placeholder 3">
            <a:extLst>
              <a:ext uri="{FF2B5EF4-FFF2-40B4-BE49-F238E27FC236}">
                <a16:creationId xmlns:a16="http://schemas.microsoft.com/office/drawing/2014/main" id="{E6B7BA10-8A56-4617-A172-D8BF03E9165E}"/>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E9A7292B-1CD0-4534-85B8-85114514B2EE}"/>
              </a:ext>
            </a:extLst>
          </p:cNvPr>
          <p:cNvSpPr txBox="1"/>
          <p:nvPr/>
        </p:nvSpPr>
        <p:spPr>
          <a:xfrm>
            <a:off x="1141412" y="3356175"/>
            <a:ext cx="9906000" cy="2769989"/>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int</a:t>
            </a:r>
            <a:r>
              <a:rPr lang="en-US" dirty="0">
                <a:solidFill>
                  <a:schemeClr val="tx1"/>
                </a:solidFill>
              </a:rPr>
              <a:t> number;</a:t>
            </a:r>
          </a:p>
          <a:p>
            <a:pPr>
              <a:lnSpc>
                <a:spcPct val="114000"/>
              </a:lnSpc>
            </a:pPr>
            <a:r>
              <a:rPr lang="en-US" dirty="0"/>
              <a:t>bool</a:t>
            </a:r>
            <a:r>
              <a:rPr lang="en-US" dirty="0">
                <a:solidFill>
                  <a:schemeClr val="tx1"/>
                </a:solidFill>
              </a:rPr>
              <a:t> </a:t>
            </a:r>
            <a:r>
              <a:rPr lang="en-US" dirty="0" err="1">
                <a:solidFill>
                  <a:schemeClr val="tx1"/>
                </a:solidFill>
              </a:rPr>
              <a:t>isInteger</a:t>
            </a:r>
            <a:r>
              <a:rPr lang="en-US" dirty="0">
                <a:solidFill>
                  <a:schemeClr val="tx1"/>
                </a:solidFill>
              </a:rPr>
              <a:t>;</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an integer between -100 and 100."</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isInteger</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number);</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isInteger</a:t>
            </a:r>
            <a:r>
              <a:rPr lang="en-US" dirty="0">
                <a:solidFill>
                  <a:schemeClr val="tx1"/>
                </a:solidFill>
              </a:rPr>
              <a:t> || number &lt; </a:t>
            </a:r>
            <a:r>
              <a:rPr lang="en-US" dirty="0">
                <a:solidFill>
                  <a:srgbClr val="99CC00"/>
                </a:solidFill>
              </a:rPr>
              <a:t>-100 </a:t>
            </a:r>
            <a:r>
              <a:rPr lang="en-US" dirty="0">
                <a:solidFill>
                  <a:schemeClr val="tx1"/>
                </a:solidFill>
              </a:rPr>
              <a:t>|| number &gt; </a:t>
            </a:r>
            <a:r>
              <a:rPr lang="en-US" dirty="0">
                <a:solidFill>
                  <a:srgbClr val="99CC00"/>
                </a:solidFill>
              </a:rPr>
              <a:t>100</a:t>
            </a:r>
            <a:r>
              <a:rPr lang="en-US" dirty="0">
                <a:solidFill>
                  <a:schemeClr val="tx1"/>
                </a:solidFill>
              </a:rPr>
              <a:t>);</a:t>
            </a:r>
          </a:p>
        </p:txBody>
      </p:sp>
      <p:sp>
        <p:nvSpPr>
          <p:cNvPr id="6" name="TextBox 5">
            <a:extLst>
              <a:ext uri="{FF2B5EF4-FFF2-40B4-BE49-F238E27FC236}">
                <a16:creationId xmlns:a16="http://schemas.microsoft.com/office/drawing/2014/main" id="{A999D8B4-43C6-42BF-A4DF-97BE35BF7B19}"/>
              </a:ext>
            </a:extLst>
          </p:cNvPr>
          <p:cNvSpPr txBox="1"/>
          <p:nvPr/>
        </p:nvSpPr>
        <p:spPr>
          <a:xfrm>
            <a:off x="7618412" y="1524000"/>
            <a:ext cx="17526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a:t>
            </a:r>
            <a:r>
              <a:rPr lang="en-US" dirty="0" err="1">
                <a:solidFill>
                  <a:schemeClr val="tx1"/>
                </a:solidFill>
              </a:rPr>
              <a:t>isInteger</a:t>
            </a:r>
            <a:endParaRPr lang="en-US" dirty="0">
              <a:solidFill>
                <a:schemeClr val="tx1"/>
              </a:solidFill>
            </a:endParaRPr>
          </a:p>
        </p:txBody>
      </p:sp>
      <p:sp>
        <p:nvSpPr>
          <p:cNvPr id="7" name="TextBox 6">
            <a:extLst>
              <a:ext uri="{FF2B5EF4-FFF2-40B4-BE49-F238E27FC236}">
                <a16:creationId xmlns:a16="http://schemas.microsoft.com/office/drawing/2014/main" id="{81D503E1-2CE3-4B8D-8CA3-A84F1468FE42}"/>
              </a:ext>
            </a:extLst>
          </p:cNvPr>
          <p:cNvSpPr txBox="1"/>
          <p:nvPr/>
        </p:nvSpPr>
        <p:spPr>
          <a:xfrm>
            <a:off x="6284912" y="2110264"/>
            <a:ext cx="22098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number &lt; </a:t>
            </a:r>
            <a:r>
              <a:rPr lang="en-US" dirty="0">
                <a:solidFill>
                  <a:srgbClr val="99CC00"/>
                </a:solidFill>
              </a:rPr>
              <a:t>-100</a:t>
            </a:r>
          </a:p>
        </p:txBody>
      </p:sp>
      <p:sp>
        <p:nvSpPr>
          <p:cNvPr id="8" name="TextBox 7">
            <a:extLst>
              <a:ext uri="{FF2B5EF4-FFF2-40B4-BE49-F238E27FC236}">
                <a16:creationId xmlns:a16="http://schemas.microsoft.com/office/drawing/2014/main" id="{DF0C65B0-6251-4B8C-BAA5-B351A4A40F2A}"/>
              </a:ext>
            </a:extLst>
          </p:cNvPr>
          <p:cNvSpPr txBox="1"/>
          <p:nvPr/>
        </p:nvSpPr>
        <p:spPr>
          <a:xfrm>
            <a:off x="6284912" y="2655259"/>
            <a:ext cx="22098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number &gt; </a:t>
            </a:r>
            <a:r>
              <a:rPr lang="en-US" dirty="0">
                <a:solidFill>
                  <a:srgbClr val="99CC00"/>
                </a:solidFill>
              </a:rPr>
              <a:t>100</a:t>
            </a:r>
          </a:p>
        </p:txBody>
      </p:sp>
    </p:spTree>
    <p:extLst>
      <p:ext uri="{BB962C8B-B14F-4D97-AF65-F5344CB8AC3E}">
        <p14:creationId xmlns:p14="http://schemas.microsoft.com/office/powerpoint/2010/main" val="123631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b="1" dirty="0"/>
              <a:t>Classes with Booleans</a:t>
            </a:r>
          </a:p>
          <a:p>
            <a:r>
              <a:rPr lang="en-US" dirty="0"/>
              <a:t>Input validation with objects</a:t>
            </a:r>
          </a:p>
          <a:p>
            <a:r>
              <a:rPr lang="en-US"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143693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891E-1EFD-47A1-8693-332ABA2B34F3}"/>
              </a:ext>
            </a:extLst>
          </p:cNvPr>
          <p:cNvSpPr>
            <a:spLocks noGrp="1"/>
          </p:cNvSpPr>
          <p:nvPr>
            <p:ph type="title"/>
          </p:nvPr>
        </p:nvSpPr>
        <p:spPr/>
        <p:txBody>
          <a:bodyPr/>
          <a:lstStyle/>
          <a:p>
            <a:r>
              <a:rPr lang="en-US" dirty="0"/>
              <a:t>Classes and Decisions</a:t>
            </a:r>
          </a:p>
        </p:txBody>
      </p:sp>
      <p:sp>
        <p:nvSpPr>
          <p:cNvPr id="3" name="Content Placeholder 2">
            <a:extLst>
              <a:ext uri="{FF2B5EF4-FFF2-40B4-BE49-F238E27FC236}">
                <a16:creationId xmlns:a16="http://schemas.microsoft.com/office/drawing/2014/main" id="{109F40E0-77B7-4E2B-B8A3-7E4122F587BD}"/>
              </a:ext>
            </a:extLst>
          </p:cNvPr>
          <p:cNvSpPr>
            <a:spLocks noGrp="1"/>
          </p:cNvSpPr>
          <p:nvPr>
            <p:ph idx="1"/>
          </p:nvPr>
        </p:nvSpPr>
        <p:spPr>
          <a:xfrm>
            <a:off x="227013" y="1371600"/>
            <a:ext cx="7772399" cy="4754564"/>
          </a:xfrm>
        </p:spPr>
        <p:txBody>
          <a:bodyPr/>
          <a:lstStyle/>
          <a:p>
            <a:r>
              <a:rPr lang="en-US" dirty="0"/>
              <a:t>Review: Uses of Booleans in classes</a:t>
            </a:r>
          </a:p>
          <a:p>
            <a:pPr lvl="1"/>
            <a:r>
              <a:rPr lang="en-US" dirty="0"/>
              <a:t>Data validation in setter methods and properties</a:t>
            </a:r>
          </a:p>
          <a:p>
            <a:pPr lvl="1"/>
            <a:r>
              <a:rPr lang="en-US" dirty="0"/>
              <a:t>Data validation in constructors</a:t>
            </a:r>
          </a:p>
          <a:p>
            <a:pPr lvl="1"/>
            <a:r>
              <a:rPr lang="en-US" dirty="0"/>
              <a:t>Methods with Boolean parameters</a:t>
            </a:r>
          </a:p>
          <a:p>
            <a:pPr lvl="1"/>
            <a:r>
              <a:rPr lang="en-US" dirty="0"/>
              <a:t>Constructors with Boolean parameters</a:t>
            </a:r>
          </a:p>
          <a:p>
            <a:pPr lvl="1"/>
            <a:r>
              <a:rPr lang="en-US" dirty="0"/>
              <a:t>Boolean instance variables</a:t>
            </a:r>
          </a:p>
        </p:txBody>
      </p:sp>
      <p:sp>
        <p:nvSpPr>
          <p:cNvPr id="4" name="Footer Placeholder 3">
            <a:extLst>
              <a:ext uri="{FF2B5EF4-FFF2-40B4-BE49-F238E27FC236}">
                <a16:creationId xmlns:a16="http://schemas.microsoft.com/office/drawing/2014/main" id="{DFC82998-8029-48DB-95F1-B5D19BAABFC0}"/>
              </a:ext>
            </a:extLst>
          </p:cNvPr>
          <p:cNvSpPr>
            <a:spLocks noGrp="1"/>
          </p:cNvSpPr>
          <p:nvPr>
            <p:ph type="ftr" sz="quarter" idx="11"/>
          </p:nvPr>
        </p:nvSpPr>
        <p:spPr/>
        <p:txBody>
          <a:bodyPr/>
          <a:lstStyle/>
          <a:p>
            <a:r>
              <a:rPr lang="en-US"/>
              <a:t>CSCI 1301</a:t>
            </a:r>
          </a:p>
        </p:txBody>
      </p:sp>
      <p:sp>
        <p:nvSpPr>
          <p:cNvPr id="6" name="TextBox 5">
            <a:extLst>
              <a:ext uri="{FF2B5EF4-FFF2-40B4-BE49-F238E27FC236}">
                <a16:creationId xmlns:a16="http://schemas.microsoft.com/office/drawing/2014/main" id="{F403205D-48FF-459A-925C-BAE93CFF3CDD}"/>
              </a:ext>
            </a:extLst>
          </p:cNvPr>
          <p:cNvSpPr txBox="1"/>
          <p:nvPr/>
        </p:nvSpPr>
        <p:spPr>
          <a:xfrm>
            <a:off x="7923212" y="1476376"/>
            <a:ext cx="3657600" cy="4682820"/>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13000"/>
              </a:lnSpc>
            </a:pPr>
            <a:r>
              <a:rPr lang="en-US" dirty="0"/>
              <a:t>public </a:t>
            </a:r>
            <a:r>
              <a:rPr lang="en-US" dirty="0" err="1"/>
              <a:t>int</a:t>
            </a:r>
            <a:r>
              <a:rPr lang="en-US" dirty="0">
                <a:solidFill>
                  <a:schemeClr val="tx1"/>
                </a:solidFill>
              </a:rPr>
              <a:t> Length</a:t>
            </a:r>
          </a:p>
          <a:p>
            <a:pPr>
              <a:lnSpc>
                <a:spcPct val="113000"/>
              </a:lnSpc>
            </a:pPr>
            <a:r>
              <a:rPr lang="en-US" dirty="0">
                <a:solidFill>
                  <a:schemeClr val="tx1"/>
                </a:solidFill>
              </a:rPr>
              <a:t>{</a:t>
            </a:r>
          </a:p>
          <a:p>
            <a:pPr>
              <a:lnSpc>
                <a:spcPct val="113000"/>
              </a:lnSpc>
            </a:pPr>
            <a:r>
              <a:rPr lang="en-US" dirty="0">
                <a:solidFill>
                  <a:schemeClr val="tx1"/>
                </a:solidFill>
              </a:rPr>
              <a:t>  </a:t>
            </a:r>
            <a:r>
              <a:rPr lang="en-US" dirty="0"/>
              <a:t>get</a:t>
            </a:r>
            <a:r>
              <a:rPr lang="en-US" dirty="0">
                <a:solidFill>
                  <a:schemeClr val="tx1"/>
                </a:solidFill>
              </a:rPr>
              <a:t> </a:t>
            </a:r>
          </a:p>
          <a:p>
            <a:pPr>
              <a:lnSpc>
                <a:spcPct val="113000"/>
              </a:lnSpc>
            </a:pPr>
            <a:r>
              <a:rPr lang="en-US" dirty="0">
                <a:solidFill>
                  <a:schemeClr val="tx1"/>
                </a:solidFill>
              </a:rPr>
              <a:t>  {</a:t>
            </a:r>
          </a:p>
          <a:p>
            <a:r>
              <a:rPr lang="en-US" dirty="0">
                <a:solidFill>
                  <a:schemeClr val="tx1"/>
                </a:solidFill>
              </a:rPr>
              <a:t>    </a:t>
            </a:r>
            <a:r>
              <a:rPr lang="en-US" dirty="0">
                <a:solidFill>
                  <a:srgbClr val="9900FF"/>
                </a:solidFill>
              </a:rPr>
              <a:t>return</a:t>
            </a:r>
            <a:r>
              <a:rPr lang="en-US" dirty="0">
                <a:solidFill>
                  <a:schemeClr val="tx1"/>
                </a:solidFill>
              </a:rPr>
              <a:t> length;</a:t>
            </a:r>
          </a:p>
          <a:p>
            <a:pPr>
              <a:lnSpc>
                <a:spcPct val="113000"/>
              </a:lnSpc>
            </a:pPr>
            <a:r>
              <a:rPr lang="en-US" dirty="0">
                <a:solidFill>
                  <a:schemeClr val="tx1"/>
                </a:solidFill>
              </a:rPr>
              <a:t>  }  </a:t>
            </a:r>
          </a:p>
          <a:p>
            <a:pPr>
              <a:lnSpc>
                <a:spcPct val="113000"/>
              </a:lnSpc>
            </a:pPr>
            <a:r>
              <a:rPr lang="en-US" dirty="0">
                <a:solidFill>
                  <a:schemeClr val="tx1"/>
                </a:solidFill>
              </a:rPr>
              <a:t>  </a:t>
            </a:r>
            <a:r>
              <a:rPr lang="en-US" dirty="0"/>
              <a:t>set</a:t>
            </a:r>
          </a:p>
          <a:p>
            <a:pPr>
              <a:lnSpc>
                <a:spcPct val="113000"/>
              </a:lnSpc>
            </a:pPr>
            <a:r>
              <a:rPr lang="en-US" dirty="0">
                <a:solidFill>
                  <a:schemeClr val="tx1"/>
                </a:solidFill>
              </a:rPr>
              <a:t>  {</a:t>
            </a:r>
          </a:p>
          <a:p>
            <a:pPr>
              <a:lnSpc>
                <a:spcPct val="113000"/>
              </a:lnSpc>
            </a:pPr>
            <a:r>
              <a:rPr lang="en-US" dirty="0">
                <a:solidFill>
                  <a:schemeClr val="tx1"/>
                </a:solidFill>
              </a:rPr>
              <a:t>    </a:t>
            </a:r>
            <a:r>
              <a:rPr lang="en-US" dirty="0"/>
              <a:t>if</a:t>
            </a:r>
            <a:r>
              <a:rPr lang="en-US" dirty="0">
                <a:solidFill>
                  <a:schemeClr val="tx1"/>
                </a:solidFill>
              </a:rPr>
              <a:t>(</a:t>
            </a:r>
            <a:r>
              <a:rPr lang="en-US" dirty="0"/>
              <a:t>value </a:t>
            </a:r>
            <a:r>
              <a:rPr lang="en-US" dirty="0">
                <a:solidFill>
                  <a:schemeClr val="tx1"/>
                </a:solidFill>
              </a:rPr>
              <a:t>&gt;= </a:t>
            </a:r>
            <a:r>
              <a:rPr lang="en-US" dirty="0">
                <a:solidFill>
                  <a:srgbClr val="99CC00"/>
                </a:solidFill>
              </a:rPr>
              <a:t>0</a:t>
            </a:r>
            <a:r>
              <a:rPr lang="en-US" dirty="0">
                <a:solidFill>
                  <a:schemeClr val="tx1"/>
                </a:solidFill>
              </a:rPr>
              <a:t>)</a:t>
            </a:r>
          </a:p>
          <a:p>
            <a:pPr>
              <a:lnSpc>
                <a:spcPct val="113000"/>
              </a:lnSpc>
            </a:pPr>
            <a:r>
              <a:rPr lang="en-US" dirty="0">
                <a:solidFill>
                  <a:schemeClr val="tx1"/>
                </a:solidFill>
              </a:rPr>
              <a:t>      length = </a:t>
            </a:r>
            <a:r>
              <a:rPr lang="en-US" dirty="0"/>
              <a:t>value</a:t>
            </a:r>
            <a:r>
              <a:rPr lang="en-US" dirty="0">
                <a:solidFill>
                  <a:schemeClr val="tx1"/>
                </a:solidFill>
              </a:rPr>
              <a:t>;</a:t>
            </a:r>
          </a:p>
          <a:p>
            <a:pPr>
              <a:lnSpc>
                <a:spcPct val="113000"/>
              </a:lnSpc>
            </a:pPr>
            <a:r>
              <a:rPr lang="en-US" dirty="0">
                <a:solidFill>
                  <a:schemeClr val="tx1"/>
                </a:solidFill>
              </a:rPr>
              <a:t>  }</a:t>
            </a:r>
          </a:p>
          <a:p>
            <a:pPr>
              <a:lnSpc>
                <a:spcPct val="113000"/>
              </a:lnSpc>
            </a:pPr>
            <a:r>
              <a:rPr lang="en-US" dirty="0">
                <a:solidFill>
                  <a:schemeClr val="tx1"/>
                </a:solidFill>
              </a:rPr>
              <a:t>}</a:t>
            </a:r>
          </a:p>
        </p:txBody>
      </p:sp>
      <p:cxnSp>
        <p:nvCxnSpPr>
          <p:cNvPr id="8" name="Straight Arrow Connector 7">
            <a:extLst>
              <a:ext uri="{FF2B5EF4-FFF2-40B4-BE49-F238E27FC236}">
                <a16:creationId xmlns:a16="http://schemas.microsoft.com/office/drawing/2014/main" id="{0FFC2877-D474-416C-A75E-D69E8DB97C61}"/>
              </a:ext>
            </a:extLst>
          </p:cNvPr>
          <p:cNvCxnSpPr>
            <a:cxnSpLocks/>
          </p:cNvCxnSpPr>
          <p:nvPr/>
        </p:nvCxnSpPr>
        <p:spPr>
          <a:xfrm>
            <a:off x="6627812" y="2514600"/>
            <a:ext cx="1600200" cy="18288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33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B2A8-1221-42D7-9969-81B03AB008BC}"/>
              </a:ext>
            </a:extLst>
          </p:cNvPr>
          <p:cNvSpPr>
            <a:spLocks noGrp="1"/>
          </p:cNvSpPr>
          <p:nvPr>
            <p:ph type="title"/>
          </p:nvPr>
        </p:nvSpPr>
        <p:spPr/>
        <p:txBody>
          <a:bodyPr/>
          <a:lstStyle/>
          <a:p>
            <a:r>
              <a:rPr lang="en-US" dirty="0"/>
              <a:t>Methods with Boolean Parameters</a:t>
            </a:r>
          </a:p>
        </p:txBody>
      </p:sp>
      <p:sp>
        <p:nvSpPr>
          <p:cNvPr id="3" name="Content Placeholder 2">
            <a:extLst>
              <a:ext uri="{FF2B5EF4-FFF2-40B4-BE49-F238E27FC236}">
                <a16:creationId xmlns:a16="http://schemas.microsoft.com/office/drawing/2014/main" id="{220CDA55-C000-4916-BF5B-07D7BCFC8009}"/>
              </a:ext>
            </a:extLst>
          </p:cNvPr>
          <p:cNvSpPr>
            <a:spLocks noGrp="1"/>
          </p:cNvSpPr>
          <p:nvPr>
            <p:ph idx="1"/>
          </p:nvPr>
        </p:nvSpPr>
        <p:spPr/>
        <p:txBody>
          <a:bodyPr/>
          <a:lstStyle/>
          <a:p>
            <a:r>
              <a:rPr lang="en-US" dirty="0"/>
              <a:t>Change behavior of method based on condition</a:t>
            </a:r>
          </a:p>
          <a:p>
            <a:endParaRPr lang="en-US" dirty="0"/>
          </a:p>
          <a:p>
            <a:endParaRPr lang="en-US" dirty="0"/>
          </a:p>
          <a:p>
            <a:endParaRPr lang="en-US" dirty="0"/>
          </a:p>
          <a:p>
            <a:pPr marL="0" indent="0">
              <a:buNone/>
            </a:pPr>
            <a:endParaRPr lang="en-US" sz="4000" dirty="0"/>
          </a:p>
          <a:p>
            <a:r>
              <a:rPr lang="en-US" dirty="0"/>
              <a:t>Argument can be any Boolean expression</a:t>
            </a:r>
          </a:p>
        </p:txBody>
      </p:sp>
      <p:sp>
        <p:nvSpPr>
          <p:cNvPr id="4" name="Footer Placeholder 3">
            <a:extLst>
              <a:ext uri="{FF2B5EF4-FFF2-40B4-BE49-F238E27FC236}">
                <a16:creationId xmlns:a16="http://schemas.microsoft.com/office/drawing/2014/main" id="{7C473F51-A8AB-4813-8466-A7C17270273D}"/>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00DAC0C3-71D3-4F86-AF9E-69B9FA0CDE8F}"/>
              </a:ext>
            </a:extLst>
          </p:cNvPr>
          <p:cNvSpPr txBox="1"/>
          <p:nvPr/>
        </p:nvSpPr>
        <p:spPr>
          <a:xfrm>
            <a:off x="2513012" y="2019092"/>
            <a:ext cx="7010400" cy="2462213"/>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double </a:t>
            </a:r>
            <a:r>
              <a:rPr lang="en-US" dirty="0" err="1">
                <a:solidFill>
                  <a:srgbClr val="CC9900"/>
                </a:solidFill>
              </a:rPr>
              <a:t>ComputeArea</a:t>
            </a:r>
            <a:r>
              <a:rPr lang="en-US" dirty="0">
                <a:solidFill>
                  <a:schemeClr val="tx1"/>
                </a:solidFill>
              </a:rPr>
              <a:t>(</a:t>
            </a:r>
            <a:r>
              <a:rPr lang="en-US" dirty="0"/>
              <a:t>bool</a:t>
            </a:r>
            <a:r>
              <a:rPr lang="en-US" dirty="0">
                <a:solidFill>
                  <a:schemeClr val="tx1"/>
                </a:solidFill>
              </a:rPr>
              <a:t> </a:t>
            </a:r>
            <a:r>
              <a:rPr lang="en-US" dirty="0" err="1">
                <a:solidFill>
                  <a:schemeClr val="tx1"/>
                </a:solidFill>
              </a:rPr>
              <a:t>useMeters</a:t>
            </a:r>
            <a:r>
              <a:rPr lang="en-US" dirty="0">
                <a:solidFill>
                  <a:schemeClr val="tx1"/>
                </a:solidFill>
              </a:rPr>
              <a:t>)</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a:t>if</a:t>
            </a:r>
            <a:r>
              <a:rPr lang="en-US" dirty="0">
                <a:solidFill>
                  <a:schemeClr val="tx1"/>
                </a:solidFill>
              </a:rPr>
              <a:t>(</a:t>
            </a:r>
            <a:r>
              <a:rPr lang="en-US" dirty="0" err="1">
                <a:solidFill>
                  <a:schemeClr val="tx1"/>
                </a:solidFill>
              </a:rPr>
              <a:t>useMeters</a:t>
            </a:r>
            <a:r>
              <a:rPr lang="en-US" dirty="0">
                <a:solidFill>
                  <a:schemeClr val="tx1"/>
                </a:solidFill>
              </a:rPr>
              <a:t>)</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length * width;</a:t>
            </a:r>
          </a:p>
          <a:p>
            <a:pPr>
              <a:lnSpc>
                <a:spcPct val="100000"/>
              </a:lnSpc>
            </a:pPr>
            <a:r>
              <a:rPr lang="en-US" dirty="0">
                <a:solidFill>
                  <a:schemeClr val="tx1"/>
                </a:solidFill>
              </a:rPr>
              <a:t>  </a:t>
            </a:r>
            <a:r>
              <a:rPr lang="en-US" dirty="0"/>
              <a:t>else</a:t>
            </a:r>
            <a:endParaRPr lang="en-US" dirty="0">
              <a:solidFill>
                <a:schemeClr val="tx1"/>
              </a:solidFill>
            </a:endParaRP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a:t>
            </a:r>
            <a:r>
              <a:rPr lang="en-US" dirty="0" err="1">
                <a:solidFill>
                  <a:srgbClr val="CC9900"/>
                </a:solidFill>
              </a:rPr>
              <a:t>GetLengthFeet</a:t>
            </a:r>
            <a:r>
              <a:rPr lang="en-US" dirty="0">
                <a:solidFill>
                  <a:schemeClr val="tx1"/>
                </a:solidFill>
              </a:rPr>
              <a:t>() * </a:t>
            </a:r>
            <a:r>
              <a:rPr lang="en-US" dirty="0" err="1">
                <a:solidFill>
                  <a:srgbClr val="CC9900"/>
                </a:solidFill>
              </a:rPr>
              <a:t>GetWidthFeet</a:t>
            </a:r>
            <a:r>
              <a:rPr lang="en-US" dirty="0">
                <a:solidFill>
                  <a:schemeClr val="tx1"/>
                </a:solidFill>
              </a:rPr>
              <a:t>();</a:t>
            </a:r>
          </a:p>
          <a:p>
            <a:pPr>
              <a:lnSpc>
                <a:spcPct val="100000"/>
              </a:lnSpc>
            </a:pPr>
            <a:r>
              <a:rPr lang="en-US" dirty="0">
                <a:solidFill>
                  <a:schemeClr val="tx1"/>
                </a:solidFill>
              </a:rPr>
              <a:t>}</a:t>
            </a:r>
          </a:p>
        </p:txBody>
      </p:sp>
      <p:sp>
        <p:nvSpPr>
          <p:cNvPr id="6" name="TextBox 5">
            <a:extLst>
              <a:ext uri="{FF2B5EF4-FFF2-40B4-BE49-F238E27FC236}">
                <a16:creationId xmlns:a16="http://schemas.microsoft.com/office/drawing/2014/main" id="{DD547EDD-0D7E-45D5-AF3A-2063E8C63F31}"/>
              </a:ext>
            </a:extLst>
          </p:cNvPr>
          <p:cNvSpPr txBox="1"/>
          <p:nvPr/>
        </p:nvSpPr>
        <p:spPr>
          <a:xfrm>
            <a:off x="760412" y="5133262"/>
            <a:ext cx="10668000" cy="1107996"/>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"Compute area in feet (f) or meters (m)?"</a:t>
            </a:r>
            <a:r>
              <a:rPr lang="en-US" dirty="0">
                <a:solidFill>
                  <a:schemeClr val="tx1"/>
                </a:solidFill>
              </a:rPr>
              <a:t>);</a:t>
            </a:r>
            <a:endParaRPr lang="en-US" dirty="0"/>
          </a:p>
          <a:p>
            <a:pPr>
              <a:lnSpc>
                <a:spcPct val="100000"/>
              </a:lnSpc>
            </a:pPr>
            <a:r>
              <a:rPr lang="en-US" dirty="0"/>
              <a:t>char </a:t>
            </a:r>
            <a:r>
              <a:rPr lang="en-US" dirty="0" err="1">
                <a:solidFill>
                  <a:schemeClr val="tx1"/>
                </a:solidFill>
              </a:rPr>
              <a:t>userChoice</a:t>
            </a:r>
            <a:r>
              <a:rPr lang="en-US" dirty="0">
                <a:solidFill>
                  <a:schemeClr val="tx1"/>
                </a:solidFill>
              </a:rPr>
              <a:t> = </a:t>
            </a:r>
            <a:r>
              <a:rPr lang="en-US" dirty="0" err="1"/>
              <a:t>char</a:t>
            </a:r>
            <a:r>
              <a:rPr lang="en-US" dirty="0" err="1">
                <a:solidFill>
                  <a:schemeClr val="tx1"/>
                </a:solidFill>
              </a:rPr>
              <a:t>.</a:t>
            </a:r>
            <a:r>
              <a:rPr lang="en-US" dirty="0" err="1">
                <a:solidFill>
                  <a:srgbClr val="CC9900"/>
                </a:solidFill>
              </a:rPr>
              <a:t>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a:t>
            </a:r>
          </a:p>
          <a:p>
            <a:pPr>
              <a:lnSpc>
                <a:spcPct val="100000"/>
              </a:lnSpc>
            </a:pP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$"Area: </a:t>
            </a:r>
            <a:r>
              <a:rPr lang="en-US" dirty="0">
                <a:solidFill>
                  <a:srgbClr val="99CCFF"/>
                </a:solidFill>
              </a:rPr>
              <a:t>{</a:t>
            </a:r>
            <a:r>
              <a:rPr lang="en-US" dirty="0" err="1">
                <a:solidFill>
                  <a:srgbClr val="99CCFF"/>
                </a:solidFill>
              </a:rPr>
              <a:t>myRoom.ComputeArea</a:t>
            </a:r>
            <a:r>
              <a:rPr lang="en-US" dirty="0">
                <a:solidFill>
                  <a:srgbClr val="99CCFF"/>
                </a:solidFill>
              </a:rPr>
              <a:t>(</a:t>
            </a:r>
            <a:r>
              <a:rPr lang="en-US" dirty="0" err="1">
                <a:solidFill>
                  <a:srgbClr val="99CCFF"/>
                </a:solidFill>
              </a:rPr>
              <a:t>userChoice</a:t>
            </a:r>
            <a:r>
              <a:rPr lang="en-US" dirty="0">
                <a:solidFill>
                  <a:srgbClr val="99CCFF"/>
                </a:solidFill>
              </a:rPr>
              <a:t> != 'f')}</a:t>
            </a:r>
            <a:r>
              <a:rPr lang="en-US" dirty="0">
                <a:solidFill>
                  <a:srgbClr val="FF5050"/>
                </a:solidFill>
              </a:rPr>
              <a:t>"</a:t>
            </a:r>
            <a:r>
              <a:rPr lang="en-US" dirty="0">
                <a:solidFill>
                  <a:schemeClr val="tx1"/>
                </a:solidFill>
              </a:rPr>
              <a:t>);</a:t>
            </a:r>
          </a:p>
        </p:txBody>
      </p:sp>
      <p:sp>
        <p:nvSpPr>
          <p:cNvPr id="7" name="TextBox 6">
            <a:extLst>
              <a:ext uri="{FF2B5EF4-FFF2-40B4-BE49-F238E27FC236}">
                <a16:creationId xmlns:a16="http://schemas.microsoft.com/office/drawing/2014/main" id="{FFB665CA-D1F8-4750-BF58-0A37C64C2F45}"/>
              </a:ext>
            </a:extLst>
          </p:cNvPr>
          <p:cNvSpPr txBox="1"/>
          <p:nvPr/>
        </p:nvSpPr>
        <p:spPr>
          <a:xfrm>
            <a:off x="407766" y="2014627"/>
            <a:ext cx="1944763" cy="461665"/>
          </a:xfrm>
          <a:prstGeom prst="rect">
            <a:avLst/>
          </a:prstGeom>
          <a:noFill/>
        </p:spPr>
        <p:txBody>
          <a:bodyPr wrap="none" rtlCol="0">
            <a:spAutoFit/>
          </a:bodyPr>
          <a:lstStyle/>
          <a:p>
            <a:r>
              <a:rPr lang="en-US" dirty="0"/>
              <a:t>In class </a:t>
            </a:r>
            <a:r>
              <a:rPr lang="en-US" dirty="0">
                <a:latin typeface="Consolas" panose="020B0609020204030204" pitchFamily="49" charset="0"/>
              </a:rPr>
              <a:t>Room</a:t>
            </a:r>
            <a:r>
              <a:rPr lang="en-US" dirty="0"/>
              <a:t>:</a:t>
            </a:r>
          </a:p>
        </p:txBody>
      </p:sp>
      <p:sp>
        <p:nvSpPr>
          <p:cNvPr id="8" name="TextBox 7">
            <a:extLst>
              <a:ext uri="{FF2B5EF4-FFF2-40B4-BE49-F238E27FC236}">
                <a16:creationId xmlns:a16="http://schemas.microsoft.com/office/drawing/2014/main" id="{8B7627DF-5FDE-4D23-9B4A-85EA3110159F}"/>
              </a:ext>
            </a:extLst>
          </p:cNvPr>
          <p:cNvSpPr txBox="1"/>
          <p:nvPr/>
        </p:nvSpPr>
        <p:spPr>
          <a:xfrm>
            <a:off x="4310197" y="6280274"/>
            <a:ext cx="3807453" cy="461665"/>
          </a:xfrm>
          <a:prstGeom prst="rect">
            <a:avLst/>
          </a:prstGeom>
          <a:noFill/>
        </p:spPr>
        <p:txBody>
          <a:bodyPr wrap="square" rtlCol="0">
            <a:spAutoFit/>
          </a:bodyPr>
          <a:lstStyle/>
          <a:p>
            <a:r>
              <a:rPr lang="en-US" dirty="0">
                <a:latin typeface="Consolas" panose="020B0609020204030204" pitchFamily="49" charset="0"/>
              </a:rPr>
              <a:t>true</a:t>
            </a:r>
            <a:r>
              <a:rPr lang="en-US" dirty="0"/>
              <a:t> if the user entered ‘m’</a:t>
            </a:r>
          </a:p>
        </p:txBody>
      </p:sp>
      <p:cxnSp>
        <p:nvCxnSpPr>
          <p:cNvPr id="9" name="Straight Arrow Connector 8">
            <a:extLst>
              <a:ext uri="{FF2B5EF4-FFF2-40B4-BE49-F238E27FC236}">
                <a16:creationId xmlns:a16="http://schemas.microsoft.com/office/drawing/2014/main" id="{0EFC49CE-5962-4293-979A-20CF0C77758A}"/>
              </a:ext>
            </a:extLst>
          </p:cNvPr>
          <p:cNvCxnSpPr>
            <a:cxnSpLocks/>
          </p:cNvCxnSpPr>
          <p:nvPr/>
        </p:nvCxnSpPr>
        <p:spPr>
          <a:xfrm flipV="1">
            <a:off x="8075612" y="6215028"/>
            <a:ext cx="1353674" cy="3238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54397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B261-A63A-486D-AEC5-503B91DBD182}"/>
              </a:ext>
            </a:extLst>
          </p:cNvPr>
          <p:cNvSpPr>
            <a:spLocks noGrp="1"/>
          </p:cNvSpPr>
          <p:nvPr>
            <p:ph type="title"/>
          </p:nvPr>
        </p:nvSpPr>
        <p:spPr/>
        <p:txBody>
          <a:bodyPr>
            <a:normAutofit fontScale="90000"/>
          </a:bodyPr>
          <a:lstStyle/>
          <a:p>
            <a:r>
              <a:rPr lang="en-US" dirty="0"/>
              <a:t>Constructors with Boolean Parameters</a:t>
            </a:r>
          </a:p>
        </p:txBody>
      </p:sp>
      <p:sp>
        <p:nvSpPr>
          <p:cNvPr id="3" name="Content Placeholder 2">
            <a:extLst>
              <a:ext uri="{FF2B5EF4-FFF2-40B4-BE49-F238E27FC236}">
                <a16:creationId xmlns:a16="http://schemas.microsoft.com/office/drawing/2014/main" id="{45B03B43-CA0E-4272-BD5A-DBF10B679050}"/>
              </a:ext>
            </a:extLst>
          </p:cNvPr>
          <p:cNvSpPr>
            <a:spLocks noGrp="1"/>
          </p:cNvSpPr>
          <p:nvPr>
            <p:ph idx="1"/>
          </p:nvPr>
        </p:nvSpPr>
        <p:spPr>
          <a:xfrm>
            <a:off x="227013" y="1371600"/>
            <a:ext cx="11734800" cy="1809411"/>
          </a:xfrm>
        </p:spPr>
        <p:txBody>
          <a:bodyPr/>
          <a:lstStyle/>
          <a:p>
            <a:r>
              <a:rPr lang="en-US" dirty="0"/>
              <a:t>Constructors must all have the same name – can’t use a different name for different “versions”</a:t>
            </a:r>
          </a:p>
          <a:p>
            <a:r>
              <a:rPr lang="en-US" dirty="0"/>
              <a:t>Use parameters to indicate different behavior</a:t>
            </a:r>
          </a:p>
        </p:txBody>
      </p:sp>
      <p:sp>
        <p:nvSpPr>
          <p:cNvPr id="4" name="Footer Placeholder 3">
            <a:extLst>
              <a:ext uri="{FF2B5EF4-FFF2-40B4-BE49-F238E27FC236}">
                <a16:creationId xmlns:a16="http://schemas.microsoft.com/office/drawing/2014/main" id="{13EE89BB-A38C-40CB-8E5A-66C134315406}"/>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3046099-6FBF-4D71-85F4-D4521DA7B051}"/>
              </a:ext>
            </a:extLst>
          </p:cNvPr>
          <p:cNvSpPr txBox="1"/>
          <p:nvPr/>
        </p:nvSpPr>
        <p:spPr>
          <a:xfrm>
            <a:off x="608012" y="3213556"/>
            <a:ext cx="10972800" cy="430887"/>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a:t>
            </a:r>
            <a:r>
              <a:rPr lang="en-US" dirty="0">
                <a:solidFill>
                  <a:srgbClr val="66FFCC"/>
                </a:solidFill>
              </a:rPr>
              <a:t>Room</a:t>
            </a:r>
            <a:r>
              <a:rPr lang="en-US" dirty="0">
                <a:solidFill>
                  <a:schemeClr val="tx1"/>
                </a:solidFill>
              </a:rPr>
              <a:t>(</a:t>
            </a:r>
            <a:r>
              <a:rPr lang="en-US" dirty="0"/>
              <a:t>double</a:t>
            </a:r>
            <a:r>
              <a:rPr lang="en-US" dirty="0">
                <a:solidFill>
                  <a:schemeClr val="tx1"/>
                </a:solidFill>
              </a:rPr>
              <a:t> </a:t>
            </a:r>
            <a:r>
              <a:rPr lang="en-US" dirty="0" err="1">
                <a:solidFill>
                  <a:schemeClr val="tx1"/>
                </a:solidFill>
              </a:rPr>
              <a:t>lengthP</a:t>
            </a:r>
            <a:r>
              <a:rPr lang="en-US" dirty="0">
                <a:solidFill>
                  <a:schemeClr val="tx1"/>
                </a:solidFill>
              </a:rPr>
              <a:t>, </a:t>
            </a:r>
            <a:r>
              <a:rPr lang="en-US" dirty="0"/>
              <a:t>double</a:t>
            </a:r>
            <a:r>
              <a:rPr lang="en-US" dirty="0">
                <a:solidFill>
                  <a:schemeClr val="tx1"/>
                </a:solidFill>
              </a:rPr>
              <a:t> </a:t>
            </a:r>
            <a:r>
              <a:rPr lang="en-US" dirty="0" err="1">
                <a:solidFill>
                  <a:schemeClr val="tx1"/>
                </a:solidFill>
              </a:rPr>
              <a:t>widthP</a:t>
            </a:r>
            <a:r>
              <a:rPr lang="en-US" dirty="0">
                <a:solidFill>
                  <a:schemeClr val="tx1"/>
                </a:solidFill>
              </a:rPr>
              <a:t>, </a:t>
            </a:r>
            <a:r>
              <a:rPr lang="en-US" dirty="0"/>
              <a:t>string</a:t>
            </a:r>
            <a:r>
              <a:rPr lang="en-US" dirty="0">
                <a:solidFill>
                  <a:schemeClr val="tx1"/>
                </a:solidFill>
              </a:rPr>
              <a:t> </a:t>
            </a:r>
            <a:r>
              <a:rPr lang="en-US" dirty="0" err="1">
                <a:solidFill>
                  <a:schemeClr val="tx1"/>
                </a:solidFill>
              </a:rPr>
              <a:t>nameP</a:t>
            </a:r>
            <a:r>
              <a:rPr lang="en-US" dirty="0">
                <a:solidFill>
                  <a:schemeClr val="tx1"/>
                </a:solidFill>
              </a:rPr>
              <a:t>, </a:t>
            </a:r>
            <a:r>
              <a:rPr lang="en-US" dirty="0"/>
              <a:t>bool</a:t>
            </a:r>
            <a:r>
              <a:rPr lang="en-US" dirty="0">
                <a:solidFill>
                  <a:schemeClr val="tx1"/>
                </a:solidFill>
              </a:rPr>
              <a:t> meters)</a:t>
            </a:r>
          </a:p>
        </p:txBody>
      </p:sp>
      <p:sp>
        <p:nvSpPr>
          <p:cNvPr id="6" name="TextBox 5">
            <a:extLst>
              <a:ext uri="{FF2B5EF4-FFF2-40B4-BE49-F238E27FC236}">
                <a16:creationId xmlns:a16="http://schemas.microsoft.com/office/drawing/2014/main" id="{2F394330-5D1C-451D-9A1C-6B7E7727B1E8}"/>
              </a:ext>
            </a:extLst>
          </p:cNvPr>
          <p:cNvSpPr txBox="1"/>
          <p:nvPr/>
        </p:nvSpPr>
        <p:spPr>
          <a:xfrm>
            <a:off x="621872" y="4862762"/>
            <a:ext cx="10827850" cy="430887"/>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a:t>
            </a:r>
            <a:r>
              <a:rPr lang="en-US" dirty="0" err="1">
                <a:solidFill>
                  <a:srgbClr val="66FFCC"/>
                </a:solidFill>
              </a:rPr>
              <a:t>WeatherForecast</a:t>
            </a:r>
            <a:r>
              <a:rPr lang="en-US" dirty="0">
                <a:solidFill>
                  <a:schemeClr val="tx1"/>
                </a:solidFill>
              </a:rPr>
              <a:t>(</a:t>
            </a:r>
            <a:r>
              <a:rPr lang="en-US" dirty="0"/>
              <a:t>double</a:t>
            </a:r>
            <a:r>
              <a:rPr lang="en-US" dirty="0">
                <a:solidFill>
                  <a:schemeClr val="tx1"/>
                </a:solidFill>
              </a:rPr>
              <a:t> </a:t>
            </a:r>
            <a:r>
              <a:rPr lang="en-US" dirty="0" err="1">
                <a:solidFill>
                  <a:schemeClr val="tx1"/>
                </a:solidFill>
              </a:rPr>
              <a:t>lowTemp</a:t>
            </a:r>
            <a:r>
              <a:rPr lang="en-US" dirty="0">
                <a:solidFill>
                  <a:schemeClr val="tx1"/>
                </a:solidFill>
              </a:rPr>
              <a:t>, </a:t>
            </a:r>
            <a:r>
              <a:rPr lang="en-US" dirty="0"/>
              <a:t>double</a:t>
            </a:r>
            <a:r>
              <a:rPr lang="en-US" dirty="0">
                <a:solidFill>
                  <a:schemeClr val="tx1"/>
                </a:solidFill>
              </a:rPr>
              <a:t> </a:t>
            </a:r>
            <a:r>
              <a:rPr lang="en-US" dirty="0" err="1">
                <a:solidFill>
                  <a:schemeClr val="tx1"/>
                </a:solidFill>
              </a:rPr>
              <a:t>highTemp</a:t>
            </a:r>
            <a:r>
              <a:rPr lang="en-US" dirty="0">
                <a:solidFill>
                  <a:schemeClr val="tx1"/>
                </a:solidFill>
              </a:rPr>
              <a:t>, </a:t>
            </a:r>
            <a:r>
              <a:rPr lang="en-US" dirty="0"/>
              <a:t>bool</a:t>
            </a:r>
            <a:r>
              <a:rPr lang="en-US" dirty="0">
                <a:solidFill>
                  <a:schemeClr val="tx1"/>
                </a:solidFill>
              </a:rPr>
              <a:t> </a:t>
            </a:r>
            <a:r>
              <a:rPr lang="en-US" dirty="0" err="1">
                <a:solidFill>
                  <a:schemeClr val="tx1"/>
                </a:solidFill>
              </a:rPr>
              <a:t>celsius</a:t>
            </a:r>
            <a:r>
              <a:rPr lang="en-US" dirty="0">
                <a:solidFill>
                  <a:schemeClr val="tx1"/>
                </a:solidFill>
              </a:rPr>
              <a:t>)</a:t>
            </a:r>
          </a:p>
        </p:txBody>
      </p:sp>
      <p:sp>
        <p:nvSpPr>
          <p:cNvPr id="7" name="TextBox 6">
            <a:extLst>
              <a:ext uri="{FF2B5EF4-FFF2-40B4-BE49-F238E27FC236}">
                <a16:creationId xmlns:a16="http://schemas.microsoft.com/office/drawing/2014/main" id="{303DF3F6-EA38-464A-B47F-99E3C9D34BA8}"/>
              </a:ext>
            </a:extLst>
          </p:cNvPr>
          <p:cNvSpPr txBox="1"/>
          <p:nvPr/>
        </p:nvSpPr>
        <p:spPr>
          <a:xfrm>
            <a:off x="7008812" y="3792723"/>
            <a:ext cx="4697413" cy="830997"/>
          </a:xfrm>
          <a:prstGeom prst="rect">
            <a:avLst/>
          </a:prstGeom>
          <a:noFill/>
        </p:spPr>
        <p:txBody>
          <a:bodyPr wrap="square" rtlCol="0">
            <a:spAutoFit/>
          </a:bodyPr>
          <a:lstStyle/>
          <a:p>
            <a:r>
              <a:rPr lang="en-US" dirty="0">
                <a:latin typeface="Consolas" panose="020B0609020204030204" pitchFamily="49" charset="0"/>
              </a:rPr>
              <a:t>true</a:t>
            </a:r>
            <a:r>
              <a:rPr lang="en-US" dirty="0"/>
              <a:t> if the other parameters are in meters, </a:t>
            </a:r>
            <a:r>
              <a:rPr lang="en-US" dirty="0">
                <a:latin typeface="Consolas" panose="020B0609020204030204" pitchFamily="49" charset="0"/>
              </a:rPr>
              <a:t>false</a:t>
            </a:r>
            <a:r>
              <a:rPr lang="en-US" dirty="0"/>
              <a:t> if they are in feet</a:t>
            </a:r>
          </a:p>
        </p:txBody>
      </p:sp>
      <p:cxnSp>
        <p:nvCxnSpPr>
          <p:cNvPr id="8" name="Straight Arrow Connector 7">
            <a:extLst>
              <a:ext uri="{FF2B5EF4-FFF2-40B4-BE49-F238E27FC236}">
                <a16:creationId xmlns:a16="http://schemas.microsoft.com/office/drawing/2014/main" id="{C7D46237-8B33-4742-AF69-39B3E2C83D52}"/>
              </a:ext>
            </a:extLst>
          </p:cNvPr>
          <p:cNvCxnSpPr>
            <a:cxnSpLocks/>
          </p:cNvCxnSpPr>
          <p:nvPr/>
        </p:nvCxnSpPr>
        <p:spPr>
          <a:xfrm flipV="1">
            <a:off x="10666412" y="3595723"/>
            <a:ext cx="1" cy="27890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15A429EB-6F7D-4151-A310-1964E1C4DA96}"/>
              </a:ext>
            </a:extLst>
          </p:cNvPr>
          <p:cNvSpPr txBox="1"/>
          <p:nvPr/>
        </p:nvSpPr>
        <p:spPr>
          <a:xfrm>
            <a:off x="2714624" y="3877624"/>
            <a:ext cx="4038600" cy="830997"/>
          </a:xfrm>
          <a:prstGeom prst="rect">
            <a:avLst/>
          </a:prstGeom>
          <a:noFill/>
        </p:spPr>
        <p:txBody>
          <a:bodyPr wrap="square" rtlCol="0">
            <a:spAutoFit/>
          </a:bodyPr>
          <a:lstStyle/>
          <a:p>
            <a:r>
              <a:rPr lang="en-US" dirty="0"/>
              <a:t>Convert from feet to meters if </a:t>
            </a:r>
            <a:r>
              <a:rPr lang="en-US" dirty="0">
                <a:latin typeface="Consolas" panose="020B0609020204030204" pitchFamily="49" charset="0"/>
              </a:rPr>
              <a:t>meters</a:t>
            </a:r>
            <a:r>
              <a:rPr lang="en-US" dirty="0"/>
              <a:t> is </a:t>
            </a:r>
            <a:r>
              <a:rPr lang="en-US" dirty="0">
                <a:latin typeface="Consolas" panose="020B0609020204030204" pitchFamily="49" charset="0"/>
              </a:rPr>
              <a:t>false</a:t>
            </a:r>
            <a:endParaRPr lang="en-US" dirty="0"/>
          </a:p>
        </p:txBody>
      </p:sp>
      <p:cxnSp>
        <p:nvCxnSpPr>
          <p:cNvPr id="12" name="Straight Arrow Connector 11">
            <a:extLst>
              <a:ext uri="{FF2B5EF4-FFF2-40B4-BE49-F238E27FC236}">
                <a16:creationId xmlns:a16="http://schemas.microsoft.com/office/drawing/2014/main" id="{78861E00-E121-42A3-8447-B383B2A9D785}"/>
              </a:ext>
            </a:extLst>
          </p:cNvPr>
          <p:cNvCxnSpPr>
            <a:cxnSpLocks/>
          </p:cNvCxnSpPr>
          <p:nvPr/>
        </p:nvCxnSpPr>
        <p:spPr>
          <a:xfrm flipV="1">
            <a:off x="6131339" y="3648906"/>
            <a:ext cx="277813" cy="32763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31D9FE23-0C09-4A05-B287-B8C38946CD81}"/>
              </a:ext>
            </a:extLst>
          </p:cNvPr>
          <p:cNvCxnSpPr>
            <a:cxnSpLocks/>
          </p:cNvCxnSpPr>
          <p:nvPr/>
        </p:nvCxnSpPr>
        <p:spPr>
          <a:xfrm flipH="1" flipV="1">
            <a:off x="4189412" y="3609399"/>
            <a:ext cx="266699" cy="36267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a16="http://schemas.microsoft.com/office/drawing/2014/main" id="{28C04468-CC60-4767-B570-76F53FA06318}"/>
              </a:ext>
            </a:extLst>
          </p:cNvPr>
          <p:cNvSpPr txBox="1"/>
          <p:nvPr/>
        </p:nvSpPr>
        <p:spPr>
          <a:xfrm>
            <a:off x="6475412" y="5441929"/>
            <a:ext cx="5424439" cy="830997"/>
          </a:xfrm>
          <a:prstGeom prst="rect">
            <a:avLst/>
          </a:prstGeom>
          <a:noFill/>
        </p:spPr>
        <p:txBody>
          <a:bodyPr wrap="square" rtlCol="0">
            <a:spAutoFit/>
          </a:bodyPr>
          <a:lstStyle/>
          <a:p>
            <a:r>
              <a:rPr lang="en-US" dirty="0">
                <a:latin typeface="Consolas" panose="020B0609020204030204" pitchFamily="49" charset="0"/>
              </a:rPr>
              <a:t>true</a:t>
            </a:r>
            <a:r>
              <a:rPr lang="en-US" dirty="0"/>
              <a:t> if the other parameters are in Celsius, </a:t>
            </a:r>
            <a:r>
              <a:rPr lang="en-US" dirty="0">
                <a:latin typeface="Consolas" panose="020B0609020204030204" pitchFamily="49" charset="0"/>
              </a:rPr>
              <a:t>false</a:t>
            </a:r>
            <a:r>
              <a:rPr lang="en-US" dirty="0"/>
              <a:t> if they are in Fahrenheit</a:t>
            </a:r>
          </a:p>
        </p:txBody>
      </p:sp>
      <p:cxnSp>
        <p:nvCxnSpPr>
          <p:cNvPr id="19" name="Straight Arrow Connector 18">
            <a:extLst>
              <a:ext uri="{FF2B5EF4-FFF2-40B4-BE49-F238E27FC236}">
                <a16:creationId xmlns:a16="http://schemas.microsoft.com/office/drawing/2014/main" id="{5DECC3F9-F646-4EA5-AC65-904694CD5352}"/>
              </a:ext>
            </a:extLst>
          </p:cNvPr>
          <p:cNvCxnSpPr>
            <a:cxnSpLocks/>
          </p:cNvCxnSpPr>
          <p:nvPr/>
        </p:nvCxnSpPr>
        <p:spPr>
          <a:xfrm flipV="1">
            <a:off x="10666413" y="5232564"/>
            <a:ext cx="0" cy="3378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TextBox 20">
            <a:extLst>
              <a:ext uri="{FF2B5EF4-FFF2-40B4-BE49-F238E27FC236}">
                <a16:creationId xmlns:a16="http://schemas.microsoft.com/office/drawing/2014/main" id="{CBD10D8F-9298-49A1-B586-16059EF7CE0D}"/>
              </a:ext>
            </a:extLst>
          </p:cNvPr>
          <p:cNvSpPr txBox="1"/>
          <p:nvPr/>
        </p:nvSpPr>
        <p:spPr>
          <a:xfrm>
            <a:off x="3266450" y="5507929"/>
            <a:ext cx="2805162" cy="830997"/>
          </a:xfrm>
          <a:prstGeom prst="rect">
            <a:avLst/>
          </a:prstGeom>
          <a:noFill/>
        </p:spPr>
        <p:txBody>
          <a:bodyPr wrap="square" rtlCol="0">
            <a:spAutoFit/>
          </a:bodyPr>
          <a:lstStyle/>
          <a:p>
            <a:r>
              <a:rPr lang="en-US" dirty="0"/>
              <a:t>Convert to Celsius if </a:t>
            </a:r>
            <a:r>
              <a:rPr lang="en-US" dirty="0" err="1">
                <a:latin typeface="Consolas" panose="020B0609020204030204" pitchFamily="49" charset="0"/>
              </a:rPr>
              <a:t>celsius</a:t>
            </a:r>
            <a:r>
              <a:rPr lang="en-US" dirty="0"/>
              <a:t> is </a:t>
            </a:r>
            <a:r>
              <a:rPr lang="en-US" dirty="0">
                <a:latin typeface="Consolas" panose="020B0609020204030204" pitchFamily="49" charset="0"/>
              </a:rPr>
              <a:t>false</a:t>
            </a:r>
            <a:endParaRPr lang="en-US" dirty="0"/>
          </a:p>
        </p:txBody>
      </p:sp>
      <p:cxnSp>
        <p:nvCxnSpPr>
          <p:cNvPr id="22" name="Straight Arrow Connector 21">
            <a:extLst>
              <a:ext uri="{FF2B5EF4-FFF2-40B4-BE49-F238E27FC236}">
                <a16:creationId xmlns:a16="http://schemas.microsoft.com/office/drawing/2014/main" id="{7C08A7F9-C76B-49EF-99DE-4B3AE1FEB15A}"/>
              </a:ext>
            </a:extLst>
          </p:cNvPr>
          <p:cNvCxnSpPr>
            <a:cxnSpLocks/>
          </p:cNvCxnSpPr>
          <p:nvPr/>
        </p:nvCxnSpPr>
        <p:spPr>
          <a:xfrm flipV="1">
            <a:off x="5505236" y="5221917"/>
            <a:ext cx="173646" cy="34853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76334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3AEC-AF65-46BC-9457-3197D0EACB51}"/>
              </a:ext>
            </a:extLst>
          </p:cNvPr>
          <p:cNvSpPr>
            <a:spLocks noGrp="1"/>
          </p:cNvSpPr>
          <p:nvPr>
            <p:ph type="title"/>
          </p:nvPr>
        </p:nvSpPr>
        <p:spPr/>
        <p:txBody>
          <a:bodyPr/>
          <a:lstStyle/>
          <a:p>
            <a:r>
              <a:rPr lang="en-US" dirty="0"/>
              <a:t>Boolean Instance Variables</a:t>
            </a:r>
          </a:p>
        </p:txBody>
      </p:sp>
      <p:sp>
        <p:nvSpPr>
          <p:cNvPr id="3" name="Content Placeholder 2">
            <a:extLst>
              <a:ext uri="{FF2B5EF4-FFF2-40B4-BE49-F238E27FC236}">
                <a16:creationId xmlns:a16="http://schemas.microsoft.com/office/drawing/2014/main" id="{800B9BB9-3AF0-4C81-B9B1-3ABABF8B1AE5}"/>
              </a:ext>
            </a:extLst>
          </p:cNvPr>
          <p:cNvSpPr>
            <a:spLocks noGrp="1"/>
          </p:cNvSpPr>
          <p:nvPr>
            <p:ph idx="1"/>
          </p:nvPr>
        </p:nvSpPr>
        <p:spPr>
          <a:xfrm>
            <a:off x="227013" y="1371600"/>
            <a:ext cx="4724399" cy="4754564"/>
          </a:xfrm>
        </p:spPr>
        <p:txBody>
          <a:bodyPr/>
          <a:lstStyle/>
          <a:p>
            <a:r>
              <a:rPr lang="en-US" dirty="0"/>
              <a:t>Represent object state as 1 of 2 alternatives</a:t>
            </a:r>
          </a:p>
          <a:p>
            <a:r>
              <a:rPr lang="en-US" dirty="0"/>
              <a:t>Example: </a:t>
            </a:r>
            <a:r>
              <a:rPr lang="en-US" dirty="0">
                <a:latin typeface="Consolas" panose="020B0609020204030204" pitchFamily="49" charset="0"/>
              </a:rPr>
              <a:t>taxable</a:t>
            </a:r>
            <a:r>
              <a:rPr lang="en-US" dirty="0"/>
              <a:t> instance variable for </a:t>
            </a:r>
            <a:r>
              <a:rPr lang="en-US" dirty="0">
                <a:latin typeface="Consolas" panose="020B0609020204030204" pitchFamily="49" charset="0"/>
              </a:rPr>
              <a:t>Item</a:t>
            </a:r>
          </a:p>
        </p:txBody>
      </p:sp>
      <p:sp>
        <p:nvSpPr>
          <p:cNvPr id="4" name="Footer Placeholder 3">
            <a:extLst>
              <a:ext uri="{FF2B5EF4-FFF2-40B4-BE49-F238E27FC236}">
                <a16:creationId xmlns:a16="http://schemas.microsoft.com/office/drawing/2014/main" id="{EC083621-05A5-4BDD-86FF-93E1AA7D834F}"/>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2AE1251-573D-41DD-AFBE-996A16B6CFBB}"/>
              </a:ext>
            </a:extLst>
          </p:cNvPr>
          <p:cNvSpPr txBox="1"/>
          <p:nvPr/>
        </p:nvSpPr>
        <p:spPr>
          <a:xfrm>
            <a:off x="4951412" y="1344205"/>
            <a:ext cx="6248400" cy="5170646"/>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class </a:t>
            </a:r>
            <a:r>
              <a:rPr lang="en-US" dirty="0">
                <a:solidFill>
                  <a:srgbClr val="66FFCC"/>
                </a:solidFill>
              </a:rPr>
              <a:t>Item</a:t>
            </a:r>
          </a:p>
          <a:p>
            <a:pPr>
              <a:lnSpc>
                <a:spcPct val="100000"/>
              </a:lnSpc>
            </a:pPr>
            <a:r>
              <a:rPr lang="en-US" dirty="0">
                <a:solidFill>
                  <a:schemeClr val="tx1"/>
                </a:solidFill>
              </a:rPr>
              <a:t>{</a:t>
            </a:r>
          </a:p>
          <a:p>
            <a:pPr>
              <a:lnSpc>
                <a:spcPct val="100000"/>
              </a:lnSpc>
            </a:pPr>
            <a:r>
              <a:rPr lang="en-US" dirty="0"/>
              <a:t>  private string</a:t>
            </a:r>
            <a:r>
              <a:rPr lang="en-US" dirty="0">
                <a:solidFill>
                  <a:schemeClr val="tx1"/>
                </a:solidFill>
              </a:rPr>
              <a:t> description;</a:t>
            </a:r>
          </a:p>
          <a:p>
            <a:pPr>
              <a:lnSpc>
                <a:spcPct val="100000"/>
              </a:lnSpc>
            </a:pPr>
            <a:r>
              <a:rPr lang="en-US" dirty="0">
                <a:solidFill>
                  <a:schemeClr val="tx1"/>
                </a:solidFill>
              </a:rPr>
              <a:t>  </a:t>
            </a:r>
            <a:r>
              <a:rPr lang="en-US" dirty="0"/>
              <a:t>private decimal</a:t>
            </a:r>
            <a:r>
              <a:rPr lang="en-US" dirty="0">
                <a:solidFill>
                  <a:schemeClr val="tx1"/>
                </a:solidFill>
              </a:rPr>
              <a:t> price;</a:t>
            </a:r>
          </a:p>
          <a:p>
            <a:pPr>
              <a:lnSpc>
                <a:spcPct val="100000"/>
              </a:lnSpc>
            </a:pPr>
            <a:r>
              <a:rPr lang="en-US" dirty="0">
                <a:solidFill>
                  <a:schemeClr val="tx1"/>
                </a:solidFill>
              </a:rPr>
              <a:t>  </a:t>
            </a:r>
            <a:r>
              <a:rPr lang="en-US" dirty="0"/>
              <a:t>private</a:t>
            </a:r>
            <a:r>
              <a:rPr lang="en-US" dirty="0">
                <a:solidFill>
                  <a:schemeClr val="tx1"/>
                </a:solidFill>
              </a:rPr>
              <a:t> </a:t>
            </a:r>
            <a:r>
              <a:rPr lang="en-US" dirty="0"/>
              <a:t>bool</a:t>
            </a:r>
            <a:r>
              <a:rPr lang="en-US" dirty="0">
                <a:solidFill>
                  <a:schemeClr val="tx1"/>
                </a:solidFill>
              </a:rPr>
              <a:t> taxable;</a:t>
            </a:r>
          </a:p>
          <a:p>
            <a:pPr>
              <a:lnSpc>
                <a:spcPct val="100000"/>
              </a:lnSpc>
            </a:pPr>
            <a:r>
              <a:rPr lang="en-US" dirty="0">
                <a:solidFill>
                  <a:schemeClr val="tx1"/>
                </a:solidFill>
              </a:rPr>
              <a:t>...</a:t>
            </a:r>
          </a:p>
          <a:p>
            <a:pPr>
              <a:lnSpc>
                <a:spcPct val="100000"/>
              </a:lnSpc>
            </a:pPr>
            <a:r>
              <a:rPr lang="en-US" dirty="0"/>
              <a:t>  public bool </a:t>
            </a:r>
            <a:r>
              <a:rPr lang="en-US" dirty="0" err="1">
                <a:solidFill>
                  <a:srgbClr val="CC9900"/>
                </a:solidFill>
              </a:rPr>
              <a:t>IsTaxable</a:t>
            </a:r>
            <a:r>
              <a:rPr lang="en-US" dirty="0">
                <a:solidFill>
                  <a:schemeClr val="tx1"/>
                </a:solidFill>
              </a:rPr>
              <a:t>()</a:t>
            </a:r>
          </a:p>
          <a:p>
            <a:pPr>
              <a:lnSpc>
                <a:spcPct val="100000"/>
              </a:lnSpc>
            </a:pPr>
            <a:r>
              <a:rPr lang="en-US" dirty="0">
                <a:solidFill>
                  <a:schemeClr val="tx1"/>
                </a:solidFill>
              </a:rPr>
              <a:t>  {</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taxable;</a:t>
            </a:r>
          </a:p>
          <a:p>
            <a:pPr>
              <a:lnSpc>
                <a:spcPct val="100000"/>
              </a:lnSpc>
            </a:pPr>
            <a:r>
              <a:rPr lang="en-US" dirty="0">
                <a:solidFill>
                  <a:schemeClr val="tx1"/>
                </a:solidFill>
              </a:rPr>
              <a:t>  }</a:t>
            </a:r>
          </a:p>
          <a:p>
            <a:pPr>
              <a:lnSpc>
                <a:spcPct val="100000"/>
              </a:lnSpc>
            </a:pPr>
            <a:r>
              <a:rPr lang="en-US" dirty="0">
                <a:solidFill>
                  <a:schemeClr val="tx1"/>
                </a:solidFill>
              </a:rPr>
              <a:t>  </a:t>
            </a:r>
            <a:r>
              <a:rPr lang="en-US" dirty="0"/>
              <a:t>public void </a:t>
            </a:r>
            <a:r>
              <a:rPr lang="en-US" dirty="0" err="1">
                <a:solidFill>
                  <a:srgbClr val="CC9900"/>
                </a:solidFill>
              </a:rPr>
              <a:t>SetTaxable</a:t>
            </a:r>
            <a:r>
              <a:rPr lang="en-US" dirty="0">
                <a:solidFill>
                  <a:schemeClr val="tx1"/>
                </a:solidFill>
              </a:rPr>
              <a:t>(</a:t>
            </a:r>
            <a:r>
              <a:rPr lang="en-US" dirty="0"/>
              <a:t>bool</a:t>
            </a:r>
            <a:r>
              <a:rPr lang="en-US" dirty="0">
                <a:solidFill>
                  <a:schemeClr val="tx1"/>
                </a:solidFill>
              </a:rPr>
              <a:t> </a:t>
            </a:r>
            <a:r>
              <a:rPr lang="en-US" dirty="0" err="1">
                <a:solidFill>
                  <a:schemeClr val="tx1"/>
                </a:solidFill>
              </a:rPr>
              <a:t>taxableP</a:t>
            </a:r>
            <a:r>
              <a:rPr lang="en-US" dirty="0">
                <a:solidFill>
                  <a:schemeClr val="tx1"/>
                </a:solidFill>
              </a:rPr>
              <a:t>)</a:t>
            </a:r>
          </a:p>
          <a:p>
            <a:pPr>
              <a:lnSpc>
                <a:spcPct val="100000"/>
              </a:lnSpc>
            </a:pPr>
            <a:r>
              <a:rPr lang="en-US" dirty="0">
                <a:solidFill>
                  <a:schemeClr val="tx1"/>
                </a:solidFill>
              </a:rPr>
              <a:t>  {</a:t>
            </a:r>
          </a:p>
          <a:p>
            <a:pPr>
              <a:lnSpc>
                <a:spcPct val="100000"/>
              </a:lnSpc>
            </a:pPr>
            <a:r>
              <a:rPr lang="en-US" dirty="0">
                <a:solidFill>
                  <a:schemeClr val="tx1"/>
                </a:solidFill>
              </a:rPr>
              <a:t>    taxable = </a:t>
            </a:r>
            <a:r>
              <a:rPr lang="en-US" dirty="0" err="1">
                <a:solidFill>
                  <a:schemeClr val="tx1"/>
                </a:solidFill>
              </a:rPr>
              <a:t>taxableP</a:t>
            </a:r>
            <a:r>
              <a:rPr lang="en-US" dirty="0">
                <a:solidFill>
                  <a:schemeClr val="tx1"/>
                </a:solidFill>
              </a:rPr>
              <a:t>;</a:t>
            </a:r>
          </a:p>
          <a:p>
            <a:pPr>
              <a:lnSpc>
                <a:spcPct val="100000"/>
              </a:lnSpc>
            </a:pPr>
            <a:r>
              <a:rPr lang="en-US" dirty="0">
                <a:solidFill>
                  <a:schemeClr val="tx1"/>
                </a:solidFill>
              </a:rPr>
              <a:t>  }</a:t>
            </a:r>
            <a:endParaRPr lang="en-US" dirty="0"/>
          </a:p>
          <a:p>
            <a:pPr>
              <a:lnSpc>
                <a:spcPct val="100000"/>
              </a:lnSpc>
            </a:pPr>
            <a:r>
              <a:rPr lang="en-US" dirty="0">
                <a:solidFill>
                  <a:schemeClr val="tx1"/>
                </a:solidFill>
              </a:rPr>
              <a:t>}</a:t>
            </a:r>
          </a:p>
        </p:txBody>
      </p:sp>
    </p:spTree>
    <p:extLst>
      <p:ext uri="{BB962C8B-B14F-4D97-AF65-F5344CB8AC3E}">
        <p14:creationId xmlns:p14="http://schemas.microsoft.com/office/powerpoint/2010/main" val="301319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2D63-AA9D-47D8-9CEB-7AB82921DD0F}"/>
              </a:ext>
            </a:extLst>
          </p:cNvPr>
          <p:cNvSpPr>
            <a:spLocks noGrp="1"/>
          </p:cNvSpPr>
          <p:nvPr>
            <p:ph type="title"/>
          </p:nvPr>
        </p:nvSpPr>
        <p:spPr/>
        <p:txBody>
          <a:bodyPr/>
          <a:lstStyle/>
          <a:p>
            <a:r>
              <a:rPr lang="en-US" dirty="0"/>
              <a:t>Boolean Instance Variables</a:t>
            </a:r>
          </a:p>
        </p:txBody>
      </p:sp>
      <p:sp>
        <p:nvSpPr>
          <p:cNvPr id="3" name="Content Placeholder 2">
            <a:extLst>
              <a:ext uri="{FF2B5EF4-FFF2-40B4-BE49-F238E27FC236}">
                <a16:creationId xmlns:a16="http://schemas.microsoft.com/office/drawing/2014/main" id="{15BFB0F2-B0A4-4AF1-B08A-EA81A49CA65A}"/>
              </a:ext>
            </a:extLst>
          </p:cNvPr>
          <p:cNvSpPr>
            <a:spLocks noGrp="1"/>
          </p:cNvSpPr>
          <p:nvPr>
            <p:ph idx="1"/>
          </p:nvPr>
        </p:nvSpPr>
        <p:spPr/>
        <p:txBody>
          <a:bodyPr/>
          <a:lstStyle/>
          <a:p>
            <a:r>
              <a:rPr lang="en-US" dirty="0"/>
              <a:t>Can be used in Main method like other object attributes</a:t>
            </a:r>
          </a:p>
          <a:p>
            <a:endParaRPr lang="en-US" dirty="0"/>
          </a:p>
          <a:p>
            <a:endParaRPr lang="en-US" dirty="0"/>
          </a:p>
          <a:p>
            <a:endParaRPr lang="en-US" sz="2400" dirty="0"/>
          </a:p>
          <a:p>
            <a:r>
              <a:rPr lang="en-US" dirty="0"/>
              <a:t>Can be used within methods to provide “smarter” behavior</a:t>
            </a:r>
          </a:p>
        </p:txBody>
      </p:sp>
      <p:sp>
        <p:nvSpPr>
          <p:cNvPr id="4" name="Footer Placeholder 3">
            <a:extLst>
              <a:ext uri="{FF2B5EF4-FFF2-40B4-BE49-F238E27FC236}">
                <a16:creationId xmlns:a16="http://schemas.microsoft.com/office/drawing/2014/main" id="{8ACF0D38-6029-4127-B332-B0EE7372F59A}"/>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88C73AC-0B22-430D-9A94-4E4D989A5A92}"/>
              </a:ext>
            </a:extLst>
          </p:cNvPr>
          <p:cNvSpPr txBox="1"/>
          <p:nvPr/>
        </p:nvSpPr>
        <p:spPr>
          <a:xfrm>
            <a:off x="2741612" y="4167187"/>
            <a:ext cx="6324600" cy="2462213"/>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public decimal </a:t>
            </a:r>
            <a:r>
              <a:rPr lang="en-US" dirty="0" err="1">
                <a:solidFill>
                  <a:srgbClr val="CC9900"/>
                </a:solidFill>
              </a:rPr>
              <a:t>GetPrice</a:t>
            </a:r>
            <a:r>
              <a:rPr lang="en-US" dirty="0">
                <a:solidFill>
                  <a:schemeClr val="tx1"/>
                </a:solidFill>
              </a:rPr>
              <a:t>()</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a:t>if</a:t>
            </a:r>
            <a:r>
              <a:rPr lang="en-US" dirty="0">
                <a:solidFill>
                  <a:schemeClr val="tx1"/>
                </a:solidFill>
              </a:rPr>
              <a:t>(taxable)</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price + (price * SALES_TAX);</a:t>
            </a:r>
          </a:p>
          <a:p>
            <a:pPr>
              <a:lnSpc>
                <a:spcPct val="100000"/>
              </a:lnSpc>
            </a:pPr>
            <a:r>
              <a:rPr lang="en-US" dirty="0">
                <a:solidFill>
                  <a:schemeClr val="tx1"/>
                </a:solidFill>
              </a:rPr>
              <a:t>  </a:t>
            </a:r>
            <a:r>
              <a:rPr lang="en-US" dirty="0"/>
              <a:t>else</a:t>
            </a:r>
          </a:p>
          <a:p>
            <a:pPr>
              <a:lnSpc>
                <a:spcPct val="100000"/>
              </a:lnSpc>
            </a:pPr>
            <a:r>
              <a:rPr lang="en-US" dirty="0">
                <a:solidFill>
                  <a:schemeClr val="tx1"/>
                </a:solidFill>
              </a:rPr>
              <a:t>    </a:t>
            </a:r>
            <a:r>
              <a:rPr lang="en-US" dirty="0">
                <a:solidFill>
                  <a:srgbClr val="9900FF"/>
                </a:solidFill>
              </a:rPr>
              <a:t>return</a:t>
            </a:r>
            <a:r>
              <a:rPr lang="en-US" dirty="0">
                <a:solidFill>
                  <a:schemeClr val="tx1"/>
                </a:solidFill>
              </a:rPr>
              <a:t> price;</a:t>
            </a:r>
          </a:p>
          <a:p>
            <a:pPr>
              <a:lnSpc>
                <a:spcPct val="100000"/>
              </a:lnSpc>
            </a:pPr>
            <a:r>
              <a:rPr lang="en-US" dirty="0">
                <a:solidFill>
                  <a:schemeClr val="tx1"/>
                </a:solidFill>
              </a:rPr>
              <a:t>}</a:t>
            </a:r>
          </a:p>
        </p:txBody>
      </p:sp>
      <p:sp>
        <p:nvSpPr>
          <p:cNvPr id="6" name="TextBox 5">
            <a:extLst>
              <a:ext uri="{FF2B5EF4-FFF2-40B4-BE49-F238E27FC236}">
                <a16:creationId xmlns:a16="http://schemas.microsoft.com/office/drawing/2014/main" id="{57E6E3EA-317E-4AA8-8458-B5B089FC481D}"/>
              </a:ext>
            </a:extLst>
          </p:cNvPr>
          <p:cNvSpPr txBox="1"/>
          <p:nvPr/>
        </p:nvSpPr>
        <p:spPr>
          <a:xfrm>
            <a:off x="2379662" y="1996275"/>
            <a:ext cx="7429500" cy="1599412"/>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3000"/>
              </a:lnSpc>
            </a:pPr>
            <a:r>
              <a:rPr lang="en-US" dirty="0"/>
              <a:t>if</a:t>
            </a:r>
            <a:r>
              <a:rPr lang="en-US" dirty="0">
                <a:solidFill>
                  <a:schemeClr val="tx1"/>
                </a:solidFill>
              </a:rPr>
              <a:t>(</a:t>
            </a:r>
            <a:r>
              <a:rPr lang="en-US" dirty="0" err="1">
                <a:solidFill>
                  <a:schemeClr val="tx1"/>
                </a:solidFill>
              </a:rPr>
              <a:t>myItem.</a:t>
            </a:r>
            <a:r>
              <a:rPr lang="en-US" dirty="0" err="1">
                <a:solidFill>
                  <a:srgbClr val="CC9900"/>
                </a:solidFill>
              </a:rPr>
              <a:t>IsTaxable</a:t>
            </a:r>
            <a:r>
              <a:rPr lang="en-US" dirty="0">
                <a:solidFill>
                  <a:schemeClr val="tx1"/>
                </a:solidFill>
              </a:rPr>
              <a:t>())</a:t>
            </a:r>
          </a:p>
          <a:p>
            <a:pPr>
              <a:lnSpc>
                <a:spcPct val="113000"/>
              </a:lnSpc>
            </a:pPr>
            <a:r>
              <a:rPr lang="en-US" dirty="0">
                <a:solidFill>
                  <a:schemeClr val="tx1"/>
                </a:solidFill>
              </a:rPr>
              <a:t>{</a:t>
            </a:r>
          </a:p>
          <a:p>
            <a:pPr>
              <a:lnSpc>
                <a:spcPct val="113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"Sales tax will be added"</a:t>
            </a:r>
            <a:r>
              <a:rPr lang="en-US" dirty="0">
                <a:solidFill>
                  <a:schemeClr val="tx1"/>
                </a:solidFill>
              </a:rPr>
              <a:t>);</a:t>
            </a:r>
          </a:p>
          <a:p>
            <a:pPr>
              <a:lnSpc>
                <a:spcPct val="113000"/>
              </a:lnSpc>
            </a:pPr>
            <a:r>
              <a:rPr lang="en-US" dirty="0">
                <a:solidFill>
                  <a:schemeClr val="tx1"/>
                </a:solidFill>
              </a:rPr>
              <a:t>}</a:t>
            </a:r>
          </a:p>
        </p:txBody>
      </p:sp>
    </p:spTree>
    <p:extLst>
      <p:ext uri="{BB962C8B-B14F-4D97-AF65-F5344CB8AC3E}">
        <p14:creationId xmlns:p14="http://schemas.microsoft.com/office/powerpoint/2010/main" val="13857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dirty="0"/>
              <a:t>Classes with Booleans</a:t>
            </a:r>
          </a:p>
          <a:p>
            <a:r>
              <a:rPr lang="en-US" b="1" dirty="0"/>
              <a:t>Input validation with objects</a:t>
            </a:r>
          </a:p>
          <a:p>
            <a:r>
              <a:rPr lang="en-US"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247022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dirty="0"/>
              <a:t>Classes with Booleans</a:t>
            </a:r>
          </a:p>
          <a:p>
            <a:r>
              <a:rPr lang="en-US" dirty="0"/>
              <a:t>Input validation with objects</a:t>
            </a:r>
          </a:p>
          <a:p>
            <a:r>
              <a:rPr lang="en-US"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905501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F59C-F2BA-4E7A-8C2E-3985D3B092F9}"/>
              </a:ext>
            </a:extLst>
          </p:cNvPr>
          <p:cNvSpPr>
            <a:spLocks noGrp="1"/>
          </p:cNvSpPr>
          <p:nvPr>
            <p:ph type="title"/>
          </p:nvPr>
        </p:nvSpPr>
        <p:spPr/>
        <p:txBody>
          <a:bodyPr/>
          <a:lstStyle/>
          <a:p>
            <a:r>
              <a:rPr lang="en-US" dirty="0"/>
              <a:t>Input Validation with Constructors</a:t>
            </a:r>
          </a:p>
        </p:txBody>
      </p:sp>
      <p:sp>
        <p:nvSpPr>
          <p:cNvPr id="3" name="Content Placeholder 2">
            <a:extLst>
              <a:ext uri="{FF2B5EF4-FFF2-40B4-BE49-F238E27FC236}">
                <a16:creationId xmlns:a16="http://schemas.microsoft.com/office/drawing/2014/main" id="{822E643F-3C1B-4F12-87A5-4068FB19A1C2}"/>
              </a:ext>
            </a:extLst>
          </p:cNvPr>
          <p:cNvSpPr>
            <a:spLocks noGrp="1"/>
          </p:cNvSpPr>
          <p:nvPr>
            <p:ph idx="1"/>
          </p:nvPr>
        </p:nvSpPr>
        <p:spPr>
          <a:xfrm>
            <a:off x="227013" y="1371600"/>
            <a:ext cx="11734800" cy="838200"/>
          </a:xfrm>
        </p:spPr>
        <p:txBody>
          <a:bodyPr/>
          <a:lstStyle/>
          <a:p>
            <a:r>
              <a:rPr lang="en-US" dirty="0"/>
              <a:t>Use a loop to validate user input before constructing an object</a:t>
            </a:r>
          </a:p>
        </p:txBody>
      </p:sp>
      <p:sp>
        <p:nvSpPr>
          <p:cNvPr id="4" name="Footer Placeholder 3">
            <a:extLst>
              <a:ext uri="{FF2B5EF4-FFF2-40B4-BE49-F238E27FC236}">
                <a16:creationId xmlns:a16="http://schemas.microsoft.com/office/drawing/2014/main" id="{7A797B79-CC9C-47C5-A7BF-0B90F8425B0D}"/>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29A49E0F-3AE7-41C3-8B85-7C2E2644A42F}"/>
              </a:ext>
            </a:extLst>
          </p:cNvPr>
          <p:cNvSpPr txBox="1"/>
          <p:nvPr/>
        </p:nvSpPr>
        <p:spPr>
          <a:xfrm>
            <a:off x="1370012" y="1981200"/>
            <a:ext cx="8763000" cy="4493538"/>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t>int</a:t>
            </a:r>
            <a:r>
              <a:rPr lang="en-US" dirty="0">
                <a:solidFill>
                  <a:schemeClr val="tx1"/>
                </a:solidFill>
              </a:rPr>
              <a:t> length, width;</a:t>
            </a:r>
          </a:p>
          <a:p>
            <a:r>
              <a:rPr lang="en-US" dirty="0"/>
              <a:t>bool</a:t>
            </a:r>
            <a:r>
              <a:rPr lang="en-US" dirty="0">
                <a:solidFill>
                  <a:schemeClr val="tx1"/>
                </a:solidFill>
              </a:rPr>
              <a:t> </a:t>
            </a:r>
            <a:r>
              <a:rPr lang="en-US" dirty="0" err="1">
                <a:solidFill>
                  <a:schemeClr val="tx1"/>
                </a:solidFill>
              </a:rPr>
              <a:t>isInt</a:t>
            </a:r>
            <a:r>
              <a:rPr lang="en-US" dirty="0">
                <a:solidFill>
                  <a:schemeClr val="tx1"/>
                </a:solidFill>
              </a:rPr>
              <a:t>;</a:t>
            </a:r>
          </a:p>
          <a:p>
            <a:r>
              <a:rPr lang="en-US" dirty="0"/>
              <a:t>do</a:t>
            </a:r>
            <a:endParaRPr lang="en-US" dirty="0">
              <a:solidFill>
                <a:schemeClr val="tx1"/>
              </a:solidFill>
            </a:endParaRPr>
          </a:p>
          <a:p>
            <a:r>
              <a:rPr lang="en-US" dirty="0">
                <a:solidFill>
                  <a:schemeClr val="tx1"/>
                </a:solidFill>
              </a:rPr>
              <a:t>{</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positive length"</a:t>
            </a:r>
            <a:r>
              <a:rPr lang="en-US" dirty="0">
                <a:solidFill>
                  <a:schemeClr val="tx1"/>
                </a:solidFill>
              </a:rPr>
              <a:t>);</a:t>
            </a:r>
          </a:p>
          <a:p>
            <a:r>
              <a:rPr lang="en-US" dirty="0">
                <a:solidFill>
                  <a:schemeClr val="tx1"/>
                </a:solidFill>
              </a:rPr>
              <a:t>  </a:t>
            </a:r>
            <a:r>
              <a:rPr lang="en-US" dirty="0" err="1">
                <a:solidFill>
                  <a:schemeClr val="tx1"/>
                </a:solidFill>
              </a:rPr>
              <a:t>isInt</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length);</a:t>
            </a:r>
          </a:p>
          <a:p>
            <a:r>
              <a:rPr lang="en-US" dirty="0">
                <a:solidFill>
                  <a:schemeClr val="tx1"/>
                </a:solidFill>
              </a:rPr>
              <a:t>} </a:t>
            </a:r>
            <a:r>
              <a:rPr lang="en-US" dirty="0"/>
              <a:t>while</a:t>
            </a:r>
            <a:r>
              <a:rPr lang="en-US" dirty="0">
                <a:solidFill>
                  <a:schemeClr val="tx1"/>
                </a:solidFill>
              </a:rPr>
              <a:t>(!</a:t>
            </a:r>
            <a:r>
              <a:rPr lang="en-US" dirty="0" err="1">
                <a:solidFill>
                  <a:schemeClr val="tx1"/>
                </a:solidFill>
              </a:rPr>
              <a:t>isInt</a:t>
            </a:r>
            <a:r>
              <a:rPr lang="en-US" dirty="0">
                <a:solidFill>
                  <a:schemeClr val="tx1"/>
                </a:solidFill>
              </a:rPr>
              <a:t> || length &lt; </a:t>
            </a:r>
            <a:r>
              <a:rPr lang="en-US" dirty="0">
                <a:solidFill>
                  <a:srgbClr val="99CC00"/>
                </a:solidFill>
              </a:rPr>
              <a:t>0</a:t>
            </a:r>
            <a:r>
              <a:rPr lang="en-US" dirty="0">
                <a:solidFill>
                  <a:schemeClr val="tx1"/>
                </a:solidFill>
              </a:rPr>
              <a:t>);</a:t>
            </a:r>
          </a:p>
          <a:p>
            <a:r>
              <a:rPr lang="en-US" dirty="0"/>
              <a:t>do</a:t>
            </a:r>
            <a:endParaRPr lang="en-US" dirty="0">
              <a:solidFill>
                <a:schemeClr val="tx1"/>
              </a:solidFill>
            </a:endParaRPr>
          </a:p>
          <a:p>
            <a:r>
              <a:rPr lang="en-US" dirty="0">
                <a:solidFill>
                  <a:schemeClr val="tx1"/>
                </a:solidFill>
              </a:rPr>
              <a:t>{</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positive width"</a:t>
            </a:r>
            <a:r>
              <a:rPr lang="en-US" dirty="0">
                <a:solidFill>
                  <a:schemeClr val="tx1"/>
                </a:solidFill>
              </a:rPr>
              <a:t>);</a:t>
            </a:r>
          </a:p>
          <a:p>
            <a:r>
              <a:rPr lang="en-US" dirty="0">
                <a:solidFill>
                  <a:schemeClr val="tx1"/>
                </a:solidFill>
              </a:rPr>
              <a:t>  </a:t>
            </a:r>
            <a:r>
              <a:rPr lang="en-US" dirty="0" err="1">
                <a:solidFill>
                  <a:schemeClr val="tx1"/>
                </a:solidFill>
              </a:rPr>
              <a:t>isInt</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width);</a:t>
            </a:r>
          </a:p>
          <a:p>
            <a:r>
              <a:rPr lang="en-US" dirty="0">
                <a:solidFill>
                  <a:schemeClr val="tx1"/>
                </a:solidFill>
              </a:rPr>
              <a:t>} </a:t>
            </a:r>
            <a:r>
              <a:rPr lang="en-US" dirty="0"/>
              <a:t>while</a:t>
            </a:r>
            <a:r>
              <a:rPr lang="en-US" dirty="0">
                <a:solidFill>
                  <a:schemeClr val="tx1"/>
                </a:solidFill>
              </a:rPr>
              <a:t>(!</a:t>
            </a:r>
            <a:r>
              <a:rPr lang="en-US" dirty="0" err="1">
                <a:solidFill>
                  <a:schemeClr val="tx1"/>
                </a:solidFill>
              </a:rPr>
              <a:t>isInt</a:t>
            </a:r>
            <a:r>
              <a:rPr lang="en-US" dirty="0">
                <a:solidFill>
                  <a:schemeClr val="tx1"/>
                </a:solidFill>
              </a:rPr>
              <a:t> || width &lt; </a:t>
            </a:r>
            <a:r>
              <a:rPr lang="en-US" dirty="0">
                <a:solidFill>
                  <a:srgbClr val="99CC00"/>
                </a:solidFill>
              </a:rPr>
              <a:t>0</a:t>
            </a:r>
            <a:r>
              <a:rPr lang="en-US" dirty="0">
                <a:solidFill>
                  <a:schemeClr val="tx1"/>
                </a:solidFill>
              </a:rPr>
              <a:t>);</a:t>
            </a:r>
          </a:p>
          <a:p>
            <a:r>
              <a:rPr lang="en-US" dirty="0">
                <a:solidFill>
                  <a:srgbClr val="66FFCC"/>
                </a:solidFill>
              </a:rPr>
              <a:t>Rectangle</a:t>
            </a:r>
            <a:r>
              <a:rPr lang="en-US" dirty="0">
                <a:solidFill>
                  <a:schemeClr val="tx1"/>
                </a:solidFill>
              </a:rPr>
              <a:t> </a:t>
            </a:r>
            <a:r>
              <a:rPr lang="en-US" dirty="0" err="1">
                <a:solidFill>
                  <a:schemeClr val="tx1"/>
                </a:solidFill>
              </a:rPr>
              <a:t>myRectangle</a:t>
            </a:r>
            <a:r>
              <a:rPr lang="en-US" dirty="0">
                <a:solidFill>
                  <a:schemeClr val="tx1"/>
                </a:solidFill>
              </a:rPr>
              <a:t> = </a:t>
            </a:r>
            <a:r>
              <a:rPr lang="en-US" dirty="0"/>
              <a:t>new</a:t>
            </a:r>
            <a:r>
              <a:rPr lang="en-US" dirty="0">
                <a:solidFill>
                  <a:schemeClr val="tx1"/>
                </a:solidFill>
              </a:rPr>
              <a:t> </a:t>
            </a:r>
            <a:r>
              <a:rPr lang="en-US" dirty="0">
                <a:solidFill>
                  <a:srgbClr val="66FFCC"/>
                </a:solidFill>
              </a:rPr>
              <a:t>Rectangle</a:t>
            </a:r>
            <a:r>
              <a:rPr lang="en-US" dirty="0">
                <a:solidFill>
                  <a:schemeClr val="tx1"/>
                </a:solidFill>
              </a:rPr>
              <a:t>(length, width);</a:t>
            </a:r>
          </a:p>
        </p:txBody>
      </p:sp>
    </p:spTree>
    <p:extLst>
      <p:ext uri="{BB962C8B-B14F-4D97-AF65-F5344CB8AC3E}">
        <p14:creationId xmlns:p14="http://schemas.microsoft.com/office/powerpoint/2010/main" val="248308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A055-8621-4A18-81A9-16CAFDB3D665}"/>
              </a:ext>
            </a:extLst>
          </p:cNvPr>
          <p:cNvSpPr>
            <a:spLocks noGrp="1"/>
          </p:cNvSpPr>
          <p:nvPr>
            <p:ph type="title"/>
          </p:nvPr>
        </p:nvSpPr>
        <p:spPr/>
        <p:txBody>
          <a:bodyPr/>
          <a:lstStyle/>
          <a:p>
            <a:r>
              <a:rPr lang="en-US" dirty="0"/>
              <a:t>Input Validation with Methods</a:t>
            </a:r>
          </a:p>
        </p:txBody>
      </p:sp>
      <p:sp>
        <p:nvSpPr>
          <p:cNvPr id="3" name="Content Placeholder 2">
            <a:extLst>
              <a:ext uri="{FF2B5EF4-FFF2-40B4-BE49-F238E27FC236}">
                <a16:creationId xmlns:a16="http://schemas.microsoft.com/office/drawing/2014/main" id="{B242EE98-2D25-4CCC-B6BF-7B2C389DCFE3}"/>
              </a:ext>
            </a:extLst>
          </p:cNvPr>
          <p:cNvSpPr>
            <a:spLocks noGrp="1"/>
          </p:cNvSpPr>
          <p:nvPr>
            <p:ph idx="1"/>
          </p:nvPr>
        </p:nvSpPr>
        <p:spPr/>
        <p:txBody>
          <a:bodyPr/>
          <a:lstStyle/>
          <a:p>
            <a:r>
              <a:rPr lang="en-US" dirty="0"/>
              <a:t>When using user input to call a method, ensure it makes sense</a:t>
            </a:r>
          </a:p>
          <a:p>
            <a:r>
              <a:rPr lang="en-US" dirty="0"/>
              <a:t>Method may also do its own validation</a:t>
            </a:r>
          </a:p>
          <a:p>
            <a:r>
              <a:rPr lang="en-US" dirty="0"/>
              <a:t>Changing the price of an Item:</a:t>
            </a:r>
          </a:p>
        </p:txBody>
      </p:sp>
      <p:sp>
        <p:nvSpPr>
          <p:cNvPr id="4" name="Footer Placeholder 3">
            <a:extLst>
              <a:ext uri="{FF2B5EF4-FFF2-40B4-BE49-F238E27FC236}">
                <a16:creationId xmlns:a16="http://schemas.microsoft.com/office/drawing/2014/main" id="{903E3A01-5D2A-4A6C-96DA-DE29D4C3BCC2}"/>
              </a:ext>
            </a:extLst>
          </p:cNvPr>
          <p:cNvSpPr>
            <a:spLocks noGrp="1"/>
          </p:cNvSpPr>
          <p:nvPr>
            <p:ph type="ftr" sz="quarter" idx="11"/>
          </p:nvPr>
        </p:nvSpPr>
        <p:spPr/>
        <p:txBody>
          <a:bodyPr/>
          <a:lstStyle/>
          <a:p>
            <a:r>
              <a:rPr lang="en-US"/>
              <a:t>CSCI 1301</a:t>
            </a:r>
          </a:p>
        </p:txBody>
      </p:sp>
      <p:sp>
        <p:nvSpPr>
          <p:cNvPr id="6" name="TextBox 5">
            <a:extLst>
              <a:ext uri="{FF2B5EF4-FFF2-40B4-BE49-F238E27FC236}">
                <a16:creationId xmlns:a16="http://schemas.microsoft.com/office/drawing/2014/main" id="{58EB1C1D-3CE6-4194-B0D0-337BEB6151A1}"/>
              </a:ext>
            </a:extLst>
          </p:cNvPr>
          <p:cNvSpPr txBox="1"/>
          <p:nvPr/>
        </p:nvSpPr>
        <p:spPr>
          <a:xfrm>
            <a:off x="531812" y="3200400"/>
            <a:ext cx="11430000" cy="2800767"/>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t>bool </a:t>
            </a:r>
            <a:r>
              <a:rPr lang="en-US" dirty="0" err="1">
                <a:solidFill>
                  <a:schemeClr val="tx1"/>
                </a:solidFill>
              </a:rPr>
              <a:t>isNumber</a:t>
            </a:r>
            <a:r>
              <a:rPr lang="en-US" dirty="0">
                <a:solidFill>
                  <a:schemeClr val="tx1"/>
                </a:solidFill>
              </a:rPr>
              <a:t>;</a:t>
            </a:r>
          </a:p>
          <a:p>
            <a:pPr>
              <a:lnSpc>
                <a:spcPct val="100000"/>
              </a:lnSpc>
            </a:pPr>
            <a:r>
              <a:rPr lang="en-US" dirty="0"/>
              <a:t>decimal </a:t>
            </a:r>
            <a:r>
              <a:rPr lang="en-US" dirty="0" err="1">
                <a:solidFill>
                  <a:schemeClr val="tx1"/>
                </a:solidFill>
              </a:rPr>
              <a:t>newPrice</a:t>
            </a:r>
            <a:r>
              <a:rPr lang="en-US" dirty="0">
                <a:solidFill>
                  <a:schemeClr val="tx1"/>
                </a:solidFill>
              </a:rPr>
              <a:t>;</a:t>
            </a:r>
            <a:endParaRPr lang="en-US" dirty="0"/>
          </a:p>
          <a:p>
            <a:pPr>
              <a:lnSpc>
                <a:spcPct val="100000"/>
              </a:lnSpc>
            </a:pPr>
            <a:r>
              <a:rPr lang="en-US" dirty="0"/>
              <a:t>do</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new price for </a:t>
            </a:r>
            <a:r>
              <a:rPr lang="en-US" dirty="0">
                <a:solidFill>
                  <a:srgbClr val="99CCFF"/>
                </a:solidFill>
              </a:rPr>
              <a:t>{</a:t>
            </a:r>
            <a:r>
              <a:rPr lang="en-US" dirty="0" err="1">
                <a:solidFill>
                  <a:srgbClr val="99CCFF"/>
                </a:solidFill>
              </a:rPr>
              <a:t>myItem.GetDescription</a:t>
            </a:r>
            <a:r>
              <a:rPr lang="en-US" dirty="0">
                <a:solidFill>
                  <a:srgbClr val="99CCFF"/>
                </a:solidFill>
              </a:rPr>
              <a:t>()}</a:t>
            </a:r>
            <a:r>
              <a:rPr lang="en-US" dirty="0">
                <a:solidFill>
                  <a:srgbClr val="FF5050"/>
                </a:solidFill>
              </a:rPr>
              <a:t>"</a:t>
            </a:r>
            <a:r>
              <a:rPr lang="en-US" dirty="0">
                <a:solidFill>
                  <a:schemeClr val="tx1"/>
                </a:solidFill>
              </a:rPr>
              <a:t>);</a:t>
            </a:r>
            <a:endParaRPr lang="en-US" dirty="0"/>
          </a:p>
          <a:p>
            <a:pPr>
              <a:lnSpc>
                <a:spcPct val="100000"/>
              </a:lnSpc>
            </a:pPr>
            <a:r>
              <a:rPr lang="en-US" dirty="0">
                <a:solidFill>
                  <a:schemeClr val="tx1"/>
                </a:solidFill>
              </a:rPr>
              <a:t>  </a:t>
            </a:r>
            <a:r>
              <a:rPr lang="en-US" dirty="0" err="1">
                <a:solidFill>
                  <a:schemeClr val="tx1"/>
                </a:solidFill>
              </a:rPr>
              <a:t>isNumber</a:t>
            </a:r>
            <a:r>
              <a:rPr lang="en-US" dirty="0">
                <a:solidFill>
                  <a:schemeClr val="tx1"/>
                </a:solidFill>
              </a:rPr>
              <a:t>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 </a:t>
            </a:r>
            <a:r>
              <a:rPr lang="en-US" dirty="0" err="1">
                <a:solidFill>
                  <a:schemeClr val="tx1"/>
                </a:solidFill>
              </a:rPr>
              <a:t>newPrice</a:t>
            </a:r>
            <a:r>
              <a:rPr lang="en-US" dirty="0">
                <a:solidFill>
                  <a:schemeClr val="tx1"/>
                </a:solidFill>
              </a:rPr>
              <a:t>);</a:t>
            </a:r>
          </a:p>
          <a:p>
            <a:pPr>
              <a:lnSpc>
                <a:spcPct val="100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isNumber</a:t>
            </a:r>
            <a:r>
              <a:rPr lang="en-US" dirty="0">
                <a:solidFill>
                  <a:schemeClr val="tx1"/>
                </a:solidFill>
              </a:rPr>
              <a:t> || </a:t>
            </a:r>
            <a:r>
              <a:rPr lang="en-US" dirty="0" err="1">
                <a:solidFill>
                  <a:schemeClr val="tx1"/>
                </a:solidFill>
              </a:rPr>
              <a:t>newPrice</a:t>
            </a:r>
            <a:r>
              <a:rPr lang="en-US" dirty="0">
                <a:solidFill>
                  <a:schemeClr val="tx1"/>
                </a:solidFill>
              </a:rPr>
              <a:t> &lt; </a:t>
            </a:r>
            <a:r>
              <a:rPr lang="en-US" dirty="0">
                <a:solidFill>
                  <a:srgbClr val="99CC00"/>
                </a:solidFill>
              </a:rPr>
              <a:t>0</a:t>
            </a:r>
            <a:r>
              <a:rPr lang="en-US" dirty="0">
                <a:solidFill>
                  <a:schemeClr val="tx1"/>
                </a:solidFill>
              </a:rPr>
              <a:t>);</a:t>
            </a:r>
          </a:p>
          <a:p>
            <a:pPr>
              <a:lnSpc>
                <a:spcPct val="100000"/>
              </a:lnSpc>
            </a:pPr>
            <a:r>
              <a:rPr lang="en-US" dirty="0" err="1">
                <a:solidFill>
                  <a:schemeClr val="tx1"/>
                </a:solidFill>
              </a:rPr>
              <a:t>myItem.</a:t>
            </a:r>
            <a:r>
              <a:rPr lang="en-US" dirty="0" err="1">
                <a:solidFill>
                  <a:srgbClr val="CC9900"/>
                </a:solidFill>
              </a:rPr>
              <a:t>SetPrice</a:t>
            </a:r>
            <a:r>
              <a:rPr lang="en-US" dirty="0">
                <a:solidFill>
                  <a:schemeClr val="tx1"/>
                </a:solidFill>
              </a:rPr>
              <a:t>(</a:t>
            </a:r>
            <a:r>
              <a:rPr lang="en-US" dirty="0" err="1">
                <a:solidFill>
                  <a:schemeClr val="tx1"/>
                </a:solidFill>
              </a:rPr>
              <a:t>newPrice</a:t>
            </a:r>
            <a:r>
              <a:rPr lang="en-US" dirty="0">
                <a:solidFill>
                  <a:schemeClr val="tx1"/>
                </a:solidFill>
              </a:rPr>
              <a:t>);</a:t>
            </a:r>
          </a:p>
        </p:txBody>
      </p:sp>
      <p:sp>
        <p:nvSpPr>
          <p:cNvPr id="7" name="TextBox 6">
            <a:extLst>
              <a:ext uri="{FF2B5EF4-FFF2-40B4-BE49-F238E27FC236}">
                <a16:creationId xmlns:a16="http://schemas.microsoft.com/office/drawing/2014/main" id="{49E7982E-14E5-46A1-8D9E-7F8D76DA357E}"/>
              </a:ext>
            </a:extLst>
          </p:cNvPr>
          <p:cNvSpPr txBox="1"/>
          <p:nvPr/>
        </p:nvSpPr>
        <p:spPr>
          <a:xfrm>
            <a:off x="2436812" y="6125519"/>
            <a:ext cx="7957628" cy="461665"/>
          </a:xfrm>
          <a:prstGeom prst="rect">
            <a:avLst/>
          </a:prstGeom>
          <a:noFill/>
        </p:spPr>
        <p:txBody>
          <a:bodyPr wrap="none" rtlCol="0">
            <a:spAutoFit/>
          </a:bodyPr>
          <a:lstStyle/>
          <a:p>
            <a:r>
              <a:rPr lang="en-US" dirty="0" err="1">
                <a:latin typeface="Consolas" panose="020B0609020204030204" pitchFamily="49" charset="0"/>
              </a:rPr>
              <a:t>SetPrice</a:t>
            </a:r>
            <a:r>
              <a:rPr lang="en-US" dirty="0"/>
              <a:t> will ignore a price &lt; 0, but won’t prompt the user</a:t>
            </a:r>
          </a:p>
        </p:txBody>
      </p:sp>
      <p:sp>
        <p:nvSpPr>
          <p:cNvPr id="8" name="TextBox 7">
            <a:extLst>
              <a:ext uri="{FF2B5EF4-FFF2-40B4-BE49-F238E27FC236}">
                <a16:creationId xmlns:a16="http://schemas.microsoft.com/office/drawing/2014/main" id="{933C2BE0-5163-4CF0-8EC4-614EC9F94A92}"/>
              </a:ext>
            </a:extLst>
          </p:cNvPr>
          <p:cNvSpPr txBox="1"/>
          <p:nvPr/>
        </p:nvSpPr>
        <p:spPr>
          <a:xfrm>
            <a:off x="1141412" y="4105903"/>
            <a:ext cx="3301673" cy="461665"/>
          </a:xfrm>
          <a:prstGeom prst="rect">
            <a:avLst/>
          </a:prstGeom>
          <a:noFill/>
        </p:spPr>
        <p:txBody>
          <a:bodyPr wrap="none" rtlCol="0">
            <a:spAutoFit/>
          </a:bodyPr>
          <a:lstStyle/>
          <a:p>
            <a:r>
              <a:rPr lang="en-US" dirty="0"/>
              <a:t>Check result of </a:t>
            </a:r>
            <a:r>
              <a:rPr lang="en-US" dirty="0" err="1"/>
              <a:t>TryParse</a:t>
            </a:r>
            <a:endParaRPr lang="en-US" dirty="0"/>
          </a:p>
        </p:txBody>
      </p:sp>
      <p:sp>
        <p:nvSpPr>
          <p:cNvPr id="9" name="TextBox 8">
            <a:extLst>
              <a:ext uri="{FF2B5EF4-FFF2-40B4-BE49-F238E27FC236}">
                <a16:creationId xmlns:a16="http://schemas.microsoft.com/office/drawing/2014/main" id="{9EF32408-52D5-41C8-8181-9BB461A9356C}"/>
              </a:ext>
            </a:extLst>
          </p:cNvPr>
          <p:cNvSpPr txBox="1"/>
          <p:nvPr/>
        </p:nvSpPr>
        <p:spPr>
          <a:xfrm>
            <a:off x="7237412" y="5260654"/>
            <a:ext cx="3736920" cy="461665"/>
          </a:xfrm>
          <a:prstGeom prst="rect">
            <a:avLst/>
          </a:prstGeom>
          <a:noFill/>
        </p:spPr>
        <p:txBody>
          <a:bodyPr wrap="none" rtlCol="0">
            <a:spAutoFit/>
          </a:bodyPr>
          <a:lstStyle/>
          <a:p>
            <a:r>
              <a:rPr lang="en-US" dirty="0"/>
              <a:t>Check if user’s value is valid</a:t>
            </a:r>
          </a:p>
        </p:txBody>
      </p:sp>
      <p:cxnSp>
        <p:nvCxnSpPr>
          <p:cNvPr id="11" name="Straight Arrow Connector 10">
            <a:extLst>
              <a:ext uri="{FF2B5EF4-FFF2-40B4-BE49-F238E27FC236}">
                <a16:creationId xmlns:a16="http://schemas.microsoft.com/office/drawing/2014/main" id="{D3DD84C2-8E98-489A-8DA1-0E0C2AD5276C}"/>
              </a:ext>
            </a:extLst>
          </p:cNvPr>
          <p:cNvCxnSpPr>
            <a:cxnSpLocks/>
          </p:cNvCxnSpPr>
          <p:nvPr/>
        </p:nvCxnSpPr>
        <p:spPr>
          <a:xfrm>
            <a:off x="2055812" y="4495800"/>
            <a:ext cx="228600" cy="8382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87144719-D35A-4694-8B65-1CB7BD438570}"/>
              </a:ext>
            </a:extLst>
          </p:cNvPr>
          <p:cNvCxnSpPr/>
          <p:nvPr/>
        </p:nvCxnSpPr>
        <p:spPr>
          <a:xfrm flipH="1" flipV="1">
            <a:off x="6094412" y="5473071"/>
            <a:ext cx="1143000" cy="1332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7AE3E63A-B302-4526-84DF-CCFD5642154E}"/>
              </a:ext>
            </a:extLst>
          </p:cNvPr>
          <p:cNvCxnSpPr>
            <a:cxnSpLocks/>
          </p:cNvCxnSpPr>
          <p:nvPr/>
        </p:nvCxnSpPr>
        <p:spPr>
          <a:xfrm flipH="1" flipV="1">
            <a:off x="2415170" y="5903461"/>
            <a:ext cx="482764" cy="3185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1348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2579-303B-45CB-B4D1-AD78B4C50E4A}"/>
              </a:ext>
            </a:extLst>
          </p:cNvPr>
          <p:cNvSpPr>
            <a:spLocks noGrp="1"/>
          </p:cNvSpPr>
          <p:nvPr>
            <p:ph type="title"/>
          </p:nvPr>
        </p:nvSpPr>
        <p:spPr/>
        <p:txBody>
          <a:bodyPr/>
          <a:lstStyle/>
          <a:p>
            <a:r>
              <a:rPr lang="en-US" dirty="0"/>
              <a:t>Input Validation with Methods</a:t>
            </a:r>
          </a:p>
        </p:txBody>
      </p:sp>
      <p:sp>
        <p:nvSpPr>
          <p:cNvPr id="3" name="Content Placeholder 2">
            <a:extLst>
              <a:ext uri="{FF2B5EF4-FFF2-40B4-BE49-F238E27FC236}">
                <a16:creationId xmlns:a16="http://schemas.microsoft.com/office/drawing/2014/main" id="{C8D9D29C-6846-48F6-8807-823ED6129FA0}"/>
              </a:ext>
            </a:extLst>
          </p:cNvPr>
          <p:cNvSpPr>
            <a:spLocks noGrp="1"/>
          </p:cNvSpPr>
          <p:nvPr>
            <p:ph idx="1"/>
          </p:nvPr>
        </p:nvSpPr>
        <p:spPr>
          <a:xfrm>
            <a:off x="227013" y="1371600"/>
            <a:ext cx="11734800" cy="1473615"/>
          </a:xfrm>
        </p:spPr>
        <p:txBody>
          <a:bodyPr/>
          <a:lstStyle/>
          <a:p>
            <a:r>
              <a:rPr lang="en-US" dirty="0"/>
              <a:t>To call </a:t>
            </a:r>
            <a:r>
              <a:rPr lang="en-US" dirty="0" err="1">
                <a:latin typeface="Consolas" panose="020B0609020204030204" pitchFamily="49" charset="0"/>
              </a:rPr>
              <a:t>ComputeArea</a:t>
            </a:r>
            <a:r>
              <a:rPr lang="en-US" dirty="0"/>
              <a:t>, input must be ‘f’ or ‘m’, and a valid </a:t>
            </a:r>
            <a:r>
              <a:rPr lang="en-US" dirty="0">
                <a:latin typeface="Consolas" panose="020B0609020204030204" pitchFamily="49" charset="0"/>
              </a:rPr>
              <a:t>char</a:t>
            </a:r>
            <a:endParaRPr lang="en-US" dirty="0"/>
          </a:p>
          <a:p>
            <a:r>
              <a:rPr lang="en-US" dirty="0"/>
              <a:t>Don’t assume other values mean “use meters”</a:t>
            </a:r>
          </a:p>
        </p:txBody>
      </p:sp>
      <p:sp>
        <p:nvSpPr>
          <p:cNvPr id="4" name="Footer Placeholder 3">
            <a:extLst>
              <a:ext uri="{FF2B5EF4-FFF2-40B4-BE49-F238E27FC236}">
                <a16:creationId xmlns:a16="http://schemas.microsoft.com/office/drawing/2014/main" id="{155F1FD1-6D5D-46B9-9502-CA2F5AB45A6F}"/>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14BC2AD5-7BDF-4E0A-B0C7-0F6A93ABEE57}"/>
              </a:ext>
            </a:extLst>
          </p:cNvPr>
          <p:cNvSpPr txBox="1"/>
          <p:nvPr/>
        </p:nvSpPr>
        <p:spPr>
          <a:xfrm>
            <a:off x="608012" y="3124200"/>
            <a:ext cx="10668000" cy="3155929"/>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14000"/>
              </a:lnSpc>
            </a:pPr>
            <a:r>
              <a:rPr lang="en-US" dirty="0"/>
              <a:t>bool </a:t>
            </a:r>
            <a:r>
              <a:rPr lang="en-US" dirty="0" err="1">
                <a:solidFill>
                  <a:schemeClr val="tx1"/>
                </a:solidFill>
              </a:rPr>
              <a:t>validChar</a:t>
            </a:r>
            <a:r>
              <a:rPr lang="en-US" dirty="0">
                <a:solidFill>
                  <a:schemeClr val="tx1"/>
                </a:solidFill>
              </a:rPr>
              <a:t>;</a:t>
            </a:r>
          </a:p>
          <a:p>
            <a:pPr>
              <a:lnSpc>
                <a:spcPct val="114000"/>
              </a:lnSpc>
            </a:pPr>
            <a:r>
              <a:rPr lang="en-US" dirty="0"/>
              <a:t>char </a:t>
            </a:r>
            <a:r>
              <a:rPr lang="en-US" dirty="0" err="1">
                <a:solidFill>
                  <a:schemeClr val="tx1"/>
                </a:solidFill>
              </a:rPr>
              <a:t>userChoice</a:t>
            </a:r>
            <a:r>
              <a:rPr lang="en-US" dirty="0">
                <a:solidFill>
                  <a:schemeClr val="tx1"/>
                </a:solidFill>
              </a:rPr>
              <a:t>;</a:t>
            </a:r>
            <a:endParaRPr lang="en-US" dirty="0"/>
          </a:p>
          <a:p>
            <a:pPr>
              <a:lnSpc>
                <a:spcPct val="114000"/>
              </a:lnSpc>
            </a:pPr>
            <a:r>
              <a:rPr lang="en-US" dirty="0"/>
              <a:t>do</a:t>
            </a: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"Compute area in feet (f) or meters (m)?"</a:t>
            </a:r>
            <a:r>
              <a:rPr lang="en-US" dirty="0">
                <a:solidFill>
                  <a:schemeClr val="tx1"/>
                </a:solidFill>
              </a:rPr>
              <a:t>);</a:t>
            </a:r>
            <a:endParaRPr lang="en-US" dirty="0"/>
          </a:p>
          <a:p>
            <a:pPr>
              <a:lnSpc>
                <a:spcPct val="114000"/>
              </a:lnSpc>
            </a:pPr>
            <a:r>
              <a:rPr lang="en-US" dirty="0">
                <a:solidFill>
                  <a:schemeClr val="tx1"/>
                </a:solidFill>
              </a:rPr>
              <a:t>  </a:t>
            </a:r>
            <a:r>
              <a:rPr lang="en-US" dirty="0" err="1">
                <a:solidFill>
                  <a:schemeClr val="tx1"/>
                </a:solidFill>
              </a:rPr>
              <a:t>validChar</a:t>
            </a:r>
            <a:r>
              <a:rPr lang="en-US" dirty="0">
                <a:solidFill>
                  <a:schemeClr val="tx1"/>
                </a:solidFill>
              </a:rPr>
              <a:t> = </a:t>
            </a:r>
            <a:r>
              <a:rPr lang="en-US" dirty="0" err="1"/>
              <a:t>char</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 </a:t>
            </a:r>
            <a:r>
              <a:rPr lang="en-US" dirty="0" err="1">
                <a:solidFill>
                  <a:schemeClr val="tx1"/>
                </a:solidFill>
              </a:rPr>
              <a:t>userChoice</a:t>
            </a:r>
            <a:r>
              <a:rPr lang="en-US" dirty="0">
                <a:solidFill>
                  <a:schemeClr val="tx1"/>
                </a:solidFill>
              </a:rPr>
              <a:t>);</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validChar</a:t>
            </a:r>
            <a:r>
              <a:rPr lang="en-US" dirty="0">
                <a:solidFill>
                  <a:schemeClr val="tx1"/>
                </a:solidFill>
              </a:rPr>
              <a:t> || !(</a:t>
            </a:r>
            <a:r>
              <a:rPr lang="en-US" dirty="0" err="1">
                <a:solidFill>
                  <a:schemeClr val="tx1"/>
                </a:solidFill>
              </a:rPr>
              <a:t>userChoice</a:t>
            </a:r>
            <a:r>
              <a:rPr lang="en-US" dirty="0">
                <a:solidFill>
                  <a:schemeClr val="tx1"/>
                </a:solidFill>
              </a:rPr>
              <a:t> == </a:t>
            </a:r>
            <a:r>
              <a:rPr lang="en-US" dirty="0">
                <a:solidFill>
                  <a:srgbClr val="FF5050"/>
                </a:solidFill>
              </a:rPr>
              <a:t>'f'</a:t>
            </a:r>
            <a:r>
              <a:rPr lang="en-US" dirty="0">
                <a:solidFill>
                  <a:schemeClr val="tx1"/>
                </a:solidFill>
              </a:rPr>
              <a:t> || </a:t>
            </a:r>
            <a:r>
              <a:rPr lang="en-US" dirty="0" err="1">
                <a:solidFill>
                  <a:schemeClr val="tx1"/>
                </a:solidFill>
              </a:rPr>
              <a:t>userChoice</a:t>
            </a:r>
            <a:r>
              <a:rPr lang="en-US" dirty="0">
                <a:solidFill>
                  <a:schemeClr val="tx1"/>
                </a:solidFill>
              </a:rPr>
              <a:t> == </a:t>
            </a:r>
            <a:r>
              <a:rPr lang="en-US" dirty="0">
                <a:solidFill>
                  <a:srgbClr val="FF5050"/>
                </a:solidFill>
              </a:rPr>
              <a:t>'m'</a:t>
            </a:r>
            <a:r>
              <a:rPr lang="en-US" dirty="0">
                <a:solidFill>
                  <a:schemeClr val="tx1"/>
                </a:solidFill>
              </a:rPr>
              <a:t>));</a:t>
            </a:r>
          </a:p>
          <a:p>
            <a:pPr>
              <a:lnSpc>
                <a:spcPct val="114000"/>
              </a:lnSpc>
            </a:pP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$"Area: </a:t>
            </a:r>
            <a:r>
              <a:rPr lang="en-US" dirty="0">
                <a:solidFill>
                  <a:srgbClr val="99CCFF"/>
                </a:solidFill>
              </a:rPr>
              <a:t>{</a:t>
            </a:r>
            <a:r>
              <a:rPr lang="en-US" dirty="0" err="1">
                <a:solidFill>
                  <a:srgbClr val="99CCFF"/>
                </a:solidFill>
              </a:rPr>
              <a:t>myRoom.ComputeArea</a:t>
            </a:r>
            <a:r>
              <a:rPr lang="en-US" dirty="0">
                <a:solidFill>
                  <a:srgbClr val="99CCFF"/>
                </a:solidFill>
              </a:rPr>
              <a:t>(</a:t>
            </a:r>
            <a:r>
              <a:rPr lang="en-US" dirty="0" err="1">
                <a:solidFill>
                  <a:srgbClr val="99CCFF"/>
                </a:solidFill>
              </a:rPr>
              <a:t>userChoice</a:t>
            </a:r>
            <a:r>
              <a:rPr lang="en-US" dirty="0">
                <a:solidFill>
                  <a:srgbClr val="99CCFF"/>
                </a:solidFill>
              </a:rPr>
              <a:t> == 'm')}</a:t>
            </a:r>
            <a:r>
              <a:rPr lang="en-US" dirty="0">
                <a:solidFill>
                  <a:srgbClr val="FF5050"/>
                </a:solidFill>
              </a:rPr>
              <a:t>"</a:t>
            </a:r>
            <a:r>
              <a:rPr lang="en-US" dirty="0">
                <a:solidFill>
                  <a:schemeClr val="tx1"/>
                </a:solidFill>
              </a:rPr>
              <a:t>);</a:t>
            </a:r>
          </a:p>
        </p:txBody>
      </p:sp>
      <p:sp>
        <p:nvSpPr>
          <p:cNvPr id="7" name="TextBox 6">
            <a:extLst>
              <a:ext uri="{FF2B5EF4-FFF2-40B4-BE49-F238E27FC236}">
                <a16:creationId xmlns:a16="http://schemas.microsoft.com/office/drawing/2014/main" id="{0B2AC3C1-7CDF-4AC8-9B15-A6DC09D6B0EC}"/>
              </a:ext>
            </a:extLst>
          </p:cNvPr>
          <p:cNvSpPr txBox="1"/>
          <p:nvPr/>
        </p:nvSpPr>
        <p:spPr>
          <a:xfrm>
            <a:off x="5988368" y="2645739"/>
            <a:ext cx="6093335" cy="430887"/>
          </a:xfrm>
          <a:prstGeom prst="rect">
            <a:avLst/>
          </a:prstGeom>
          <a:noFill/>
        </p:spPr>
        <p:txBody>
          <a:bodyPr wrap="none" rtlCol="0">
            <a:spAutoFit/>
          </a:bodyPr>
          <a:lstStyle/>
          <a:p>
            <a:r>
              <a:rPr lang="en-US" sz="2200" dirty="0" err="1">
                <a:latin typeface="Consolas" panose="020B0609020204030204" pitchFamily="49" charset="0"/>
              </a:rPr>
              <a:t>userChoice</a:t>
            </a:r>
            <a:r>
              <a:rPr lang="en-US" sz="2200" dirty="0">
                <a:latin typeface="Consolas" panose="020B0609020204030204" pitchFamily="49" charset="0"/>
              </a:rPr>
              <a:t> == 'f' || </a:t>
            </a:r>
            <a:r>
              <a:rPr lang="en-US" sz="2200" dirty="0" err="1">
                <a:latin typeface="Consolas" panose="020B0609020204030204" pitchFamily="49" charset="0"/>
              </a:rPr>
              <a:t>userChoice</a:t>
            </a:r>
            <a:r>
              <a:rPr lang="en-US" sz="2200" dirty="0">
                <a:latin typeface="Consolas" panose="020B0609020204030204" pitchFamily="49" charset="0"/>
              </a:rPr>
              <a:t> == 'm'</a:t>
            </a:r>
          </a:p>
        </p:txBody>
      </p:sp>
      <p:sp>
        <p:nvSpPr>
          <p:cNvPr id="8" name="TextBox 7">
            <a:extLst>
              <a:ext uri="{FF2B5EF4-FFF2-40B4-BE49-F238E27FC236}">
                <a16:creationId xmlns:a16="http://schemas.microsoft.com/office/drawing/2014/main" id="{2395BBCF-A843-4F2D-89E8-9ACBFE77A6A6}"/>
              </a:ext>
            </a:extLst>
          </p:cNvPr>
          <p:cNvSpPr txBox="1"/>
          <p:nvPr/>
        </p:nvSpPr>
        <p:spPr>
          <a:xfrm>
            <a:off x="998196" y="2632088"/>
            <a:ext cx="4644220" cy="461665"/>
          </a:xfrm>
          <a:prstGeom prst="rect">
            <a:avLst/>
          </a:prstGeom>
          <a:noFill/>
        </p:spPr>
        <p:txBody>
          <a:bodyPr wrap="none" rtlCol="0">
            <a:spAutoFit/>
          </a:bodyPr>
          <a:lstStyle/>
          <a:p>
            <a:r>
              <a:rPr lang="en-US" dirty="0"/>
              <a:t>Desired outcome: input is ‘f’ or ‘m’</a:t>
            </a:r>
          </a:p>
        </p:txBody>
      </p:sp>
      <p:sp>
        <p:nvSpPr>
          <p:cNvPr id="9" name="TextBox 8">
            <a:extLst>
              <a:ext uri="{FF2B5EF4-FFF2-40B4-BE49-F238E27FC236}">
                <a16:creationId xmlns:a16="http://schemas.microsoft.com/office/drawing/2014/main" id="{7F594BA0-A4CE-4634-8AA4-4387338B4966}"/>
              </a:ext>
            </a:extLst>
          </p:cNvPr>
          <p:cNvSpPr txBox="1"/>
          <p:nvPr/>
        </p:nvSpPr>
        <p:spPr>
          <a:xfrm>
            <a:off x="4053932" y="3616770"/>
            <a:ext cx="4543231" cy="461665"/>
          </a:xfrm>
          <a:prstGeom prst="rect">
            <a:avLst/>
          </a:prstGeom>
          <a:noFill/>
        </p:spPr>
        <p:txBody>
          <a:bodyPr wrap="none" rtlCol="0">
            <a:spAutoFit/>
          </a:bodyPr>
          <a:lstStyle/>
          <a:p>
            <a:r>
              <a:rPr lang="en-US" dirty="0"/>
              <a:t>Loop condition: input is </a:t>
            </a:r>
            <a:r>
              <a:rPr lang="en-US" b="1" dirty="0"/>
              <a:t>incorrect</a:t>
            </a:r>
            <a:r>
              <a:rPr lang="en-US" dirty="0"/>
              <a:t> </a:t>
            </a:r>
          </a:p>
        </p:txBody>
      </p:sp>
      <p:cxnSp>
        <p:nvCxnSpPr>
          <p:cNvPr id="11" name="Straight Arrow Connector 10">
            <a:extLst>
              <a:ext uri="{FF2B5EF4-FFF2-40B4-BE49-F238E27FC236}">
                <a16:creationId xmlns:a16="http://schemas.microsoft.com/office/drawing/2014/main" id="{3E5A2C63-2AD0-48E9-A9CC-27F6991CCA04}"/>
              </a:ext>
            </a:extLst>
          </p:cNvPr>
          <p:cNvCxnSpPr>
            <a:stCxn id="8" idx="3"/>
            <a:endCxn id="7" idx="1"/>
          </p:cNvCxnSpPr>
          <p:nvPr/>
        </p:nvCxnSpPr>
        <p:spPr>
          <a:xfrm flipV="1">
            <a:off x="5642416" y="2861183"/>
            <a:ext cx="345952" cy="173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70E4507C-42E7-4221-AEE7-AF33361FE596}"/>
              </a:ext>
            </a:extLst>
          </p:cNvPr>
          <p:cNvSpPr txBox="1"/>
          <p:nvPr/>
        </p:nvSpPr>
        <p:spPr>
          <a:xfrm>
            <a:off x="1370873" y="6327703"/>
            <a:ext cx="8961107" cy="461665"/>
          </a:xfrm>
          <a:prstGeom prst="rect">
            <a:avLst/>
          </a:prstGeom>
          <a:noFill/>
        </p:spPr>
        <p:txBody>
          <a:bodyPr wrap="none" rtlCol="0">
            <a:spAutoFit/>
          </a:bodyPr>
          <a:lstStyle/>
          <a:p>
            <a:r>
              <a:rPr lang="en-US" dirty="0"/>
              <a:t>Could also write </a:t>
            </a:r>
            <a:r>
              <a:rPr lang="en-US" dirty="0" err="1">
                <a:latin typeface="Consolas" panose="020B0609020204030204" pitchFamily="49" charset="0"/>
              </a:rPr>
              <a:t>userChoice</a:t>
            </a:r>
            <a:r>
              <a:rPr lang="en-US" dirty="0">
                <a:latin typeface="Consolas" panose="020B0609020204030204" pitchFamily="49" charset="0"/>
              </a:rPr>
              <a:t> != 'f' &amp;&amp; </a:t>
            </a:r>
            <a:r>
              <a:rPr lang="en-US" dirty="0" err="1">
                <a:latin typeface="Consolas" panose="020B0609020204030204" pitchFamily="49" charset="0"/>
              </a:rPr>
              <a:t>userChoice</a:t>
            </a:r>
            <a:r>
              <a:rPr lang="en-US" dirty="0">
                <a:latin typeface="Consolas" panose="020B0609020204030204" pitchFamily="49" charset="0"/>
              </a:rPr>
              <a:t> != 'm'</a:t>
            </a:r>
          </a:p>
        </p:txBody>
      </p:sp>
      <p:cxnSp>
        <p:nvCxnSpPr>
          <p:cNvPr id="14" name="Straight Arrow Connector 13">
            <a:extLst>
              <a:ext uri="{FF2B5EF4-FFF2-40B4-BE49-F238E27FC236}">
                <a16:creationId xmlns:a16="http://schemas.microsoft.com/office/drawing/2014/main" id="{568F0684-CAF5-436A-BF76-E93D02E1933C}"/>
              </a:ext>
            </a:extLst>
          </p:cNvPr>
          <p:cNvCxnSpPr/>
          <p:nvPr/>
        </p:nvCxnSpPr>
        <p:spPr>
          <a:xfrm flipV="1">
            <a:off x="6551612" y="5794693"/>
            <a:ext cx="76200" cy="57578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a:extLst>
              <a:ext uri="{FF2B5EF4-FFF2-40B4-BE49-F238E27FC236}">
                <a16:creationId xmlns:a16="http://schemas.microsoft.com/office/drawing/2014/main" id="{2A7A6D97-FB9E-49CC-BD8F-30F76A475B4C}"/>
              </a:ext>
            </a:extLst>
          </p:cNvPr>
          <p:cNvSpPr txBox="1"/>
          <p:nvPr/>
        </p:nvSpPr>
        <p:spPr>
          <a:xfrm>
            <a:off x="3340966" y="3018570"/>
            <a:ext cx="2753446" cy="461665"/>
          </a:xfrm>
          <a:prstGeom prst="rect">
            <a:avLst/>
          </a:prstGeom>
          <a:noFill/>
        </p:spPr>
        <p:txBody>
          <a:bodyPr wrap="none" rtlCol="0">
            <a:spAutoFit/>
          </a:bodyPr>
          <a:lstStyle/>
          <a:p>
            <a:r>
              <a:rPr lang="en-US" dirty="0" err="1"/>
              <a:t>TryParse</a:t>
            </a:r>
            <a:r>
              <a:rPr lang="en-US" dirty="0"/>
              <a:t> succeeded</a:t>
            </a:r>
          </a:p>
        </p:txBody>
      </p:sp>
      <p:cxnSp>
        <p:nvCxnSpPr>
          <p:cNvPr id="18" name="Straight Arrow Connector 17">
            <a:extLst>
              <a:ext uri="{FF2B5EF4-FFF2-40B4-BE49-F238E27FC236}">
                <a16:creationId xmlns:a16="http://schemas.microsoft.com/office/drawing/2014/main" id="{3BD0C851-77E4-49AF-A774-67233FE31295}"/>
              </a:ext>
            </a:extLst>
          </p:cNvPr>
          <p:cNvCxnSpPr>
            <a:cxnSpLocks/>
            <a:stCxn id="17" idx="3"/>
            <a:endCxn id="20" idx="1"/>
          </p:cNvCxnSpPr>
          <p:nvPr/>
        </p:nvCxnSpPr>
        <p:spPr>
          <a:xfrm flipV="1">
            <a:off x="6094412" y="3249402"/>
            <a:ext cx="377443"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0" name="TextBox 19">
            <a:extLst>
              <a:ext uri="{FF2B5EF4-FFF2-40B4-BE49-F238E27FC236}">
                <a16:creationId xmlns:a16="http://schemas.microsoft.com/office/drawing/2014/main" id="{E3C91D68-9152-45F7-BFFF-DC811D41EC6A}"/>
              </a:ext>
            </a:extLst>
          </p:cNvPr>
          <p:cNvSpPr txBox="1"/>
          <p:nvPr/>
        </p:nvSpPr>
        <p:spPr>
          <a:xfrm>
            <a:off x="6471855" y="3033958"/>
            <a:ext cx="1584088" cy="430887"/>
          </a:xfrm>
          <a:prstGeom prst="rect">
            <a:avLst/>
          </a:prstGeom>
          <a:noFill/>
        </p:spPr>
        <p:txBody>
          <a:bodyPr wrap="none" rtlCol="0">
            <a:spAutoFit/>
          </a:bodyPr>
          <a:lstStyle/>
          <a:p>
            <a:r>
              <a:rPr lang="en-US" sz="2200" dirty="0" err="1">
                <a:latin typeface="Consolas" panose="020B0609020204030204" pitchFamily="49" charset="0"/>
              </a:rPr>
              <a:t>validChar</a:t>
            </a:r>
            <a:endParaRPr lang="en-US" sz="2200" dirty="0">
              <a:latin typeface="Consolas" panose="020B0609020204030204" pitchFamily="49" charset="0"/>
            </a:endParaRPr>
          </a:p>
        </p:txBody>
      </p:sp>
    </p:spTree>
    <p:extLst>
      <p:ext uri="{BB962C8B-B14F-4D97-AF65-F5344CB8AC3E}">
        <p14:creationId xmlns:p14="http://schemas.microsoft.com/office/powerpoint/2010/main" val="33754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B814-6282-4075-A22A-DC3ABFDC9E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21C63A1-E39A-4E80-92B5-E2FCBFF8D55C}"/>
              </a:ext>
            </a:extLst>
          </p:cNvPr>
          <p:cNvSpPr>
            <a:spLocks noGrp="1"/>
          </p:cNvSpPr>
          <p:nvPr>
            <p:ph idx="1"/>
          </p:nvPr>
        </p:nvSpPr>
        <p:spPr/>
        <p:txBody>
          <a:bodyPr>
            <a:normAutofit/>
          </a:bodyPr>
          <a:lstStyle/>
          <a:p>
            <a:r>
              <a:rPr lang="en-US" dirty="0"/>
              <a:t>While loops with multiple conditions</a:t>
            </a:r>
          </a:p>
          <a:p>
            <a:r>
              <a:rPr lang="en-US" dirty="0"/>
              <a:t>Classes with Booleans</a:t>
            </a:r>
          </a:p>
          <a:p>
            <a:r>
              <a:rPr lang="en-US" dirty="0"/>
              <a:t>Input validation with objects</a:t>
            </a:r>
          </a:p>
          <a:p>
            <a:r>
              <a:rPr lang="en-US" b="1" dirty="0"/>
              <a:t>While loops in methods</a:t>
            </a:r>
          </a:p>
        </p:txBody>
      </p:sp>
      <p:sp>
        <p:nvSpPr>
          <p:cNvPr id="4" name="Footer Placeholder 3">
            <a:extLst>
              <a:ext uri="{FF2B5EF4-FFF2-40B4-BE49-F238E27FC236}">
                <a16:creationId xmlns:a16="http://schemas.microsoft.com/office/drawing/2014/main" id="{C185642E-D901-43E9-B9EC-3B1DBFC4E326}"/>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278717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9120-0290-4C00-A22A-EE350307E8EA}"/>
              </a:ext>
            </a:extLst>
          </p:cNvPr>
          <p:cNvSpPr>
            <a:spLocks noGrp="1"/>
          </p:cNvSpPr>
          <p:nvPr>
            <p:ph type="title"/>
          </p:nvPr>
        </p:nvSpPr>
        <p:spPr/>
        <p:txBody>
          <a:bodyPr/>
          <a:lstStyle/>
          <a:p>
            <a:r>
              <a:rPr lang="en-US" dirty="0"/>
              <a:t>Loops Inside Methods</a:t>
            </a:r>
          </a:p>
        </p:txBody>
      </p:sp>
      <p:sp>
        <p:nvSpPr>
          <p:cNvPr id="3" name="Content Placeholder 2">
            <a:extLst>
              <a:ext uri="{FF2B5EF4-FFF2-40B4-BE49-F238E27FC236}">
                <a16:creationId xmlns:a16="http://schemas.microsoft.com/office/drawing/2014/main" id="{9E1187AC-BCE4-404D-AB55-7B9EE31FC6EF}"/>
              </a:ext>
            </a:extLst>
          </p:cNvPr>
          <p:cNvSpPr>
            <a:spLocks noGrp="1"/>
          </p:cNvSpPr>
          <p:nvPr>
            <p:ph idx="1"/>
          </p:nvPr>
        </p:nvSpPr>
        <p:spPr>
          <a:xfrm>
            <a:off x="227013" y="1371600"/>
            <a:ext cx="11734800" cy="1618342"/>
          </a:xfrm>
        </p:spPr>
        <p:txBody>
          <a:bodyPr/>
          <a:lstStyle/>
          <a:p>
            <a:r>
              <a:rPr lang="en-US" dirty="0"/>
              <a:t>Input validation is a common task</a:t>
            </a:r>
          </a:p>
          <a:p>
            <a:r>
              <a:rPr lang="en-US" dirty="0"/>
              <a:t>Instead of repeating code, use a method</a:t>
            </a:r>
          </a:p>
        </p:txBody>
      </p:sp>
      <p:sp>
        <p:nvSpPr>
          <p:cNvPr id="4" name="Footer Placeholder 3">
            <a:extLst>
              <a:ext uri="{FF2B5EF4-FFF2-40B4-BE49-F238E27FC236}">
                <a16:creationId xmlns:a16="http://schemas.microsoft.com/office/drawing/2014/main" id="{55D0085C-653B-473C-9A5A-5B97EEA774F7}"/>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4D26BB33-9306-4301-AF62-A63344361D4E}"/>
              </a:ext>
            </a:extLst>
          </p:cNvPr>
          <p:cNvSpPr txBox="1"/>
          <p:nvPr/>
        </p:nvSpPr>
        <p:spPr>
          <a:xfrm>
            <a:off x="1293812" y="2989942"/>
            <a:ext cx="91440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public void </a:t>
            </a:r>
            <a:r>
              <a:rPr lang="en-US" dirty="0" err="1">
                <a:solidFill>
                  <a:srgbClr val="CC9900"/>
                </a:solidFill>
              </a:rPr>
              <a:t>SetLengthFromUser</a:t>
            </a:r>
            <a:r>
              <a:rPr lang="en-US" dirty="0">
                <a:solidFill>
                  <a:schemeClr val="tx1"/>
                </a:solidFill>
              </a:rPr>
              <a:t>()</a:t>
            </a:r>
          </a:p>
          <a:p>
            <a:pPr>
              <a:lnSpc>
                <a:spcPct val="114000"/>
              </a:lnSpc>
            </a:pPr>
            <a:r>
              <a:rPr lang="en-US" dirty="0">
                <a:solidFill>
                  <a:schemeClr val="tx1"/>
                </a:solidFill>
              </a:rPr>
              <a:t>{</a:t>
            </a:r>
          </a:p>
          <a:p>
            <a:pPr>
              <a:lnSpc>
                <a:spcPct val="114000"/>
              </a:lnSpc>
            </a:pPr>
            <a:r>
              <a:rPr lang="en-US" dirty="0">
                <a:solidFill>
                  <a:schemeClr val="tx1"/>
                </a:solidFill>
              </a:rPr>
              <a:t>  </a:t>
            </a:r>
            <a:r>
              <a:rPr lang="en-US" dirty="0"/>
              <a:t>bool</a:t>
            </a:r>
            <a:r>
              <a:rPr lang="en-US" dirty="0">
                <a:solidFill>
                  <a:schemeClr val="tx1"/>
                </a:solidFill>
              </a:rPr>
              <a:t> </a:t>
            </a:r>
            <a:r>
              <a:rPr lang="en-US" dirty="0" err="1">
                <a:solidFill>
                  <a:schemeClr val="tx1"/>
                </a:solidFill>
              </a:rPr>
              <a:t>isInt</a:t>
            </a:r>
            <a:r>
              <a:rPr lang="en-US" dirty="0">
                <a:solidFill>
                  <a:schemeClr val="tx1"/>
                </a:solidFill>
              </a:rPr>
              <a:t>;</a:t>
            </a:r>
          </a:p>
          <a:p>
            <a:pPr>
              <a:lnSpc>
                <a:spcPct val="114000"/>
              </a:lnSpc>
            </a:pPr>
            <a:r>
              <a:rPr lang="en-US" dirty="0"/>
              <a:t>  do</a:t>
            </a:r>
            <a:endParaRPr lang="en-US" dirty="0">
              <a:solidFill>
                <a:schemeClr val="tx1"/>
              </a:solidFill>
            </a:endParaRPr>
          </a:p>
          <a:p>
            <a:pPr>
              <a:lnSpc>
                <a:spcPct val="114000"/>
              </a:lnSpc>
            </a:pPr>
            <a:r>
              <a:rPr lang="en-US" dirty="0">
                <a:solidFill>
                  <a:schemeClr val="tx1"/>
                </a:solidFill>
              </a:rPr>
              <a:t>  {</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"Enter a positive length"</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isInt</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length);</a:t>
            </a:r>
          </a:p>
          <a:p>
            <a:pPr>
              <a:lnSpc>
                <a:spcPct val="114000"/>
              </a:lnSpc>
            </a:pPr>
            <a:r>
              <a:rPr lang="en-US" dirty="0">
                <a:solidFill>
                  <a:schemeClr val="tx1"/>
                </a:solidFill>
              </a:rPr>
              <a:t>  } </a:t>
            </a:r>
            <a:r>
              <a:rPr lang="en-US" dirty="0"/>
              <a:t>while</a:t>
            </a:r>
            <a:r>
              <a:rPr lang="en-US" dirty="0">
                <a:solidFill>
                  <a:schemeClr val="tx1"/>
                </a:solidFill>
              </a:rPr>
              <a:t>(!</a:t>
            </a:r>
            <a:r>
              <a:rPr lang="en-US" dirty="0" err="1">
                <a:solidFill>
                  <a:schemeClr val="tx1"/>
                </a:solidFill>
              </a:rPr>
              <a:t>isInt</a:t>
            </a:r>
            <a:r>
              <a:rPr lang="en-US" dirty="0">
                <a:solidFill>
                  <a:schemeClr val="tx1"/>
                </a:solidFill>
              </a:rPr>
              <a:t> || length &lt; </a:t>
            </a:r>
            <a:r>
              <a:rPr lang="en-US" dirty="0">
                <a:solidFill>
                  <a:srgbClr val="99CC00"/>
                </a:solidFill>
              </a:rPr>
              <a:t>0</a:t>
            </a:r>
            <a:r>
              <a:rPr lang="en-US" dirty="0">
                <a:solidFill>
                  <a:schemeClr val="tx1"/>
                </a:solidFill>
              </a:rPr>
              <a:t>);</a:t>
            </a:r>
          </a:p>
          <a:p>
            <a:pPr>
              <a:lnSpc>
                <a:spcPct val="114000"/>
              </a:lnSpc>
            </a:pPr>
            <a:r>
              <a:rPr lang="en-US" dirty="0">
                <a:solidFill>
                  <a:schemeClr val="tx1"/>
                </a:solidFill>
              </a:rPr>
              <a:t>}</a:t>
            </a:r>
          </a:p>
        </p:txBody>
      </p:sp>
      <p:sp>
        <p:nvSpPr>
          <p:cNvPr id="6" name="TextBox 5">
            <a:extLst>
              <a:ext uri="{FF2B5EF4-FFF2-40B4-BE49-F238E27FC236}">
                <a16:creationId xmlns:a16="http://schemas.microsoft.com/office/drawing/2014/main" id="{871CA1CD-6CA4-4C12-BB9E-8655DF964886}"/>
              </a:ext>
            </a:extLst>
          </p:cNvPr>
          <p:cNvSpPr txBox="1"/>
          <p:nvPr/>
        </p:nvSpPr>
        <p:spPr>
          <a:xfrm>
            <a:off x="4175723" y="2528277"/>
            <a:ext cx="3318537" cy="461665"/>
          </a:xfrm>
          <a:prstGeom prst="rect">
            <a:avLst/>
          </a:prstGeom>
          <a:noFill/>
        </p:spPr>
        <p:txBody>
          <a:bodyPr wrap="none" rtlCol="0">
            <a:spAutoFit/>
          </a:bodyPr>
          <a:lstStyle/>
          <a:p>
            <a:r>
              <a:rPr lang="en-US" dirty="0"/>
              <a:t>Inside class </a:t>
            </a:r>
            <a:r>
              <a:rPr lang="en-US" dirty="0">
                <a:latin typeface="Consolas" panose="020B0609020204030204" pitchFamily="49" charset="0"/>
              </a:rPr>
              <a:t>Rectangle</a:t>
            </a:r>
            <a:r>
              <a:rPr lang="en-US" dirty="0"/>
              <a:t>:</a:t>
            </a:r>
          </a:p>
        </p:txBody>
      </p:sp>
      <p:sp>
        <p:nvSpPr>
          <p:cNvPr id="8" name="TextBox 7">
            <a:extLst>
              <a:ext uri="{FF2B5EF4-FFF2-40B4-BE49-F238E27FC236}">
                <a16:creationId xmlns:a16="http://schemas.microsoft.com/office/drawing/2014/main" id="{58E93521-D656-4DF8-AE94-BE63854E7C01}"/>
              </a:ext>
            </a:extLst>
          </p:cNvPr>
          <p:cNvSpPr txBox="1"/>
          <p:nvPr/>
        </p:nvSpPr>
        <p:spPr>
          <a:xfrm>
            <a:off x="7085012" y="2989942"/>
            <a:ext cx="2819400" cy="830997"/>
          </a:xfrm>
          <a:prstGeom prst="rect">
            <a:avLst/>
          </a:prstGeom>
          <a:noFill/>
        </p:spPr>
        <p:txBody>
          <a:bodyPr wrap="square" rtlCol="0">
            <a:spAutoFit/>
          </a:bodyPr>
          <a:lstStyle/>
          <a:p>
            <a:r>
              <a:rPr lang="en-US" dirty="0"/>
              <a:t>No parameter, gets input from user</a:t>
            </a:r>
          </a:p>
        </p:txBody>
      </p:sp>
      <p:cxnSp>
        <p:nvCxnSpPr>
          <p:cNvPr id="10" name="Straight Arrow Connector 9">
            <a:extLst>
              <a:ext uri="{FF2B5EF4-FFF2-40B4-BE49-F238E27FC236}">
                <a16:creationId xmlns:a16="http://schemas.microsoft.com/office/drawing/2014/main" id="{5D68FD23-F733-4FDF-90FE-D6B98AB5A2EC}"/>
              </a:ext>
            </a:extLst>
          </p:cNvPr>
          <p:cNvCxnSpPr>
            <a:cxnSpLocks/>
            <a:stCxn id="8" idx="1"/>
          </p:cNvCxnSpPr>
          <p:nvPr/>
        </p:nvCxnSpPr>
        <p:spPr>
          <a:xfrm flipH="1" flipV="1">
            <a:off x="6018212" y="3235791"/>
            <a:ext cx="1066800" cy="1696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8A013181-1776-44E8-AE91-8D5A6A1FA684}"/>
              </a:ext>
            </a:extLst>
          </p:cNvPr>
          <p:cNvSpPr txBox="1"/>
          <p:nvPr/>
        </p:nvSpPr>
        <p:spPr>
          <a:xfrm>
            <a:off x="5408612" y="4299210"/>
            <a:ext cx="4591321" cy="461665"/>
          </a:xfrm>
          <a:prstGeom prst="rect">
            <a:avLst/>
          </a:prstGeom>
          <a:noFill/>
        </p:spPr>
        <p:txBody>
          <a:bodyPr wrap="none" rtlCol="0">
            <a:spAutoFit/>
          </a:bodyPr>
          <a:lstStyle/>
          <a:p>
            <a:r>
              <a:rPr lang="en-US" dirty="0"/>
              <a:t>Assign output to instance variable</a:t>
            </a:r>
          </a:p>
        </p:txBody>
      </p:sp>
      <p:cxnSp>
        <p:nvCxnSpPr>
          <p:cNvPr id="13" name="Straight Arrow Connector 12">
            <a:extLst>
              <a:ext uri="{FF2B5EF4-FFF2-40B4-BE49-F238E27FC236}">
                <a16:creationId xmlns:a16="http://schemas.microsoft.com/office/drawing/2014/main" id="{77F1F18C-432A-4093-BB0C-09CF00D961CB}"/>
              </a:ext>
            </a:extLst>
          </p:cNvPr>
          <p:cNvCxnSpPr>
            <a:cxnSpLocks/>
          </p:cNvCxnSpPr>
          <p:nvPr/>
        </p:nvCxnSpPr>
        <p:spPr>
          <a:xfrm>
            <a:off x="8913812" y="4760875"/>
            <a:ext cx="304800" cy="57312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25200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1A68-F085-49C2-A131-37923835FF20}"/>
              </a:ext>
            </a:extLst>
          </p:cNvPr>
          <p:cNvSpPr>
            <a:spLocks noGrp="1"/>
          </p:cNvSpPr>
          <p:nvPr>
            <p:ph type="title"/>
          </p:nvPr>
        </p:nvSpPr>
        <p:spPr/>
        <p:txBody>
          <a:bodyPr/>
          <a:lstStyle/>
          <a:p>
            <a:r>
              <a:rPr lang="en-US" dirty="0"/>
              <a:t>Loops Inside Methods</a:t>
            </a:r>
          </a:p>
        </p:txBody>
      </p:sp>
      <p:sp>
        <p:nvSpPr>
          <p:cNvPr id="3" name="Content Placeholder 2">
            <a:extLst>
              <a:ext uri="{FF2B5EF4-FFF2-40B4-BE49-F238E27FC236}">
                <a16:creationId xmlns:a16="http://schemas.microsoft.com/office/drawing/2014/main" id="{B0EBB0CF-8618-43C7-A92F-82FB3C230033}"/>
              </a:ext>
            </a:extLst>
          </p:cNvPr>
          <p:cNvSpPr>
            <a:spLocks noGrp="1"/>
          </p:cNvSpPr>
          <p:nvPr>
            <p:ph idx="1"/>
          </p:nvPr>
        </p:nvSpPr>
        <p:spPr>
          <a:xfrm>
            <a:off x="227013" y="1371600"/>
            <a:ext cx="11734800" cy="1447800"/>
          </a:xfrm>
        </p:spPr>
        <p:txBody>
          <a:bodyPr/>
          <a:lstStyle/>
          <a:p>
            <a:r>
              <a:rPr lang="en-US" dirty="0"/>
              <a:t>Loop can depend on object attributes</a:t>
            </a:r>
          </a:p>
          <a:p>
            <a:r>
              <a:rPr lang="en-US" dirty="0"/>
              <a:t>Example: “Draw” a rectangle using symbols in the console</a:t>
            </a:r>
          </a:p>
        </p:txBody>
      </p:sp>
      <p:sp>
        <p:nvSpPr>
          <p:cNvPr id="4" name="Footer Placeholder 3">
            <a:extLst>
              <a:ext uri="{FF2B5EF4-FFF2-40B4-BE49-F238E27FC236}">
                <a16:creationId xmlns:a16="http://schemas.microsoft.com/office/drawing/2014/main" id="{686336B4-FFC8-4309-B4DD-A58E280FB071}"/>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B18746E5-8B2D-45A9-8A48-08D1F4D7EF26}"/>
              </a:ext>
            </a:extLst>
          </p:cNvPr>
          <p:cNvSpPr txBox="1"/>
          <p:nvPr/>
        </p:nvSpPr>
        <p:spPr>
          <a:xfrm>
            <a:off x="1446212" y="2673800"/>
            <a:ext cx="5943600" cy="3816429"/>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t>public void </a:t>
            </a:r>
            <a:r>
              <a:rPr lang="en-US" dirty="0" err="1">
                <a:solidFill>
                  <a:srgbClr val="CC9900"/>
                </a:solidFill>
              </a:rPr>
              <a:t>DrawInConsole</a:t>
            </a:r>
            <a:r>
              <a:rPr lang="en-US" dirty="0">
                <a:solidFill>
                  <a:schemeClr val="tx1"/>
                </a:solidFill>
              </a:rPr>
              <a:t>()</a:t>
            </a:r>
          </a:p>
          <a:p>
            <a:r>
              <a:rPr lang="en-US" dirty="0">
                <a:solidFill>
                  <a:schemeClr val="tx1"/>
                </a:solidFill>
              </a:rPr>
              <a:t>{</a:t>
            </a:r>
          </a:p>
          <a:p>
            <a:r>
              <a:rPr lang="en-US" dirty="0">
                <a:solidFill>
                  <a:schemeClr val="tx1"/>
                </a:solidFill>
              </a:rPr>
              <a:t>  </a:t>
            </a:r>
            <a:r>
              <a:rPr lang="en-US" dirty="0"/>
              <a:t>int</a:t>
            </a:r>
            <a:r>
              <a:rPr lang="en-US" dirty="0">
                <a:solidFill>
                  <a:schemeClr val="tx1"/>
                </a:solidFill>
              </a:rPr>
              <a:t> counter = </a:t>
            </a:r>
            <a:r>
              <a:rPr lang="en-US" dirty="0">
                <a:solidFill>
                  <a:srgbClr val="99CC00"/>
                </a:solidFill>
              </a:rPr>
              <a:t>1</a:t>
            </a:r>
            <a:r>
              <a:rPr lang="en-US" dirty="0">
                <a:solidFill>
                  <a:schemeClr val="tx1"/>
                </a:solidFill>
              </a:rPr>
              <a:t>;</a:t>
            </a:r>
          </a:p>
          <a:p>
            <a:r>
              <a:rPr lang="en-US" dirty="0"/>
              <a:t>  while</a:t>
            </a:r>
            <a:r>
              <a:rPr lang="en-US" dirty="0">
                <a:solidFill>
                  <a:schemeClr val="tx1"/>
                </a:solidFill>
              </a:rPr>
              <a:t>(counter &lt;= width * length)</a:t>
            </a:r>
          </a:p>
          <a:p>
            <a:r>
              <a:rPr lang="en-US" dirty="0">
                <a:solidFill>
                  <a:schemeClr val="tx1"/>
                </a:solidFill>
              </a:rPr>
              <a:t>  {</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a:t>
            </a:r>
            <a:r>
              <a:rPr lang="en-US" dirty="0">
                <a:solidFill>
                  <a:schemeClr val="tx1"/>
                </a:solidFill>
              </a:rPr>
              <a:t>(</a:t>
            </a:r>
            <a:r>
              <a:rPr lang="en-US" dirty="0">
                <a:solidFill>
                  <a:srgbClr val="FF5050"/>
                </a:solidFill>
              </a:rPr>
              <a:t>" * "</a:t>
            </a:r>
            <a:r>
              <a:rPr lang="en-US" dirty="0">
                <a:solidFill>
                  <a:schemeClr val="tx1"/>
                </a:solidFill>
              </a:rPr>
              <a:t>);</a:t>
            </a:r>
          </a:p>
          <a:p>
            <a:r>
              <a:rPr lang="en-US" dirty="0">
                <a:solidFill>
                  <a:schemeClr val="tx1"/>
                </a:solidFill>
              </a:rPr>
              <a:t>    </a:t>
            </a:r>
            <a:r>
              <a:rPr lang="en-US" dirty="0"/>
              <a:t>if</a:t>
            </a:r>
            <a:r>
              <a:rPr lang="en-US" dirty="0">
                <a:solidFill>
                  <a:schemeClr val="tx1"/>
                </a:solidFill>
              </a:rPr>
              <a:t>(counter % width == </a:t>
            </a:r>
            <a:r>
              <a:rPr lang="en-US" dirty="0">
                <a:solidFill>
                  <a:srgbClr val="99CC00"/>
                </a:solidFill>
              </a:rPr>
              <a:t>0</a:t>
            </a:r>
            <a:r>
              <a:rPr lang="en-US" dirty="0">
                <a:solidFill>
                  <a:schemeClr val="tx1"/>
                </a:solidFill>
              </a:rPr>
              <a:t>)</a:t>
            </a:r>
          </a:p>
          <a:p>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p>
          <a:p>
            <a:r>
              <a:rPr lang="en-US" dirty="0">
                <a:solidFill>
                  <a:schemeClr val="tx1"/>
                </a:solidFill>
              </a:rPr>
              <a:t>    counter++;</a:t>
            </a:r>
          </a:p>
          <a:p>
            <a:r>
              <a:rPr lang="en-US" dirty="0">
                <a:solidFill>
                  <a:schemeClr val="tx1"/>
                </a:solidFill>
              </a:rPr>
              <a:t>  }</a:t>
            </a:r>
          </a:p>
          <a:p>
            <a:r>
              <a:rPr lang="en-US" dirty="0">
                <a:solidFill>
                  <a:schemeClr val="tx1"/>
                </a:solidFill>
              </a:rPr>
              <a:t>}</a:t>
            </a:r>
          </a:p>
        </p:txBody>
      </p:sp>
      <p:sp>
        <p:nvSpPr>
          <p:cNvPr id="6" name="TextBox 5">
            <a:extLst>
              <a:ext uri="{FF2B5EF4-FFF2-40B4-BE49-F238E27FC236}">
                <a16:creationId xmlns:a16="http://schemas.microsoft.com/office/drawing/2014/main" id="{09150ACB-3B88-4F09-A869-1906855ABED3}"/>
              </a:ext>
            </a:extLst>
          </p:cNvPr>
          <p:cNvSpPr txBox="1"/>
          <p:nvPr/>
        </p:nvSpPr>
        <p:spPr>
          <a:xfrm>
            <a:off x="7913603" y="3623102"/>
            <a:ext cx="3733800" cy="830997"/>
          </a:xfrm>
          <a:prstGeom prst="rect">
            <a:avLst/>
          </a:prstGeom>
          <a:noFill/>
        </p:spPr>
        <p:txBody>
          <a:bodyPr wrap="square" rtlCol="0">
            <a:spAutoFit/>
          </a:bodyPr>
          <a:lstStyle/>
          <a:p>
            <a:r>
              <a:rPr lang="en-US" dirty="0"/>
              <a:t>Total number of </a:t>
            </a:r>
            <a:r>
              <a:rPr lang="en-US" dirty="0">
                <a:latin typeface="Consolas" panose="020B0609020204030204" pitchFamily="49" charset="0"/>
              </a:rPr>
              <a:t>*</a:t>
            </a:r>
            <a:r>
              <a:rPr lang="en-US" dirty="0"/>
              <a:t> to draw: Area of rectangle</a:t>
            </a:r>
          </a:p>
        </p:txBody>
      </p:sp>
      <p:cxnSp>
        <p:nvCxnSpPr>
          <p:cNvPr id="8" name="Straight Arrow Connector 7">
            <a:extLst>
              <a:ext uri="{FF2B5EF4-FFF2-40B4-BE49-F238E27FC236}">
                <a16:creationId xmlns:a16="http://schemas.microsoft.com/office/drawing/2014/main" id="{F03C9471-5D21-44C6-A5BF-8C40084A7A32}"/>
              </a:ext>
            </a:extLst>
          </p:cNvPr>
          <p:cNvCxnSpPr>
            <a:cxnSpLocks/>
          </p:cNvCxnSpPr>
          <p:nvPr/>
        </p:nvCxnSpPr>
        <p:spPr>
          <a:xfrm flipH="1">
            <a:off x="6856412" y="3886200"/>
            <a:ext cx="10668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F824C228-7D6F-4B60-A8FC-F3D6F998DA8D}"/>
              </a:ext>
            </a:extLst>
          </p:cNvPr>
          <p:cNvSpPr txBox="1"/>
          <p:nvPr/>
        </p:nvSpPr>
        <p:spPr>
          <a:xfrm>
            <a:off x="7808912" y="4717197"/>
            <a:ext cx="3733800" cy="830997"/>
          </a:xfrm>
          <a:prstGeom prst="rect">
            <a:avLst/>
          </a:prstGeom>
          <a:noFill/>
        </p:spPr>
        <p:txBody>
          <a:bodyPr wrap="square" rtlCol="0">
            <a:spAutoFit/>
          </a:bodyPr>
          <a:lstStyle/>
          <a:p>
            <a:r>
              <a:rPr lang="en-US" dirty="0"/>
              <a:t>Each line should end after printing </a:t>
            </a:r>
            <a:r>
              <a:rPr lang="en-US" dirty="0">
                <a:latin typeface="Consolas" panose="020B0609020204030204" pitchFamily="49" charset="0"/>
              </a:rPr>
              <a:t>width</a:t>
            </a:r>
            <a:r>
              <a:rPr lang="en-US" dirty="0"/>
              <a:t> asterisks</a:t>
            </a:r>
          </a:p>
        </p:txBody>
      </p:sp>
      <p:cxnSp>
        <p:nvCxnSpPr>
          <p:cNvPr id="10" name="Straight Arrow Connector 9">
            <a:extLst>
              <a:ext uri="{FF2B5EF4-FFF2-40B4-BE49-F238E27FC236}">
                <a16:creationId xmlns:a16="http://schemas.microsoft.com/office/drawing/2014/main" id="{789F76F0-54B2-4EBB-BD5B-2E93FD9B42BE}"/>
              </a:ext>
            </a:extLst>
          </p:cNvPr>
          <p:cNvCxnSpPr>
            <a:cxnSpLocks/>
          </p:cNvCxnSpPr>
          <p:nvPr/>
        </p:nvCxnSpPr>
        <p:spPr>
          <a:xfrm flipH="1">
            <a:off x="5922962" y="4924481"/>
            <a:ext cx="18669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D255E824-90E6-4E8E-A681-729C60931A17}"/>
              </a:ext>
            </a:extLst>
          </p:cNvPr>
          <p:cNvSpPr txBox="1"/>
          <p:nvPr/>
        </p:nvSpPr>
        <p:spPr>
          <a:xfrm>
            <a:off x="6323012" y="3052713"/>
            <a:ext cx="3786614" cy="461665"/>
          </a:xfrm>
          <a:prstGeom prst="rect">
            <a:avLst/>
          </a:prstGeom>
          <a:noFill/>
        </p:spPr>
        <p:txBody>
          <a:bodyPr wrap="none" rtlCol="0">
            <a:spAutoFit/>
          </a:bodyPr>
          <a:lstStyle/>
          <a:p>
            <a:r>
              <a:rPr lang="en-US" dirty="0"/>
              <a:t>Initial value must be 1, not 0</a:t>
            </a:r>
          </a:p>
        </p:txBody>
      </p:sp>
      <p:cxnSp>
        <p:nvCxnSpPr>
          <p:cNvPr id="13" name="Straight Arrow Connector 12">
            <a:extLst>
              <a:ext uri="{FF2B5EF4-FFF2-40B4-BE49-F238E27FC236}">
                <a16:creationId xmlns:a16="http://schemas.microsoft.com/office/drawing/2014/main" id="{C63EDFC5-61E9-4E65-B599-A14EEFDD07E9}"/>
              </a:ext>
            </a:extLst>
          </p:cNvPr>
          <p:cNvCxnSpPr>
            <a:cxnSpLocks/>
          </p:cNvCxnSpPr>
          <p:nvPr/>
        </p:nvCxnSpPr>
        <p:spPr>
          <a:xfrm flipH="1">
            <a:off x="4418012" y="3276600"/>
            <a:ext cx="1905000" cy="25043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3659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471B-DD82-48EB-8530-71E85E5D86C3}"/>
              </a:ext>
            </a:extLst>
          </p:cNvPr>
          <p:cNvSpPr>
            <a:spLocks noGrp="1"/>
          </p:cNvSpPr>
          <p:nvPr>
            <p:ph type="title"/>
          </p:nvPr>
        </p:nvSpPr>
        <p:spPr/>
        <p:txBody>
          <a:bodyPr/>
          <a:lstStyle/>
          <a:p>
            <a:r>
              <a:rPr lang="en-US" dirty="0"/>
              <a:t>Loops Using Methods</a:t>
            </a:r>
          </a:p>
        </p:txBody>
      </p:sp>
      <p:sp>
        <p:nvSpPr>
          <p:cNvPr id="3" name="Content Placeholder 2">
            <a:extLst>
              <a:ext uri="{FF2B5EF4-FFF2-40B4-BE49-F238E27FC236}">
                <a16:creationId xmlns:a16="http://schemas.microsoft.com/office/drawing/2014/main" id="{96CED7C1-5DD9-461E-AF7B-9D44F0459049}"/>
              </a:ext>
            </a:extLst>
          </p:cNvPr>
          <p:cNvSpPr>
            <a:spLocks noGrp="1"/>
          </p:cNvSpPr>
          <p:nvPr>
            <p:ph idx="1"/>
          </p:nvPr>
        </p:nvSpPr>
        <p:spPr/>
        <p:txBody>
          <a:bodyPr/>
          <a:lstStyle/>
          <a:p>
            <a:r>
              <a:rPr lang="en-US" dirty="0"/>
              <a:t>Methods can return Boolean values</a:t>
            </a:r>
          </a:p>
          <a:p>
            <a:r>
              <a:rPr lang="en-US" dirty="0"/>
              <a:t>Other code can use return value to control a loop</a:t>
            </a:r>
          </a:p>
          <a:p>
            <a:r>
              <a:rPr lang="en-US" dirty="0"/>
              <a:t>Example: Comparing </a:t>
            </a:r>
            <a:r>
              <a:rPr lang="en-US" dirty="0">
                <a:latin typeface="Consolas" panose="020B0609020204030204" pitchFamily="49" charset="0"/>
              </a:rPr>
              <a:t>Time</a:t>
            </a:r>
            <a:r>
              <a:rPr lang="en-US" dirty="0"/>
              <a:t> objects</a:t>
            </a:r>
          </a:p>
          <a:p>
            <a:pPr lvl="1"/>
            <a:r>
              <a:rPr lang="en-US" dirty="0"/>
              <a:t>We already wrote </a:t>
            </a:r>
            <a:r>
              <a:rPr lang="en-US" dirty="0" err="1">
                <a:latin typeface="Consolas" panose="020B0609020204030204" pitchFamily="49" charset="0"/>
              </a:rPr>
              <a:t>GetTotalSeconds</a:t>
            </a:r>
            <a:r>
              <a:rPr lang="en-US" dirty="0">
                <a:latin typeface="Consolas" panose="020B0609020204030204" pitchFamily="49" charset="0"/>
              </a:rPr>
              <a:t>()</a:t>
            </a:r>
          </a:p>
          <a:p>
            <a:pPr lvl="1"/>
            <a:r>
              <a:rPr lang="en-US" dirty="0"/>
              <a:t>Define </a:t>
            </a:r>
            <a:r>
              <a:rPr lang="en-US" dirty="0" err="1">
                <a:latin typeface="Consolas" panose="020B0609020204030204" pitchFamily="49" charset="0"/>
              </a:rPr>
              <a:t>ComesBefore</a:t>
            </a:r>
            <a:r>
              <a:rPr lang="en-US" dirty="0"/>
              <a:t> method to decide if this </a:t>
            </a:r>
            <a:r>
              <a:rPr lang="en-US" dirty="0">
                <a:latin typeface="Consolas" panose="020B0609020204030204" pitchFamily="49" charset="0"/>
              </a:rPr>
              <a:t>Time</a:t>
            </a:r>
            <a:r>
              <a:rPr lang="en-US" dirty="0"/>
              <a:t> object comes before another</a:t>
            </a:r>
          </a:p>
        </p:txBody>
      </p:sp>
      <p:sp>
        <p:nvSpPr>
          <p:cNvPr id="4" name="Footer Placeholder 3">
            <a:extLst>
              <a:ext uri="{FF2B5EF4-FFF2-40B4-BE49-F238E27FC236}">
                <a16:creationId xmlns:a16="http://schemas.microsoft.com/office/drawing/2014/main" id="{E4ECA37D-916A-4A8C-8E8C-55880FD53381}"/>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4C40AE9C-C707-4286-90EE-F0113B490B55}"/>
              </a:ext>
            </a:extLst>
          </p:cNvPr>
          <p:cNvSpPr txBox="1"/>
          <p:nvPr/>
        </p:nvSpPr>
        <p:spPr>
          <a:xfrm>
            <a:off x="989012" y="4686694"/>
            <a:ext cx="9067800" cy="1599412"/>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3000"/>
              </a:lnSpc>
            </a:pPr>
            <a:r>
              <a:rPr lang="en-US" dirty="0"/>
              <a:t>public bool</a:t>
            </a:r>
            <a:r>
              <a:rPr lang="en-US" dirty="0">
                <a:solidFill>
                  <a:schemeClr val="tx1"/>
                </a:solidFill>
              </a:rPr>
              <a:t> </a:t>
            </a:r>
            <a:r>
              <a:rPr lang="en-US" dirty="0" err="1">
                <a:solidFill>
                  <a:srgbClr val="CC9900"/>
                </a:solidFill>
              </a:rPr>
              <a:t>ComesBefore</a:t>
            </a:r>
            <a:r>
              <a:rPr lang="en-US" dirty="0">
                <a:solidFill>
                  <a:schemeClr val="tx1"/>
                </a:solidFill>
              </a:rPr>
              <a:t>(</a:t>
            </a:r>
            <a:r>
              <a:rPr lang="en-US" dirty="0">
                <a:solidFill>
                  <a:srgbClr val="66FFCC"/>
                </a:solidFill>
              </a:rPr>
              <a:t>Time</a:t>
            </a:r>
            <a:r>
              <a:rPr lang="en-US" dirty="0">
                <a:solidFill>
                  <a:schemeClr val="tx1"/>
                </a:solidFill>
              </a:rPr>
              <a:t> </a:t>
            </a:r>
            <a:r>
              <a:rPr lang="en-US" dirty="0" err="1">
                <a:solidFill>
                  <a:schemeClr val="tx1"/>
                </a:solidFill>
              </a:rPr>
              <a:t>otherTime</a:t>
            </a:r>
            <a:r>
              <a:rPr lang="en-US" dirty="0">
                <a:solidFill>
                  <a:schemeClr val="tx1"/>
                </a:solidFill>
              </a:rPr>
              <a:t>)</a:t>
            </a:r>
          </a:p>
          <a:p>
            <a:pPr>
              <a:lnSpc>
                <a:spcPct val="113000"/>
              </a:lnSpc>
            </a:pPr>
            <a:r>
              <a:rPr lang="en-US" dirty="0">
                <a:solidFill>
                  <a:schemeClr val="tx1"/>
                </a:solidFill>
              </a:rPr>
              <a:t>{</a:t>
            </a:r>
          </a:p>
          <a:p>
            <a:pPr>
              <a:lnSpc>
                <a:spcPct val="113000"/>
              </a:lnSpc>
            </a:pPr>
            <a:r>
              <a:rPr lang="en-US" dirty="0">
                <a:solidFill>
                  <a:srgbClr val="9933FF"/>
                </a:solidFill>
              </a:rPr>
              <a:t>  return</a:t>
            </a:r>
            <a:r>
              <a:rPr lang="en-US" dirty="0">
                <a:solidFill>
                  <a:schemeClr val="tx1"/>
                </a:solidFill>
              </a:rPr>
              <a:t> </a:t>
            </a:r>
            <a:r>
              <a:rPr lang="en-US" dirty="0" err="1">
                <a:solidFill>
                  <a:srgbClr val="CC9900"/>
                </a:solidFill>
              </a:rPr>
              <a:t>GetTotalSeconds</a:t>
            </a:r>
            <a:r>
              <a:rPr lang="en-US" dirty="0">
                <a:solidFill>
                  <a:schemeClr val="tx1"/>
                </a:solidFill>
              </a:rPr>
              <a:t>() &lt; </a:t>
            </a:r>
            <a:r>
              <a:rPr lang="en-US" dirty="0" err="1">
                <a:solidFill>
                  <a:schemeClr val="tx1"/>
                </a:solidFill>
              </a:rPr>
              <a:t>otherTime.</a:t>
            </a:r>
            <a:r>
              <a:rPr lang="en-US" dirty="0" err="1">
                <a:solidFill>
                  <a:srgbClr val="CC9900"/>
                </a:solidFill>
              </a:rPr>
              <a:t>GetTotalSeconds</a:t>
            </a:r>
            <a:r>
              <a:rPr lang="en-US" dirty="0">
                <a:solidFill>
                  <a:schemeClr val="tx1"/>
                </a:solidFill>
              </a:rPr>
              <a:t>();</a:t>
            </a:r>
          </a:p>
          <a:p>
            <a:pPr>
              <a:lnSpc>
                <a:spcPct val="113000"/>
              </a:lnSpc>
            </a:pPr>
            <a:r>
              <a:rPr lang="en-US" dirty="0">
                <a:solidFill>
                  <a:schemeClr val="tx1"/>
                </a:solidFill>
              </a:rPr>
              <a:t>}</a:t>
            </a:r>
          </a:p>
        </p:txBody>
      </p:sp>
    </p:spTree>
    <p:extLst>
      <p:ext uri="{BB962C8B-B14F-4D97-AF65-F5344CB8AC3E}">
        <p14:creationId xmlns:p14="http://schemas.microsoft.com/office/powerpoint/2010/main" val="31966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0061-E800-45BD-BC8F-A34D1B9FCC32}"/>
              </a:ext>
            </a:extLst>
          </p:cNvPr>
          <p:cNvSpPr>
            <a:spLocks noGrp="1"/>
          </p:cNvSpPr>
          <p:nvPr>
            <p:ph type="title"/>
          </p:nvPr>
        </p:nvSpPr>
        <p:spPr/>
        <p:txBody>
          <a:bodyPr/>
          <a:lstStyle/>
          <a:p>
            <a:r>
              <a:rPr lang="en-US" dirty="0"/>
              <a:t>Loops Using Methods</a:t>
            </a:r>
          </a:p>
        </p:txBody>
      </p:sp>
      <p:sp>
        <p:nvSpPr>
          <p:cNvPr id="3" name="Content Placeholder 2">
            <a:extLst>
              <a:ext uri="{FF2B5EF4-FFF2-40B4-BE49-F238E27FC236}">
                <a16:creationId xmlns:a16="http://schemas.microsoft.com/office/drawing/2014/main" id="{0E883457-490B-47DE-AF12-668FD02383D0}"/>
              </a:ext>
            </a:extLst>
          </p:cNvPr>
          <p:cNvSpPr>
            <a:spLocks noGrp="1"/>
          </p:cNvSpPr>
          <p:nvPr>
            <p:ph idx="1"/>
          </p:nvPr>
        </p:nvSpPr>
        <p:spPr>
          <a:xfrm>
            <a:off x="227013" y="1371600"/>
            <a:ext cx="11734800" cy="1828800"/>
          </a:xfrm>
        </p:spPr>
        <p:txBody>
          <a:bodyPr/>
          <a:lstStyle/>
          <a:p>
            <a:r>
              <a:rPr lang="en-US" dirty="0"/>
              <a:t>Ask the user to enter a </a:t>
            </a:r>
            <a:r>
              <a:rPr lang="en-US" dirty="0">
                <a:latin typeface="Consolas" panose="020B0609020204030204" pitchFamily="49" charset="0"/>
              </a:rPr>
              <a:t>Time</a:t>
            </a:r>
            <a:r>
              <a:rPr lang="en-US" dirty="0"/>
              <a:t> less than a certain maximum</a:t>
            </a:r>
          </a:p>
          <a:p>
            <a:pPr lvl="1"/>
            <a:r>
              <a:rPr lang="en-US" dirty="0"/>
              <a:t>Use user input to construct a </a:t>
            </a:r>
            <a:r>
              <a:rPr lang="en-US" dirty="0">
                <a:latin typeface="Consolas" panose="020B0609020204030204" pitchFamily="49" charset="0"/>
              </a:rPr>
              <a:t>Time</a:t>
            </a:r>
            <a:r>
              <a:rPr lang="en-US" dirty="0"/>
              <a:t> object</a:t>
            </a:r>
          </a:p>
          <a:p>
            <a:pPr lvl="1"/>
            <a:r>
              <a:rPr lang="en-US" dirty="0"/>
              <a:t>Use </a:t>
            </a:r>
            <a:r>
              <a:rPr lang="en-US" dirty="0" err="1">
                <a:latin typeface="Consolas" panose="020B0609020204030204" pitchFamily="49" charset="0"/>
              </a:rPr>
              <a:t>ComesBefore</a:t>
            </a:r>
            <a:r>
              <a:rPr lang="en-US" dirty="0"/>
              <a:t> to determine whether to prompt user again</a:t>
            </a:r>
          </a:p>
        </p:txBody>
      </p:sp>
      <p:sp>
        <p:nvSpPr>
          <p:cNvPr id="4" name="Footer Placeholder 3">
            <a:extLst>
              <a:ext uri="{FF2B5EF4-FFF2-40B4-BE49-F238E27FC236}">
                <a16:creationId xmlns:a16="http://schemas.microsoft.com/office/drawing/2014/main" id="{C7B8A443-02D7-4BF5-AEBA-7648C1405A16}"/>
              </a:ext>
            </a:extLst>
          </p:cNvPr>
          <p:cNvSpPr>
            <a:spLocks noGrp="1"/>
          </p:cNvSpPr>
          <p:nvPr>
            <p:ph type="ftr" sz="quarter" idx="11"/>
          </p:nvPr>
        </p:nvSpPr>
        <p:spPr/>
        <p:txBody>
          <a:bodyPr/>
          <a:lstStyle/>
          <a:p>
            <a:r>
              <a:rPr lang="en-US"/>
              <a:t>CSCI 1301</a:t>
            </a:r>
          </a:p>
        </p:txBody>
      </p:sp>
      <p:sp>
        <p:nvSpPr>
          <p:cNvPr id="6" name="TextBox 5">
            <a:extLst>
              <a:ext uri="{FF2B5EF4-FFF2-40B4-BE49-F238E27FC236}">
                <a16:creationId xmlns:a16="http://schemas.microsoft.com/office/drawing/2014/main" id="{6863C151-BC72-4300-8408-5AD238D53D6C}"/>
              </a:ext>
            </a:extLst>
          </p:cNvPr>
          <p:cNvSpPr txBox="1"/>
          <p:nvPr/>
        </p:nvSpPr>
        <p:spPr>
          <a:xfrm>
            <a:off x="989012" y="3200400"/>
            <a:ext cx="9448800" cy="2462213"/>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dirty="0">
                <a:solidFill>
                  <a:srgbClr val="66FFCC"/>
                </a:solidFill>
              </a:rPr>
              <a:t>Time</a:t>
            </a:r>
            <a:r>
              <a:rPr lang="en-US" dirty="0">
                <a:solidFill>
                  <a:schemeClr val="tx1"/>
                </a:solidFill>
              </a:rPr>
              <a:t> </a:t>
            </a:r>
            <a:r>
              <a:rPr lang="en-US" dirty="0" err="1">
                <a:solidFill>
                  <a:schemeClr val="tx1"/>
                </a:solidFill>
              </a:rPr>
              <a:t>maximumTime</a:t>
            </a:r>
            <a:r>
              <a:rPr lang="en-US" dirty="0">
                <a:solidFill>
                  <a:schemeClr val="tx1"/>
                </a:solidFill>
              </a:rPr>
              <a:t> = </a:t>
            </a:r>
            <a:r>
              <a:rPr lang="en-US" dirty="0"/>
              <a:t>new</a:t>
            </a:r>
            <a:r>
              <a:rPr lang="en-US" dirty="0">
                <a:solidFill>
                  <a:schemeClr val="tx1"/>
                </a:solidFill>
              </a:rPr>
              <a:t> </a:t>
            </a:r>
            <a:r>
              <a:rPr lang="en-US" dirty="0">
                <a:solidFill>
                  <a:srgbClr val="66FFCC"/>
                </a:solidFill>
              </a:rPr>
              <a:t>Time</a:t>
            </a:r>
            <a:r>
              <a:rPr lang="en-US" dirty="0">
                <a:solidFill>
                  <a:schemeClr val="tx1"/>
                </a:solidFill>
              </a:rPr>
              <a:t>(</a:t>
            </a:r>
            <a:r>
              <a:rPr lang="en-US" dirty="0">
                <a:solidFill>
                  <a:srgbClr val="99CC00"/>
                </a:solidFill>
              </a:rPr>
              <a:t>2</a:t>
            </a:r>
            <a:r>
              <a:rPr lang="en-US" dirty="0">
                <a:solidFill>
                  <a:schemeClr val="tx1"/>
                </a:solidFill>
              </a:rPr>
              <a:t>, </a:t>
            </a:r>
            <a:r>
              <a:rPr lang="en-US" dirty="0">
                <a:solidFill>
                  <a:srgbClr val="99CC00"/>
                </a:solidFill>
              </a:rPr>
              <a:t>45</a:t>
            </a:r>
            <a:r>
              <a:rPr lang="en-US" dirty="0">
                <a:solidFill>
                  <a:schemeClr val="tx1"/>
                </a:solidFill>
              </a:rPr>
              <a:t>, </a:t>
            </a:r>
            <a:r>
              <a:rPr lang="en-US" dirty="0">
                <a:solidFill>
                  <a:srgbClr val="99CC00"/>
                </a:solidFill>
              </a:rPr>
              <a:t>0</a:t>
            </a:r>
            <a:r>
              <a:rPr lang="en-US" dirty="0">
                <a:solidFill>
                  <a:schemeClr val="tx1"/>
                </a:solidFill>
              </a:rPr>
              <a:t>);</a:t>
            </a:r>
          </a:p>
          <a:p>
            <a:pPr>
              <a:lnSpc>
                <a:spcPct val="100000"/>
              </a:lnSpc>
            </a:pPr>
            <a:r>
              <a:rPr lang="en-US" dirty="0">
                <a:solidFill>
                  <a:srgbClr val="66FFCC"/>
                </a:solidFill>
              </a:rPr>
              <a:t>Time</a:t>
            </a:r>
            <a:r>
              <a:rPr lang="en-US" dirty="0">
                <a:solidFill>
                  <a:schemeClr val="tx1"/>
                </a:solidFill>
              </a:rPr>
              <a:t> </a:t>
            </a:r>
            <a:r>
              <a:rPr lang="en-US" dirty="0" err="1">
                <a:solidFill>
                  <a:schemeClr val="tx1"/>
                </a:solidFill>
              </a:rPr>
              <a:t>userTime</a:t>
            </a:r>
            <a:r>
              <a:rPr lang="en-US" dirty="0">
                <a:solidFill>
                  <a:schemeClr val="tx1"/>
                </a:solidFill>
              </a:rPr>
              <a:t>;</a:t>
            </a:r>
          </a:p>
          <a:p>
            <a:pPr>
              <a:lnSpc>
                <a:spcPct val="100000"/>
              </a:lnSpc>
            </a:pPr>
            <a:r>
              <a:rPr lang="en-US" dirty="0"/>
              <a:t>do</a:t>
            </a:r>
          </a:p>
          <a:p>
            <a:pPr>
              <a:lnSpc>
                <a:spcPct val="100000"/>
              </a:lnSpc>
            </a:pPr>
            <a:r>
              <a:rPr lang="en-US" dirty="0">
                <a:solidFill>
                  <a:schemeClr val="tx1"/>
                </a:solidFill>
              </a:rPr>
              <a:t>{</a:t>
            </a:r>
          </a:p>
          <a:p>
            <a:pPr>
              <a:lnSpc>
                <a:spcPct val="100000"/>
              </a:lnSpc>
            </a:pPr>
            <a:r>
              <a:rPr lang="en-US" dirty="0">
                <a:solidFill>
                  <a:schemeClr val="tx1"/>
                </a:solidFill>
              </a:rPr>
              <a:t>  </a:t>
            </a:r>
            <a:r>
              <a:rPr lang="en-US" dirty="0">
                <a:solidFill>
                  <a:srgbClr val="92D050"/>
                </a:solidFill>
              </a:rPr>
              <a:t>//Prompt user for input of hours, minutes, and seconds</a:t>
            </a:r>
          </a:p>
          <a:p>
            <a:pPr>
              <a:lnSpc>
                <a:spcPct val="100000"/>
              </a:lnSpc>
            </a:pPr>
            <a:r>
              <a:rPr lang="en-US" dirty="0">
                <a:solidFill>
                  <a:schemeClr val="tx1"/>
                </a:solidFill>
              </a:rPr>
              <a:t>  </a:t>
            </a:r>
            <a:r>
              <a:rPr lang="en-US" dirty="0" err="1">
                <a:solidFill>
                  <a:schemeClr val="tx1"/>
                </a:solidFill>
              </a:rPr>
              <a:t>userTime</a:t>
            </a:r>
            <a:r>
              <a:rPr lang="en-US" dirty="0">
                <a:solidFill>
                  <a:schemeClr val="tx1"/>
                </a:solidFill>
              </a:rPr>
              <a:t> = </a:t>
            </a:r>
            <a:r>
              <a:rPr lang="en-US" dirty="0"/>
              <a:t>new</a:t>
            </a:r>
            <a:r>
              <a:rPr lang="en-US" dirty="0">
                <a:solidFill>
                  <a:schemeClr val="tx1"/>
                </a:solidFill>
              </a:rPr>
              <a:t> </a:t>
            </a:r>
            <a:r>
              <a:rPr lang="en-US" dirty="0">
                <a:solidFill>
                  <a:srgbClr val="66FFCC"/>
                </a:solidFill>
              </a:rPr>
              <a:t>Time</a:t>
            </a:r>
            <a:r>
              <a:rPr lang="en-US" dirty="0">
                <a:solidFill>
                  <a:schemeClr val="tx1"/>
                </a:solidFill>
              </a:rPr>
              <a:t>(hours, minutes, seconds);</a:t>
            </a:r>
            <a:endParaRPr lang="en-US" dirty="0"/>
          </a:p>
          <a:p>
            <a:pPr>
              <a:lnSpc>
                <a:spcPct val="100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userTime.</a:t>
            </a:r>
            <a:r>
              <a:rPr lang="en-US" dirty="0" err="1">
                <a:solidFill>
                  <a:srgbClr val="CC9900"/>
                </a:solidFill>
              </a:rPr>
              <a:t>ComesBefore</a:t>
            </a:r>
            <a:r>
              <a:rPr lang="en-US" dirty="0">
                <a:solidFill>
                  <a:schemeClr val="tx1"/>
                </a:solidFill>
              </a:rPr>
              <a:t>(</a:t>
            </a:r>
            <a:r>
              <a:rPr lang="en-US" dirty="0" err="1">
                <a:solidFill>
                  <a:schemeClr val="tx1"/>
                </a:solidFill>
              </a:rPr>
              <a:t>maximumTime</a:t>
            </a:r>
            <a:r>
              <a:rPr lang="en-US" dirty="0">
                <a:solidFill>
                  <a:schemeClr val="tx1"/>
                </a:solidFill>
              </a:rPr>
              <a:t>));</a:t>
            </a:r>
          </a:p>
        </p:txBody>
      </p:sp>
      <p:sp>
        <p:nvSpPr>
          <p:cNvPr id="7" name="TextBox 6">
            <a:extLst>
              <a:ext uri="{FF2B5EF4-FFF2-40B4-BE49-F238E27FC236}">
                <a16:creationId xmlns:a16="http://schemas.microsoft.com/office/drawing/2014/main" id="{99CBBB3A-4467-4244-B87D-7507DE30A84E}"/>
              </a:ext>
            </a:extLst>
          </p:cNvPr>
          <p:cNvSpPr txBox="1"/>
          <p:nvPr/>
        </p:nvSpPr>
        <p:spPr>
          <a:xfrm>
            <a:off x="2585792" y="5894687"/>
            <a:ext cx="6255239" cy="461665"/>
          </a:xfrm>
          <a:prstGeom prst="rect">
            <a:avLst/>
          </a:prstGeom>
          <a:noFill/>
        </p:spPr>
        <p:txBody>
          <a:bodyPr wrap="none" rtlCol="0">
            <a:spAutoFit/>
          </a:bodyPr>
          <a:lstStyle/>
          <a:p>
            <a:r>
              <a:rPr lang="en-US" dirty="0"/>
              <a:t>Keep looping until </a:t>
            </a:r>
            <a:r>
              <a:rPr lang="en-US" dirty="0" err="1">
                <a:latin typeface="Consolas" panose="020B0609020204030204" pitchFamily="49" charset="0"/>
              </a:rPr>
              <a:t>ComesBefore</a:t>
            </a:r>
            <a:r>
              <a:rPr lang="en-US" dirty="0"/>
              <a:t> returns </a:t>
            </a:r>
            <a:r>
              <a:rPr lang="en-US" dirty="0">
                <a:latin typeface="Consolas" panose="020B0609020204030204" pitchFamily="49" charset="0"/>
              </a:rPr>
              <a:t>true</a:t>
            </a:r>
          </a:p>
        </p:txBody>
      </p:sp>
      <p:cxnSp>
        <p:nvCxnSpPr>
          <p:cNvPr id="9" name="Straight Arrow Connector 8">
            <a:extLst>
              <a:ext uri="{FF2B5EF4-FFF2-40B4-BE49-F238E27FC236}">
                <a16:creationId xmlns:a16="http://schemas.microsoft.com/office/drawing/2014/main" id="{CC92D5C0-99F5-43DD-AC51-4C7818CF5B1F}"/>
              </a:ext>
            </a:extLst>
          </p:cNvPr>
          <p:cNvCxnSpPr/>
          <p:nvPr/>
        </p:nvCxnSpPr>
        <p:spPr>
          <a:xfrm flipV="1">
            <a:off x="3122612" y="5562600"/>
            <a:ext cx="0" cy="3810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1359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62AB14-FF82-4167-990D-F4B20B8D1169}"/>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A0A0D2AF-5DA4-4BD9-9BBC-6AD769069C9A}"/>
              </a:ext>
            </a:extLst>
          </p:cNvPr>
          <p:cNvSpPr txBox="1"/>
          <p:nvPr/>
        </p:nvSpPr>
        <p:spPr>
          <a:xfrm>
            <a:off x="1141412" y="212969"/>
            <a:ext cx="9220200" cy="6247864"/>
          </a:xfrm>
          <a:prstGeom prst="rect">
            <a:avLst/>
          </a:prstGeom>
          <a:solidFill>
            <a:schemeClr val="bg1">
              <a:lumMod val="85000"/>
              <a:lumOff val="15000"/>
            </a:schemeClr>
          </a:solidFill>
        </p:spPr>
        <p:txBody>
          <a:bodyPr wrap="square" rtlCol="0">
            <a:spAutoFit/>
          </a:bodyPr>
          <a:lstStyle>
            <a:defPPr>
              <a:defRPr lang="en-US"/>
            </a:defPPr>
            <a:lvl1pPr>
              <a:lnSpc>
                <a:spcPct val="113000"/>
              </a:lnSpc>
              <a:defRPr sz="2200">
                <a:solidFill>
                  <a:srgbClr val="0099FF"/>
                </a:solidFill>
                <a:latin typeface="Consolas" panose="020B0609020204030204" pitchFamily="49" charset="0"/>
              </a:defRPr>
            </a:lvl1pPr>
          </a:lstStyle>
          <a:p>
            <a:pPr>
              <a:lnSpc>
                <a:spcPct val="100000"/>
              </a:lnSpc>
            </a:pPr>
            <a:r>
              <a:rPr lang="en-US" sz="2000" dirty="0">
                <a:solidFill>
                  <a:srgbClr val="66FFCC"/>
                </a:solidFill>
              </a:rPr>
              <a:t>Time</a:t>
            </a:r>
            <a:r>
              <a:rPr lang="en-US" sz="2000" dirty="0">
                <a:solidFill>
                  <a:schemeClr val="tx1"/>
                </a:solidFill>
              </a:rPr>
              <a:t> </a:t>
            </a:r>
            <a:r>
              <a:rPr lang="en-US" sz="2000" dirty="0" err="1">
                <a:solidFill>
                  <a:schemeClr val="tx1"/>
                </a:solidFill>
              </a:rPr>
              <a:t>maximumTime</a:t>
            </a:r>
            <a:r>
              <a:rPr lang="en-US" sz="2000" dirty="0">
                <a:solidFill>
                  <a:schemeClr val="tx1"/>
                </a:solidFill>
              </a:rPr>
              <a:t> = </a:t>
            </a:r>
            <a:r>
              <a:rPr lang="en-US" sz="2000" dirty="0"/>
              <a:t>new</a:t>
            </a:r>
            <a:r>
              <a:rPr lang="en-US" sz="2000" dirty="0">
                <a:solidFill>
                  <a:schemeClr val="tx1"/>
                </a:solidFill>
              </a:rPr>
              <a:t> </a:t>
            </a:r>
            <a:r>
              <a:rPr lang="en-US" sz="2000" dirty="0">
                <a:solidFill>
                  <a:srgbClr val="66FFCC"/>
                </a:solidFill>
              </a:rPr>
              <a:t>Time</a:t>
            </a:r>
            <a:r>
              <a:rPr lang="en-US" sz="2000" dirty="0">
                <a:solidFill>
                  <a:schemeClr val="tx1"/>
                </a:solidFill>
              </a:rPr>
              <a:t>(</a:t>
            </a:r>
            <a:r>
              <a:rPr lang="en-US" sz="2000" dirty="0">
                <a:solidFill>
                  <a:srgbClr val="99CC00"/>
                </a:solidFill>
              </a:rPr>
              <a:t>2</a:t>
            </a:r>
            <a:r>
              <a:rPr lang="en-US" sz="2000" dirty="0">
                <a:solidFill>
                  <a:schemeClr val="tx1"/>
                </a:solidFill>
              </a:rPr>
              <a:t>, </a:t>
            </a:r>
            <a:r>
              <a:rPr lang="en-US" sz="2000" dirty="0">
                <a:solidFill>
                  <a:srgbClr val="99CC00"/>
                </a:solidFill>
              </a:rPr>
              <a:t>45</a:t>
            </a:r>
            <a:r>
              <a:rPr lang="en-US" sz="2000" dirty="0">
                <a:solidFill>
                  <a:schemeClr val="tx1"/>
                </a:solidFill>
              </a:rPr>
              <a:t>, </a:t>
            </a:r>
            <a:r>
              <a:rPr lang="en-US" sz="2000" dirty="0">
                <a:solidFill>
                  <a:srgbClr val="99CC00"/>
                </a:solidFill>
              </a:rPr>
              <a:t>0</a:t>
            </a:r>
            <a:r>
              <a:rPr lang="en-US" sz="2000" dirty="0">
                <a:solidFill>
                  <a:schemeClr val="tx1"/>
                </a:solidFill>
              </a:rPr>
              <a:t>);</a:t>
            </a:r>
          </a:p>
          <a:p>
            <a:pPr>
              <a:lnSpc>
                <a:spcPct val="100000"/>
              </a:lnSpc>
            </a:pPr>
            <a:r>
              <a:rPr lang="en-US" sz="2000" dirty="0">
                <a:solidFill>
                  <a:srgbClr val="66FFCC"/>
                </a:solidFill>
              </a:rPr>
              <a:t>Time</a:t>
            </a:r>
            <a:r>
              <a:rPr lang="en-US" sz="2000" dirty="0">
                <a:solidFill>
                  <a:schemeClr val="tx1"/>
                </a:solidFill>
              </a:rPr>
              <a:t> </a:t>
            </a:r>
            <a:r>
              <a:rPr lang="en-US" sz="2000" dirty="0" err="1">
                <a:solidFill>
                  <a:schemeClr val="tx1"/>
                </a:solidFill>
              </a:rPr>
              <a:t>userTime</a:t>
            </a:r>
            <a:r>
              <a:rPr lang="en-US" sz="2000" dirty="0">
                <a:solidFill>
                  <a:schemeClr val="tx1"/>
                </a:solidFill>
              </a:rPr>
              <a:t>;</a:t>
            </a:r>
          </a:p>
          <a:p>
            <a:pPr>
              <a:lnSpc>
                <a:spcPct val="100000"/>
              </a:lnSpc>
            </a:pPr>
            <a:r>
              <a:rPr lang="en-US" sz="2000" dirty="0"/>
              <a:t>do</a:t>
            </a:r>
          </a:p>
          <a:p>
            <a:pPr>
              <a:lnSpc>
                <a:spcPct val="100000"/>
              </a:lnSpc>
            </a:pPr>
            <a:r>
              <a:rPr lang="en-US" sz="2000" dirty="0">
                <a:solidFill>
                  <a:schemeClr val="tx1"/>
                </a:solidFill>
              </a:rPr>
              <a:t>{</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WriteLine</a:t>
            </a:r>
            <a:r>
              <a:rPr lang="en-US" sz="2000" dirty="0">
                <a:solidFill>
                  <a:schemeClr val="tx1"/>
                </a:solidFill>
              </a:rPr>
              <a:t>(</a:t>
            </a:r>
            <a:r>
              <a:rPr lang="en-US" sz="2000" dirty="0">
                <a:solidFill>
                  <a:srgbClr val="FF5050"/>
                </a:solidFill>
              </a:rPr>
              <a:t>$"Enter a time less than </a:t>
            </a:r>
            <a:r>
              <a:rPr lang="en-US" sz="2000" dirty="0">
                <a:solidFill>
                  <a:srgbClr val="99CCFF"/>
                </a:solidFill>
              </a:rPr>
              <a:t>{</a:t>
            </a:r>
            <a:r>
              <a:rPr lang="en-US" sz="2000" dirty="0" err="1">
                <a:solidFill>
                  <a:srgbClr val="99CCFF"/>
                </a:solidFill>
              </a:rPr>
              <a:t>maximumTime</a:t>
            </a:r>
            <a:r>
              <a:rPr lang="en-US" sz="2000" dirty="0">
                <a:solidFill>
                  <a:srgbClr val="99CCFF"/>
                </a:solidFill>
              </a:rPr>
              <a:t>}</a:t>
            </a:r>
            <a:r>
              <a:rPr lang="en-US" sz="2000" dirty="0">
                <a:solidFill>
                  <a:srgbClr val="FF5050"/>
                </a:solidFill>
              </a:rPr>
              <a:t>"</a:t>
            </a:r>
            <a:r>
              <a:rPr lang="en-US" sz="2000" dirty="0">
                <a:solidFill>
                  <a:schemeClr val="tx1"/>
                </a:solidFill>
              </a:rPr>
              <a:t>);</a:t>
            </a:r>
          </a:p>
          <a:p>
            <a:pPr>
              <a:lnSpc>
                <a:spcPct val="100000"/>
              </a:lnSpc>
            </a:pPr>
            <a:r>
              <a:rPr lang="en-US" sz="2000" dirty="0">
                <a:solidFill>
                  <a:schemeClr val="tx1"/>
                </a:solidFill>
              </a:rPr>
              <a:t>  </a:t>
            </a:r>
            <a:r>
              <a:rPr lang="en-US" sz="2000" dirty="0"/>
              <a:t>int</a:t>
            </a:r>
            <a:r>
              <a:rPr lang="en-US" sz="2000" dirty="0">
                <a:solidFill>
                  <a:schemeClr val="tx1"/>
                </a:solidFill>
              </a:rPr>
              <a:t> hours, minutes, seconds;</a:t>
            </a:r>
          </a:p>
          <a:p>
            <a:pPr>
              <a:lnSpc>
                <a:spcPct val="100000"/>
              </a:lnSpc>
            </a:pPr>
            <a:r>
              <a:rPr lang="en-US" sz="2000" dirty="0">
                <a:solidFill>
                  <a:schemeClr val="tx1"/>
                </a:solidFill>
              </a:rPr>
              <a:t>  </a:t>
            </a:r>
            <a:r>
              <a:rPr lang="en-US" sz="2000" dirty="0"/>
              <a:t>do</a:t>
            </a:r>
          </a:p>
          <a:p>
            <a:pPr>
              <a:lnSpc>
                <a:spcPct val="100000"/>
              </a:lnSpc>
            </a:pPr>
            <a:r>
              <a:rPr lang="en-US" sz="2000" dirty="0">
                <a:solidFill>
                  <a:schemeClr val="tx1"/>
                </a:solidFill>
              </a:rPr>
              <a:t>  {</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a:t>
            </a:r>
            <a:r>
              <a:rPr lang="en-US" sz="2000" dirty="0">
                <a:solidFill>
                  <a:schemeClr val="tx1"/>
                </a:solidFill>
              </a:rPr>
              <a:t>(</a:t>
            </a:r>
            <a:r>
              <a:rPr lang="en-US" sz="2000" dirty="0">
                <a:solidFill>
                  <a:srgbClr val="FF5050"/>
                </a:solidFill>
              </a:rPr>
              <a:t>"Enter the hours: "</a:t>
            </a:r>
            <a:r>
              <a:rPr lang="en-US" sz="2000" dirty="0">
                <a:solidFill>
                  <a:schemeClr val="tx1"/>
                </a:solidFill>
              </a:rPr>
              <a:t>);</a:t>
            </a:r>
          </a:p>
          <a:p>
            <a:pPr>
              <a:lnSpc>
                <a:spcPct val="100000"/>
              </a:lnSpc>
            </a:pPr>
            <a:r>
              <a:rPr lang="en-US" sz="2000" dirty="0">
                <a:solidFill>
                  <a:schemeClr val="tx1"/>
                </a:solidFill>
              </a:rPr>
              <a:t>  } </a:t>
            </a:r>
            <a:r>
              <a:rPr lang="en-US" sz="2000" dirty="0"/>
              <a:t>while</a:t>
            </a:r>
            <a:r>
              <a:rPr lang="en-US" sz="2000" dirty="0">
                <a:solidFill>
                  <a:schemeClr val="tx1"/>
                </a:solidFill>
              </a:rPr>
              <a:t>(!</a:t>
            </a:r>
            <a:r>
              <a:rPr lang="en-US" sz="2000" dirty="0" err="1"/>
              <a:t>int</a:t>
            </a:r>
            <a:r>
              <a:rPr lang="en-US" sz="2000" dirty="0" err="1">
                <a:solidFill>
                  <a:schemeClr val="tx1"/>
                </a:solidFill>
              </a:rPr>
              <a:t>.</a:t>
            </a:r>
            <a:r>
              <a:rPr lang="en-US" sz="2000" dirty="0" err="1">
                <a:solidFill>
                  <a:srgbClr val="CC9900"/>
                </a:solidFill>
              </a:rPr>
              <a:t>TryParse</a:t>
            </a:r>
            <a:r>
              <a:rPr lang="en-US" sz="2000" dirty="0">
                <a:solidFill>
                  <a:schemeClr val="tx1"/>
                </a:solidFill>
              </a:rPr>
              <a:t>(</a:t>
            </a:r>
            <a:r>
              <a:rPr lang="en-US" sz="2000" dirty="0" err="1">
                <a:solidFill>
                  <a:srgbClr val="66FFCC"/>
                </a:solidFill>
              </a:rPr>
              <a:t>Console</a:t>
            </a:r>
            <a:r>
              <a:rPr lang="en-US" sz="2000" dirty="0" err="1">
                <a:solidFill>
                  <a:schemeClr val="tx1"/>
                </a:solidFill>
              </a:rPr>
              <a:t>.</a:t>
            </a:r>
            <a:r>
              <a:rPr lang="en-US" sz="2000" dirty="0" err="1">
                <a:solidFill>
                  <a:srgbClr val="CC9900"/>
                </a:solidFill>
              </a:rPr>
              <a:t>ReadLine</a:t>
            </a:r>
            <a:r>
              <a:rPr lang="en-US" sz="2000" dirty="0">
                <a:solidFill>
                  <a:schemeClr val="tx1"/>
                </a:solidFill>
              </a:rPr>
              <a:t>(), </a:t>
            </a:r>
            <a:r>
              <a:rPr lang="en-US" sz="2000" dirty="0"/>
              <a:t>out</a:t>
            </a:r>
            <a:r>
              <a:rPr lang="en-US" sz="2000" dirty="0">
                <a:solidFill>
                  <a:schemeClr val="tx1"/>
                </a:solidFill>
              </a:rPr>
              <a:t> hours));</a:t>
            </a:r>
          </a:p>
          <a:p>
            <a:pPr>
              <a:lnSpc>
                <a:spcPct val="100000"/>
              </a:lnSpc>
            </a:pPr>
            <a:r>
              <a:rPr lang="en-US" sz="2000" dirty="0">
                <a:solidFill>
                  <a:schemeClr val="tx1"/>
                </a:solidFill>
              </a:rPr>
              <a:t>  </a:t>
            </a:r>
            <a:r>
              <a:rPr lang="en-US" sz="2000" dirty="0"/>
              <a:t>do</a:t>
            </a:r>
          </a:p>
          <a:p>
            <a:pPr>
              <a:lnSpc>
                <a:spcPct val="100000"/>
              </a:lnSpc>
            </a:pPr>
            <a:r>
              <a:rPr lang="en-US" sz="2000" dirty="0">
                <a:solidFill>
                  <a:schemeClr val="tx1"/>
                </a:solidFill>
              </a:rPr>
              <a:t>  {</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a:t>
            </a:r>
            <a:r>
              <a:rPr lang="en-US" sz="2000" dirty="0">
                <a:solidFill>
                  <a:schemeClr val="tx1"/>
                </a:solidFill>
              </a:rPr>
              <a:t>(</a:t>
            </a:r>
            <a:r>
              <a:rPr lang="en-US" sz="2000" dirty="0">
                <a:solidFill>
                  <a:srgbClr val="FF5050"/>
                </a:solidFill>
              </a:rPr>
              <a:t>"Enter the minutes: "</a:t>
            </a:r>
            <a:r>
              <a:rPr lang="en-US" sz="2000" dirty="0">
                <a:solidFill>
                  <a:schemeClr val="tx1"/>
                </a:solidFill>
              </a:rPr>
              <a:t>);</a:t>
            </a:r>
          </a:p>
          <a:p>
            <a:pPr>
              <a:lnSpc>
                <a:spcPct val="100000"/>
              </a:lnSpc>
            </a:pPr>
            <a:r>
              <a:rPr lang="en-US" sz="2000" dirty="0">
                <a:solidFill>
                  <a:schemeClr val="tx1"/>
                </a:solidFill>
              </a:rPr>
              <a:t>  } </a:t>
            </a:r>
            <a:r>
              <a:rPr lang="en-US" sz="2000" dirty="0"/>
              <a:t>while</a:t>
            </a:r>
            <a:r>
              <a:rPr lang="en-US" sz="2000" dirty="0">
                <a:solidFill>
                  <a:schemeClr val="tx1"/>
                </a:solidFill>
              </a:rPr>
              <a:t>(!</a:t>
            </a:r>
            <a:r>
              <a:rPr lang="en-US" sz="2000" dirty="0" err="1"/>
              <a:t>int</a:t>
            </a:r>
            <a:r>
              <a:rPr lang="en-US" sz="2000" dirty="0" err="1">
                <a:solidFill>
                  <a:schemeClr val="tx1"/>
                </a:solidFill>
              </a:rPr>
              <a:t>.</a:t>
            </a:r>
            <a:r>
              <a:rPr lang="en-US" sz="2000" dirty="0" err="1">
                <a:solidFill>
                  <a:srgbClr val="CC9900"/>
                </a:solidFill>
              </a:rPr>
              <a:t>TryParse</a:t>
            </a:r>
            <a:r>
              <a:rPr lang="en-US" sz="2000" dirty="0">
                <a:solidFill>
                  <a:schemeClr val="tx1"/>
                </a:solidFill>
              </a:rPr>
              <a:t>(</a:t>
            </a:r>
            <a:r>
              <a:rPr lang="en-US" sz="2000" dirty="0" err="1">
                <a:solidFill>
                  <a:srgbClr val="66FFCC"/>
                </a:solidFill>
              </a:rPr>
              <a:t>Console</a:t>
            </a:r>
            <a:r>
              <a:rPr lang="en-US" sz="2000" dirty="0" err="1">
                <a:solidFill>
                  <a:schemeClr val="tx1"/>
                </a:solidFill>
              </a:rPr>
              <a:t>.</a:t>
            </a:r>
            <a:r>
              <a:rPr lang="en-US" sz="2000" dirty="0" err="1">
                <a:solidFill>
                  <a:srgbClr val="CC9900"/>
                </a:solidFill>
              </a:rPr>
              <a:t>ReadLine</a:t>
            </a:r>
            <a:r>
              <a:rPr lang="en-US" sz="2000" dirty="0">
                <a:solidFill>
                  <a:schemeClr val="tx1"/>
                </a:solidFill>
              </a:rPr>
              <a:t>(), </a:t>
            </a:r>
            <a:r>
              <a:rPr lang="en-US" sz="2000" dirty="0"/>
              <a:t>out</a:t>
            </a:r>
            <a:r>
              <a:rPr lang="en-US" sz="2000" dirty="0">
                <a:solidFill>
                  <a:schemeClr val="tx1"/>
                </a:solidFill>
              </a:rPr>
              <a:t> minutes));</a:t>
            </a:r>
          </a:p>
          <a:p>
            <a:pPr>
              <a:lnSpc>
                <a:spcPct val="100000"/>
              </a:lnSpc>
            </a:pPr>
            <a:r>
              <a:rPr lang="en-US" sz="2000" dirty="0">
                <a:solidFill>
                  <a:schemeClr val="tx1"/>
                </a:solidFill>
              </a:rPr>
              <a:t>  </a:t>
            </a:r>
            <a:r>
              <a:rPr lang="en-US" sz="2000" dirty="0"/>
              <a:t>do</a:t>
            </a:r>
          </a:p>
          <a:p>
            <a:pPr>
              <a:lnSpc>
                <a:spcPct val="100000"/>
              </a:lnSpc>
            </a:pPr>
            <a:r>
              <a:rPr lang="en-US" sz="2000" dirty="0">
                <a:solidFill>
                  <a:schemeClr val="tx1"/>
                </a:solidFill>
              </a:rPr>
              <a:t>  {</a:t>
            </a:r>
          </a:p>
          <a:p>
            <a:pPr>
              <a:lnSpc>
                <a:spcPct val="100000"/>
              </a:lnSpc>
            </a:pPr>
            <a:r>
              <a:rPr lang="en-US" sz="2000" dirty="0">
                <a:solidFill>
                  <a:schemeClr val="tx1"/>
                </a:solidFill>
              </a:rPr>
              <a:t>    </a:t>
            </a:r>
            <a:r>
              <a:rPr lang="en-US" sz="2000" dirty="0" err="1">
                <a:solidFill>
                  <a:srgbClr val="66FFCC"/>
                </a:solidFill>
              </a:rPr>
              <a:t>Console</a:t>
            </a:r>
            <a:r>
              <a:rPr lang="en-US" sz="2000" dirty="0" err="1">
                <a:solidFill>
                  <a:schemeClr val="tx1"/>
                </a:solidFill>
              </a:rPr>
              <a:t>.</a:t>
            </a:r>
            <a:r>
              <a:rPr lang="en-US" sz="2000" dirty="0" err="1">
                <a:solidFill>
                  <a:srgbClr val="CC9900"/>
                </a:solidFill>
              </a:rPr>
              <a:t>Write</a:t>
            </a:r>
            <a:r>
              <a:rPr lang="en-US" sz="2000" dirty="0">
                <a:solidFill>
                  <a:schemeClr val="tx1"/>
                </a:solidFill>
              </a:rPr>
              <a:t>(</a:t>
            </a:r>
            <a:r>
              <a:rPr lang="en-US" sz="2000" dirty="0">
                <a:solidFill>
                  <a:srgbClr val="FF5050"/>
                </a:solidFill>
              </a:rPr>
              <a:t>"Enter the seconds: "</a:t>
            </a:r>
            <a:r>
              <a:rPr lang="en-US" sz="2000" dirty="0">
                <a:solidFill>
                  <a:schemeClr val="tx1"/>
                </a:solidFill>
              </a:rPr>
              <a:t>);</a:t>
            </a:r>
          </a:p>
          <a:p>
            <a:pPr>
              <a:lnSpc>
                <a:spcPct val="100000"/>
              </a:lnSpc>
            </a:pPr>
            <a:r>
              <a:rPr lang="en-US" sz="2000" dirty="0">
                <a:solidFill>
                  <a:schemeClr val="tx1"/>
                </a:solidFill>
              </a:rPr>
              <a:t>  } </a:t>
            </a:r>
            <a:r>
              <a:rPr lang="en-US" sz="2000" dirty="0"/>
              <a:t>while</a:t>
            </a:r>
            <a:r>
              <a:rPr lang="en-US" sz="2000" dirty="0">
                <a:solidFill>
                  <a:schemeClr val="tx1"/>
                </a:solidFill>
              </a:rPr>
              <a:t>(!</a:t>
            </a:r>
            <a:r>
              <a:rPr lang="en-US" sz="2000" dirty="0" err="1"/>
              <a:t>int</a:t>
            </a:r>
            <a:r>
              <a:rPr lang="en-US" sz="2000" dirty="0" err="1">
                <a:solidFill>
                  <a:schemeClr val="tx1"/>
                </a:solidFill>
              </a:rPr>
              <a:t>.</a:t>
            </a:r>
            <a:r>
              <a:rPr lang="en-US" sz="2000" dirty="0" err="1">
                <a:solidFill>
                  <a:srgbClr val="CC9900"/>
                </a:solidFill>
              </a:rPr>
              <a:t>TryParse</a:t>
            </a:r>
            <a:r>
              <a:rPr lang="en-US" sz="2000" dirty="0">
                <a:solidFill>
                  <a:schemeClr val="tx1"/>
                </a:solidFill>
              </a:rPr>
              <a:t>(</a:t>
            </a:r>
            <a:r>
              <a:rPr lang="en-US" sz="2000" dirty="0" err="1">
                <a:solidFill>
                  <a:srgbClr val="66FFCC"/>
                </a:solidFill>
              </a:rPr>
              <a:t>Console</a:t>
            </a:r>
            <a:r>
              <a:rPr lang="en-US" sz="2000" dirty="0" err="1">
                <a:solidFill>
                  <a:schemeClr val="tx1"/>
                </a:solidFill>
              </a:rPr>
              <a:t>.</a:t>
            </a:r>
            <a:r>
              <a:rPr lang="en-US" sz="2000" dirty="0" err="1">
                <a:solidFill>
                  <a:srgbClr val="CC9900"/>
                </a:solidFill>
              </a:rPr>
              <a:t>ReadLine</a:t>
            </a:r>
            <a:r>
              <a:rPr lang="en-US" sz="2000" dirty="0">
                <a:solidFill>
                  <a:schemeClr val="tx1"/>
                </a:solidFill>
              </a:rPr>
              <a:t>(), </a:t>
            </a:r>
            <a:r>
              <a:rPr lang="en-US" sz="2000" dirty="0"/>
              <a:t>out</a:t>
            </a:r>
            <a:r>
              <a:rPr lang="en-US" sz="2000" dirty="0">
                <a:solidFill>
                  <a:schemeClr val="tx1"/>
                </a:solidFill>
              </a:rPr>
              <a:t> seconds));</a:t>
            </a:r>
          </a:p>
          <a:p>
            <a:pPr>
              <a:lnSpc>
                <a:spcPct val="100000"/>
              </a:lnSpc>
            </a:pPr>
            <a:r>
              <a:rPr lang="en-US" sz="2000" dirty="0">
                <a:solidFill>
                  <a:schemeClr val="tx1"/>
                </a:solidFill>
              </a:rPr>
              <a:t>  </a:t>
            </a:r>
            <a:r>
              <a:rPr lang="en-US" sz="2000" dirty="0" err="1">
                <a:solidFill>
                  <a:schemeClr val="tx1"/>
                </a:solidFill>
              </a:rPr>
              <a:t>userTime</a:t>
            </a:r>
            <a:r>
              <a:rPr lang="en-US" sz="2000" dirty="0">
                <a:solidFill>
                  <a:schemeClr val="tx1"/>
                </a:solidFill>
              </a:rPr>
              <a:t> = </a:t>
            </a:r>
            <a:r>
              <a:rPr lang="en-US" sz="2000" dirty="0"/>
              <a:t>new</a:t>
            </a:r>
            <a:r>
              <a:rPr lang="en-US" sz="2000" dirty="0">
                <a:solidFill>
                  <a:schemeClr val="tx1"/>
                </a:solidFill>
              </a:rPr>
              <a:t> </a:t>
            </a:r>
            <a:r>
              <a:rPr lang="en-US" sz="2000" dirty="0">
                <a:solidFill>
                  <a:srgbClr val="66FFCC"/>
                </a:solidFill>
              </a:rPr>
              <a:t>Time</a:t>
            </a:r>
            <a:r>
              <a:rPr lang="en-US" sz="2000" dirty="0">
                <a:solidFill>
                  <a:schemeClr val="tx1"/>
                </a:solidFill>
              </a:rPr>
              <a:t>(hours, minutes, seconds);</a:t>
            </a:r>
            <a:endParaRPr lang="en-US" sz="2000" dirty="0"/>
          </a:p>
          <a:p>
            <a:pPr>
              <a:lnSpc>
                <a:spcPct val="100000"/>
              </a:lnSpc>
            </a:pPr>
            <a:r>
              <a:rPr lang="en-US" sz="2000" dirty="0">
                <a:solidFill>
                  <a:schemeClr val="tx1"/>
                </a:solidFill>
              </a:rPr>
              <a:t>} </a:t>
            </a:r>
            <a:r>
              <a:rPr lang="en-US" sz="2000" dirty="0"/>
              <a:t>while</a:t>
            </a:r>
            <a:r>
              <a:rPr lang="en-US" sz="2000" dirty="0">
                <a:solidFill>
                  <a:schemeClr val="tx1"/>
                </a:solidFill>
              </a:rPr>
              <a:t>(!</a:t>
            </a:r>
            <a:r>
              <a:rPr lang="en-US" sz="2000" dirty="0" err="1">
                <a:solidFill>
                  <a:schemeClr val="tx1"/>
                </a:solidFill>
              </a:rPr>
              <a:t>userTime.</a:t>
            </a:r>
            <a:r>
              <a:rPr lang="en-US" sz="2000" dirty="0" err="1">
                <a:solidFill>
                  <a:srgbClr val="CC9900"/>
                </a:solidFill>
              </a:rPr>
              <a:t>ComesBefore</a:t>
            </a:r>
            <a:r>
              <a:rPr lang="en-US" sz="2000" dirty="0">
                <a:solidFill>
                  <a:schemeClr val="tx1"/>
                </a:solidFill>
              </a:rPr>
              <a:t>(</a:t>
            </a:r>
            <a:r>
              <a:rPr lang="en-US" sz="2000" dirty="0" err="1">
                <a:solidFill>
                  <a:schemeClr val="tx1"/>
                </a:solidFill>
              </a:rPr>
              <a:t>maximumTime</a:t>
            </a:r>
            <a:r>
              <a:rPr lang="en-US" sz="2000" dirty="0">
                <a:solidFill>
                  <a:schemeClr val="tx1"/>
                </a:solidFill>
              </a:rPr>
              <a:t>));</a:t>
            </a:r>
          </a:p>
        </p:txBody>
      </p:sp>
      <p:sp>
        <p:nvSpPr>
          <p:cNvPr id="7" name="TextBox 6">
            <a:extLst>
              <a:ext uri="{FF2B5EF4-FFF2-40B4-BE49-F238E27FC236}">
                <a16:creationId xmlns:a16="http://schemas.microsoft.com/office/drawing/2014/main" id="{3225A0EA-1D59-4B32-B796-D8CE7C94304D}"/>
              </a:ext>
            </a:extLst>
          </p:cNvPr>
          <p:cNvSpPr txBox="1"/>
          <p:nvPr/>
        </p:nvSpPr>
        <p:spPr>
          <a:xfrm>
            <a:off x="8130171" y="3336901"/>
            <a:ext cx="4037013" cy="830997"/>
          </a:xfrm>
          <a:prstGeom prst="rect">
            <a:avLst/>
          </a:prstGeom>
          <a:noFill/>
        </p:spPr>
        <p:txBody>
          <a:bodyPr wrap="square" rtlCol="0">
            <a:spAutoFit/>
          </a:bodyPr>
          <a:lstStyle/>
          <a:p>
            <a:r>
              <a:rPr lang="en-US" dirty="0"/>
              <a:t>Return value of </a:t>
            </a:r>
            <a:r>
              <a:rPr lang="en-US" dirty="0" err="1">
                <a:latin typeface="Consolas" panose="020B0609020204030204" pitchFamily="49" charset="0"/>
              </a:rPr>
              <a:t>TryParse</a:t>
            </a:r>
            <a:r>
              <a:rPr lang="en-US" dirty="0"/>
              <a:t> can be used in loop condition</a:t>
            </a:r>
          </a:p>
        </p:txBody>
      </p:sp>
      <p:cxnSp>
        <p:nvCxnSpPr>
          <p:cNvPr id="9" name="Straight Arrow Connector 8">
            <a:extLst>
              <a:ext uri="{FF2B5EF4-FFF2-40B4-BE49-F238E27FC236}">
                <a16:creationId xmlns:a16="http://schemas.microsoft.com/office/drawing/2014/main" id="{245D7577-3FCE-4907-BD1F-F0DB00DC5AE3}"/>
              </a:ext>
            </a:extLst>
          </p:cNvPr>
          <p:cNvCxnSpPr>
            <a:stCxn id="7" idx="1"/>
          </p:cNvCxnSpPr>
          <p:nvPr/>
        </p:nvCxnSpPr>
        <p:spPr>
          <a:xfrm flipH="1" flipV="1">
            <a:off x="4494212" y="3336901"/>
            <a:ext cx="3635959" cy="41549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a:extLst>
              <a:ext uri="{FF2B5EF4-FFF2-40B4-BE49-F238E27FC236}">
                <a16:creationId xmlns:a16="http://schemas.microsoft.com/office/drawing/2014/main" id="{23252005-E4A8-43DC-A772-AE4BC9197943}"/>
              </a:ext>
            </a:extLst>
          </p:cNvPr>
          <p:cNvCxnSpPr>
            <a:cxnSpLocks/>
          </p:cNvCxnSpPr>
          <p:nvPr/>
        </p:nvCxnSpPr>
        <p:spPr>
          <a:xfrm flipH="1" flipV="1">
            <a:off x="8304212" y="1828800"/>
            <a:ext cx="317249" cy="38834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735151AA-18B8-478A-BED8-35967A00522C}"/>
              </a:ext>
            </a:extLst>
          </p:cNvPr>
          <p:cNvSpPr txBox="1"/>
          <p:nvPr/>
        </p:nvSpPr>
        <p:spPr>
          <a:xfrm>
            <a:off x="8609012" y="1981200"/>
            <a:ext cx="3352800" cy="830997"/>
          </a:xfrm>
          <a:prstGeom prst="rect">
            <a:avLst/>
          </a:prstGeom>
          <a:noFill/>
        </p:spPr>
        <p:txBody>
          <a:bodyPr wrap="square" rtlCol="0">
            <a:spAutoFit/>
          </a:bodyPr>
          <a:lstStyle/>
          <a:p>
            <a:r>
              <a:rPr lang="en-US" dirty="0" err="1">
                <a:latin typeface="Consolas" panose="020B0609020204030204" pitchFamily="49" charset="0"/>
              </a:rPr>
              <a:t>ToString</a:t>
            </a:r>
            <a:r>
              <a:rPr lang="en-US" dirty="0"/>
              <a:t> will be called, assuming we wrote it</a:t>
            </a:r>
          </a:p>
        </p:txBody>
      </p:sp>
      <p:sp>
        <p:nvSpPr>
          <p:cNvPr id="8" name="TextBox 7">
            <a:extLst>
              <a:ext uri="{FF2B5EF4-FFF2-40B4-BE49-F238E27FC236}">
                <a16:creationId xmlns:a16="http://schemas.microsoft.com/office/drawing/2014/main" id="{D2C808FD-160C-431F-AC36-FBEB2A4582A4}"/>
              </a:ext>
            </a:extLst>
          </p:cNvPr>
          <p:cNvSpPr txBox="1"/>
          <p:nvPr/>
        </p:nvSpPr>
        <p:spPr>
          <a:xfrm>
            <a:off x="4019781" y="635419"/>
            <a:ext cx="5548314" cy="461665"/>
          </a:xfrm>
          <a:prstGeom prst="rect">
            <a:avLst/>
          </a:prstGeom>
          <a:noFill/>
        </p:spPr>
        <p:txBody>
          <a:bodyPr wrap="none" rtlCol="0">
            <a:spAutoFit/>
          </a:bodyPr>
          <a:lstStyle/>
          <a:p>
            <a:r>
              <a:rPr lang="en-US" dirty="0"/>
              <a:t>Declare outside loop, initialize inside loop</a:t>
            </a:r>
          </a:p>
        </p:txBody>
      </p:sp>
      <p:cxnSp>
        <p:nvCxnSpPr>
          <p:cNvPr id="10" name="Straight Arrow Connector 9">
            <a:extLst>
              <a:ext uri="{FF2B5EF4-FFF2-40B4-BE49-F238E27FC236}">
                <a16:creationId xmlns:a16="http://schemas.microsoft.com/office/drawing/2014/main" id="{8573FCCC-E978-4280-B64C-462CD9B2B259}"/>
              </a:ext>
            </a:extLst>
          </p:cNvPr>
          <p:cNvCxnSpPr>
            <a:cxnSpLocks/>
            <a:stCxn id="8" idx="1"/>
          </p:cNvCxnSpPr>
          <p:nvPr/>
        </p:nvCxnSpPr>
        <p:spPr>
          <a:xfrm flipH="1" flipV="1">
            <a:off x="3275012" y="762000"/>
            <a:ext cx="744769" cy="1042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BE2312F-589A-4CC1-AF15-3EA9099296E8}"/>
              </a:ext>
            </a:extLst>
          </p:cNvPr>
          <p:cNvSpPr txBox="1"/>
          <p:nvPr/>
        </p:nvSpPr>
        <p:spPr>
          <a:xfrm>
            <a:off x="8508723" y="5761384"/>
            <a:ext cx="2767289" cy="830997"/>
          </a:xfrm>
          <a:prstGeom prst="rect">
            <a:avLst/>
          </a:prstGeom>
          <a:noFill/>
        </p:spPr>
        <p:txBody>
          <a:bodyPr wrap="square" rtlCol="0">
            <a:spAutoFit/>
          </a:bodyPr>
          <a:lstStyle/>
          <a:p>
            <a:r>
              <a:rPr lang="en-US" dirty="0"/>
              <a:t>Create a new object each time</a:t>
            </a:r>
          </a:p>
        </p:txBody>
      </p:sp>
      <p:cxnSp>
        <p:nvCxnSpPr>
          <p:cNvPr id="14" name="Straight Arrow Connector 13">
            <a:extLst>
              <a:ext uri="{FF2B5EF4-FFF2-40B4-BE49-F238E27FC236}">
                <a16:creationId xmlns:a16="http://schemas.microsoft.com/office/drawing/2014/main" id="{E2DCE8D1-02C1-4F68-A5F2-311631482518}"/>
              </a:ext>
            </a:extLst>
          </p:cNvPr>
          <p:cNvCxnSpPr>
            <a:cxnSpLocks/>
          </p:cNvCxnSpPr>
          <p:nvPr/>
        </p:nvCxnSpPr>
        <p:spPr>
          <a:xfrm flipH="1" flipV="1">
            <a:off x="7847013" y="5943601"/>
            <a:ext cx="661710" cy="7619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6474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7F82-6DE4-465A-807C-1B4D92CF25EE}"/>
              </a:ext>
            </a:extLst>
          </p:cNvPr>
          <p:cNvSpPr>
            <a:spLocks noGrp="1"/>
          </p:cNvSpPr>
          <p:nvPr>
            <p:ph type="title"/>
          </p:nvPr>
        </p:nvSpPr>
        <p:spPr/>
        <p:txBody>
          <a:bodyPr/>
          <a:lstStyle/>
          <a:p>
            <a:r>
              <a:rPr lang="en-US" dirty="0"/>
              <a:t>Multiple Conditions</a:t>
            </a:r>
          </a:p>
        </p:txBody>
      </p:sp>
      <p:sp>
        <p:nvSpPr>
          <p:cNvPr id="3" name="Content Placeholder 2">
            <a:extLst>
              <a:ext uri="{FF2B5EF4-FFF2-40B4-BE49-F238E27FC236}">
                <a16:creationId xmlns:a16="http://schemas.microsoft.com/office/drawing/2014/main" id="{BC407C91-8964-400C-9925-86E0BD290CD4}"/>
              </a:ext>
            </a:extLst>
          </p:cNvPr>
          <p:cNvSpPr>
            <a:spLocks noGrp="1"/>
          </p:cNvSpPr>
          <p:nvPr>
            <p:ph idx="1"/>
          </p:nvPr>
        </p:nvSpPr>
        <p:spPr/>
        <p:txBody>
          <a:bodyPr/>
          <a:lstStyle/>
          <a:p>
            <a:r>
              <a:rPr lang="en-US" dirty="0"/>
              <a:t>Loop </a:t>
            </a:r>
            <a:r>
              <a:rPr lang="en-US" i="1" dirty="0"/>
              <a:t>continues</a:t>
            </a:r>
            <a:r>
              <a:rPr lang="en-US" dirty="0"/>
              <a:t> if loop condition is </a:t>
            </a:r>
            <a:r>
              <a:rPr lang="en-US" dirty="0">
                <a:latin typeface="Consolas" panose="020B0609020204030204" pitchFamily="49" charset="0"/>
              </a:rPr>
              <a:t>true</a:t>
            </a:r>
            <a:r>
              <a:rPr lang="en-US" dirty="0"/>
              <a:t> and </a:t>
            </a:r>
            <a:r>
              <a:rPr lang="en-US" i="1" dirty="0"/>
              <a:t>stops</a:t>
            </a:r>
            <a:r>
              <a:rPr lang="en-US" dirty="0"/>
              <a:t> if loop condition is </a:t>
            </a:r>
            <a:r>
              <a:rPr lang="en-US" dirty="0">
                <a:latin typeface="Consolas" panose="020B0609020204030204" pitchFamily="49" charset="0"/>
              </a:rPr>
              <a:t>false</a:t>
            </a:r>
          </a:p>
          <a:p>
            <a:r>
              <a:rPr lang="en-US" dirty="0"/>
              <a:t>Combine 2 conditions with </a:t>
            </a:r>
            <a:r>
              <a:rPr lang="en-US" dirty="0">
                <a:latin typeface="Consolas" panose="020B0609020204030204" pitchFamily="49" charset="0"/>
              </a:rPr>
              <a:t>&amp;&amp;</a:t>
            </a:r>
            <a:r>
              <a:rPr lang="en-US" dirty="0"/>
              <a:t> (AND) when </a:t>
            </a:r>
            <a:r>
              <a:rPr lang="en-US" b="1" dirty="0"/>
              <a:t>both</a:t>
            </a:r>
            <a:r>
              <a:rPr lang="en-US" dirty="0"/>
              <a:t> must be true for loop to continue</a:t>
            </a:r>
          </a:p>
          <a:p>
            <a:pPr lvl="1"/>
            <a:r>
              <a:rPr lang="en-US" dirty="0"/>
              <a:t>Loop will stop if either condition is false</a:t>
            </a:r>
          </a:p>
          <a:p>
            <a:r>
              <a:rPr lang="en-US" dirty="0"/>
              <a:t>Combine 2 conditions with </a:t>
            </a:r>
            <a:r>
              <a:rPr lang="en-US" dirty="0">
                <a:latin typeface="Consolas" panose="020B0609020204030204" pitchFamily="49" charset="0"/>
              </a:rPr>
              <a:t>||</a:t>
            </a:r>
            <a:r>
              <a:rPr lang="en-US" dirty="0"/>
              <a:t> (OR) when </a:t>
            </a:r>
            <a:r>
              <a:rPr lang="en-US" b="1" dirty="0"/>
              <a:t>either</a:t>
            </a:r>
            <a:r>
              <a:rPr lang="en-US" dirty="0"/>
              <a:t> can be true and the loop should continue</a:t>
            </a:r>
          </a:p>
          <a:p>
            <a:pPr lvl="1"/>
            <a:r>
              <a:rPr lang="en-US" dirty="0"/>
              <a:t>Loop will stop only when both conditions are false</a:t>
            </a:r>
          </a:p>
        </p:txBody>
      </p:sp>
      <p:sp>
        <p:nvSpPr>
          <p:cNvPr id="4" name="Footer Placeholder 3">
            <a:extLst>
              <a:ext uri="{FF2B5EF4-FFF2-40B4-BE49-F238E27FC236}">
                <a16:creationId xmlns:a16="http://schemas.microsoft.com/office/drawing/2014/main" id="{697621DB-E68F-4C00-B49E-2E9754278F99}"/>
              </a:ext>
            </a:extLst>
          </p:cNvPr>
          <p:cNvSpPr>
            <a:spLocks noGrp="1"/>
          </p:cNvSpPr>
          <p:nvPr>
            <p:ph type="ftr" sz="quarter" idx="11"/>
          </p:nvPr>
        </p:nvSpPr>
        <p:spPr/>
        <p:txBody>
          <a:bodyPr/>
          <a:lstStyle/>
          <a:p>
            <a:r>
              <a:rPr lang="en-US"/>
              <a:t>CSCI 1301</a:t>
            </a:r>
          </a:p>
        </p:txBody>
      </p:sp>
    </p:spTree>
    <p:extLst>
      <p:ext uri="{BB962C8B-B14F-4D97-AF65-F5344CB8AC3E}">
        <p14:creationId xmlns:p14="http://schemas.microsoft.com/office/powerpoint/2010/main" val="114492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D751-2668-4BAE-BAF9-E4B942DEB0E5}"/>
              </a:ext>
            </a:extLst>
          </p:cNvPr>
          <p:cNvSpPr>
            <a:spLocks noGrp="1"/>
          </p:cNvSpPr>
          <p:nvPr>
            <p:ph type="title"/>
          </p:nvPr>
        </p:nvSpPr>
        <p:spPr>
          <a:xfrm>
            <a:off x="227012" y="228600"/>
            <a:ext cx="11734800" cy="1143000"/>
          </a:xfrm>
        </p:spPr>
        <p:txBody>
          <a:bodyPr/>
          <a:lstStyle/>
          <a:p>
            <a:r>
              <a:rPr lang="en-US" dirty="0"/>
              <a:t>User Input Validation</a:t>
            </a:r>
          </a:p>
        </p:txBody>
      </p:sp>
      <p:sp>
        <p:nvSpPr>
          <p:cNvPr id="3" name="Content Placeholder 2">
            <a:extLst>
              <a:ext uri="{FF2B5EF4-FFF2-40B4-BE49-F238E27FC236}">
                <a16:creationId xmlns:a16="http://schemas.microsoft.com/office/drawing/2014/main" id="{F4EC4116-328D-4A3E-A3C4-25D822A4F1F7}"/>
              </a:ext>
            </a:extLst>
          </p:cNvPr>
          <p:cNvSpPr>
            <a:spLocks noGrp="1"/>
          </p:cNvSpPr>
          <p:nvPr>
            <p:ph idx="1"/>
          </p:nvPr>
        </p:nvSpPr>
        <p:spPr>
          <a:xfrm>
            <a:off x="227013" y="1371600"/>
            <a:ext cx="11734800" cy="4800600"/>
          </a:xfrm>
        </p:spPr>
        <p:txBody>
          <a:bodyPr/>
          <a:lstStyle/>
          <a:p>
            <a:r>
              <a:rPr lang="en-US" dirty="0"/>
              <a:t>“Ask the user to enter a non-negative price, and repeat until they enter a valid value”</a:t>
            </a:r>
          </a:p>
          <a:p>
            <a:r>
              <a:rPr lang="en-US" dirty="0"/>
              <a:t>Loop should stop when input is </a:t>
            </a:r>
            <a:r>
              <a:rPr lang="en-US" i="1" dirty="0"/>
              <a:t>valid</a:t>
            </a:r>
            <a:r>
              <a:rPr lang="en-US" dirty="0"/>
              <a:t>, therefore continue when input is </a:t>
            </a:r>
            <a:r>
              <a:rPr lang="en-US" i="1" dirty="0"/>
              <a:t>invalid</a:t>
            </a:r>
            <a:endParaRPr lang="en-US" dirty="0"/>
          </a:p>
          <a:p>
            <a:r>
              <a:rPr lang="en-US" dirty="0"/>
              <a:t>Condition 1: User input is not a number</a:t>
            </a:r>
          </a:p>
          <a:p>
            <a:r>
              <a:rPr lang="en-US" dirty="0"/>
              <a:t>Condition 2: User’s number is negative</a:t>
            </a:r>
          </a:p>
          <a:p>
            <a:r>
              <a:rPr lang="en-US" dirty="0"/>
              <a:t>Combination: OR, since either one by itself means invalid input</a:t>
            </a:r>
          </a:p>
        </p:txBody>
      </p:sp>
      <p:sp>
        <p:nvSpPr>
          <p:cNvPr id="4" name="Footer Placeholder 3">
            <a:extLst>
              <a:ext uri="{FF2B5EF4-FFF2-40B4-BE49-F238E27FC236}">
                <a16:creationId xmlns:a16="http://schemas.microsoft.com/office/drawing/2014/main" id="{7916951E-E123-47DF-A907-08BE744295C0}"/>
              </a:ext>
            </a:extLst>
          </p:cNvPr>
          <p:cNvSpPr>
            <a:spLocks noGrp="1"/>
          </p:cNvSpPr>
          <p:nvPr>
            <p:ph type="ftr" sz="quarter" idx="11"/>
          </p:nvPr>
        </p:nvSpPr>
        <p:spPr>
          <a:xfrm>
            <a:off x="227012" y="6356352"/>
            <a:ext cx="3796311" cy="365125"/>
          </a:xfrm>
        </p:spPr>
        <p:txBody>
          <a:bodyPr/>
          <a:lstStyle/>
          <a:p>
            <a:r>
              <a:rPr lang="en-US"/>
              <a:t>CSCI 1301</a:t>
            </a:r>
          </a:p>
        </p:txBody>
      </p:sp>
    </p:spTree>
    <p:extLst>
      <p:ext uri="{BB962C8B-B14F-4D97-AF65-F5344CB8AC3E}">
        <p14:creationId xmlns:p14="http://schemas.microsoft.com/office/powerpoint/2010/main" val="152188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EF09-C0E7-474E-A84B-3005528A0E57}"/>
              </a:ext>
            </a:extLst>
          </p:cNvPr>
          <p:cNvSpPr>
            <a:spLocks noGrp="1"/>
          </p:cNvSpPr>
          <p:nvPr>
            <p:ph type="title"/>
          </p:nvPr>
        </p:nvSpPr>
        <p:spPr/>
        <p:txBody>
          <a:bodyPr/>
          <a:lstStyle/>
          <a:p>
            <a:r>
              <a:rPr lang="en-US" dirty="0"/>
              <a:t>User Input Validation</a:t>
            </a:r>
          </a:p>
        </p:txBody>
      </p:sp>
      <p:sp>
        <p:nvSpPr>
          <p:cNvPr id="3" name="Content Placeholder 2">
            <a:extLst>
              <a:ext uri="{FF2B5EF4-FFF2-40B4-BE49-F238E27FC236}">
                <a16:creationId xmlns:a16="http://schemas.microsoft.com/office/drawing/2014/main" id="{E36A4E88-1FE1-46CB-8F6D-FCA00C9B86B1}"/>
              </a:ext>
            </a:extLst>
          </p:cNvPr>
          <p:cNvSpPr>
            <a:spLocks noGrp="1"/>
          </p:cNvSpPr>
          <p:nvPr>
            <p:ph sz="half" idx="2"/>
          </p:nvPr>
        </p:nvSpPr>
        <p:spPr>
          <a:xfrm>
            <a:off x="6195986" y="1371600"/>
            <a:ext cx="5765826" cy="830997"/>
          </a:xfrm>
        </p:spPr>
        <p:txBody>
          <a:bodyPr/>
          <a:lstStyle/>
          <a:p>
            <a:r>
              <a:rPr lang="en-US" dirty="0"/>
              <a:t>Checking only condition 2:</a:t>
            </a:r>
          </a:p>
        </p:txBody>
      </p:sp>
      <p:sp>
        <p:nvSpPr>
          <p:cNvPr id="4" name="Footer Placeholder 3">
            <a:extLst>
              <a:ext uri="{FF2B5EF4-FFF2-40B4-BE49-F238E27FC236}">
                <a16:creationId xmlns:a16="http://schemas.microsoft.com/office/drawing/2014/main" id="{EFA9F6B9-D0E2-4B4F-84AB-8092805E3239}"/>
              </a:ext>
            </a:extLst>
          </p:cNvPr>
          <p:cNvSpPr>
            <a:spLocks noGrp="1"/>
          </p:cNvSpPr>
          <p:nvPr>
            <p:ph type="ftr" sz="quarter" idx="11"/>
          </p:nvPr>
        </p:nvSpPr>
        <p:spPr/>
        <p:txBody>
          <a:bodyPr/>
          <a:lstStyle/>
          <a:p>
            <a:r>
              <a:rPr lang="en-US"/>
              <a:t>CSCI 1301</a:t>
            </a:r>
          </a:p>
        </p:txBody>
      </p:sp>
      <p:sp>
        <p:nvSpPr>
          <p:cNvPr id="14" name="Content Placeholder 13">
            <a:extLst>
              <a:ext uri="{FF2B5EF4-FFF2-40B4-BE49-F238E27FC236}">
                <a16:creationId xmlns:a16="http://schemas.microsoft.com/office/drawing/2014/main" id="{0349BF95-FF1A-4663-87F4-D6B189863AA0}"/>
              </a:ext>
            </a:extLst>
          </p:cNvPr>
          <p:cNvSpPr>
            <a:spLocks noGrp="1"/>
          </p:cNvSpPr>
          <p:nvPr>
            <p:ph sz="quarter" idx="13"/>
          </p:nvPr>
        </p:nvSpPr>
        <p:spPr>
          <a:xfrm>
            <a:off x="227012" y="1371600"/>
            <a:ext cx="5768461" cy="830997"/>
          </a:xfrm>
        </p:spPr>
        <p:txBody>
          <a:bodyPr/>
          <a:lstStyle/>
          <a:p>
            <a:r>
              <a:rPr lang="en-US" dirty="0"/>
              <a:t>Checking only condition 1:</a:t>
            </a:r>
          </a:p>
          <a:p>
            <a:endParaRPr lang="en-US" dirty="0"/>
          </a:p>
        </p:txBody>
      </p:sp>
      <p:sp>
        <p:nvSpPr>
          <p:cNvPr id="12" name="TextBox 11">
            <a:extLst>
              <a:ext uri="{FF2B5EF4-FFF2-40B4-BE49-F238E27FC236}">
                <a16:creationId xmlns:a16="http://schemas.microsoft.com/office/drawing/2014/main" id="{E02AFB37-0567-4FB8-B079-45A19B516796}"/>
              </a:ext>
            </a:extLst>
          </p:cNvPr>
          <p:cNvSpPr txBox="1"/>
          <p:nvPr/>
        </p:nvSpPr>
        <p:spPr>
          <a:xfrm>
            <a:off x="291842" y="2057400"/>
            <a:ext cx="56388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decimal</a:t>
            </a:r>
            <a:r>
              <a:rPr lang="en-US" dirty="0">
                <a:solidFill>
                  <a:schemeClr val="tx1"/>
                </a:solidFill>
              </a:rPr>
              <a:t> price;</a:t>
            </a:r>
          </a:p>
          <a:p>
            <a:pPr>
              <a:lnSpc>
                <a:spcPct val="114000"/>
              </a:lnSpc>
            </a:pPr>
            <a:r>
              <a:rPr lang="en-US" dirty="0"/>
              <a:t>bool</a:t>
            </a:r>
            <a:r>
              <a:rPr lang="en-US" dirty="0">
                <a:solidFill>
                  <a:schemeClr val="tx1"/>
                </a:solidFill>
              </a:rPr>
              <a:t> success;</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a:t>
            </a:r>
          </a:p>
          <a:p>
            <a:pPr>
              <a:lnSpc>
                <a:spcPct val="114000"/>
              </a:lnSpc>
            </a:pPr>
            <a:r>
              <a:rPr lang="en-US" dirty="0">
                <a:solidFill>
                  <a:srgbClr val="FF5050"/>
                </a:solidFill>
              </a:rPr>
              <a:t>    </a:t>
            </a:r>
            <a:r>
              <a:rPr lang="en-US" dirty="0">
                <a:solidFill>
                  <a:schemeClr val="tx1"/>
                </a:solidFill>
              </a:rPr>
              <a:t>+ </a:t>
            </a:r>
            <a:r>
              <a:rPr lang="en-US" dirty="0">
                <a:solidFill>
                  <a:srgbClr val="FF5050"/>
                </a:solidFill>
              </a:rPr>
              <a:t>" a price."</a:t>
            </a:r>
            <a:r>
              <a:rPr lang="en-US" dirty="0">
                <a:solidFill>
                  <a:schemeClr val="tx1"/>
                </a:solidFill>
              </a:rPr>
              <a:t>);</a:t>
            </a:r>
          </a:p>
          <a:p>
            <a:pPr>
              <a:lnSpc>
                <a:spcPct val="114000"/>
              </a:lnSpc>
            </a:pPr>
            <a:r>
              <a:rPr lang="en-US" dirty="0">
                <a:solidFill>
                  <a:schemeClr val="tx1"/>
                </a:solidFill>
              </a:rPr>
              <a:t>  success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p>
          <a:p>
            <a:pPr>
              <a:lnSpc>
                <a:spcPct val="114000"/>
              </a:lnSpc>
            </a:pPr>
            <a:r>
              <a:rPr lang="en-US" dirty="0">
                <a:solidFill>
                  <a:srgbClr val="66FFCC"/>
                </a:solidFill>
              </a:rPr>
              <a:t>    </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price);</a:t>
            </a:r>
          </a:p>
          <a:p>
            <a:pPr>
              <a:lnSpc>
                <a:spcPct val="114000"/>
              </a:lnSpc>
            </a:pPr>
            <a:r>
              <a:rPr lang="en-US" dirty="0">
                <a:solidFill>
                  <a:schemeClr val="tx1"/>
                </a:solidFill>
              </a:rPr>
              <a:t>} </a:t>
            </a:r>
            <a:r>
              <a:rPr lang="en-US" dirty="0"/>
              <a:t>while</a:t>
            </a:r>
            <a:r>
              <a:rPr lang="en-US" dirty="0">
                <a:solidFill>
                  <a:schemeClr val="tx1"/>
                </a:solidFill>
              </a:rPr>
              <a:t>(!success);</a:t>
            </a:r>
          </a:p>
        </p:txBody>
      </p:sp>
      <p:sp>
        <p:nvSpPr>
          <p:cNvPr id="13" name="TextBox 12">
            <a:extLst>
              <a:ext uri="{FF2B5EF4-FFF2-40B4-BE49-F238E27FC236}">
                <a16:creationId xmlns:a16="http://schemas.microsoft.com/office/drawing/2014/main" id="{FF1E7614-D64E-4BBF-A63D-A4851A78FD89}"/>
              </a:ext>
            </a:extLst>
          </p:cNvPr>
          <p:cNvSpPr txBox="1"/>
          <p:nvPr/>
        </p:nvSpPr>
        <p:spPr>
          <a:xfrm>
            <a:off x="6323012" y="2060852"/>
            <a:ext cx="56388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decimal</a:t>
            </a:r>
            <a:r>
              <a:rPr lang="en-US" dirty="0">
                <a:solidFill>
                  <a:schemeClr val="tx1"/>
                </a:solidFill>
              </a:rPr>
              <a:t> price;</a:t>
            </a:r>
          </a:p>
          <a:p>
            <a:pPr>
              <a:lnSpc>
                <a:spcPct val="114000"/>
              </a:lnSpc>
            </a:pPr>
            <a:r>
              <a:rPr lang="en-US" dirty="0"/>
              <a:t>bool</a:t>
            </a:r>
            <a:r>
              <a:rPr lang="en-US" dirty="0">
                <a:solidFill>
                  <a:schemeClr val="tx1"/>
                </a:solidFill>
              </a:rPr>
              <a:t> success;</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a:t>
            </a:r>
          </a:p>
          <a:p>
            <a:pPr>
              <a:lnSpc>
                <a:spcPct val="114000"/>
              </a:lnSpc>
            </a:pPr>
            <a:r>
              <a:rPr lang="en-US" dirty="0">
                <a:solidFill>
                  <a:srgbClr val="FF5050"/>
                </a:solidFill>
              </a:rPr>
              <a:t>    </a:t>
            </a:r>
            <a:r>
              <a:rPr lang="en-US" dirty="0">
                <a:solidFill>
                  <a:schemeClr val="tx1"/>
                </a:solidFill>
              </a:rPr>
              <a:t>+ </a:t>
            </a:r>
            <a:r>
              <a:rPr lang="en-US" dirty="0">
                <a:solidFill>
                  <a:srgbClr val="FF5050"/>
                </a:solidFill>
              </a:rPr>
              <a:t>" a price."</a:t>
            </a:r>
            <a:r>
              <a:rPr lang="en-US" dirty="0">
                <a:solidFill>
                  <a:schemeClr val="tx1"/>
                </a:solidFill>
              </a:rPr>
              <a:t>);</a:t>
            </a:r>
          </a:p>
          <a:p>
            <a:pPr>
              <a:lnSpc>
                <a:spcPct val="114000"/>
              </a:lnSpc>
            </a:pPr>
            <a:r>
              <a:rPr lang="en-US" dirty="0">
                <a:solidFill>
                  <a:schemeClr val="tx1"/>
                </a:solidFill>
              </a:rPr>
              <a:t>  success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p>
          <a:p>
            <a:pPr>
              <a:lnSpc>
                <a:spcPct val="114000"/>
              </a:lnSpc>
            </a:pPr>
            <a:r>
              <a:rPr lang="en-US" dirty="0">
                <a:solidFill>
                  <a:srgbClr val="66FFCC"/>
                </a:solidFill>
              </a:rPr>
              <a:t>    </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price);</a:t>
            </a:r>
          </a:p>
          <a:p>
            <a:pPr>
              <a:lnSpc>
                <a:spcPct val="114000"/>
              </a:lnSpc>
            </a:pPr>
            <a:r>
              <a:rPr lang="en-US" dirty="0">
                <a:solidFill>
                  <a:schemeClr val="tx1"/>
                </a:solidFill>
              </a:rPr>
              <a:t>} </a:t>
            </a:r>
            <a:r>
              <a:rPr lang="en-US" dirty="0"/>
              <a:t>while</a:t>
            </a:r>
            <a:r>
              <a:rPr lang="en-US" dirty="0">
                <a:solidFill>
                  <a:schemeClr val="tx1"/>
                </a:solidFill>
              </a:rPr>
              <a:t>(price &lt; 0);</a:t>
            </a:r>
          </a:p>
        </p:txBody>
      </p:sp>
      <p:sp>
        <p:nvSpPr>
          <p:cNvPr id="15" name="TextBox 14">
            <a:extLst>
              <a:ext uri="{FF2B5EF4-FFF2-40B4-BE49-F238E27FC236}">
                <a16:creationId xmlns:a16="http://schemas.microsoft.com/office/drawing/2014/main" id="{C583755B-61FD-4D7A-902B-E8EEC29B27F7}"/>
              </a:ext>
            </a:extLst>
          </p:cNvPr>
          <p:cNvSpPr txBox="1"/>
          <p:nvPr/>
        </p:nvSpPr>
        <p:spPr>
          <a:xfrm>
            <a:off x="3046412" y="2514600"/>
            <a:ext cx="2579430" cy="830997"/>
          </a:xfrm>
          <a:prstGeom prst="rect">
            <a:avLst/>
          </a:prstGeom>
          <a:noFill/>
        </p:spPr>
        <p:txBody>
          <a:bodyPr wrap="square" rtlCol="0">
            <a:spAutoFit/>
          </a:bodyPr>
          <a:lstStyle/>
          <a:p>
            <a:r>
              <a:rPr lang="en-US" dirty="0">
                <a:latin typeface="Consolas" panose="020B0609020204030204" pitchFamily="49" charset="0"/>
              </a:rPr>
              <a:t>true</a:t>
            </a:r>
            <a:r>
              <a:rPr lang="en-US" dirty="0"/>
              <a:t> if user entered a number</a:t>
            </a:r>
          </a:p>
        </p:txBody>
      </p:sp>
      <p:sp>
        <p:nvSpPr>
          <p:cNvPr id="16" name="TextBox 15">
            <a:extLst>
              <a:ext uri="{FF2B5EF4-FFF2-40B4-BE49-F238E27FC236}">
                <a16:creationId xmlns:a16="http://schemas.microsoft.com/office/drawing/2014/main" id="{1620C031-AA96-4A2B-A68B-285875E7D1EB}"/>
              </a:ext>
            </a:extLst>
          </p:cNvPr>
          <p:cNvSpPr txBox="1"/>
          <p:nvPr/>
        </p:nvSpPr>
        <p:spPr>
          <a:xfrm>
            <a:off x="1903412" y="5763758"/>
            <a:ext cx="2950043" cy="830997"/>
          </a:xfrm>
          <a:prstGeom prst="rect">
            <a:avLst/>
          </a:prstGeom>
          <a:noFill/>
        </p:spPr>
        <p:txBody>
          <a:bodyPr wrap="square" rtlCol="0">
            <a:spAutoFit/>
          </a:bodyPr>
          <a:lstStyle/>
          <a:p>
            <a:r>
              <a:rPr lang="en-US" dirty="0">
                <a:latin typeface="Consolas" panose="020B0609020204030204" pitchFamily="49" charset="0"/>
              </a:rPr>
              <a:t>true</a:t>
            </a:r>
            <a:r>
              <a:rPr lang="en-US" dirty="0"/>
              <a:t> if user did </a:t>
            </a:r>
            <a:r>
              <a:rPr lang="en-US" i="1" dirty="0"/>
              <a:t>not</a:t>
            </a:r>
            <a:r>
              <a:rPr lang="en-US" dirty="0"/>
              <a:t> enter a number</a:t>
            </a:r>
          </a:p>
        </p:txBody>
      </p:sp>
      <p:cxnSp>
        <p:nvCxnSpPr>
          <p:cNvPr id="18" name="Straight Arrow Connector 17">
            <a:extLst>
              <a:ext uri="{FF2B5EF4-FFF2-40B4-BE49-F238E27FC236}">
                <a16:creationId xmlns:a16="http://schemas.microsoft.com/office/drawing/2014/main" id="{6ED3A486-366A-4C8B-A5E0-E7288BDEC607}"/>
              </a:ext>
            </a:extLst>
          </p:cNvPr>
          <p:cNvCxnSpPr/>
          <p:nvPr/>
        </p:nvCxnSpPr>
        <p:spPr>
          <a:xfrm flipH="1">
            <a:off x="1293812" y="3124200"/>
            <a:ext cx="1752600" cy="129540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0" name="Straight Arrow Connector 19">
            <a:extLst>
              <a:ext uri="{FF2B5EF4-FFF2-40B4-BE49-F238E27FC236}">
                <a16:creationId xmlns:a16="http://schemas.microsoft.com/office/drawing/2014/main" id="{1186E173-AEAA-43C8-BDD9-956D0862FAAD}"/>
              </a:ext>
            </a:extLst>
          </p:cNvPr>
          <p:cNvCxnSpPr>
            <a:cxnSpLocks/>
          </p:cNvCxnSpPr>
          <p:nvPr/>
        </p:nvCxnSpPr>
        <p:spPr>
          <a:xfrm flipH="1" flipV="1">
            <a:off x="1838581" y="5486400"/>
            <a:ext cx="141031" cy="3369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0DEBD6F8-696D-42E8-90E2-E99F46A5BD41}"/>
              </a:ext>
            </a:extLst>
          </p:cNvPr>
          <p:cNvSpPr txBox="1"/>
          <p:nvPr/>
        </p:nvSpPr>
        <p:spPr>
          <a:xfrm>
            <a:off x="6780212" y="5760686"/>
            <a:ext cx="3711059" cy="830997"/>
          </a:xfrm>
          <a:prstGeom prst="rect">
            <a:avLst/>
          </a:prstGeom>
          <a:noFill/>
        </p:spPr>
        <p:txBody>
          <a:bodyPr wrap="square" rtlCol="0">
            <a:spAutoFit/>
          </a:bodyPr>
          <a:lstStyle/>
          <a:p>
            <a:r>
              <a:rPr lang="en-US" dirty="0">
                <a:latin typeface="Consolas" panose="020B0609020204030204" pitchFamily="49" charset="0"/>
              </a:rPr>
              <a:t>true</a:t>
            </a:r>
            <a:r>
              <a:rPr lang="en-US" dirty="0"/>
              <a:t> if user entered a negative (invalid) number</a:t>
            </a:r>
          </a:p>
        </p:txBody>
      </p:sp>
      <p:cxnSp>
        <p:nvCxnSpPr>
          <p:cNvPr id="24" name="Straight Arrow Connector 23">
            <a:extLst>
              <a:ext uri="{FF2B5EF4-FFF2-40B4-BE49-F238E27FC236}">
                <a16:creationId xmlns:a16="http://schemas.microsoft.com/office/drawing/2014/main" id="{D5D8A249-79A9-437C-ACE5-02987E23FE3F}"/>
              </a:ext>
            </a:extLst>
          </p:cNvPr>
          <p:cNvCxnSpPr>
            <a:cxnSpLocks/>
          </p:cNvCxnSpPr>
          <p:nvPr/>
        </p:nvCxnSpPr>
        <p:spPr>
          <a:xfrm flipV="1">
            <a:off x="8354789" y="5521282"/>
            <a:ext cx="1" cy="3369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07989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7D751-2668-4BAE-BAF9-E4B942DEB0E5}"/>
              </a:ext>
            </a:extLst>
          </p:cNvPr>
          <p:cNvSpPr>
            <a:spLocks noGrp="1"/>
          </p:cNvSpPr>
          <p:nvPr>
            <p:ph type="title"/>
          </p:nvPr>
        </p:nvSpPr>
        <p:spPr/>
        <p:txBody>
          <a:bodyPr/>
          <a:lstStyle/>
          <a:p>
            <a:r>
              <a:rPr lang="en-US" dirty="0"/>
              <a:t>Combining with ||</a:t>
            </a:r>
          </a:p>
        </p:txBody>
      </p:sp>
      <p:sp>
        <p:nvSpPr>
          <p:cNvPr id="3" name="Content Placeholder 2">
            <a:extLst>
              <a:ext uri="{FF2B5EF4-FFF2-40B4-BE49-F238E27FC236}">
                <a16:creationId xmlns:a16="http://schemas.microsoft.com/office/drawing/2014/main" id="{F4EC4116-328D-4A3E-A3C4-25D822A4F1F7}"/>
              </a:ext>
            </a:extLst>
          </p:cNvPr>
          <p:cNvSpPr>
            <a:spLocks noGrp="1"/>
          </p:cNvSpPr>
          <p:nvPr>
            <p:ph idx="1"/>
          </p:nvPr>
        </p:nvSpPr>
        <p:spPr>
          <a:xfrm>
            <a:off x="227013" y="1371600"/>
            <a:ext cx="11734800" cy="1143000"/>
          </a:xfrm>
        </p:spPr>
        <p:txBody>
          <a:bodyPr/>
          <a:lstStyle/>
          <a:p>
            <a:r>
              <a:rPr lang="en-US" dirty="0"/>
              <a:t>“Ask the user to enter a non-negative price, and repeat until they enter a valid value”</a:t>
            </a:r>
          </a:p>
        </p:txBody>
      </p:sp>
      <p:sp>
        <p:nvSpPr>
          <p:cNvPr id="4" name="Footer Placeholder 3">
            <a:extLst>
              <a:ext uri="{FF2B5EF4-FFF2-40B4-BE49-F238E27FC236}">
                <a16:creationId xmlns:a16="http://schemas.microsoft.com/office/drawing/2014/main" id="{7916951E-E123-47DF-A907-08BE744295C0}"/>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37A66E00-3B9E-4D58-9D02-D827C19CD0E7}"/>
              </a:ext>
            </a:extLst>
          </p:cNvPr>
          <p:cNvSpPr txBox="1"/>
          <p:nvPr/>
        </p:nvSpPr>
        <p:spPr>
          <a:xfrm>
            <a:off x="1598612" y="2616637"/>
            <a:ext cx="10210800" cy="354186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decimal</a:t>
            </a:r>
            <a:r>
              <a:rPr lang="en-US" dirty="0">
                <a:solidFill>
                  <a:schemeClr val="tx1"/>
                </a:solidFill>
              </a:rPr>
              <a:t> price;</a:t>
            </a:r>
          </a:p>
          <a:p>
            <a:pPr>
              <a:lnSpc>
                <a:spcPct val="114000"/>
              </a:lnSpc>
            </a:pPr>
            <a:r>
              <a:rPr lang="en-US" dirty="0"/>
              <a:t>bool</a:t>
            </a:r>
            <a:r>
              <a:rPr lang="en-US" dirty="0">
                <a:solidFill>
                  <a:schemeClr val="tx1"/>
                </a:solidFill>
              </a:rPr>
              <a:t> </a:t>
            </a:r>
            <a:r>
              <a:rPr lang="en-US" dirty="0" err="1">
                <a:solidFill>
                  <a:schemeClr val="tx1"/>
                </a:solidFill>
              </a:rPr>
              <a:t>parseSuccess</a:t>
            </a:r>
            <a:r>
              <a:rPr lang="en-US" dirty="0">
                <a:solidFill>
                  <a:schemeClr val="tx1"/>
                </a:solidFill>
              </a:rPr>
              <a:t>;</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 a price "</a:t>
            </a:r>
          </a:p>
          <a:p>
            <a:pPr>
              <a:lnSpc>
                <a:spcPct val="114000"/>
              </a:lnSpc>
            </a:pPr>
            <a:r>
              <a:rPr lang="en-US" dirty="0">
                <a:solidFill>
                  <a:srgbClr val="FF5050"/>
                </a:solidFill>
              </a:rPr>
              <a:t>    </a:t>
            </a:r>
            <a:r>
              <a:rPr lang="en-US" dirty="0">
                <a:solidFill>
                  <a:schemeClr val="tx1"/>
                </a:solidFill>
              </a:rPr>
              <a:t>+</a:t>
            </a:r>
            <a:r>
              <a:rPr lang="en-US" dirty="0">
                <a:solidFill>
                  <a:srgbClr val="FF5050"/>
                </a:solidFill>
              </a:rPr>
              <a:t> "(must be non-negative)."</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parseSuccess</a:t>
            </a:r>
            <a:r>
              <a:rPr lang="en-US" dirty="0">
                <a:solidFill>
                  <a:schemeClr val="tx1"/>
                </a:solidFill>
              </a:rPr>
              <a:t> = </a:t>
            </a:r>
            <a:r>
              <a:rPr lang="en-US" dirty="0" err="1"/>
              <a:t>decimal</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price);</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parseSuccess</a:t>
            </a:r>
            <a:r>
              <a:rPr lang="en-US" dirty="0">
                <a:solidFill>
                  <a:schemeClr val="tx1"/>
                </a:solidFill>
              </a:rPr>
              <a:t> || price &lt; </a:t>
            </a:r>
            <a:r>
              <a:rPr lang="en-US" dirty="0">
                <a:solidFill>
                  <a:srgbClr val="99CC00"/>
                </a:solidFill>
              </a:rPr>
              <a:t>0</a:t>
            </a:r>
            <a:r>
              <a:rPr lang="en-US" dirty="0">
                <a:solidFill>
                  <a:schemeClr val="tx1"/>
                </a:solidFill>
              </a:rPr>
              <a:t>);</a:t>
            </a:r>
          </a:p>
          <a:p>
            <a:pPr>
              <a:lnSpc>
                <a:spcPct val="114000"/>
              </a:lnSpc>
            </a:pPr>
            <a:r>
              <a:rPr lang="en-US" dirty="0">
                <a:solidFill>
                  <a:srgbClr val="66FFCC"/>
                </a:solidFill>
              </a:rPr>
              <a:t>Item</a:t>
            </a:r>
            <a:r>
              <a:rPr lang="en-US" dirty="0">
                <a:solidFill>
                  <a:schemeClr val="tx1"/>
                </a:solidFill>
              </a:rPr>
              <a:t> </a:t>
            </a:r>
            <a:r>
              <a:rPr lang="en-US" dirty="0" err="1">
                <a:solidFill>
                  <a:schemeClr val="tx1"/>
                </a:solidFill>
              </a:rPr>
              <a:t>myItem</a:t>
            </a:r>
            <a:r>
              <a:rPr lang="en-US" dirty="0">
                <a:solidFill>
                  <a:schemeClr val="tx1"/>
                </a:solidFill>
              </a:rPr>
              <a:t> = </a:t>
            </a:r>
            <a:r>
              <a:rPr lang="en-US" dirty="0"/>
              <a:t>new</a:t>
            </a:r>
            <a:r>
              <a:rPr lang="en-US" dirty="0">
                <a:solidFill>
                  <a:schemeClr val="tx1"/>
                </a:solidFill>
              </a:rPr>
              <a:t> </a:t>
            </a:r>
            <a:r>
              <a:rPr lang="en-US" dirty="0">
                <a:solidFill>
                  <a:srgbClr val="66FFCC"/>
                </a:solidFill>
              </a:rPr>
              <a:t>Item</a:t>
            </a:r>
            <a:r>
              <a:rPr lang="en-US" dirty="0">
                <a:solidFill>
                  <a:schemeClr val="tx1"/>
                </a:solidFill>
              </a:rPr>
              <a:t>(desc, price);</a:t>
            </a:r>
          </a:p>
        </p:txBody>
      </p:sp>
      <p:sp>
        <p:nvSpPr>
          <p:cNvPr id="6" name="TextBox 5">
            <a:extLst>
              <a:ext uri="{FF2B5EF4-FFF2-40B4-BE49-F238E27FC236}">
                <a16:creationId xmlns:a16="http://schemas.microsoft.com/office/drawing/2014/main" id="{C4A4B8F8-723C-4B1C-AA58-6174337EBC53}"/>
              </a:ext>
            </a:extLst>
          </p:cNvPr>
          <p:cNvSpPr txBox="1"/>
          <p:nvPr/>
        </p:nvSpPr>
        <p:spPr>
          <a:xfrm>
            <a:off x="26486" y="3787407"/>
            <a:ext cx="2075688" cy="1200329"/>
          </a:xfrm>
          <a:prstGeom prst="rect">
            <a:avLst/>
          </a:prstGeom>
          <a:noFill/>
        </p:spPr>
        <p:txBody>
          <a:bodyPr wrap="square" rtlCol="0">
            <a:spAutoFit/>
          </a:bodyPr>
          <a:lstStyle/>
          <a:p>
            <a:r>
              <a:rPr lang="en-US" dirty="0"/>
              <a:t>Condition 1: User enters a non-number</a:t>
            </a:r>
          </a:p>
        </p:txBody>
      </p:sp>
      <p:cxnSp>
        <p:nvCxnSpPr>
          <p:cNvPr id="7" name="Straight Arrow Connector 6">
            <a:extLst>
              <a:ext uri="{FF2B5EF4-FFF2-40B4-BE49-F238E27FC236}">
                <a16:creationId xmlns:a16="http://schemas.microsoft.com/office/drawing/2014/main" id="{38473C1F-AC36-4447-A798-32933C9A6DCD}"/>
              </a:ext>
            </a:extLst>
          </p:cNvPr>
          <p:cNvCxnSpPr>
            <a:cxnSpLocks/>
          </p:cNvCxnSpPr>
          <p:nvPr/>
        </p:nvCxnSpPr>
        <p:spPr>
          <a:xfrm>
            <a:off x="1759024" y="4558383"/>
            <a:ext cx="1391662" cy="83785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908A0841-4477-45F4-8691-10E1ED6991B1}"/>
              </a:ext>
            </a:extLst>
          </p:cNvPr>
          <p:cNvSpPr txBox="1"/>
          <p:nvPr/>
        </p:nvSpPr>
        <p:spPr>
          <a:xfrm>
            <a:off x="9218612" y="3657600"/>
            <a:ext cx="2514600" cy="1200329"/>
          </a:xfrm>
          <a:prstGeom prst="rect">
            <a:avLst/>
          </a:prstGeom>
          <a:noFill/>
        </p:spPr>
        <p:txBody>
          <a:bodyPr wrap="square" rtlCol="0">
            <a:spAutoFit/>
          </a:bodyPr>
          <a:lstStyle/>
          <a:p>
            <a:r>
              <a:rPr lang="en-US" dirty="0"/>
              <a:t>Condition 2: User enters a negative number</a:t>
            </a:r>
          </a:p>
        </p:txBody>
      </p:sp>
      <p:cxnSp>
        <p:nvCxnSpPr>
          <p:cNvPr id="11" name="Straight Arrow Connector 10">
            <a:extLst>
              <a:ext uri="{FF2B5EF4-FFF2-40B4-BE49-F238E27FC236}">
                <a16:creationId xmlns:a16="http://schemas.microsoft.com/office/drawing/2014/main" id="{0CA30915-4C66-4B01-8FDA-532F50012BE5}"/>
              </a:ext>
            </a:extLst>
          </p:cNvPr>
          <p:cNvCxnSpPr>
            <a:cxnSpLocks/>
          </p:cNvCxnSpPr>
          <p:nvPr/>
        </p:nvCxnSpPr>
        <p:spPr>
          <a:xfrm flipH="1">
            <a:off x="6704012" y="4271889"/>
            <a:ext cx="2438400" cy="112434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Oval 11">
            <a:extLst>
              <a:ext uri="{FF2B5EF4-FFF2-40B4-BE49-F238E27FC236}">
                <a16:creationId xmlns:a16="http://schemas.microsoft.com/office/drawing/2014/main" id="{A6350931-C091-478A-ABCA-33C80A7DAE8E}"/>
              </a:ext>
            </a:extLst>
          </p:cNvPr>
          <p:cNvSpPr/>
          <p:nvPr/>
        </p:nvSpPr>
        <p:spPr>
          <a:xfrm>
            <a:off x="5026500" y="5317369"/>
            <a:ext cx="415636" cy="457200"/>
          </a:xfrm>
          <a:prstGeom prst="ellipse">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64C754-FE69-4CC3-B1F9-EA865D4421F6}"/>
              </a:ext>
            </a:extLst>
          </p:cNvPr>
          <p:cNvSpPr txBox="1"/>
          <p:nvPr/>
        </p:nvSpPr>
        <p:spPr>
          <a:xfrm>
            <a:off x="5359627" y="2598003"/>
            <a:ext cx="4749616" cy="830997"/>
          </a:xfrm>
          <a:prstGeom prst="rect">
            <a:avLst/>
          </a:prstGeom>
          <a:noFill/>
        </p:spPr>
        <p:txBody>
          <a:bodyPr wrap="square" rtlCol="0">
            <a:spAutoFit/>
          </a:bodyPr>
          <a:lstStyle/>
          <a:p>
            <a:r>
              <a:rPr lang="en-US" dirty="0"/>
              <a:t>Combine with OR: Either condition means the loop should continue</a:t>
            </a:r>
          </a:p>
        </p:txBody>
      </p:sp>
      <p:cxnSp>
        <p:nvCxnSpPr>
          <p:cNvPr id="15" name="Straight Arrow Connector 14">
            <a:extLst>
              <a:ext uri="{FF2B5EF4-FFF2-40B4-BE49-F238E27FC236}">
                <a16:creationId xmlns:a16="http://schemas.microsoft.com/office/drawing/2014/main" id="{26BA8E1F-3EC4-4CAD-8C43-C0A54025008A}"/>
              </a:ext>
            </a:extLst>
          </p:cNvPr>
          <p:cNvCxnSpPr>
            <a:cxnSpLocks/>
            <a:endCxn id="12" idx="7"/>
          </p:cNvCxnSpPr>
          <p:nvPr/>
        </p:nvCxnSpPr>
        <p:spPr>
          <a:xfrm flipH="1">
            <a:off x="5381268" y="3429000"/>
            <a:ext cx="636944" cy="195532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TextBox 13">
            <a:extLst>
              <a:ext uri="{FF2B5EF4-FFF2-40B4-BE49-F238E27FC236}">
                <a16:creationId xmlns:a16="http://schemas.microsoft.com/office/drawing/2014/main" id="{B6FC56AF-482C-4181-AFB6-CBF7490D20F6}"/>
              </a:ext>
            </a:extLst>
          </p:cNvPr>
          <p:cNvSpPr txBox="1"/>
          <p:nvPr/>
        </p:nvSpPr>
        <p:spPr>
          <a:xfrm>
            <a:off x="7621598" y="5669558"/>
            <a:ext cx="3352800" cy="830997"/>
          </a:xfrm>
          <a:prstGeom prst="rect">
            <a:avLst/>
          </a:prstGeom>
          <a:noFill/>
        </p:spPr>
        <p:txBody>
          <a:bodyPr wrap="square" rtlCol="0">
            <a:spAutoFit/>
          </a:bodyPr>
          <a:lstStyle/>
          <a:p>
            <a:r>
              <a:rPr lang="en-US" dirty="0"/>
              <a:t>At this point, </a:t>
            </a:r>
            <a:r>
              <a:rPr lang="en-US" i="1" dirty="0"/>
              <a:t>both </a:t>
            </a:r>
            <a:r>
              <a:rPr lang="en-US" dirty="0"/>
              <a:t>conditions are </a:t>
            </a:r>
            <a:r>
              <a:rPr lang="en-US" dirty="0">
                <a:latin typeface="Consolas" panose="020B0609020204030204" pitchFamily="49" charset="0"/>
              </a:rPr>
              <a:t>false</a:t>
            </a:r>
          </a:p>
        </p:txBody>
      </p:sp>
      <p:cxnSp>
        <p:nvCxnSpPr>
          <p:cNvPr id="17" name="Straight Arrow Connector 16">
            <a:extLst>
              <a:ext uri="{FF2B5EF4-FFF2-40B4-BE49-F238E27FC236}">
                <a16:creationId xmlns:a16="http://schemas.microsoft.com/office/drawing/2014/main" id="{CB8A2B5D-1327-4071-9FE2-0C40B901CFDA}"/>
              </a:ext>
            </a:extLst>
          </p:cNvPr>
          <p:cNvCxnSpPr/>
          <p:nvPr/>
        </p:nvCxnSpPr>
        <p:spPr>
          <a:xfrm flipH="1">
            <a:off x="7237412" y="5898892"/>
            <a:ext cx="4572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3141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E0D3-34BC-4BFE-B4B6-3321C8A20C2F}"/>
              </a:ext>
            </a:extLst>
          </p:cNvPr>
          <p:cNvSpPr>
            <a:spLocks noGrp="1"/>
          </p:cNvSpPr>
          <p:nvPr>
            <p:ph type="title"/>
          </p:nvPr>
        </p:nvSpPr>
        <p:spPr/>
        <p:txBody>
          <a:bodyPr/>
          <a:lstStyle/>
          <a:p>
            <a:r>
              <a:rPr lang="en-US" dirty="0"/>
              <a:t>Combining with &amp;&amp;</a:t>
            </a:r>
          </a:p>
        </p:txBody>
      </p:sp>
      <p:sp>
        <p:nvSpPr>
          <p:cNvPr id="3" name="Content Placeholder 2">
            <a:extLst>
              <a:ext uri="{FF2B5EF4-FFF2-40B4-BE49-F238E27FC236}">
                <a16:creationId xmlns:a16="http://schemas.microsoft.com/office/drawing/2014/main" id="{DD5B576E-5DC8-4766-BC80-5A865AF4C7B8}"/>
              </a:ext>
            </a:extLst>
          </p:cNvPr>
          <p:cNvSpPr>
            <a:spLocks noGrp="1"/>
          </p:cNvSpPr>
          <p:nvPr>
            <p:ph idx="1"/>
          </p:nvPr>
        </p:nvSpPr>
        <p:spPr/>
        <p:txBody>
          <a:bodyPr/>
          <a:lstStyle/>
          <a:p>
            <a:r>
              <a:rPr lang="en-US" dirty="0"/>
              <a:t>“Give the user 3 tries to enter a valid integer. After the 3</a:t>
            </a:r>
            <a:r>
              <a:rPr lang="en-US" baseline="30000" dirty="0"/>
              <a:t>rd</a:t>
            </a:r>
            <a:r>
              <a:rPr lang="en-US" dirty="0"/>
              <a:t> attempt, use a default value of 1”</a:t>
            </a:r>
          </a:p>
          <a:p>
            <a:r>
              <a:rPr lang="en-US" dirty="0"/>
              <a:t>Condition 1: Continue if user input is not a number</a:t>
            </a:r>
          </a:p>
          <a:p>
            <a:endParaRPr lang="en-US" dirty="0"/>
          </a:p>
          <a:p>
            <a:r>
              <a:rPr lang="en-US" dirty="0"/>
              <a:t>Condition 2: Continue if user has made </a:t>
            </a:r>
            <a:r>
              <a:rPr lang="en-US" i="1" dirty="0"/>
              <a:t>less</a:t>
            </a:r>
            <a:r>
              <a:rPr lang="en-US" dirty="0"/>
              <a:t> than 3 attempts</a:t>
            </a:r>
          </a:p>
          <a:p>
            <a:endParaRPr lang="en-US" dirty="0"/>
          </a:p>
          <a:p>
            <a:r>
              <a:rPr lang="en-US" dirty="0"/>
              <a:t>Combination: AND, since both must be true to loop again</a:t>
            </a:r>
          </a:p>
          <a:p>
            <a:pPr lvl="1"/>
            <a:r>
              <a:rPr lang="en-US" dirty="0"/>
              <a:t>If either condition is false, loop should stop</a:t>
            </a:r>
          </a:p>
        </p:txBody>
      </p:sp>
      <p:sp>
        <p:nvSpPr>
          <p:cNvPr id="4" name="Footer Placeholder 3">
            <a:extLst>
              <a:ext uri="{FF2B5EF4-FFF2-40B4-BE49-F238E27FC236}">
                <a16:creationId xmlns:a16="http://schemas.microsoft.com/office/drawing/2014/main" id="{5D625786-B41B-4205-88C1-BFF2133BAF98}"/>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E052D7BB-A0EE-4D90-8FE6-B0355D350613}"/>
              </a:ext>
            </a:extLst>
          </p:cNvPr>
          <p:cNvSpPr txBox="1"/>
          <p:nvPr/>
        </p:nvSpPr>
        <p:spPr>
          <a:xfrm>
            <a:off x="1903412" y="3124200"/>
            <a:ext cx="2209800"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a:t>
            </a:r>
            <a:r>
              <a:rPr lang="en-US" dirty="0" err="1">
                <a:solidFill>
                  <a:schemeClr val="tx1"/>
                </a:solidFill>
              </a:rPr>
              <a:t>parseSuccess</a:t>
            </a:r>
            <a:endParaRPr lang="en-US" dirty="0">
              <a:solidFill>
                <a:schemeClr val="tx1"/>
              </a:solidFill>
            </a:endParaRPr>
          </a:p>
        </p:txBody>
      </p:sp>
      <p:sp>
        <p:nvSpPr>
          <p:cNvPr id="6" name="TextBox 5">
            <a:extLst>
              <a:ext uri="{FF2B5EF4-FFF2-40B4-BE49-F238E27FC236}">
                <a16:creationId xmlns:a16="http://schemas.microsoft.com/office/drawing/2014/main" id="{46E4CB41-0D2A-48B8-A4E7-A15B3DA0107B}"/>
              </a:ext>
            </a:extLst>
          </p:cNvPr>
          <p:cNvSpPr txBox="1"/>
          <p:nvPr/>
        </p:nvSpPr>
        <p:spPr>
          <a:xfrm>
            <a:off x="1903412" y="4343400"/>
            <a:ext cx="2119911" cy="430887"/>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r>
              <a:rPr lang="en-US" dirty="0">
                <a:solidFill>
                  <a:schemeClr val="tx1"/>
                </a:solidFill>
              </a:rPr>
              <a:t>attempts &lt; </a:t>
            </a:r>
            <a:r>
              <a:rPr lang="en-US" dirty="0">
                <a:solidFill>
                  <a:srgbClr val="99CC00"/>
                </a:solidFill>
              </a:rPr>
              <a:t>3</a:t>
            </a:r>
          </a:p>
        </p:txBody>
      </p:sp>
    </p:spTree>
    <p:extLst>
      <p:ext uri="{BB962C8B-B14F-4D97-AF65-F5344CB8AC3E}">
        <p14:creationId xmlns:p14="http://schemas.microsoft.com/office/powerpoint/2010/main" val="29448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8654-75DC-4E61-9815-216A83F30D49}"/>
              </a:ext>
            </a:extLst>
          </p:cNvPr>
          <p:cNvSpPr>
            <a:spLocks noGrp="1"/>
          </p:cNvSpPr>
          <p:nvPr>
            <p:ph type="title"/>
          </p:nvPr>
        </p:nvSpPr>
        <p:spPr/>
        <p:txBody>
          <a:bodyPr/>
          <a:lstStyle/>
          <a:p>
            <a:r>
              <a:rPr lang="en-US" dirty="0"/>
              <a:t>Combining with &amp;&amp;</a:t>
            </a:r>
          </a:p>
        </p:txBody>
      </p:sp>
      <p:sp>
        <p:nvSpPr>
          <p:cNvPr id="4" name="Footer Placeholder 3">
            <a:extLst>
              <a:ext uri="{FF2B5EF4-FFF2-40B4-BE49-F238E27FC236}">
                <a16:creationId xmlns:a16="http://schemas.microsoft.com/office/drawing/2014/main" id="{DF10AE03-09D4-4E8C-9524-20D1A16CD1A0}"/>
              </a:ext>
            </a:extLst>
          </p:cNvPr>
          <p:cNvSpPr>
            <a:spLocks noGrp="1"/>
          </p:cNvSpPr>
          <p:nvPr>
            <p:ph type="ftr" sz="quarter" idx="11"/>
          </p:nvPr>
        </p:nvSpPr>
        <p:spPr/>
        <p:txBody>
          <a:bodyPr/>
          <a:lstStyle/>
          <a:p>
            <a:r>
              <a:rPr lang="en-US"/>
              <a:t>CSCI 1301</a:t>
            </a:r>
          </a:p>
        </p:txBody>
      </p:sp>
      <p:sp>
        <p:nvSpPr>
          <p:cNvPr id="5" name="TextBox 4">
            <a:extLst>
              <a:ext uri="{FF2B5EF4-FFF2-40B4-BE49-F238E27FC236}">
                <a16:creationId xmlns:a16="http://schemas.microsoft.com/office/drawing/2014/main" id="{F008F462-F847-4A84-B798-32B164D20E85}"/>
              </a:ext>
            </a:extLst>
          </p:cNvPr>
          <p:cNvSpPr txBox="1"/>
          <p:nvPr/>
        </p:nvSpPr>
        <p:spPr>
          <a:xfrm>
            <a:off x="227012" y="1447272"/>
            <a:ext cx="9906000" cy="5085623"/>
          </a:xfrm>
          <a:prstGeom prst="rect">
            <a:avLst/>
          </a:prstGeom>
          <a:solidFill>
            <a:schemeClr val="bg1">
              <a:lumMod val="85000"/>
              <a:lumOff val="15000"/>
            </a:schemeClr>
          </a:solidFill>
        </p:spPr>
        <p:txBody>
          <a:bodyPr wrap="square" rtlCol="0">
            <a:spAutoFit/>
          </a:bodyPr>
          <a:lstStyle>
            <a:defPPr>
              <a:defRPr lang="en-US"/>
            </a:defPPr>
            <a:lvl1pPr>
              <a:defRPr sz="2200">
                <a:solidFill>
                  <a:srgbClr val="0099FF"/>
                </a:solidFill>
                <a:latin typeface="Consolas" panose="020B0609020204030204" pitchFamily="49" charset="0"/>
              </a:defRPr>
            </a:lvl1pPr>
          </a:lstStyle>
          <a:p>
            <a:pPr>
              <a:lnSpc>
                <a:spcPct val="114000"/>
              </a:lnSpc>
            </a:pPr>
            <a:r>
              <a:rPr lang="en-US" dirty="0"/>
              <a:t>int</a:t>
            </a:r>
            <a:r>
              <a:rPr lang="en-US" dirty="0">
                <a:solidFill>
                  <a:schemeClr val="tx1"/>
                </a:solidFill>
              </a:rPr>
              <a:t> </a:t>
            </a:r>
            <a:r>
              <a:rPr lang="en-US" dirty="0" err="1">
                <a:solidFill>
                  <a:schemeClr val="tx1"/>
                </a:solidFill>
              </a:rPr>
              <a:t>intVar</a:t>
            </a:r>
            <a:r>
              <a:rPr lang="en-US" dirty="0">
                <a:solidFill>
                  <a:schemeClr val="tx1"/>
                </a:solidFill>
              </a:rPr>
              <a:t>, attempts = 0;</a:t>
            </a:r>
          </a:p>
          <a:p>
            <a:pPr>
              <a:lnSpc>
                <a:spcPct val="114000"/>
              </a:lnSpc>
            </a:pPr>
            <a:r>
              <a:rPr lang="en-US" dirty="0"/>
              <a:t>bool</a:t>
            </a:r>
            <a:r>
              <a:rPr lang="en-US" dirty="0">
                <a:solidFill>
                  <a:schemeClr val="tx1"/>
                </a:solidFill>
              </a:rPr>
              <a:t> </a:t>
            </a:r>
            <a:r>
              <a:rPr lang="en-US" dirty="0" err="1">
                <a:solidFill>
                  <a:schemeClr val="tx1"/>
                </a:solidFill>
              </a:rPr>
              <a:t>parseSuccess</a:t>
            </a:r>
            <a:r>
              <a:rPr lang="en-US" dirty="0">
                <a:solidFill>
                  <a:schemeClr val="tx1"/>
                </a:solidFill>
              </a:rPr>
              <a:t>;</a:t>
            </a:r>
          </a:p>
          <a:p>
            <a:pPr>
              <a:lnSpc>
                <a:spcPct val="114000"/>
              </a:lnSpc>
            </a:pPr>
            <a:r>
              <a:rPr lang="en-US" dirty="0"/>
              <a:t>do</a:t>
            </a:r>
            <a:endParaRPr lang="en-US" dirty="0">
              <a:solidFill>
                <a:schemeClr val="tx1"/>
              </a:solidFill>
            </a:endParaRP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"Please enter an integer"</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parseSuccess</a:t>
            </a:r>
            <a:r>
              <a:rPr lang="en-US" dirty="0">
                <a:solidFill>
                  <a:schemeClr val="tx1"/>
                </a:solidFill>
              </a:rPr>
              <a:t> = </a:t>
            </a:r>
            <a:r>
              <a:rPr lang="en-US" dirty="0" err="1"/>
              <a:t>int</a:t>
            </a:r>
            <a:r>
              <a:rPr lang="en-US" dirty="0" err="1">
                <a:solidFill>
                  <a:schemeClr val="tx1"/>
                </a:solidFill>
              </a:rPr>
              <a:t>.</a:t>
            </a:r>
            <a:r>
              <a:rPr lang="en-US" dirty="0" err="1">
                <a:solidFill>
                  <a:srgbClr val="CC9900"/>
                </a:solidFill>
              </a:rPr>
              <a:t>TryParse</a:t>
            </a:r>
            <a:r>
              <a:rPr lang="en-US" dirty="0">
                <a:solidFill>
                  <a:schemeClr val="tx1"/>
                </a:solidFill>
              </a:rPr>
              <a:t>(</a:t>
            </a:r>
            <a:r>
              <a:rPr lang="en-US" dirty="0" err="1">
                <a:solidFill>
                  <a:srgbClr val="66FFCC"/>
                </a:solidFill>
              </a:rPr>
              <a:t>Console</a:t>
            </a:r>
            <a:r>
              <a:rPr lang="en-US" dirty="0" err="1">
                <a:solidFill>
                  <a:schemeClr val="tx1"/>
                </a:solidFill>
              </a:rPr>
              <a:t>.</a:t>
            </a:r>
            <a:r>
              <a:rPr lang="en-US" dirty="0" err="1">
                <a:solidFill>
                  <a:srgbClr val="CC9900"/>
                </a:solidFill>
              </a:rPr>
              <a:t>ReadLine</a:t>
            </a:r>
            <a:r>
              <a:rPr lang="en-US" dirty="0">
                <a:solidFill>
                  <a:schemeClr val="tx1"/>
                </a:solidFill>
              </a:rPr>
              <a:t>(), </a:t>
            </a:r>
            <a:r>
              <a:rPr lang="en-US" dirty="0"/>
              <a:t>out</a:t>
            </a:r>
            <a:r>
              <a:rPr lang="en-US" dirty="0">
                <a:solidFill>
                  <a:schemeClr val="tx1"/>
                </a:solidFill>
              </a:rPr>
              <a:t> </a:t>
            </a:r>
            <a:r>
              <a:rPr lang="en-US" dirty="0" err="1">
                <a:solidFill>
                  <a:schemeClr val="tx1"/>
                </a:solidFill>
              </a:rPr>
              <a:t>intVar</a:t>
            </a:r>
            <a:r>
              <a:rPr lang="en-US" dirty="0">
                <a:solidFill>
                  <a:schemeClr val="tx1"/>
                </a:solidFill>
              </a:rPr>
              <a:t>);</a:t>
            </a:r>
          </a:p>
          <a:p>
            <a:pPr>
              <a:lnSpc>
                <a:spcPct val="114000"/>
              </a:lnSpc>
            </a:pPr>
            <a:r>
              <a:rPr lang="en-US" dirty="0">
                <a:solidFill>
                  <a:schemeClr val="tx1"/>
                </a:solidFill>
              </a:rPr>
              <a:t>  attempts++;</a:t>
            </a:r>
          </a:p>
          <a:p>
            <a:pPr>
              <a:lnSpc>
                <a:spcPct val="114000"/>
              </a:lnSpc>
            </a:pPr>
            <a:r>
              <a:rPr lang="en-US" dirty="0">
                <a:solidFill>
                  <a:schemeClr val="tx1"/>
                </a:solidFill>
              </a:rPr>
              <a:t>} </a:t>
            </a:r>
            <a:r>
              <a:rPr lang="en-US" dirty="0"/>
              <a:t>while</a:t>
            </a:r>
            <a:r>
              <a:rPr lang="en-US" dirty="0">
                <a:solidFill>
                  <a:schemeClr val="tx1"/>
                </a:solidFill>
              </a:rPr>
              <a:t>(!</a:t>
            </a:r>
            <a:r>
              <a:rPr lang="en-US" dirty="0" err="1">
                <a:solidFill>
                  <a:schemeClr val="tx1"/>
                </a:solidFill>
              </a:rPr>
              <a:t>parseSuccess</a:t>
            </a:r>
            <a:r>
              <a:rPr lang="en-US" dirty="0">
                <a:solidFill>
                  <a:schemeClr val="tx1"/>
                </a:solidFill>
              </a:rPr>
              <a:t> &amp;&amp; attempts &lt; </a:t>
            </a:r>
            <a:r>
              <a:rPr lang="en-US" dirty="0">
                <a:solidFill>
                  <a:srgbClr val="99CC00"/>
                </a:solidFill>
              </a:rPr>
              <a:t>3</a:t>
            </a:r>
            <a:r>
              <a:rPr lang="en-US" dirty="0">
                <a:solidFill>
                  <a:schemeClr val="tx1"/>
                </a:solidFill>
              </a:rPr>
              <a:t>);</a:t>
            </a:r>
          </a:p>
          <a:p>
            <a:pPr>
              <a:lnSpc>
                <a:spcPct val="114000"/>
              </a:lnSpc>
            </a:pPr>
            <a:r>
              <a:rPr lang="en-US" dirty="0"/>
              <a:t>if</a:t>
            </a:r>
            <a:r>
              <a:rPr lang="en-US" dirty="0">
                <a:solidFill>
                  <a:schemeClr val="tx1"/>
                </a:solidFill>
              </a:rPr>
              <a:t>(!</a:t>
            </a:r>
            <a:r>
              <a:rPr lang="en-US" dirty="0" err="1">
                <a:solidFill>
                  <a:schemeClr val="tx1"/>
                </a:solidFill>
              </a:rPr>
              <a:t>parseSuccess</a:t>
            </a:r>
            <a:r>
              <a:rPr lang="en-US" dirty="0">
                <a:solidFill>
                  <a:schemeClr val="tx1"/>
                </a:solidFill>
              </a:rPr>
              <a:t> &amp;&amp; attempts == </a:t>
            </a:r>
            <a:r>
              <a:rPr lang="en-US" dirty="0">
                <a:solidFill>
                  <a:srgbClr val="99CC00"/>
                </a:solidFill>
              </a:rPr>
              <a:t>3</a:t>
            </a:r>
            <a:r>
              <a:rPr lang="en-US" dirty="0">
                <a:solidFill>
                  <a:schemeClr val="tx1"/>
                </a:solidFill>
              </a:rPr>
              <a:t>)</a:t>
            </a:r>
          </a:p>
          <a:p>
            <a:pPr>
              <a:lnSpc>
                <a:spcPct val="114000"/>
              </a:lnSpc>
            </a:pPr>
            <a:r>
              <a:rPr lang="en-US" dirty="0">
                <a:solidFill>
                  <a:schemeClr val="tx1"/>
                </a:solidFill>
              </a:rPr>
              <a:t>{</a:t>
            </a:r>
          </a:p>
          <a:p>
            <a:pPr>
              <a:lnSpc>
                <a:spcPct val="114000"/>
              </a:lnSpc>
            </a:pPr>
            <a:r>
              <a:rPr lang="en-US" dirty="0">
                <a:solidFill>
                  <a:schemeClr val="tx1"/>
                </a:solidFill>
              </a:rPr>
              <a:t>  </a:t>
            </a:r>
            <a:r>
              <a:rPr lang="en-US" dirty="0" err="1">
                <a:solidFill>
                  <a:srgbClr val="66FFCC"/>
                </a:solidFill>
              </a:rPr>
              <a:t>Console</a:t>
            </a:r>
            <a:r>
              <a:rPr lang="en-US" dirty="0" err="1">
                <a:solidFill>
                  <a:schemeClr val="tx1"/>
                </a:solidFill>
              </a:rPr>
              <a:t>.</a:t>
            </a:r>
            <a:r>
              <a:rPr lang="en-US" dirty="0" err="1">
                <a:solidFill>
                  <a:srgbClr val="CC9900"/>
                </a:solidFill>
              </a:rPr>
              <a:t>WriteLine</a:t>
            </a:r>
            <a:r>
              <a:rPr lang="en-US" dirty="0">
                <a:solidFill>
                  <a:schemeClr val="tx1"/>
                </a:solidFill>
              </a:rPr>
              <a:t>(</a:t>
            </a:r>
            <a:r>
              <a:rPr lang="en-US" dirty="0">
                <a:solidFill>
                  <a:srgbClr val="FF5050"/>
                </a:solidFill>
              </a:rPr>
              <a:t>"Using the default value 1"</a:t>
            </a:r>
            <a:r>
              <a:rPr lang="en-US" dirty="0">
                <a:solidFill>
                  <a:schemeClr val="tx1"/>
                </a:solidFill>
              </a:rPr>
              <a:t>);</a:t>
            </a:r>
          </a:p>
          <a:p>
            <a:pPr>
              <a:lnSpc>
                <a:spcPct val="114000"/>
              </a:lnSpc>
            </a:pPr>
            <a:r>
              <a:rPr lang="en-US" dirty="0">
                <a:solidFill>
                  <a:schemeClr val="tx1"/>
                </a:solidFill>
              </a:rPr>
              <a:t>  </a:t>
            </a:r>
            <a:r>
              <a:rPr lang="en-US" dirty="0" err="1">
                <a:solidFill>
                  <a:schemeClr val="tx1"/>
                </a:solidFill>
              </a:rPr>
              <a:t>intVar</a:t>
            </a:r>
            <a:r>
              <a:rPr lang="en-US" dirty="0">
                <a:solidFill>
                  <a:schemeClr val="tx1"/>
                </a:solidFill>
              </a:rPr>
              <a:t> = </a:t>
            </a:r>
            <a:r>
              <a:rPr lang="en-US" dirty="0">
                <a:solidFill>
                  <a:srgbClr val="99CC00"/>
                </a:solidFill>
              </a:rPr>
              <a:t>1</a:t>
            </a:r>
            <a:r>
              <a:rPr lang="en-US" dirty="0">
                <a:solidFill>
                  <a:schemeClr val="tx1"/>
                </a:solidFill>
              </a:rPr>
              <a:t>;</a:t>
            </a:r>
          </a:p>
          <a:p>
            <a:pPr>
              <a:lnSpc>
                <a:spcPct val="114000"/>
              </a:lnSpc>
            </a:pPr>
            <a:r>
              <a:rPr lang="en-US" dirty="0">
                <a:solidFill>
                  <a:schemeClr val="tx1"/>
                </a:solidFill>
              </a:rPr>
              <a:t>}</a:t>
            </a:r>
          </a:p>
        </p:txBody>
      </p:sp>
      <p:sp>
        <p:nvSpPr>
          <p:cNvPr id="6" name="TextBox 5">
            <a:extLst>
              <a:ext uri="{FF2B5EF4-FFF2-40B4-BE49-F238E27FC236}">
                <a16:creationId xmlns:a16="http://schemas.microsoft.com/office/drawing/2014/main" id="{0307B874-B78E-4A2A-8AB9-BBA2D50103D2}"/>
              </a:ext>
            </a:extLst>
          </p:cNvPr>
          <p:cNvSpPr txBox="1"/>
          <p:nvPr/>
        </p:nvSpPr>
        <p:spPr>
          <a:xfrm>
            <a:off x="7847012" y="4218109"/>
            <a:ext cx="4341813" cy="830997"/>
          </a:xfrm>
          <a:prstGeom prst="rect">
            <a:avLst/>
          </a:prstGeom>
          <a:noFill/>
        </p:spPr>
        <p:txBody>
          <a:bodyPr wrap="square" rtlCol="0">
            <a:spAutoFit/>
          </a:bodyPr>
          <a:lstStyle/>
          <a:p>
            <a:r>
              <a:rPr lang="en-US" dirty="0"/>
              <a:t>At this point, </a:t>
            </a:r>
            <a:r>
              <a:rPr lang="en-US" i="1" dirty="0"/>
              <a:t>either</a:t>
            </a:r>
            <a:r>
              <a:rPr lang="en-US" dirty="0"/>
              <a:t> condition 1 or condition 2 is false (or both)</a:t>
            </a:r>
          </a:p>
        </p:txBody>
      </p:sp>
      <p:sp>
        <p:nvSpPr>
          <p:cNvPr id="7" name="TextBox 6">
            <a:extLst>
              <a:ext uri="{FF2B5EF4-FFF2-40B4-BE49-F238E27FC236}">
                <a16:creationId xmlns:a16="http://schemas.microsoft.com/office/drawing/2014/main" id="{01EF763F-F569-4FD8-9AB8-14B3EFF53905}"/>
              </a:ext>
            </a:extLst>
          </p:cNvPr>
          <p:cNvSpPr txBox="1"/>
          <p:nvPr/>
        </p:nvSpPr>
        <p:spPr>
          <a:xfrm>
            <a:off x="5408612" y="1445567"/>
            <a:ext cx="2327881" cy="461665"/>
          </a:xfrm>
          <a:prstGeom prst="rect">
            <a:avLst/>
          </a:prstGeom>
          <a:noFill/>
        </p:spPr>
        <p:txBody>
          <a:bodyPr wrap="none" rtlCol="0">
            <a:spAutoFit/>
          </a:bodyPr>
          <a:lstStyle/>
          <a:p>
            <a:r>
              <a:rPr lang="en-US" dirty="0"/>
              <a:t>Counter variable</a:t>
            </a:r>
          </a:p>
        </p:txBody>
      </p:sp>
      <p:cxnSp>
        <p:nvCxnSpPr>
          <p:cNvPr id="9" name="Straight Arrow Connector 8">
            <a:extLst>
              <a:ext uri="{FF2B5EF4-FFF2-40B4-BE49-F238E27FC236}">
                <a16:creationId xmlns:a16="http://schemas.microsoft.com/office/drawing/2014/main" id="{93DA7992-8167-4AEF-8339-F9883F24A878}"/>
              </a:ext>
            </a:extLst>
          </p:cNvPr>
          <p:cNvCxnSpPr/>
          <p:nvPr/>
        </p:nvCxnSpPr>
        <p:spPr>
          <a:xfrm flipH="1">
            <a:off x="4265612" y="1676400"/>
            <a:ext cx="11430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0" name="Oval 9">
            <a:extLst>
              <a:ext uri="{FF2B5EF4-FFF2-40B4-BE49-F238E27FC236}">
                <a16:creationId xmlns:a16="http://schemas.microsoft.com/office/drawing/2014/main" id="{A976864F-8580-44EC-939B-26B65AB4BFCC}"/>
              </a:ext>
            </a:extLst>
          </p:cNvPr>
          <p:cNvSpPr/>
          <p:nvPr/>
        </p:nvSpPr>
        <p:spPr>
          <a:xfrm>
            <a:off x="3632567" y="4113705"/>
            <a:ext cx="457200" cy="457200"/>
          </a:xfrm>
          <a:prstGeom prst="ellipse">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69A8D1C-85FA-4415-852E-6D770A0DAE04}"/>
              </a:ext>
            </a:extLst>
          </p:cNvPr>
          <p:cNvCxnSpPr>
            <a:cxnSpLocks/>
            <a:stCxn id="6" idx="1"/>
          </p:cNvCxnSpPr>
          <p:nvPr/>
        </p:nvCxnSpPr>
        <p:spPr>
          <a:xfrm flipH="1">
            <a:off x="5637212" y="4633608"/>
            <a:ext cx="220980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TextBox 13">
            <a:extLst>
              <a:ext uri="{FF2B5EF4-FFF2-40B4-BE49-F238E27FC236}">
                <a16:creationId xmlns:a16="http://schemas.microsoft.com/office/drawing/2014/main" id="{E2B637BD-15B3-461B-8BBB-007FAE12BFA7}"/>
              </a:ext>
            </a:extLst>
          </p:cNvPr>
          <p:cNvSpPr txBox="1"/>
          <p:nvPr/>
        </p:nvSpPr>
        <p:spPr>
          <a:xfrm>
            <a:off x="4456112" y="2461213"/>
            <a:ext cx="2895600" cy="461665"/>
          </a:xfrm>
          <a:prstGeom prst="rect">
            <a:avLst/>
          </a:prstGeom>
          <a:noFill/>
        </p:spPr>
        <p:txBody>
          <a:bodyPr wrap="square" rtlCol="0">
            <a:spAutoFit/>
          </a:bodyPr>
          <a:lstStyle/>
          <a:p>
            <a:r>
              <a:rPr lang="en-US" dirty="0"/>
              <a:t>Combine conditions</a:t>
            </a:r>
          </a:p>
        </p:txBody>
      </p:sp>
      <p:cxnSp>
        <p:nvCxnSpPr>
          <p:cNvPr id="16" name="Straight Arrow Connector 15">
            <a:extLst>
              <a:ext uri="{FF2B5EF4-FFF2-40B4-BE49-F238E27FC236}">
                <a16:creationId xmlns:a16="http://schemas.microsoft.com/office/drawing/2014/main" id="{9107C999-9558-4B5A-A668-E4665ECBCA4B}"/>
              </a:ext>
            </a:extLst>
          </p:cNvPr>
          <p:cNvCxnSpPr>
            <a:cxnSpLocks/>
          </p:cNvCxnSpPr>
          <p:nvPr/>
        </p:nvCxnSpPr>
        <p:spPr>
          <a:xfrm flipH="1">
            <a:off x="4064733" y="2877249"/>
            <a:ext cx="505679" cy="134281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 name="TextBox 14">
            <a:extLst>
              <a:ext uri="{FF2B5EF4-FFF2-40B4-BE49-F238E27FC236}">
                <a16:creationId xmlns:a16="http://schemas.microsoft.com/office/drawing/2014/main" id="{6A13C8E2-653E-49B8-9FAA-424B5DC58B64}"/>
              </a:ext>
            </a:extLst>
          </p:cNvPr>
          <p:cNvSpPr txBox="1"/>
          <p:nvPr/>
        </p:nvSpPr>
        <p:spPr>
          <a:xfrm>
            <a:off x="1446212" y="2472702"/>
            <a:ext cx="1647444" cy="461665"/>
          </a:xfrm>
          <a:prstGeom prst="rect">
            <a:avLst/>
          </a:prstGeom>
          <a:noFill/>
        </p:spPr>
        <p:txBody>
          <a:bodyPr wrap="square" rtlCol="0">
            <a:spAutoFit/>
          </a:bodyPr>
          <a:lstStyle/>
          <a:p>
            <a:r>
              <a:rPr lang="en-US" dirty="0"/>
              <a:t>Condition 1</a:t>
            </a:r>
          </a:p>
        </p:txBody>
      </p:sp>
      <p:cxnSp>
        <p:nvCxnSpPr>
          <p:cNvPr id="17" name="Straight Arrow Connector 16">
            <a:extLst>
              <a:ext uri="{FF2B5EF4-FFF2-40B4-BE49-F238E27FC236}">
                <a16:creationId xmlns:a16="http://schemas.microsoft.com/office/drawing/2014/main" id="{793FD805-77AB-48C0-A8F0-32BDECE3ADBC}"/>
              </a:ext>
            </a:extLst>
          </p:cNvPr>
          <p:cNvCxnSpPr>
            <a:cxnSpLocks/>
          </p:cNvCxnSpPr>
          <p:nvPr/>
        </p:nvCxnSpPr>
        <p:spPr>
          <a:xfrm>
            <a:off x="2436812" y="2942182"/>
            <a:ext cx="224344" cy="12503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a16="http://schemas.microsoft.com/office/drawing/2014/main" id="{43C6BEF3-CBF1-4449-9F72-975D6CFCB220}"/>
              </a:ext>
            </a:extLst>
          </p:cNvPr>
          <p:cNvSpPr txBox="1"/>
          <p:nvPr/>
        </p:nvSpPr>
        <p:spPr>
          <a:xfrm>
            <a:off x="7701690" y="3730840"/>
            <a:ext cx="1647444" cy="461665"/>
          </a:xfrm>
          <a:prstGeom prst="rect">
            <a:avLst/>
          </a:prstGeom>
          <a:noFill/>
        </p:spPr>
        <p:txBody>
          <a:bodyPr wrap="square" rtlCol="0">
            <a:spAutoFit/>
          </a:bodyPr>
          <a:lstStyle/>
          <a:p>
            <a:r>
              <a:rPr lang="en-US" dirty="0"/>
              <a:t>Condition 2</a:t>
            </a:r>
          </a:p>
        </p:txBody>
      </p:sp>
      <p:cxnSp>
        <p:nvCxnSpPr>
          <p:cNvPr id="19" name="Straight Arrow Connector 18">
            <a:extLst>
              <a:ext uri="{FF2B5EF4-FFF2-40B4-BE49-F238E27FC236}">
                <a16:creationId xmlns:a16="http://schemas.microsoft.com/office/drawing/2014/main" id="{2DE22C31-2B17-47F9-8EB8-0A37A7CC8EC4}"/>
              </a:ext>
            </a:extLst>
          </p:cNvPr>
          <p:cNvCxnSpPr>
            <a:cxnSpLocks/>
          </p:cNvCxnSpPr>
          <p:nvPr/>
        </p:nvCxnSpPr>
        <p:spPr>
          <a:xfrm flipH="1">
            <a:off x="5645877" y="3961672"/>
            <a:ext cx="1972538" cy="25839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0BF6FBFE-09BA-420D-8F77-67B526EC8275}"/>
              </a:ext>
            </a:extLst>
          </p:cNvPr>
          <p:cNvSpPr txBox="1"/>
          <p:nvPr/>
        </p:nvSpPr>
        <p:spPr>
          <a:xfrm>
            <a:off x="8137607" y="5185116"/>
            <a:ext cx="3824205" cy="830997"/>
          </a:xfrm>
          <a:prstGeom prst="rect">
            <a:avLst/>
          </a:prstGeom>
          <a:noFill/>
        </p:spPr>
        <p:txBody>
          <a:bodyPr wrap="square" rtlCol="0">
            <a:spAutoFit/>
          </a:bodyPr>
          <a:lstStyle/>
          <a:p>
            <a:r>
              <a:rPr lang="en-US" dirty="0"/>
              <a:t>Test if loop ended because user failed 3</a:t>
            </a:r>
            <a:r>
              <a:rPr lang="en-US" baseline="30000" dirty="0"/>
              <a:t>rd</a:t>
            </a:r>
            <a:r>
              <a:rPr lang="en-US" dirty="0"/>
              <a:t> attempt</a:t>
            </a:r>
          </a:p>
        </p:txBody>
      </p:sp>
      <p:cxnSp>
        <p:nvCxnSpPr>
          <p:cNvPr id="24" name="Straight Arrow Connector 23">
            <a:extLst>
              <a:ext uri="{FF2B5EF4-FFF2-40B4-BE49-F238E27FC236}">
                <a16:creationId xmlns:a16="http://schemas.microsoft.com/office/drawing/2014/main" id="{B0655998-5462-4526-9998-A1717620B2B7}"/>
              </a:ext>
            </a:extLst>
          </p:cNvPr>
          <p:cNvCxnSpPr/>
          <p:nvPr/>
        </p:nvCxnSpPr>
        <p:spPr>
          <a:xfrm flipH="1" flipV="1">
            <a:off x="5180012" y="4953000"/>
            <a:ext cx="2971800" cy="42250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7958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9612-823C-4897-8D8D-F9F22E0A0ADB}"/>
              </a:ext>
            </a:extLst>
          </p:cNvPr>
          <p:cNvSpPr>
            <a:spLocks noGrp="1"/>
          </p:cNvSpPr>
          <p:nvPr>
            <p:ph type="title"/>
          </p:nvPr>
        </p:nvSpPr>
        <p:spPr>
          <a:xfrm>
            <a:off x="227012" y="228600"/>
            <a:ext cx="11734800" cy="1143000"/>
          </a:xfrm>
        </p:spPr>
        <p:txBody>
          <a:bodyPr/>
          <a:lstStyle/>
          <a:p>
            <a:r>
              <a:rPr lang="en-US" dirty="0"/>
              <a:t>Negating Conditions</a:t>
            </a:r>
          </a:p>
        </p:txBody>
      </p:sp>
      <p:sp>
        <p:nvSpPr>
          <p:cNvPr id="3" name="Content Placeholder 2">
            <a:extLst>
              <a:ext uri="{FF2B5EF4-FFF2-40B4-BE49-F238E27FC236}">
                <a16:creationId xmlns:a16="http://schemas.microsoft.com/office/drawing/2014/main" id="{870E7DF7-6EAD-4BF0-85E5-ED8E1B7E9521}"/>
              </a:ext>
            </a:extLst>
          </p:cNvPr>
          <p:cNvSpPr>
            <a:spLocks noGrp="1"/>
          </p:cNvSpPr>
          <p:nvPr>
            <p:ph idx="1"/>
          </p:nvPr>
        </p:nvSpPr>
        <p:spPr>
          <a:xfrm>
            <a:off x="227013" y="1371601"/>
            <a:ext cx="11734800" cy="2545194"/>
          </a:xfrm>
        </p:spPr>
        <p:txBody>
          <a:bodyPr/>
          <a:lstStyle/>
          <a:p>
            <a:r>
              <a:rPr lang="en-US" dirty="0">
                <a:latin typeface="Consolas" panose="020B0609020204030204" pitchFamily="49" charset="0"/>
              </a:rPr>
              <a:t>while</a:t>
            </a:r>
            <a:r>
              <a:rPr lang="en-US" dirty="0"/>
              <a:t> condition is logical negation of when loop will stop: If loop should stop when </a:t>
            </a:r>
            <a:r>
              <a:rPr lang="en-US" dirty="0">
                <a:latin typeface="Consolas" panose="020B0609020204030204" pitchFamily="49" charset="0"/>
              </a:rPr>
              <a:t>a == true</a:t>
            </a:r>
            <a:r>
              <a:rPr lang="en-US" dirty="0"/>
              <a:t>, write </a:t>
            </a:r>
            <a:r>
              <a:rPr lang="en-US" dirty="0">
                <a:latin typeface="Consolas" panose="020B0609020204030204" pitchFamily="49" charset="0"/>
              </a:rPr>
              <a:t>while(!a)</a:t>
            </a:r>
          </a:p>
          <a:p>
            <a:r>
              <a:rPr lang="en-US" dirty="0"/>
              <a:t>Helpful rule: </a:t>
            </a:r>
            <a:r>
              <a:rPr lang="en-US" dirty="0">
                <a:latin typeface="Consolas" panose="020B0609020204030204" pitchFamily="49" charset="0"/>
              </a:rPr>
              <a:t>!(a || b) </a:t>
            </a:r>
            <a:r>
              <a:rPr lang="en-US" dirty="0"/>
              <a:t>is the same as </a:t>
            </a:r>
            <a:r>
              <a:rPr lang="en-US" dirty="0">
                <a:latin typeface="Consolas" panose="020B0609020204030204" pitchFamily="49" charset="0"/>
              </a:rPr>
              <a:t>!a &amp;&amp; !b</a:t>
            </a:r>
          </a:p>
          <a:p>
            <a:r>
              <a:rPr lang="en-US" dirty="0"/>
              <a:t>Example: Loop should stop if user enters “yes” or “no”</a:t>
            </a:r>
          </a:p>
          <a:p>
            <a:endParaRPr lang="en-US" dirty="0"/>
          </a:p>
          <a:p>
            <a:endParaRPr lang="en-US" dirty="0"/>
          </a:p>
        </p:txBody>
      </p:sp>
      <p:sp>
        <p:nvSpPr>
          <p:cNvPr id="4" name="Footer Placeholder 3">
            <a:extLst>
              <a:ext uri="{FF2B5EF4-FFF2-40B4-BE49-F238E27FC236}">
                <a16:creationId xmlns:a16="http://schemas.microsoft.com/office/drawing/2014/main" id="{1B43C005-77F8-46CC-BC1C-CAC63EA4DFB2}"/>
              </a:ext>
            </a:extLst>
          </p:cNvPr>
          <p:cNvSpPr>
            <a:spLocks noGrp="1"/>
          </p:cNvSpPr>
          <p:nvPr>
            <p:ph type="ftr" sz="quarter" idx="11"/>
          </p:nvPr>
        </p:nvSpPr>
        <p:spPr>
          <a:xfrm>
            <a:off x="227012" y="6356352"/>
            <a:ext cx="3796311" cy="365125"/>
          </a:xfrm>
        </p:spPr>
        <p:txBody>
          <a:bodyPr/>
          <a:lstStyle/>
          <a:p>
            <a:r>
              <a:rPr lang="en-US"/>
              <a:t>CSCI 1301</a:t>
            </a:r>
          </a:p>
        </p:txBody>
      </p:sp>
      <p:sp>
        <p:nvSpPr>
          <p:cNvPr id="5" name="TextBox 4">
            <a:extLst>
              <a:ext uri="{FF2B5EF4-FFF2-40B4-BE49-F238E27FC236}">
                <a16:creationId xmlns:a16="http://schemas.microsoft.com/office/drawing/2014/main" id="{CDAB5329-0129-4B02-A428-3FC09606DBDD}"/>
              </a:ext>
            </a:extLst>
          </p:cNvPr>
          <p:cNvSpPr txBox="1"/>
          <p:nvPr/>
        </p:nvSpPr>
        <p:spPr>
          <a:xfrm>
            <a:off x="4934211" y="3837251"/>
            <a:ext cx="5452134" cy="461665"/>
          </a:xfrm>
          <a:prstGeom prst="rect">
            <a:avLst/>
          </a:prstGeom>
          <a:noFill/>
        </p:spPr>
        <p:txBody>
          <a:bodyPr wrap="none" rtlCol="0">
            <a:spAutoFit/>
          </a:bodyPr>
          <a:lstStyle/>
          <a:p>
            <a:r>
              <a:rPr lang="en-US" dirty="0">
                <a:latin typeface="Consolas" panose="020B0609020204030204" pitchFamily="49" charset="0"/>
              </a:rPr>
              <a:t>input == "yes" || input == "no"</a:t>
            </a:r>
          </a:p>
        </p:txBody>
      </p:sp>
      <p:sp>
        <p:nvSpPr>
          <p:cNvPr id="6" name="TextBox 5">
            <a:extLst>
              <a:ext uri="{FF2B5EF4-FFF2-40B4-BE49-F238E27FC236}">
                <a16:creationId xmlns:a16="http://schemas.microsoft.com/office/drawing/2014/main" id="{8C8D46C6-EC5C-440A-831D-1176FE0A9C69}"/>
              </a:ext>
            </a:extLst>
          </p:cNvPr>
          <p:cNvSpPr txBox="1"/>
          <p:nvPr/>
        </p:nvSpPr>
        <p:spPr>
          <a:xfrm>
            <a:off x="1352811" y="3837251"/>
            <a:ext cx="3148619" cy="461665"/>
          </a:xfrm>
          <a:prstGeom prst="rect">
            <a:avLst/>
          </a:prstGeom>
          <a:noFill/>
        </p:spPr>
        <p:txBody>
          <a:bodyPr wrap="none" rtlCol="0">
            <a:spAutoFit/>
          </a:bodyPr>
          <a:lstStyle/>
          <a:p>
            <a:r>
              <a:rPr lang="en-US" dirty="0"/>
              <a:t>Stop when this is true:</a:t>
            </a:r>
          </a:p>
        </p:txBody>
      </p:sp>
      <p:sp>
        <p:nvSpPr>
          <p:cNvPr id="7" name="TextBox 6">
            <a:extLst>
              <a:ext uri="{FF2B5EF4-FFF2-40B4-BE49-F238E27FC236}">
                <a16:creationId xmlns:a16="http://schemas.microsoft.com/office/drawing/2014/main" id="{2B071057-6F0A-46DC-BFEA-7263DBD60B5F}"/>
              </a:ext>
            </a:extLst>
          </p:cNvPr>
          <p:cNvSpPr txBox="1"/>
          <p:nvPr/>
        </p:nvSpPr>
        <p:spPr>
          <a:xfrm>
            <a:off x="4594375" y="4346194"/>
            <a:ext cx="5961888" cy="461665"/>
          </a:xfrm>
          <a:prstGeom prst="rect">
            <a:avLst/>
          </a:prstGeom>
          <a:noFill/>
        </p:spPr>
        <p:txBody>
          <a:bodyPr wrap="none" rtlCol="0">
            <a:spAutoFit/>
          </a:bodyPr>
          <a:lstStyle/>
          <a:p>
            <a:r>
              <a:rPr lang="en-US" dirty="0">
                <a:latin typeface="Consolas" panose="020B0609020204030204" pitchFamily="49" charset="0"/>
              </a:rPr>
              <a:t>!(input == "yes" || input == "no")</a:t>
            </a:r>
          </a:p>
        </p:txBody>
      </p:sp>
      <p:sp>
        <p:nvSpPr>
          <p:cNvPr id="8" name="TextBox 7">
            <a:extLst>
              <a:ext uri="{FF2B5EF4-FFF2-40B4-BE49-F238E27FC236}">
                <a16:creationId xmlns:a16="http://schemas.microsoft.com/office/drawing/2014/main" id="{50056923-68A8-480F-874A-2BD09734407F}"/>
              </a:ext>
            </a:extLst>
          </p:cNvPr>
          <p:cNvSpPr txBox="1"/>
          <p:nvPr/>
        </p:nvSpPr>
        <p:spPr>
          <a:xfrm>
            <a:off x="668444" y="4346194"/>
            <a:ext cx="3645550" cy="461665"/>
          </a:xfrm>
          <a:prstGeom prst="rect">
            <a:avLst/>
          </a:prstGeom>
          <a:noFill/>
        </p:spPr>
        <p:txBody>
          <a:bodyPr wrap="none" rtlCol="0">
            <a:spAutoFit/>
          </a:bodyPr>
          <a:lstStyle/>
          <a:p>
            <a:r>
              <a:rPr lang="en-US" dirty="0"/>
              <a:t>Continue when this is true:</a:t>
            </a:r>
          </a:p>
        </p:txBody>
      </p:sp>
      <p:sp>
        <p:nvSpPr>
          <p:cNvPr id="9" name="TextBox 8">
            <a:extLst>
              <a:ext uri="{FF2B5EF4-FFF2-40B4-BE49-F238E27FC236}">
                <a16:creationId xmlns:a16="http://schemas.microsoft.com/office/drawing/2014/main" id="{D1F65B6C-D50D-47E6-97F0-5BF43731F6C4}"/>
              </a:ext>
            </a:extLst>
          </p:cNvPr>
          <p:cNvSpPr txBox="1"/>
          <p:nvPr/>
        </p:nvSpPr>
        <p:spPr>
          <a:xfrm>
            <a:off x="4951412" y="4867341"/>
            <a:ext cx="5622052" cy="461665"/>
          </a:xfrm>
          <a:prstGeom prst="rect">
            <a:avLst/>
          </a:prstGeom>
          <a:noFill/>
        </p:spPr>
        <p:txBody>
          <a:bodyPr wrap="none" rtlCol="0">
            <a:spAutoFit/>
          </a:bodyPr>
          <a:lstStyle/>
          <a:p>
            <a:r>
              <a:rPr lang="en-US" dirty="0">
                <a:latin typeface="Consolas" panose="020B0609020204030204" pitchFamily="49" charset="0"/>
              </a:rPr>
              <a:t>input != "yes" &amp;&amp; input != "no"</a:t>
            </a:r>
          </a:p>
        </p:txBody>
      </p:sp>
      <p:sp>
        <p:nvSpPr>
          <p:cNvPr id="10" name="TextBox 9">
            <a:extLst>
              <a:ext uri="{FF2B5EF4-FFF2-40B4-BE49-F238E27FC236}">
                <a16:creationId xmlns:a16="http://schemas.microsoft.com/office/drawing/2014/main" id="{13E8E7B9-6EFA-438A-8D2E-AEEFB4445602}"/>
              </a:ext>
            </a:extLst>
          </p:cNvPr>
          <p:cNvSpPr txBox="1"/>
          <p:nvPr/>
        </p:nvSpPr>
        <p:spPr>
          <a:xfrm>
            <a:off x="1827212" y="4867341"/>
            <a:ext cx="2613216" cy="461665"/>
          </a:xfrm>
          <a:prstGeom prst="rect">
            <a:avLst/>
          </a:prstGeom>
          <a:noFill/>
        </p:spPr>
        <p:txBody>
          <a:bodyPr wrap="none" rtlCol="0">
            <a:spAutoFit/>
          </a:bodyPr>
          <a:lstStyle/>
          <a:p>
            <a:r>
              <a:rPr lang="en-US" dirty="0"/>
              <a:t>Logical equivalent:</a:t>
            </a:r>
          </a:p>
        </p:txBody>
      </p:sp>
    </p:spTree>
    <p:extLst>
      <p:ext uri="{BB962C8B-B14F-4D97-AF65-F5344CB8AC3E}">
        <p14:creationId xmlns:p14="http://schemas.microsoft.com/office/powerpoint/2010/main" val="137872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aching">
      <a:majorFont>
        <a:latin typeface="Constantia"/>
        <a:ea typeface=""/>
        <a:cs typeface=""/>
      </a:majorFont>
      <a:minorFont>
        <a:latin typeface="Candara"/>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34621</TotalTime>
  <Words>2353</Words>
  <Application>Microsoft Office PowerPoint</Application>
  <PresentationFormat>Custom</PresentationFormat>
  <Paragraphs>385</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 Math</vt:lpstr>
      <vt:lpstr>Candara</vt:lpstr>
      <vt:lpstr>Consolas</vt:lpstr>
      <vt:lpstr>Constantia</vt:lpstr>
      <vt:lpstr>Courier New</vt:lpstr>
      <vt:lpstr>Executive</vt:lpstr>
      <vt:lpstr>Multiple Conditions; Loops with Classes</vt:lpstr>
      <vt:lpstr>Outline</vt:lpstr>
      <vt:lpstr>Multiple Conditions</vt:lpstr>
      <vt:lpstr>User Input Validation</vt:lpstr>
      <vt:lpstr>User Input Validation</vt:lpstr>
      <vt:lpstr>Combining with ||</vt:lpstr>
      <vt:lpstr>Combining with &amp;&amp;</vt:lpstr>
      <vt:lpstr>Combining with &amp;&amp;</vt:lpstr>
      <vt:lpstr>Negating Conditions</vt:lpstr>
      <vt:lpstr>Negating Conditions</vt:lpstr>
      <vt:lpstr>Combining More Conditions</vt:lpstr>
      <vt:lpstr>Combining More Conditions</vt:lpstr>
      <vt:lpstr>Outline</vt:lpstr>
      <vt:lpstr>Classes and Decisions</vt:lpstr>
      <vt:lpstr>Methods with Boolean Parameters</vt:lpstr>
      <vt:lpstr>Constructors with Boolean Parameters</vt:lpstr>
      <vt:lpstr>Boolean Instance Variables</vt:lpstr>
      <vt:lpstr>Boolean Instance Variables</vt:lpstr>
      <vt:lpstr>Outline</vt:lpstr>
      <vt:lpstr>Input Validation with Constructors</vt:lpstr>
      <vt:lpstr>Input Validation with Methods</vt:lpstr>
      <vt:lpstr>Input Validation with Methods</vt:lpstr>
      <vt:lpstr>Outline</vt:lpstr>
      <vt:lpstr>Loops Inside Methods</vt:lpstr>
      <vt:lpstr>Loops Inside Methods</vt:lpstr>
      <vt:lpstr>Loops Using Methods</vt:lpstr>
      <vt:lpstr>Loops Using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Conditions, Loops with Classes</dc:title>
  <dc:creator>Edward Tremel</dc:creator>
  <cp:lastModifiedBy>Tremel, Edward</cp:lastModifiedBy>
  <cp:revision>506</cp:revision>
  <dcterms:created xsi:type="dcterms:W3CDTF">2020-06-08T19:15:40Z</dcterms:created>
  <dcterms:modified xsi:type="dcterms:W3CDTF">2021-11-08T15:17:51Z</dcterms:modified>
</cp:coreProperties>
</file>