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9" r:id="rId3"/>
    <p:sldId id="331" r:id="rId4"/>
    <p:sldId id="332" r:id="rId5"/>
    <p:sldId id="354" r:id="rId6"/>
    <p:sldId id="333" r:id="rId7"/>
    <p:sldId id="351" r:id="rId8"/>
    <p:sldId id="358" r:id="rId9"/>
    <p:sldId id="334" r:id="rId10"/>
    <p:sldId id="335" r:id="rId11"/>
    <p:sldId id="355" r:id="rId12"/>
    <p:sldId id="356" r:id="rId13"/>
    <p:sldId id="357" r:id="rId14"/>
    <p:sldId id="350" r:id="rId15"/>
    <p:sldId id="336" r:id="rId16"/>
    <p:sldId id="338" r:id="rId17"/>
    <p:sldId id="339" r:id="rId18"/>
    <p:sldId id="340" r:id="rId19"/>
    <p:sldId id="362" r:id="rId20"/>
    <p:sldId id="363" r:id="rId21"/>
    <p:sldId id="364" r:id="rId22"/>
    <p:sldId id="365" r:id="rId23"/>
    <p:sldId id="366" r:id="rId24"/>
    <p:sldId id="367" r:id="rId25"/>
    <p:sldId id="361" r:id="rId26"/>
    <p:sldId id="359" r:id="rId27"/>
    <p:sldId id="360" r:id="rId2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CC9900"/>
    <a:srgbClr val="99CC00"/>
    <a:srgbClr val="66FFCC"/>
    <a:srgbClr val="FF5050"/>
    <a:srgbClr val="99CCFF"/>
    <a:srgbClr val="E7EBF5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another assignment, you have to declare and assign another variable, then add it to the average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in some other languages (C and C++), there is no bounds checking – this won’t produce an error at</a:t>
            </a:r>
            <a:r>
              <a:rPr lang="en-US" baseline="0" dirty="0" smtClean="0"/>
              <a:t> all, your program will just corrupt its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you need to do this? It has to do with the default value of an array…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Introduction to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03CD-E345-4AC8-A43F-E3E68538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A5FC-CFCA-46AA-AD56-856EF521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shorter initialization with values:</a:t>
            </a:r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r>
              <a:rPr lang="en-US" dirty="0"/>
              <a:t>Assignment with shortcuts: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r>
              <a:rPr lang="en-US" dirty="0"/>
              <a:t> is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1F831-E045-41D1-8461-B0B7A656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4F4DE-ACE2-4D89-AE28-4076251E10AA}"/>
              </a:ext>
            </a:extLst>
          </p:cNvPr>
          <p:cNvSpPr txBox="1"/>
          <p:nvPr/>
        </p:nvSpPr>
        <p:spPr>
          <a:xfrm>
            <a:off x="2436812" y="2133600"/>
            <a:ext cx="72390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 = {&lt;value1&gt;, &lt;value2&gt;, ...};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F5F98-B726-419E-9998-8751A456801B}"/>
              </a:ext>
            </a:extLst>
          </p:cNvPr>
          <p:cNvSpPr txBox="1"/>
          <p:nvPr/>
        </p:nvSpPr>
        <p:spPr>
          <a:xfrm>
            <a:off x="4113212" y="2692052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values of this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4A95F1-D120-430F-A998-E4814EB3C886}"/>
              </a:ext>
            </a:extLst>
          </p:cNvPr>
          <p:cNvCxnSpPr>
            <a:cxnSpLocks/>
          </p:cNvCxnSpPr>
          <p:nvPr/>
        </p:nvCxnSpPr>
        <p:spPr>
          <a:xfrm flipH="1" flipV="1">
            <a:off x="3046412" y="2514602"/>
            <a:ext cx="1143000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8B6024-86F1-42BD-956B-81D5068F7C58}"/>
              </a:ext>
            </a:extLst>
          </p:cNvPr>
          <p:cNvCxnSpPr>
            <a:cxnSpLocks/>
          </p:cNvCxnSpPr>
          <p:nvPr/>
        </p:nvCxnSpPr>
        <p:spPr>
          <a:xfrm flipV="1">
            <a:off x="6087613" y="2513013"/>
            <a:ext cx="235399" cy="30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25AAD-2896-4E0F-82C5-E52E4D42E2F0}"/>
              </a:ext>
            </a:extLst>
          </p:cNvPr>
          <p:cNvSpPr txBox="1"/>
          <p:nvPr/>
        </p:nvSpPr>
        <p:spPr>
          <a:xfrm>
            <a:off x="2451925" y="3321051"/>
            <a:ext cx="70519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415F0-765F-4D56-94FC-53695687DC50}"/>
              </a:ext>
            </a:extLst>
          </p:cNvPr>
          <p:cNvSpPr txBox="1"/>
          <p:nvPr/>
        </p:nvSpPr>
        <p:spPr>
          <a:xfrm>
            <a:off x="2177668" y="4676896"/>
            <a:ext cx="7833487" cy="13921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B3407B36-22BB-46F4-AFAD-5255B2E87E3F}"/>
              </a:ext>
            </a:extLst>
          </p:cNvPr>
          <p:cNvSpPr/>
          <p:nvPr/>
        </p:nvSpPr>
        <p:spPr>
          <a:xfrm>
            <a:off x="8035913" y="4984822"/>
            <a:ext cx="838200" cy="776260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D24A6-5BC9-437C-945A-1842AF224869}"/>
              </a:ext>
            </a:extLst>
          </p:cNvPr>
          <p:cNvSpPr txBox="1"/>
          <p:nvPr/>
        </p:nvSpPr>
        <p:spPr>
          <a:xfrm>
            <a:off x="8761412" y="5142119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1779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8F63-9E23-4E8D-9879-5D050A88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FEA5-EFFD-42AD-994D-F74DC173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can be any data type, including objects like Rectangle</a:t>
            </a:r>
          </a:p>
          <a:p>
            <a:endParaRPr lang="en-US" dirty="0"/>
          </a:p>
          <a:p>
            <a:r>
              <a:rPr lang="en-US" dirty="0"/>
              <a:t>But this does </a:t>
            </a:r>
            <a:r>
              <a:rPr lang="en-US" b="1" dirty="0"/>
              <a:t>not</a:t>
            </a:r>
            <a:r>
              <a:rPr lang="en-US" dirty="0"/>
              <a:t> create 4 Rectangle objects</a:t>
            </a:r>
          </a:p>
          <a:p>
            <a:endParaRPr lang="en-US" dirty="0"/>
          </a:p>
          <a:p>
            <a:r>
              <a:rPr lang="en-US" dirty="0"/>
              <a:t>Initialization: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5809A-F529-4780-B51A-76071DE5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CD43D-C4DB-4420-B767-401CE12C6A79}"/>
              </a:ext>
            </a:extLst>
          </p:cNvPr>
          <p:cNvSpPr txBox="1"/>
          <p:nvPr/>
        </p:nvSpPr>
        <p:spPr>
          <a:xfrm>
            <a:off x="3046412" y="2070143"/>
            <a:ext cx="60960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[] shapes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11762-1856-4C02-9874-BC65493909E4}"/>
              </a:ext>
            </a:extLst>
          </p:cNvPr>
          <p:cNvSpPr txBox="1"/>
          <p:nvPr/>
        </p:nvSpPr>
        <p:spPr>
          <a:xfrm>
            <a:off x="3503612" y="3962400"/>
            <a:ext cx="54864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C0958-BA37-40AB-96A9-C0A66E46E68D}"/>
              </a:ext>
            </a:extLst>
          </p:cNvPr>
          <p:cNvSpPr txBox="1"/>
          <p:nvPr/>
        </p:nvSpPr>
        <p:spPr>
          <a:xfrm>
            <a:off x="2303462" y="5610941"/>
            <a:ext cx="75819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[] shapes = {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),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)};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A153F-EA62-44AB-B198-13273F223FAF}"/>
              </a:ext>
            </a:extLst>
          </p:cNvPr>
          <p:cNvSpPr txBox="1"/>
          <p:nvPr/>
        </p:nvSpPr>
        <p:spPr>
          <a:xfrm>
            <a:off x="5861816" y="5109836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B5830-7E56-4AE0-9EAC-4F5AE0436C3E}"/>
              </a:ext>
            </a:extLst>
          </p:cNvPr>
          <p:cNvSpPr txBox="1"/>
          <p:nvPr/>
        </p:nvSpPr>
        <p:spPr>
          <a:xfrm>
            <a:off x="3046412" y="3229139"/>
            <a:ext cx="3733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3C25BEF-E330-4439-AE3F-55C1E4F6CDFE}"/>
              </a:ext>
            </a:extLst>
          </p:cNvPr>
          <p:cNvSpPr/>
          <p:nvPr/>
        </p:nvSpPr>
        <p:spPr>
          <a:xfrm>
            <a:off x="6817246" y="3058219"/>
            <a:ext cx="838200" cy="776260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21AD4-8B65-4AF6-90E7-D53C5E50EC41}"/>
              </a:ext>
            </a:extLst>
          </p:cNvPr>
          <p:cNvSpPr txBox="1"/>
          <p:nvPr/>
        </p:nvSpPr>
        <p:spPr>
          <a:xfrm>
            <a:off x="7542745" y="3215516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NullReferenceException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9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816D-FA54-4D0F-A1F8-BB917848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8CD1-26A4-403D-8A4E-DE87B531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79674"/>
          </a:xfrm>
        </p:spPr>
        <p:txBody>
          <a:bodyPr/>
          <a:lstStyle/>
          <a:p>
            <a:r>
              <a:rPr lang="en-US" dirty="0"/>
              <a:t>Value type: Variable stores the data directly (numeric types)</a:t>
            </a:r>
          </a:p>
          <a:p>
            <a:r>
              <a:rPr lang="en-US" dirty="0"/>
              <a:t>Reference type: Variable stores a reference to the data (objects)</a:t>
            </a:r>
          </a:p>
          <a:p>
            <a:r>
              <a:rPr lang="en-US" dirty="0"/>
              <a:t>For array of </a:t>
            </a:r>
            <a:r>
              <a:rPr lang="en-US" b="1" dirty="0"/>
              <a:t>value</a:t>
            </a:r>
            <a:r>
              <a:rPr lang="en-US" dirty="0"/>
              <a:t> types, default values are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A486F-7466-4EF1-A53E-DD910DA8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93B34A-EE13-44EC-9210-9823B8D77C46}"/>
              </a:ext>
            </a:extLst>
          </p:cNvPr>
          <p:cNvGrpSpPr/>
          <p:nvPr/>
        </p:nvGrpSpPr>
        <p:grpSpPr>
          <a:xfrm>
            <a:off x="5408612" y="4114800"/>
            <a:ext cx="4572002" cy="457200"/>
            <a:chOff x="4494212" y="5085548"/>
            <a:chExt cx="4572002" cy="457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2D7BBC-CCB7-4D52-874E-C02D53E7E67D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091D1D-42DC-4D04-8CBB-2FA89DC98790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115C17-B7D6-43FF-8C18-19ED37C2807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BB5A76-F3F6-43E6-99FD-58DA3A5F1ACA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9D0755-43A0-49E6-8528-F7032CA1B68F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9230128-57EB-4D95-8398-53895E620283}"/>
              </a:ext>
            </a:extLst>
          </p:cNvPr>
          <p:cNvSpPr txBox="1"/>
          <p:nvPr/>
        </p:nvSpPr>
        <p:spPr>
          <a:xfrm>
            <a:off x="1079215" y="411793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157D0-F4C1-4255-A3A6-35E873978814}"/>
              </a:ext>
            </a:extLst>
          </p:cNvPr>
          <p:cNvCxnSpPr>
            <a:cxnSpLocks/>
          </p:cNvCxnSpPr>
          <p:nvPr/>
        </p:nvCxnSpPr>
        <p:spPr>
          <a:xfrm>
            <a:off x="4632974" y="4363252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2166CC-A21B-482C-983A-39F8E3C86F2D}"/>
              </a:ext>
            </a:extLst>
          </p:cNvPr>
          <p:cNvSpPr txBox="1"/>
          <p:nvPr/>
        </p:nvSpPr>
        <p:spPr>
          <a:xfrm>
            <a:off x="3351212" y="3424001"/>
            <a:ext cx="5486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E0FFE-5F14-4FE7-A0FF-5A1EF39F1035}"/>
              </a:ext>
            </a:extLst>
          </p:cNvPr>
          <p:cNvSpPr txBox="1"/>
          <p:nvPr/>
        </p:nvSpPr>
        <p:spPr>
          <a:xfrm>
            <a:off x="4151312" y="5335526"/>
            <a:ext cx="3886200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]++;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+= </a:t>
            </a:r>
            <a:r>
              <a:rPr lang="en-US" dirty="0">
                <a:solidFill>
                  <a:srgbClr val="99CC00"/>
                </a:solidFill>
              </a:rPr>
              <a:t>50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3F5B01-CBC9-498D-81CE-9341C8B13A02}"/>
              </a:ext>
            </a:extLst>
          </p:cNvPr>
          <p:cNvSpPr txBox="1"/>
          <p:nvPr/>
        </p:nvSpPr>
        <p:spPr>
          <a:xfrm>
            <a:off x="2208212" y="5486400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2B376-8D25-4A1B-A011-F9C0C14DD3B7}"/>
              </a:ext>
            </a:extLst>
          </p:cNvPr>
          <p:cNvSpPr/>
          <p:nvPr/>
        </p:nvSpPr>
        <p:spPr>
          <a:xfrm>
            <a:off x="5408611" y="4114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0EA55D-3514-4A68-A8D4-BA55DCA0EAD6}"/>
              </a:ext>
            </a:extLst>
          </p:cNvPr>
          <p:cNvSpPr/>
          <p:nvPr/>
        </p:nvSpPr>
        <p:spPr>
          <a:xfrm>
            <a:off x="8151810" y="4114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562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9227-35D6-4154-9521-1DEEC23D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735A-4FEA-4E0C-87C3-9686A8B3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 of </a:t>
            </a:r>
            <a:r>
              <a:rPr lang="en-US" b="1" dirty="0"/>
              <a:t>reference</a:t>
            </a:r>
            <a:r>
              <a:rPr lang="en-US" dirty="0"/>
              <a:t> types, default values are </a:t>
            </a:r>
            <a:r>
              <a:rPr lang="en-US" dirty="0">
                <a:latin typeface="Consolas" panose="020B0609020204030204" pitchFamily="49" charset="0"/>
              </a:rPr>
              <a:t>null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sz="4400" dirty="0">
              <a:latin typeface="Consolas" panose="020B0609020204030204" pitchFamily="49" charset="0"/>
            </a:endParaRPr>
          </a:p>
          <a:p>
            <a:r>
              <a:rPr lang="en-US" dirty="0"/>
              <a:t>Must initialize each element by </a:t>
            </a:r>
            <a:r>
              <a:rPr lang="en-US" b="1" dirty="0"/>
              <a:t>instantiating</a:t>
            </a:r>
            <a:r>
              <a:rPr lang="en-US" dirty="0"/>
              <a:t> an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60124-06BF-4836-9813-07F70A38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A1550-5FE4-4B2F-8058-0B36801D971E}"/>
              </a:ext>
            </a:extLst>
          </p:cNvPr>
          <p:cNvSpPr txBox="1"/>
          <p:nvPr/>
        </p:nvSpPr>
        <p:spPr>
          <a:xfrm>
            <a:off x="3046412" y="2141877"/>
            <a:ext cx="60960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[] shapes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C15269-26BF-4B22-868D-997F90CEF931}"/>
              </a:ext>
            </a:extLst>
          </p:cNvPr>
          <p:cNvGrpSpPr/>
          <p:nvPr/>
        </p:nvGrpSpPr>
        <p:grpSpPr>
          <a:xfrm>
            <a:off x="6399212" y="2831006"/>
            <a:ext cx="2743200" cy="457200"/>
            <a:chOff x="4494212" y="5085548"/>
            <a:chExt cx="2743200" cy="457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A178FD-A365-40D0-A72B-CA74AFFEA80A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F5BDAA-D03A-40BF-B972-FEA40524A72E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AB486D-232F-4243-9E78-661546722CE7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59916B-082A-4957-ADF4-F109763DB5EF}"/>
              </a:ext>
            </a:extLst>
          </p:cNvPr>
          <p:cNvSpPr txBox="1"/>
          <p:nvPr/>
        </p:nvSpPr>
        <p:spPr>
          <a:xfrm>
            <a:off x="2304229" y="283489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Rectangle[] shapes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DF19E-74FA-4779-A107-1134A2AD5013}"/>
              </a:ext>
            </a:extLst>
          </p:cNvPr>
          <p:cNvCxnSpPr>
            <a:cxnSpLocks/>
          </p:cNvCxnSpPr>
          <p:nvPr/>
        </p:nvCxnSpPr>
        <p:spPr>
          <a:xfrm>
            <a:off x="5623574" y="3079458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C3B276-72B8-4941-A8BD-0032A1345F94}"/>
              </a:ext>
            </a:extLst>
          </p:cNvPr>
          <p:cNvGrpSpPr/>
          <p:nvPr/>
        </p:nvGrpSpPr>
        <p:grpSpPr>
          <a:xfrm>
            <a:off x="6399212" y="4679975"/>
            <a:ext cx="2743200" cy="457200"/>
            <a:chOff x="4494212" y="5085548"/>
            <a:chExt cx="2743200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479482-5E93-428F-A67B-FD0A9673467E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5A732-1A73-4EB2-8B81-ED4471588070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D54EB2-990B-45A7-8897-2DBCA399E71D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46F887-3B5D-4777-816B-C89714A83F69}"/>
              </a:ext>
            </a:extLst>
          </p:cNvPr>
          <p:cNvSpPr txBox="1"/>
          <p:nvPr/>
        </p:nvSpPr>
        <p:spPr>
          <a:xfrm>
            <a:off x="2304229" y="4683861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Rectangle[] shapes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C8D7AA-D0E5-424F-A74B-AE059079B46C}"/>
              </a:ext>
            </a:extLst>
          </p:cNvPr>
          <p:cNvCxnSpPr>
            <a:cxnSpLocks/>
          </p:cNvCxnSpPr>
          <p:nvPr/>
        </p:nvCxnSpPr>
        <p:spPr>
          <a:xfrm>
            <a:off x="5623574" y="4928427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DD670E-14DD-4A5C-8EAE-B01E8E0C48F4}"/>
              </a:ext>
            </a:extLst>
          </p:cNvPr>
          <p:cNvGrpSpPr/>
          <p:nvPr/>
        </p:nvGrpSpPr>
        <p:grpSpPr>
          <a:xfrm>
            <a:off x="5803722" y="5527488"/>
            <a:ext cx="2105379" cy="1029382"/>
            <a:chOff x="2690161" y="5532251"/>
            <a:chExt cx="2105379" cy="10293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0F4E35-5C2D-401A-999B-25A0CFF7DC73}"/>
                </a:ext>
              </a:extLst>
            </p:cNvPr>
            <p:cNvSpPr/>
            <p:nvPr/>
          </p:nvSpPr>
          <p:spPr>
            <a:xfrm>
              <a:off x="2690161" y="5532251"/>
              <a:ext cx="2105379" cy="1029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/>
                <a:t>Rectangle</a:t>
              </a:r>
              <a:endParaRPr lang="en-US" sz="1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B4028A-7C70-4B0E-B51A-591EB8E73A2C}"/>
                </a:ext>
              </a:extLst>
            </p:cNvPr>
            <p:cNvSpPr/>
            <p:nvPr/>
          </p:nvSpPr>
          <p:spPr>
            <a:xfrm>
              <a:off x="2726099" y="5913245"/>
              <a:ext cx="990600" cy="6051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onsolas" panose="020B0609020204030204" pitchFamily="49" charset="0"/>
                </a:rPr>
                <a:t>length</a:t>
              </a:r>
            </a:p>
            <a:p>
              <a:pPr algn="ctr"/>
              <a:r>
                <a:rPr lang="en-US" sz="18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5C75D4-2682-4D83-8557-451C2B257452}"/>
                </a:ext>
              </a:extLst>
            </p:cNvPr>
            <p:cNvSpPr/>
            <p:nvPr/>
          </p:nvSpPr>
          <p:spPr>
            <a:xfrm>
              <a:off x="3788216" y="5913245"/>
              <a:ext cx="974421" cy="6051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onsolas" panose="020B0609020204030204" pitchFamily="49" charset="0"/>
                </a:rPr>
                <a:t>width</a:t>
              </a:r>
            </a:p>
            <a:p>
              <a:pPr algn="ctr"/>
              <a:r>
                <a:rPr lang="en-US" sz="1800" dirty="0"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6E36355-CFB7-4539-B77C-184F4A359F3F}"/>
              </a:ext>
            </a:extLst>
          </p:cNvPr>
          <p:cNvSpPr txBox="1"/>
          <p:nvPr/>
        </p:nvSpPr>
        <p:spPr>
          <a:xfrm>
            <a:off x="3046412" y="4066834"/>
            <a:ext cx="5181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DB5F8F-175C-4F80-B844-0E681ADBA7C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856412" y="4928427"/>
            <a:ext cx="0" cy="599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basics </a:t>
            </a:r>
            <a:r>
              <a:rPr lang="en-US" dirty="0" smtClean="0"/>
              <a:t>and syntax</a:t>
            </a:r>
            <a:endParaRPr lang="en-US" dirty="0"/>
          </a:p>
          <a:p>
            <a:r>
              <a:rPr lang="en-US" dirty="0" smtClean="0"/>
              <a:t>Array initialization</a:t>
            </a:r>
          </a:p>
          <a:p>
            <a:r>
              <a:rPr lang="en-US" b="1" dirty="0" smtClean="0"/>
              <a:t>Loops and arrays</a:t>
            </a:r>
          </a:p>
          <a:p>
            <a:r>
              <a:rPr lang="en-US" dirty="0" smtClean="0"/>
              <a:t>Array </a:t>
            </a:r>
            <a:r>
              <a:rPr lang="en-US" dirty="0"/>
              <a:t>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390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2414-43FF-4256-9CF7-A42BF30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3F2-C45E-498D-A657-01F0C738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array elements individually: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Can we write a </a:t>
            </a:r>
            <a:r>
              <a:rPr lang="en-US" dirty="0" smtClean="0"/>
              <a:t>loop </a:t>
            </a:r>
            <a:r>
              <a:rPr lang="en-US" dirty="0"/>
              <a:t>that does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with less repetition?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698C3-FA66-4EEF-A3B8-2A9D01A1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684A-8D35-40FD-92BC-9FAF354AD196}"/>
              </a:ext>
            </a:extLst>
          </p:cNvPr>
          <p:cNvSpPr txBox="1"/>
          <p:nvPr/>
        </p:nvSpPr>
        <p:spPr>
          <a:xfrm>
            <a:off x="989012" y="2136709"/>
            <a:ext cx="10591800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])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DA4C4-CD39-46F6-AF92-B9CE3B36173E}"/>
              </a:ext>
            </a:extLst>
          </p:cNvPr>
          <p:cNvSpPr txBox="1"/>
          <p:nvPr/>
        </p:nvSpPr>
        <p:spPr>
          <a:xfrm>
            <a:off x="6172177" y="3644010"/>
            <a:ext cx="5512182" cy="27939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counter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sum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(counter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 smtClean="0">
                <a:solidFill>
                  <a:schemeClr val="tx1"/>
                </a:solidFill>
              </a:rPr>
              <a:t>homeworkGrades</a:t>
            </a:r>
            <a:r>
              <a:rPr lang="en-US" dirty="0" smtClean="0">
                <a:solidFill>
                  <a:schemeClr val="tx1"/>
                </a:solidFill>
              </a:rPr>
              <a:t>[counter];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counter++;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sum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01406-A4FB-4B59-BFF0-8AE767855499}"/>
              </a:ext>
            </a:extLst>
          </p:cNvPr>
          <p:cNvSpPr txBox="1"/>
          <p:nvPr/>
        </p:nvSpPr>
        <p:spPr>
          <a:xfrm>
            <a:off x="1293812" y="4953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stop when </a:t>
            </a:r>
            <a:r>
              <a:rPr lang="en-US" dirty="0" smtClean="0"/>
              <a:t>counter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8BF62-D4A0-430B-A47F-3DE0BCCEC04A}"/>
              </a:ext>
            </a:extLst>
          </p:cNvPr>
          <p:cNvSpPr txBox="1"/>
          <p:nvPr/>
        </p:nvSpPr>
        <p:spPr>
          <a:xfrm>
            <a:off x="1121447" y="5410516"/>
            <a:ext cx="480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(there is no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[5]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342372-6257-4451-ADFC-59D47C82033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13412" y="4419601"/>
            <a:ext cx="2667000" cy="764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A1A8-FC7D-46FF-A046-CD503A07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Custom-Sized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F96E-9CEB-4339-9E34-416183D0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size can be any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including a variable: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Array size can be user-provided: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</a:t>
            </a:r>
            <a:r>
              <a:rPr lang="en-US" dirty="0" smtClean="0"/>
              <a:t>fill </a:t>
            </a:r>
            <a:r>
              <a:rPr lang="en-US" dirty="0"/>
              <a:t>this array when we don’t know its size?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0DE7E-5A59-4EAB-A243-F0D07878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5F07-BCEF-40BE-9E68-2C8EDF06D9A6}"/>
              </a:ext>
            </a:extLst>
          </p:cNvPr>
          <p:cNvSpPr txBox="1"/>
          <p:nvPr/>
        </p:nvSpPr>
        <p:spPr>
          <a:xfrm>
            <a:off x="2741612" y="2083713"/>
            <a:ext cx="67056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8D4DB-DB98-4789-B6A2-D3825F8EFECF}"/>
              </a:ext>
            </a:extLst>
          </p:cNvPr>
          <p:cNvSpPr txBox="1"/>
          <p:nvPr/>
        </p:nvSpPr>
        <p:spPr>
          <a:xfrm>
            <a:off x="2246312" y="3886200"/>
            <a:ext cx="76962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D0F40-8F26-489F-BBFE-CCBC1AC25EC3}"/>
              </a:ext>
            </a:extLst>
          </p:cNvPr>
          <p:cNvSpPr txBox="1"/>
          <p:nvPr/>
        </p:nvSpPr>
        <p:spPr>
          <a:xfrm>
            <a:off x="7999412" y="3037334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an array of 10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E0A658-31A7-42DB-975A-59E49FD3083F}"/>
              </a:ext>
            </a:extLst>
          </p:cNvPr>
          <p:cNvCxnSpPr/>
          <p:nvPr/>
        </p:nvCxnSpPr>
        <p:spPr>
          <a:xfrm flipH="1" flipV="1">
            <a:off x="7694612" y="2819400"/>
            <a:ext cx="457200" cy="319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B127-38CF-49CF-8FB0-D1077752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Custom-Sized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3EAA-2B27-4BA9-A673-4FF84301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while</a:t>
            </a:r>
            <a:r>
              <a:rPr lang="en-US" dirty="0" smtClean="0"/>
              <a:t> </a:t>
            </a:r>
            <a:r>
              <a:rPr lang="en-US" dirty="0"/>
              <a:t>loops make it easy to process “the whole array”</a:t>
            </a:r>
          </a:p>
          <a:p>
            <a:pPr lvl="1"/>
            <a:r>
              <a:rPr lang="en-US" dirty="0" smtClean="0"/>
              <a:t>Counter-controlled loop with a </a:t>
            </a:r>
            <a:r>
              <a:rPr lang="en-US" dirty="0"/>
              <a:t>variable: the size of the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7E914-2DEF-4954-8121-18D8ABA3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1751012" y="2561727"/>
            <a:ext cx="8686800" cy="392780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numGrades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$"Enter grade for homework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3EEE-6850-4EBD-861F-AC77264AD253}"/>
              </a:ext>
            </a:extLst>
          </p:cNvPr>
          <p:cNvSpPr txBox="1"/>
          <p:nvPr/>
        </p:nvSpPr>
        <p:spPr>
          <a:xfrm>
            <a:off x="5648258" y="3763123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659BA2-1A21-446C-A75C-8A3E130E2B3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494212" y="3993956"/>
            <a:ext cx="1154046" cy="197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700C8C-2F23-42DB-94FF-7AA44D2F56D3}"/>
              </a:ext>
            </a:extLst>
          </p:cNvPr>
          <p:cNvSpPr txBox="1"/>
          <p:nvPr/>
        </p:nvSpPr>
        <p:spPr>
          <a:xfrm>
            <a:off x="8894762" y="3578456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Homework 1 is in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D3904F-94DA-4682-9834-E58FAE99EB2B}"/>
              </a:ext>
            </a:extLst>
          </p:cNvPr>
          <p:cNvCxnSpPr>
            <a:cxnSpLocks/>
          </p:cNvCxnSpPr>
          <p:nvPr/>
        </p:nvCxnSpPr>
        <p:spPr>
          <a:xfrm flipH="1">
            <a:off x="9504362" y="4409453"/>
            <a:ext cx="228600" cy="540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700C8C-2F23-42DB-94FF-7AA44D2F56D3}"/>
              </a:ext>
            </a:extLst>
          </p:cNvPr>
          <p:cNvSpPr txBox="1"/>
          <p:nvPr/>
        </p:nvSpPr>
        <p:spPr>
          <a:xfrm>
            <a:off x="3648008" y="6027869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input validation (for now)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D3904F-94DA-4682-9834-E58FAE99EB2B}"/>
              </a:ext>
            </a:extLst>
          </p:cNvPr>
          <p:cNvCxnSpPr>
            <a:cxnSpLocks/>
          </p:cNvCxnSpPr>
          <p:nvPr/>
        </p:nvCxnSpPr>
        <p:spPr>
          <a:xfrm flipV="1">
            <a:off x="5868855" y="5699089"/>
            <a:ext cx="217553" cy="383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8B8F-BEE7-4AE0-B771-EB5245C2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with the Length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5F09-13AA-4598-B32A-D952F80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01456"/>
          </a:xfrm>
        </p:spPr>
        <p:txBody>
          <a:bodyPr/>
          <a:lstStyle/>
          <a:p>
            <a:r>
              <a:rPr lang="en-US" dirty="0"/>
              <a:t>Arrays are objects with instance variables</a:t>
            </a:r>
          </a:p>
          <a:p>
            <a:r>
              <a:rPr lang="en-US" dirty="0">
                <a:latin typeface="Consolas" panose="020B0609020204030204" pitchFamily="49" charset="0"/>
              </a:rPr>
              <a:t>int length</a:t>
            </a:r>
            <a:r>
              <a:rPr lang="en-US" dirty="0"/>
              <a:t> contains the length (size) of the array, can be accessed with property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DC581-1755-4F0D-97B1-DF9B529D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98585-5363-41B2-A90E-2032169D6E2C}"/>
              </a:ext>
            </a:extLst>
          </p:cNvPr>
          <p:cNvSpPr txBox="1"/>
          <p:nvPr/>
        </p:nvSpPr>
        <p:spPr>
          <a:xfrm>
            <a:off x="227011" y="3173056"/>
            <a:ext cx="3505200" cy="35086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class 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private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public int</a:t>
            </a:r>
            <a:r>
              <a:rPr lang="en-US" sz="2000" dirty="0">
                <a:solidFill>
                  <a:schemeClr val="tx1"/>
                </a:solidFill>
              </a:rPr>
              <a:t> Length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/>
              <a:t>get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>
                <a:solidFill>
                  <a:srgbClr val="9900FF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} 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CCFA7-B124-4710-8E65-892C8EDF0D46}"/>
              </a:ext>
            </a:extLst>
          </p:cNvPr>
          <p:cNvSpPr txBox="1"/>
          <p:nvPr/>
        </p:nvSpPr>
        <p:spPr>
          <a:xfrm>
            <a:off x="4113212" y="3220955"/>
            <a:ext cx="5116182" cy="3179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99CC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sum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homeworkGrades.Length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) sum /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37D8C-FCDA-410E-A59E-1CCC98C752CB}"/>
              </a:ext>
            </a:extLst>
          </p:cNvPr>
          <p:cNvSpPr txBox="1"/>
          <p:nvPr/>
        </p:nvSpPr>
        <p:spPr>
          <a:xfrm>
            <a:off x="9013274" y="2721638"/>
            <a:ext cx="3175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through all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/>
              <a:t>, however many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E31A6-546A-42A0-B7D5-4EA8772148E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228012" y="3321803"/>
            <a:ext cx="785262" cy="370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B701BA-A05E-4BA3-AFBB-1A72136B8E98}"/>
              </a:ext>
            </a:extLst>
          </p:cNvPr>
          <p:cNvSpPr txBox="1"/>
          <p:nvPr/>
        </p:nvSpPr>
        <p:spPr>
          <a:xfrm>
            <a:off x="9534249" y="5410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use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/>
              <a:t>, but no need to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021C81-A3A1-40F8-A083-0A8F75790C73}"/>
              </a:ext>
            </a:extLst>
          </p:cNvPr>
          <p:cNvCxnSpPr>
            <a:stCxn id="15" idx="1"/>
          </p:cNvCxnSpPr>
          <p:nvPr/>
        </p:nvCxnSpPr>
        <p:spPr>
          <a:xfrm flipH="1">
            <a:off x="8098874" y="5825699"/>
            <a:ext cx="1435375" cy="34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Arrays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“Ask the user how many </a:t>
            </a:r>
            <a:r>
              <a:rPr lang="en-US" dirty="0" smtClean="0">
                <a:latin typeface="Consolas" panose="020B0609020204030204" pitchFamily="49" charset="0"/>
              </a:rPr>
              <a:t>Item</a:t>
            </a:r>
            <a:r>
              <a:rPr lang="en-US" dirty="0" smtClean="0"/>
              <a:t>s they want to create, then use user input to initialize each </a:t>
            </a:r>
            <a:r>
              <a:rPr lang="en-US" dirty="0" smtClean="0">
                <a:latin typeface="Consolas" panose="020B0609020204030204" pitchFamily="49" charset="0"/>
              </a:rPr>
              <a:t>Item</a:t>
            </a:r>
            <a:r>
              <a:rPr lang="en-US" dirty="0" smtClean="0"/>
              <a:t> with a price and description”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989012" y="2514600"/>
            <a:ext cx="96774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</a:t>
            </a:r>
            <a:r>
              <a:rPr lang="en-US" dirty="0" smtClean="0">
                <a:solidFill>
                  <a:srgbClr val="FF5050"/>
                </a:solidFill>
              </a:rPr>
              <a:t>items would you like to stock?"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 smtClean="0">
                <a:solidFill>
                  <a:srgbClr val="66FFCC"/>
                </a:solidFill>
              </a:rPr>
              <a:t>Item</a:t>
            </a:r>
            <a:r>
              <a:rPr lang="en-US" dirty="0" smtClean="0">
                <a:solidFill>
                  <a:schemeClr val="tx1"/>
                </a:solidFill>
              </a:rPr>
              <a:t>[] items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 </a:t>
            </a:r>
            <a:r>
              <a:rPr lang="en-US" dirty="0" smtClean="0">
                <a:solidFill>
                  <a:srgbClr val="66FFCC"/>
                </a:solidFill>
              </a:rPr>
              <a:t>Item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())];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items.Length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$"Enter description of item </a:t>
            </a:r>
            <a:r>
              <a:rPr lang="en-US" dirty="0">
                <a:solidFill>
                  <a:srgbClr val="99CCFF"/>
                </a:solidFill>
              </a:rPr>
              <a:t>{i+1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:"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string</a:t>
            </a:r>
            <a:r>
              <a:rPr lang="en-US" dirty="0" smtClean="0">
                <a:solidFill>
                  <a:schemeClr val="tx1"/>
                </a:solidFill>
              </a:rPr>
              <a:t> description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$"Enter price of </a:t>
            </a:r>
            <a:r>
              <a:rPr lang="en-US" dirty="0">
                <a:solidFill>
                  <a:srgbClr val="FF5050"/>
                </a:solidFill>
              </a:rPr>
              <a:t>item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:"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decimal</a:t>
            </a:r>
            <a:r>
              <a:rPr lang="en-US" dirty="0" smtClean="0">
                <a:solidFill>
                  <a:schemeClr val="tx1"/>
                </a:solidFill>
              </a:rPr>
              <a:t> price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/>
              <a:t>decimal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Parse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ReadLine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items[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/>
              <a:t>new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 smtClean="0">
                <a:solidFill>
                  <a:schemeClr val="tx1"/>
                </a:solidFill>
              </a:rPr>
              <a:t>(description, price);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3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basics and </a:t>
            </a:r>
            <a:r>
              <a:rPr lang="en-US" dirty="0" smtClean="0"/>
              <a:t>syntax</a:t>
            </a:r>
            <a:endParaRPr lang="en-US" dirty="0"/>
          </a:p>
          <a:p>
            <a:r>
              <a:rPr lang="en-US" dirty="0" smtClean="0"/>
              <a:t>Array initialization</a:t>
            </a:r>
            <a:endParaRPr lang="en-US" dirty="0"/>
          </a:p>
          <a:p>
            <a:r>
              <a:rPr lang="en-US" dirty="0"/>
              <a:t>Loops and arrays</a:t>
            </a:r>
          </a:p>
          <a:p>
            <a:r>
              <a:rPr lang="en-US" dirty="0"/>
              <a:t>Array 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“Assume we have an array of </a:t>
            </a:r>
            <a:r>
              <a:rPr lang="en-US" dirty="0" smtClean="0">
                <a:latin typeface="Consolas" panose="020B0609020204030204" pitchFamily="49" charset="0"/>
              </a:rPr>
              <a:t>Item</a:t>
            </a:r>
            <a:r>
              <a:rPr lang="en-US" dirty="0" smtClean="0"/>
              <a:t> objects named </a:t>
            </a:r>
            <a:r>
              <a:rPr lang="en-US" dirty="0" err="1" smtClean="0">
                <a:latin typeface="Consolas" panose="020B0609020204030204" pitchFamily="49" charset="0"/>
              </a:rPr>
              <a:t>myItems</a:t>
            </a:r>
            <a:r>
              <a:rPr lang="en-US" dirty="0" smtClean="0"/>
              <a:t>. Find and display the lowest price in the array.”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608012" y="2491273"/>
            <a:ext cx="105156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decimal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lowestPrice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/>
              <a:t>decimal</a:t>
            </a:r>
            <a:r>
              <a:rPr lang="en-US" dirty="0" err="1" smtClean="0">
                <a:solidFill>
                  <a:schemeClr val="tx1"/>
                </a:solidFill>
              </a:rPr>
              <a:t>.MaxValue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myItems.Length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].</a:t>
            </a:r>
            <a:r>
              <a:rPr lang="en-US" dirty="0" err="1" smtClean="0">
                <a:solidFill>
                  <a:srgbClr val="CC9900"/>
                </a:solidFill>
              </a:rPr>
              <a:t>GetPrice</a:t>
            </a:r>
            <a:r>
              <a:rPr lang="en-US" dirty="0" smtClean="0">
                <a:solidFill>
                  <a:schemeClr val="tx1"/>
                </a:solidFill>
              </a:rPr>
              <a:t>() &lt; </a:t>
            </a:r>
            <a:r>
              <a:rPr lang="en-US" dirty="0" err="1" smtClean="0">
                <a:solidFill>
                  <a:schemeClr val="tx1"/>
                </a:solidFill>
              </a:rPr>
              <a:t>lowestPrice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lowestPrice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].</a:t>
            </a:r>
            <a:r>
              <a:rPr lang="en-US" dirty="0" err="1" smtClean="0">
                <a:solidFill>
                  <a:srgbClr val="CC9900"/>
                </a:solidFill>
              </a:rPr>
              <a:t>GetPrice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$"The lowest-priced item costs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 err="1" smtClean="0">
                <a:solidFill>
                  <a:srgbClr val="99CCFF"/>
                </a:solidFill>
              </a:rPr>
              <a:t>lowestPrice:C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5011" y="2485519"/>
            <a:ext cx="3916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OR </a:t>
            </a:r>
            <a:r>
              <a:rPr lang="en-US" sz="2200" dirty="0" err="1" smtClean="0">
                <a:latin typeface="Consolas" panose="020B0609020204030204" pitchFamily="49" charset="0"/>
              </a:rPr>
              <a:t>myItems</a:t>
            </a:r>
            <a:r>
              <a:rPr lang="en-US" sz="2200" dirty="0" smtClean="0">
                <a:latin typeface="Consolas" panose="020B0609020204030204" pitchFamily="49" charset="0"/>
              </a:rPr>
              <a:t>[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 smtClean="0">
                <a:latin typeface="Consolas" panose="020B0609020204030204" pitchFamily="49" charset="0"/>
              </a:rPr>
              <a:t>].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GetPrice</a:t>
            </a:r>
            <a:r>
              <a:rPr lang="en-US" sz="2200" dirty="0" smtClean="0">
                <a:latin typeface="Consolas" panose="020B0609020204030204" pitchFamily="49" charset="0"/>
              </a:rPr>
              <a:t>()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599"/>
            <a:ext cx="11734800" cy="121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Assume we have an array of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 objects named </a:t>
            </a:r>
            <a:r>
              <a:rPr lang="en-US" dirty="0" err="1">
                <a:latin typeface="Consolas" panose="020B0609020204030204" pitchFamily="49" charset="0"/>
              </a:rPr>
              <a:t>myItems</a:t>
            </a:r>
            <a:r>
              <a:rPr lang="en-US" dirty="0"/>
              <a:t>. </a:t>
            </a:r>
            <a:r>
              <a:rPr lang="en-US" dirty="0" smtClean="0"/>
              <a:t>Find and display the lowest-priced </a:t>
            </a:r>
            <a:r>
              <a:rPr lang="en-US" dirty="0" smtClean="0">
                <a:latin typeface="Consolas" panose="020B0609020204030204" pitchFamily="49" charset="0"/>
              </a:rPr>
              <a:t>Item</a:t>
            </a:r>
            <a:r>
              <a:rPr lang="en-US" dirty="0" smtClean="0"/>
              <a:t> </a:t>
            </a:r>
            <a:r>
              <a:rPr lang="en-US" i="1" dirty="0" smtClean="0"/>
              <a:t>object</a:t>
            </a:r>
            <a:r>
              <a:rPr lang="en-US" dirty="0" smtClean="0"/>
              <a:t> in the array.”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608012" y="2491273"/>
            <a:ext cx="96774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66FFCC"/>
                </a:solidFill>
              </a:rPr>
              <a:t>Item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lowestItem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myItems.Length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].</a:t>
            </a:r>
            <a:r>
              <a:rPr lang="en-US" dirty="0" err="1" smtClean="0">
                <a:solidFill>
                  <a:srgbClr val="CC9900"/>
                </a:solidFill>
              </a:rPr>
              <a:t>GetPrice</a:t>
            </a:r>
            <a:r>
              <a:rPr lang="en-US" dirty="0" smtClean="0">
                <a:solidFill>
                  <a:schemeClr val="tx1"/>
                </a:solidFill>
              </a:rPr>
              <a:t>() &lt; </a:t>
            </a:r>
            <a:r>
              <a:rPr lang="en-US" dirty="0" err="1" smtClean="0">
                <a:solidFill>
                  <a:schemeClr val="tx1"/>
                </a:solidFill>
              </a:rPr>
              <a:t>lowestItem.</a:t>
            </a:r>
            <a:r>
              <a:rPr lang="en-US" dirty="0" err="1" smtClean="0">
                <a:solidFill>
                  <a:srgbClr val="CC9900"/>
                </a:solidFill>
              </a:rPr>
              <a:t>GetPrice</a:t>
            </a:r>
            <a:r>
              <a:rPr lang="en-US" dirty="0" smtClean="0">
                <a:solidFill>
                  <a:schemeClr val="tx1"/>
                </a:solidFill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lowestItem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$"The lowest-priced item is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 err="1" smtClean="0">
                <a:solidFill>
                  <a:srgbClr val="99CCFF"/>
                </a:solidFill>
              </a:rPr>
              <a:t>lowestItem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6681B-4AF4-4CC5-A7FF-BB56190A2252}"/>
              </a:ext>
            </a:extLst>
          </p:cNvPr>
          <p:cNvSpPr/>
          <p:nvPr/>
        </p:nvSpPr>
        <p:spPr>
          <a:xfrm>
            <a:off x="3122612" y="2528248"/>
            <a:ext cx="2133600" cy="335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with Multiple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3606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“Assume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</a:rPr>
              <a:t>yourNums</a:t>
            </a:r>
            <a:r>
              <a:rPr lang="en-US" dirty="0" smtClean="0"/>
              <a:t> are arrays of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of equal size. Display “Match” if at least 1 element of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r>
              <a:rPr lang="en-US" dirty="0" smtClean="0"/>
              <a:t> matches the element in the corresponding position in </a:t>
            </a:r>
            <a:r>
              <a:rPr lang="en-US" dirty="0" err="1" smtClean="0">
                <a:latin typeface="Consolas" panose="020B0609020204030204" pitchFamily="49" charset="0"/>
              </a:rPr>
              <a:t>yourNums</a:t>
            </a:r>
            <a:r>
              <a:rPr lang="en-US" dirty="0" smtClean="0"/>
              <a:t>, and “No match” if all elements of the two arrays are different.”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2169613" y="4181350"/>
            <a:ext cx="4267200" cy="457200"/>
            <a:chOff x="4494212" y="5085548"/>
            <a:chExt cx="4572002" cy="457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9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-2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1</a:t>
              </a:r>
              <a:r>
                <a:rPr lang="en-US" dirty="0" smtClean="0">
                  <a:latin typeface="Consolas" panose="020B0609020204030204" pitchFamily="49" charset="0"/>
                </a:rPr>
                <a:t>8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99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2169612" y="5034632"/>
            <a:ext cx="4267200" cy="457200"/>
            <a:chOff x="4494212" y="5085548"/>
            <a:chExt cx="457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14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-2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6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110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9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7313613" y="4181350"/>
            <a:ext cx="4267200" cy="457200"/>
            <a:chOff x="4494212" y="5085548"/>
            <a:chExt cx="457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8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-2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40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7313612" y="5034632"/>
            <a:ext cx="4267200" cy="457200"/>
            <a:chOff x="4494212" y="5085548"/>
            <a:chExt cx="457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-2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6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110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9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95700" y="366759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22493" y="369713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match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1474" y="417879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208" y="502984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yourNums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with Multiple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1522412" y="1706822"/>
            <a:ext cx="61722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match = </a:t>
            </a:r>
            <a:r>
              <a:rPr lang="en-US" dirty="0"/>
              <a:t>false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myNums.Length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myNums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== </a:t>
            </a:r>
            <a:r>
              <a:rPr lang="en-US" dirty="0" err="1" smtClean="0">
                <a:solidFill>
                  <a:schemeClr val="tx1"/>
                </a:solidFill>
              </a:rPr>
              <a:t>yourNums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match = </a:t>
            </a:r>
            <a:r>
              <a:rPr lang="en-US" dirty="0" smtClean="0"/>
              <a:t>true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(match)</a:t>
            </a:r>
          </a:p>
          <a:p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"Match"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"No match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1212" y="2133600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also use </a:t>
            </a:r>
            <a:r>
              <a:rPr lang="en-US" dirty="0" err="1" smtClean="0">
                <a:latin typeface="Consolas" panose="020B0609020204030204" pitchFamily="49" charset="0"/>
              </a:rPr>
              <a:t>yourNums.Length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180012" y="2364433"/>
            <a:ext cx="1981200" cy="226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6088" y="3639629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counter variable used as index to both arrays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776888" y="3451168"/>
            <a:ext cx="1219200" cy="60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3503612" y="3427627"/>
            <a:ext cx="3492476" cy="627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basics </a:t>
            </a:r>
            <a:r>
              <a:rPr lang="en-US" dirty="0" smtClean="0"/>
              <a:t>and syntax</a:t>
            </a:r>
            <a:endParaRPr lang="en-US" dirty="0"/>
          </a:p>
          <a:p>
            <a:r>
              <a:rPr lang="en-US" dirty="0" smtClean="0"/>
              <a:t>Array initialization</a:t>
            </a:r>
          </a:p>
          <a:p>
            <a:r>
              <a:rPr lang="en-US" dirty="0" smtClean="0"/>
              <a:t>Loops and arrays</a:t>
            </a:r>
          </a:p>
          <a:p>
            <a:r>
              <a:rPr lang="en-US" b="1" dirty="0" smtClean="0"/>
              <a:t>Array </a:t>
            </a:r>
            <a:r>
              <a:rPr lang="en-US" b="1" dirty="0"/>
              <a:t>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631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Values to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want to add more to an existing array?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Copy</a:t>
            </a:r>
            <a:r>
              <a:rPr lang="en-US" dirty="0" smtClean="0"/>
              <a:t> to a new array: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684A-8D35-40FD-92BC-9FAF354AD196}"/>
              </a:ext>
            </a:extLst>
          </p:cNvPr>
          <p:cNvSpPr txBox="1"/>
          <p:nvPr/>
        </p:nvSpPr>
        <p:spPr>
          <a:xfrm>
            <a:off x="989012" y="2136709"/>
            <a:ext cx="10591800" cy="14809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homeworkGrades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89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homeworkGrades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/>
              <a:t>new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ultiplication Sign 9">
            <a:extLst>
              <a:ext uri="{FF2B5EF4-FFF2-40B4-BE49-F238E27FC236}">
                <a16:creationId xmlns:a16="http://schemas.microsoft.com/office/drawing/2014/main" id="{C3C25BEF-E330-4439-AE3F-55C1E4F6CDFE}"/>
              </a:ext>
            </a:extLst>
          </p:cNvPr>
          <p:cNvSpPr/>
          <p:nvPr/>
        </p:nvSpPr>
        <p:spPr>
          <a:xfrm>
            <a:off x="4567213" y="2461901"/>
            <a:ext cx="838200" cy="776260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21AD4-8B65-4AF6-90E7-D53C5E50EC41}"/>
              </a:ext>
            </a:extLst>
          </p:cNvPr>
          <p:cNvSpPr txBox="1"/>
          <p:nvPr/>
        </p:nvSpPr>
        <p:spPr>
          <a:xfrm>
            <a:off x="5292712" y="2619198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IndexOutOfRangeException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Multiplication Sign 9">
            <a:extLst>
              <a:ext uri="{FF2B5EF4-FFF2-40B4-BE49-F238E27FC236}">
                <a16:creationId xmlns:a16="http://schemas.microsoft.com/office/drawing/2014/main" id="{C3C25BEF-E330-4439-AE3F-55C1E4F6CDFE}"/>
              </a:ext>
            </a:extLst>
          </p:cNvPr>
          <p:cNvSpPr/>
          <p:nvPr/>
        </p:nvSpPr>
        <p:spPr>
          <a:xfrm>
            <a:off x="5292712" y="3027010"/>
            <a:ext cx="838200" cy="776260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21AD4-8B65-4AF6-90E7-D53C5E50EC41}"/>
              </a:ext>
            </a:extLst>
          </p:cNvPr>
          <p:cNvSpPr txBox="1"/>
          <p:nvPr/>
        </p:nvSpPr>
        <p:spPr>
          <a:xfrm>
            <a:off x="6018212" y="3053014"/>
            <a:ext cx="541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homeworkGrades</a:t>
            </a:r>
            <a:r>
              <a:rPr lang="en-US" dirty="0"/>
              <a:t> </a:t>
            </a:r>
            <a:r>
              <a:rPr lang="en-US" dirty="0" smtClean="0"/>
              <a:t>refers to a new empty array, existing data is lost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F3E0C-2C4B-471E-B082-598A810534E2}"/>
              </a:ext>
            </a:extLst>
          </p:cNvPr>
          <p:cNvSpPr txBox="1"/>
          <p:nvPr/>
        </p:nvSpPr>
        <p:spPr>
          <a:xfrm>
            <a:off x="4733665" y="3908362"/>
            <a:ext cx="6858000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newHomeworkGrades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homeworkGrades.Length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newHomeworkGrades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tx1"/>
                </a:solidFill>
              </a:rPr>
              <a:t>newHomeworkGrades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 =</a:t>
            </a:r>
            <a:r>
              <a:rPr lang="en-US" dirty="0">
                <a:solidFill>
                  <a:srgbClr val="99CC00"/>
                </a:solidFill>
              </a:rPr>
              <a:t> 89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99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A364-7A56-44E7-8063-FB42D7B3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F16F-6D05-4C8C-804D-0274937C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Array.Resize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/>
              <a:t>is a shortcut for </a:t>
            </a:r>
            <a:r>
              <a:rPr lang="en-US" dirty="0" smtClean="0"/>
              <a:t>this loop: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ref</a:t>
            </a:r>
            <a:r>
              <a:rPr lang="en-US" dirty="0"/>
              <a:t> parameter: similar to </a:t>
            </a:r>
            <a:r>
              <a:rPr lang="en-US" dirty="0">
                <a:latin typeface="Consolas" panose="020B0609020204030204" pitchFamily="49" charset="0"/>
              </a:rPr>
              <a:t>out</a:t>
            </a:r>
            <a:r>
              <a:rPr lang="en-US" dirty="0"/>
              <a:t>, means “the method will change this variable”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59C3F-9B9B-4E59-A5E7-6BCC735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996E6-DE27-42A3-9460-7DF1FB556E52}"/>
              </a:ext>
            </a:extLst>
          </p:cNvPr>
          <p:cNvSpPr txBox="1"/>
          <p:nvPr/>
        </p:nvSpPr>
        <p:spPr>
          <a:xfrm>
            <a:off x="2741612" y="2129879"/>
            <a:ext cx="57912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Array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Resize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 =</a:t>
            </a:r>
            <a:r>
              <a:rPr lang="en-US" dirty="0">
                <a:solidFill>
                  <a:srgbClr val="99CC00"/>
                </a:solidFill>
              </a:rPr>
              <a:t> 89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AFAF0-AE75-4967-B2DC-C48FB14A6198}"/>
              </a:ext>
            </a:extLst>
          </p:cNvPr>
          <p:cNvSpPr txBox="1"/>
          <p:nvPr/>
        </p:nvSpPr>
        <p:spPr>
          <a:xfrm>
            <a:off x="8607425" y="171438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Copies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/>
              <a:t> to a new array with size 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F0A499-D3E8-468A-AA48-21E1155918CD}"/>
              </a:ext>
            </a:extLst>
          </p:cNvPr>
          <p:cNvCxnSpPr/>
          <p:nvPr/>
        </p:nvCxnSpPr>
        <p:spPr>
          <a:xfrm flipH="1">
            <a:off x="7770812" y="2007264"/>
            <a:ext cx="8382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BF0BF5-969A-4BAB-80AD-42A5CCA53893}"/>
              </a:ext>
            </a:extLst>
          </p:cNvPr>
          <p:cNvSpPr txBox="1"/>
          <p:nvPr/>
        </p:nvSpPr>
        <p:spPr>
          <a:xfrm>
            <a:off x="2055812" y="3206682"/>
            <a:ext cx="9700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this variable refers to the new </a:t>
            </a:r>
            <a:r>
              <a:rPr lang="en-US" dirty="0" smtClean="0"/>
              <a:t>array: </a:t>
            </a:r>
            <a:r>
              <a:rPr lang="en-US" dirty="0">
                <a:latin typeface="Consolas" panose="020B0609020204030204" pitchFamily="49" charset="0"/>
              </a:rPr>
              <a:t>{89, 72, 88, 80, </a:t>
            </a:r>
            <a:r>
              <a:rPr lang="en-US" dirty="0" smtClean="0">
                <a:latin typeface="Consolas" panose="020B0609020204030204" pitchFamily="49" charset="0"/>
              </a:rPr>
              <a:t>91, 89}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17476-D2DD-440B-86AE-67062616E810}"/>
              </a:ext>
            </a:extLst>
          </p:cNvPr>
          <p:cNvCxnSpPr/>
          <p:nvPr/>
        </p:nvCxnSpPr>
        <p:spPr>
          <a:xfrm flipV="1">
            <a:off x="3656012" y="2809042"/>
            <a:ext cx="76200" cy="494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018F8-5D70-446F-956F-E8EC53787D87}"/>
              </a:ext>
            </a:extLst>
          </p:cNvPr>
          <p:cNvSpPr txBox="1"/>
          <p:nvPr/>
        </p:nvSpPr>
        <p:spPr>
          <a:xfrm>
            <a:off x="3627783" y="4572000"/>
            <a:ext cx="47244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};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 err="1">
                <a:solidFill>
                  <a:srgbClr val="66FFCC"/>
                </a:solidFill>
              </a:rPr>
              <a:t>Array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Resize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278F5-DC32-467D-98B5-B789B5B6FA6B}"/>
              </a:ext>
            </a:extLst>
          </p:cNvPr>
          <p:cNvSpPr txBox="1"/>
          <p:nvPr/>
        </p:nvSpPr>
        <p:spPr>
          <a:xfrm>
            <a:off x="4846983" y="5507384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to resize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67D23-B5BD-40AC-A5E4-00BA5D43C100}"/>
              </a:ext>
            </a:extLst>
          </p:cNvPr>
          <p:cNvSpPr txBox="1"/>
          <p:nvPr/>
        </p:nvSpPr>
        <p:spPr>
          <a:xfrm>
            <a:off x="7894983" y="5488334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57911-4EA3-46C4-9EAA-FE9926FA2511}"/>
              </a:ext>
            </a:extLst>
          </p:cNvPr>
          <p:cNvCxnSpPr>
            <a:cxnSpLocks/>
          </p:cNvCxnSpPr>
          <p:nvPr/>
        </p:nvCxnSpPr>
        <p:spPr>
          <a:xfrm flipH="1" flipV="1">
            <a:off x="7837146" y="5246440"/>
            <a:ext cx="286437" cy="30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DC12C-3109-4186-88CB-0BDBB9C1AB0E}"/>
              </a:ext>
            </a:extLst>
          </p:cNvPr>
          <p:cNvCxnSpPr/>
          <p:nvPr/>
        </p:nvCxnSpPr>
        <p:spPr>
          <a:xfrm flipV="1">
            <a:off x="6370983" y="5274493"/>
            <a:ext cx="228600" cy="350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6D1F-5CC5-4245-A083-ACE329FF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Array.Resize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ABA6-BBCA-4FE6-8CD9-D32B0787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new size is larger: new elements will have default value</a:t>
            </a:r>
          </a:p>
          <a:p>
            <a:endParaRPr lang="en-US" sz="4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new size is smaller: last elements in array are lost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C1A3-0ABB-4AA8-8BBD-282298F9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692E9-C914-4382-AC39-C6DA1B8ED456}"/>
              </a:ext>
            </a:extLst>
          </p:cNvPr>
          <p:cNvSpPr txBox="1"/>
          <p:nvPr/>
        </p:nvSpPr>
        <p:spPr>
          <a:xfrm>
            <a:off x="989012" y="2129879"/>
            <a:ext cx="47244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 = {</a:t>
            </a:r>
            <a:r>
              <a:rPr lang="en-US" dirty="0" smtClean="0">
                <a:solidFill>
                  <a:srgbClr val="99CC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 smtClean="0">
              <a:solidFill>
                <a:srgbClr val="66FFCC"/>
              </a:solidFill>
            </a:endParaRPr>
          </a:p>
          <a:p>
            <a:r>
              <a:rPr lang="en-US" dirty="0" err="1" smtClean="0">
                <a:solidFill>
                  <a:srgbClr val="66FFCC"/>
                </a:solidFill>
              </a:rPr>
              <a:t>Array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Resize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ref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00AF5-0810-4AAE-A761-7E6E0BE661C6}"/>
              </a:ext>
            </a:extLst>
          </p:cNvPr>
          <p:cNvSpPr txBox="1"/>
          <p:nvPr/>
        </p:nvSpPr>
        <p:spPr>
          <a:xfrm>
            <a:off x="6704012" y="2437655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/>
              <a:t> is now </a:t>
            </a:r>
            <a:r>
              <a:rPr lang="en-US" dirty="0">
                <a:latin typeface="Consolas" panose="020B0609020204030204" pitchFamily="49" charset="0"/>
              </a:rPr>
              <a:t>{1, 2, 3, 0, 0}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C82FDA-E9B8-4FB9-88E6-83630D23396B}"/>
              </a:ext>
            </a:extLst>
          </p:cNvPr>
          <p:cNvCxnSpPr>
            <a:cxnSpLocks/>
          </p:cNvCxnSpPr>
          <p:nvPr/>
        </p:nvCxnSpPr>
        <p:spPr>
          <a:xfrm>
            <a:off x="5853138" y="266848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CF5938-30C5-4EBE-A2E8-D1E384DDCB93}"/>
              </a:ext>
            </a:extLst>
          </p:cNvPr>
          <p:cNvSpPr txBox="1"/>
          <p:nvPr/>
        </p:nvSpPr>
        <p:spPr>
          <a:xfrm>
            <a:off x="983220" y="5312785"/>
            <a:ext cx="47244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 smtClean="0">
              <a:solidFill>
                <a:srgbClr val="66FFCC"/>
              </a:solidFill>
            </a:endParaRPr>
          </a:p>
          <a:p>
            <a:r>
              <a:rPr lang="en-US" dirty="0" err="1" smtClean="0">
                <a:solidFill>
                  <a:srgbClr val="66FFCC"/>
                </a:solidFill>
              </a:rPr>
              <a:t>Array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Resize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ref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BF16A-19FA-4639-9DF5-FBE9F4D5E02F}"/>
              </a:ext>
            </a:extLst>
          </p:cNvPr>
          <p:cNvSpPr txBox="1"/>
          <p:nvPr/>
        </p:nvSpPr>
        <p:spPr>
          <a:xfrm>
            <a:off x="6704012" y="5622119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/>
              <a:t> is now </a:t>
            </a:r>
            <a:r>
              <a:rPr lang="en-US" dirty="0">
                <a:latin typeface="Consolas" panose="020B0609020204030204" pitchFamily="49" charset="0"/>
              </a:rPr>
              <a:t>{1, 2}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8D1AE-9CEC-4C4E-808C-17BFBD6C8F8F}"/>
              </a:ext>
            </a:extLst>
          </p:cNvPr>
          <p:cNvCxnSpPr>
            <a:cxnSpLocks/>
          </p:cNvCxnSpPr>
          <p:nvPr/>
        </p:nvCxnSpPr>
        <p:spPr>
          <a:xfrm>
            <a:off x="5853138" y="585295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F692E9-C914-4382-AC39-C6DA1B8ED456}"/>
              </a:ext>
            </a:extLst>
          </p:cNvPr>
          <p:cNvSpPr txBox="1"/>
          <p:nvPr/>
        </p:nvSpPr>
        <p:spPr>
          <a:xfrm>
            <a:off x="989012" y="3232712"/>
            <a:ext cx="70104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[] shapes = {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 smtClean="0">
              <a:solidFill>
                <a:srgbClr val="66FFCC"/>
              </a:solidFill>
            </a:endParaRPr>
          </a:p>
          <a:p>
            <a:r>
              <a:rPr lang="en-US" dirty="0" err="1" smtClean="0">
                <a:solidFill>
                  <a:srgbClr val="66FFCC"/>
                </a:solidFill>
              </a:rPr>
              <a:t>Array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Resize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ref</a:t>
            </a:r>
            <a:r>
              <a:rPr lang="en-US" dirty="0" smtClean="0">
                <a:solidFill>
                  <a:schemeClr val="tx1"/>
                </a:solidFill>
              </a:rPr>
              <a:t> shapes,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00AF5-0810-4AAE-A761-7E6E0BE661C6}"/>
              </a:ext>
            </a:extLst>
          </p:cNvPr>
          <p:cNvSpPr txBox="1"/>
          <p:nvPr/>
        </p:nvSpPr>
        <p:spPr>
          <a:xfrm>
            <a:off x="6399212" y="3905844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hapes[2]</a:t>
            </a:r>
            <a:r>
              <a:rPr lang="en-US" dirty="0" smtClean="0"/>
              <a:t> </a:t>
            </a:r>
            <a:r>
              <a:rPr lang="en-US" dirty="0"/>
              <a:t>is now </a:t>
            </a:r>
            <a:r>
              <a:rPr lang="en-US" dirty="0" smtClean="0">
                <a:latin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C82FDA-E9B8-4FB9-88E6-83630D23396B}"/>
              </a:ext>
            </a:extLst>
          </p:cNvPr>
          <p:cNvCxnSpPr>
            <a:cxnSpLocks/>
          </p:cNvCxnSpPr>
          <p:nvPr/>
        </p:nvCxnSpPr>
        <p:spPr>
          <a:xfrm>
            <a:off x="5548338" y="4136676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7518-33C4-44C5-A20F-4FC03F2A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91DE-C6F6-4CB0-94C4-63861297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lots of variables of the same type</a:t>
            </a:r>
          </a:p>
          <a:p>
            <a:r>
              <a:rPr lang="en-US" dirty="0"/>
              <a:t>Example: Computing average grade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tedious. What if you add another homework?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EFE66-E5F0-4E30-A0BA-B49E1849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3D032-C9B3-471D-A966-0EA56B173E5C}"/>
              </a:ext>
            </a:extLst>
          </p:cNvPr>
          <p:cNvSpPr txBox="1"/>
          <p:nvPr/>
        </p:nvSpPr>
        <p:spPr>
          <a:xfrm>
            <a:off x="1522412" y="2667000"/>
            <a:ext cx="9144000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homework1Grade = 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homework2Grade =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homework3Grade =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homework4Grade =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homework5Grade =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averageGrade</a:t>
            </a:r>
            <a:r>
              <a:rPr lang="en-US" dirty="0">
                <a:solidFill>
                  <a:schemeClr val="tx1"/>
                </a:solidFill>
              </a:rPr>
              <a:t> = (homework1Grade + homework2Grade +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homework3Grade + homework4Grade + homework5Grade)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5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BFFD-3043-4E9B-9B28-40F71C3A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Groups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B2EE-118C-41BB-B164-0A7F2235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019872"/>
          </a:xfrm>
        </p:spPr>
        <p:txBody>
          <a:bodyPr/>
          <a:lstStyle/>
          <a:p>
            <a:r>
              <a:rPr lang="en-US" dirty="0"/>
              <a:t>Instead of 5 separate variables, use an </a:t>
            </a:r>
            <a:r>
              <a:rPr lang="en-US" b="1" dirty="0"/>
              <a:t>array</a:t>
            </a:r>
            <a:r>
              <a:rPr lang="en-US" dirty="0"/>
              <a:t> of 5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E8C1A-121F-4FD2-B970-C2879C86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1A77D-E27D-47A0-A74C-27F4EAA44546}"/>
              </a:ext>
            </a:extLst>
          </p:cNvPr>
          <p:cNvSpPr txBox="1"/>
          <p:nvPr/>
        </p:nvSpPr>
        <p:spPr>
          <a:xfrm>
            <a:off x="3351212" y="3048000"/>
            <a:ext cx="5486400" cy="23840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F9045-6613-4B80-B82F-467A0C47542A}"/>
              </a:ext>
            </a:extLst>
          </p:cNvPr>
          <p:cNvSpPr txBox="1"/>
          <p:nvPr/>
        </p:nvSpPr>
        <p:spPr>
          <a:xfrm>
            <a:off x="677925" y="2381969"/>
            <a:ext cx="375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variable: “int array”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5ABF0-F4A2-4ADF-818C-93EDE5CB1AED}"/>
              </a:ext>
            </a:extLst>
          </p:cNvPr>
          <p:cNvSpPr txBox="1"/>
          <p:nvPr/>
        </p:nvSpPr>
        <p:spPr>
          <a:xfrm>
            <a:off x="6886472" y="2270024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Instantiation – arrays are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0AE69-3B11-491B-B241-D7441A5227A8}"/>
              </a:ext>
            </a:extLst>
          </p:cNvPr>
          <p:cNvSpPr txBox="1"/>
          <p:nvPr/>
        </p:nvSpPr>
        <p:spPr>
          <a:xfrm>
            <a:off x="9523412" y="3214462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8773C-6EA7-4A17-822A-A90D5CC10A53}"/>
              </a:ext>
            </a:extLst>
          </p:cNvPr>
          <p:cNvSpPr txBox="1"/>
          <p:nvPr/>
        </p:nvSpPr>
        <p:spPr>
          <a:xfrm>
            <a:off x="8375574" y="3744704"/>
            <a:ext cx="35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Brackets, </a:t>
            </a:r>
            <a:r>
              <a:rPr lang="en-US" b="1" dirty="0"/>
              <a:t>not</a:t>
            </a:r>
            <a:r>
              <a:rPr lang="en-US" dirty="0"/>
              <a:t> parentheses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E3B5-0E03-48E8-AA09-7104717C521C}"/>
              </a:ext>
            </a:extLst>
          </p:cNvPr>
          <p:cNvSpPr txBox="1"/>
          <p:nvPr/>
        </p:nvSpPr>
        <p:spPr>
          <a:xfrm>
            <a:off x="3188518" y="5748362"/>
            <a:ext cx="4350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“subscript” or “index”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F85E8-6A0E-4043-89B4-DDEF4944A8AB}"/>
              </a:ext>
            </a:extLst>
          </p:cNvPr>
          <p:cNvCxnSpPr>
            <a:cxnSpLocks/>
          </p:cNvCxnSpPr>
          <p:nvPr/>
        </p:nvCxnSpPr>
        <p:spPr>
          <a:xfrm>
            <a:off x="2871812" y="2780060"/>
            <a:ext cx="643794" cy="395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13F0CF-99CA-47CA-8504-822753B7E60A}"/>
              </a:ext>
            </a:extLst>
          </p:cNvPr>
          <p:cNvCxnSpPr/>
          <p:nvPr/>
        </p:nvCxnSpPr>
        <p:spPr>
          <a:xfrm flipH="1">
            <a:off x="7185198" y="2702074"/>
            <a:ext cx="228600" cy="473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8BF9C-66BC-41BC-B4EB-3BBE8C42ED26}"/>
              </a:ext>
            </a:extLst>
          </p:cNvPr>
          <p:cNvCxnSpPr/>
          <p:nvPr/>
        </p:nvCxnSpPr>
        <p:spPr>
          <a:xfrm flipH="1" flipV="1">
            <a:off x="8503085" y="3340157"/>
            <a:ext cx="990600" cy="71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42663D-556B-44D3-A767-1EE1620D4F44}"/>
              </a:ext>
            </a:extLst>
          </p:cNvPr>
          <p:cNvCxnSpPr>
            <a:cxnSpLocks/>
          </p:cNvCxnSpPr>
          <p:nvPr/>
        </p:nvCxnSpPr>
        <p:spPr>
          <a:xfrm flipH="1" flipV="1">
            <a:off x="8151812" y="3445294"/>
            <a:ext cx="457200" cy="36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B3912E-65E5-4D25-9F10-9E7647DCE970}"/>
              </a:ext>
            </a:extLst>
          </p:cNvPr>
          <p:cNvSpPr txBox="1"/>
          <p:nvPr/>
        </p:nvSpPr>
        <p:spPr>
          <a:xfrm>
            <a:off x="453142" y="3635438"/>
            <a:ext cx="286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“entry” is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9E481A-EB75-4F64-A52A-77D73A66483F}"/>
              </a:ext>
            </a:extLst>
          </p:cNvPr>
          <p:cNvCxnSpPr>
            <a:cxnSpLocks/>
          </p:cNvCxnSpPr>
          <p:nvPr/>
        </p:nvCxnSpPr>
        <p:spPr>
          <a:xfrm flipV="1">
            <a:off x="2992828" y="3728752"/>
            <a:ext cx="391381" cy="164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45F45D-B8C9-4001-B8F7-6D58897F3E72}"/>
              </a:ext>
            </a:extLst>
          </p:cNvPr>
          <p:cNvCxnSpPr>
            <a:cxnSpLocks/>
          </p:cNvCxnSpPr>
          <p:nvPr/>
        </p:nvCxnSpPr>
        <p:spPr>
          <a:xfrm>
            <a:off x="2992828" y="3917841"/>
            <a:ext cx="358384" cy="14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921EC0-D60A-44BA-8339-976F30A42AE4}"/>
              </a:ext>
            </a:extLst>
          </p:cNvPr>
          <p:cNvCxnSpPr/>
          <p:nvPr/>
        </p:nvCxnSpPr>
        <p:spPr>
          <a:xfrm>
            <a:off x="2992828" y="3970517"/>
            <a:ext cx="391381" cy="44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4FA5B5-CAF1-4922-983D-A8DE4DA11C4E}"/>
              </a:ext>
            </a:extLst>
          </p:cNvPr>
          <p:cNvCxnSpPr/>
          <p:nvPr/>
        </p:nvCxnSpPr>
        <p:spPr>
          <a:xfrm flipV="1">
            <a:off x="5561012" y="5376862"/>
            <a:ext cx="152400" cy="414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C683A9-ED53-43D0-B1D3-4D56DC459001}"/>
              </a:ext>
            </a:extLst>
          </p:cNvPr>
          <p:cNvSpPr txBox="1"/>
          <p:nvPr/>
        </p:nvSpPr>
        <p:spPr>
          <a:xfrm>
            <a:off x="7377763" y="4319836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index is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39A41D-5A3F-431F-9753-4C11FFB975D7}"/>
              </a:ext>
            </a:extLst>
          </p:cNvPr>
          <p:cNvCxnSpPr>
            <a:cxnSpLocks/>
          </p:cNvCxnSpPr>
          <p:nvPr/>
        </p:nvCxnSpPr>
        <p:spPr>
          <a:xfrm flipH="1" flipV="1">
            <a:off x="7008812" y="3754815"/>
            <a:ext cx="1050562" cy="656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2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DEA3-28CF-4B39-89FE-5B41434D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Array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32B2-6958-446F-824D-0007D1F7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an array:</a:t>
            </a:r>
          </a:p>
          <a:p>
            <a:endParaRPr lang="en-US" sz="1800" dirty="0"/>
          </a:p>
          <a:p>
            <a:r>
              <a:rPr lang="en-US" dirty="0"/>
              <a:t>Assigning to an array:</a:t>
            </a:r>
          </a:p>
          <a:p>
            <a:endParaRPr lang="en-US" sz="1600" dirty="0"/>
          </a:p>
          <a:p>
            <a:r>
              <a:rPr lang="en-US" dirty="0"/>
              <a:t>One-line initialization: </a:t>
            </a:r>
          </a:p>
          <a:p>
            <a:endParaRPr lang="en-US" sz="1600" dirty="0"/>
          </a:p>
          <a:p>
            <a:r>
              <a:rPr lang="en-US" dirty="0" smtClean="0"/>
              <a:t>Accessing array elements: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69E7D-BC4E-42B2-8BD1-D4899020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7A31D-015F-4567-8552-53F56D10809A}"/>
              </a:ext>
            </a:extLst>
          </p:cNvPr>
          <p:cNvSpPr txBox="1"/>
          <p:nvPr/>
        </p:nvSpPr>
        <p:spPr>
          <a:xfrm>
            <a:off x="4722812" y="1524000"/>
            <a:ext cx="2971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DE46C-DFE6-4A75-AD63-B0CABBC4DA35}"/>
              </a:ext>
            </a:extLst>
          </p:cNvPr>
          <p:cNvSpPr txBox="1"/>
          <p:nvPr/>
        </p:nvSpPr>
        <p:spPr>
          <a:xfrm>
            <a:off x="7332137" y="1034734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data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150B5-1F94-4589-9188-05B1D4B8D53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32413" y="1265567"/>
            <a:ext cx="1999724" cy="340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7709E-F5C5-45FE-A2CE-F937F50D5970}"/>
              </a:ext>
            </a:extLst>
          </p:cNvPr>
          <p:cNvSpPr txBox="1"/>
          <p:nvPr/>
        </p:nvSpPr>
        <p:spPr>
          <a:xfrm>
            <a:off x="5062066" y="2428077"/>
            <a:ext cx="4724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[&lt;size&gt;];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97619-6A6E-430F-9177-6EC0BD5E9410}"/>
              </a:ext>
            </a:extLst>
          </p:cNvPr>
          <p:cNvSpPr txBox="1"/>
          <p:nvPr/>
        </p:nvSpPr>
        <p:spPr>
          <a:xfrm>
            <a:off x="8837612" y="1575378"/>
            <a:ext cx="2760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type of array variable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0EE76C-4642-4136-A006-FC2C71F8955F}"/>
              </a:ext>
            </a:extLst>
          </p:cNvPr>
          <p:cNvCxnSpPr>
            <a:cxnSpLocks/>
          </p:cNvCxnSpPr>
          <p:nvPr/>
        </p:nvCxnSpPr>
        <p:spPr>
          <a:xfrm flipH="1">
            <a:off x="7968623" y="2152928"/>
            <a:ext cx="868989" cy="382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CEAFB4-FDE4-4A0A-9CD1-13C384FF3C6D}"/>
              </a:ext>
            </a:extLst>
          </p:cNvPr>
          <p:cNvSpPr txBox="1"/>
          <p:nvPr/>
        </p:nvSpPr>
        <p:spPr>
          <a:xfrm>
            <a:off x="5062066" y="3293919"/>
            <a:ext cx="5756746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[&lt;size&gt;];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4741-977A-4099-9078-21ECA68A6EBC}"/>
              </a:ext>
            </a:extLst>
          </p:cNvPr>
          <p:cNvSpPr txBox="1"/>
          <p:nvPr/>
        </p:nvSpPr>
        <p:spPr>
          <a:xfrm>
            <a:off x="3808412" y="5070548"/>
            <a:ext cx="4419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arrayName</a:t>
            </a:r>
            <a:r>
              <a:rPr lang="en-US" dirty="0" smtClean="0">
                <a:solidFill>
                  <a:schemeClr val="tx1"/>
                </a:solidFill>
              </a:rPr>
              <a:t>[index]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&lt;value&gt;;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6E011-E7F7-4B04-8AD4-CA444D00257B}"/>
              </a:ext>
            </a:extLst>
          </p:cNvPr>
          <p:cNvSpPr txBox="1"/>
          <p:nvPr/>
        </p:nvSpPr>
        <p:spPr>
          <a:xfrm>
            <a:off x="3808412" y="5703423"/>
            <a:ext cx="57907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arrayName</a:t>
            </a:r>
            <a:r>
              <a:rPr lang="en-US" dirty="0" smtClean="0">
                <a:solidFill>
                  <a:schemeClr val="tx1"/>
                </a:solidFill>
              </a:rPr>
              <a:t>[index]);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CDA94-0267-4406-8695-D6D6FE0468B8}"/>
              </a:ext>
            </a:extLst>
          </p:cNvPr>
          <p:cNvSpPr txBox="1"/>
          <p:nvPr/>
        </p:nvSpPr>
        <p:spPr>
          <a:xfrm>
            <a:off x="1015215" y="5056709"/>
            <a:ext cx="282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(assignment):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7B61E-6FB6-42AA-94EF-A458B6AC21A8}"/>
              </a:ext>
            </a:extLst>
          </p:cNvPr>
          <p:cNvSpPr txBox="1"/>
          <p:nvPr/>
        </p:nvSpPr>
        <p:spPr>
          <a:xfrm>
            <a:off x="8414614" y="4717116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match type of array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E58B60-44B9-471F-A407-A606AA7B6655}"/>
              </a:ext>
            </a:extLst>
          </p:cNvPr>
          <p:cNvCxnSpPr/>
          <p:nvPr/>
        </p:nvCxnSpPr>
        <p:spPr>
          <a:xfrm flipH="1">
            <a:off x="7881175" y="4947948"/>
            <a:ext cx="533440" cy="24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CDA94-0267-4406-8695-D6D6FE0468B8}"/>
              </a:ext>
            </a:extLst>
          </p:cNvPr>
          <p:cNvSpPr txBox="1"/>
          <p:nvPr/>
        </p:nvSpPr>
        <p:spPr>
          <a:xfrm>
            <a:off x="2787644" y="5703423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7B61E-6FB6-42AA-94EF-A458B6AC21A8}"/>
              </a:ext>
            </a:extLst>
          </p:cNvPr>
          <p:cNvSpPr txBox="1"/>
          <p:nvPr/>
        </p:nvSpPr>
        <p:spPr>
          <a:xfrm>
            <a:off x="5408612" y="4398251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size – 1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E58B60-44B9-471F-A407-A606AA7B6655}"/>
              </a:ext>
            </a:extLst>
          </p:cNvPr>
          <p:cNvCxnSpPr/>
          <p:nvPr/>
        </p:nvCxnSpPr>
        <p:spPr>
          <a:xfrm flipH="1">
            <a:off x="5751512" y="4823124"/>
            <a:ext cx="114300" cy="35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F7B61E-6FB6-42AA-94EF-A458B6AC21A8}"/>
              </a:ext>
            </a:extLst>
          </p:cNvPr>
          <p:cNvSpPr txBox="1"/>
          <p:nvPr/>
        </p:nvSpPr>
        <p:spPr>
          <a:xfrm>
            <a:off x="3351212" y="6277011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dirty="0" err="1" smtClean="0">
                <a:latin typeface="Consolas" panose="020B0609020204030204" pitchFamily="49" charset="0"/>
              </a:rPr>
              <a:t>oString</a:t>
            </a:r>
            <a:r>
              <a:rPr lang="en-US" dirty="0" smtClean="0"/>
              <a:t> like any other variable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E58B60-44B9-471F-A407-A606AA7B6655}"/>
              </a:ext>
            </a:extLst>
          </p:cNvPr>
          <p:cNvCxnSpPr/>
          <p:nvPr/>
        </p:nvCxnSpPr>
        <p:spPr>
          <a:xfrm flipV="1">
            <a:off x="7332137" y="6134310"/>
            <a:ext cx="139091" cy="26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21" grpId="0"/>
      <p:bldP spid="22" grpId="0"/>
      <p:bldP spid="24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C07-9417-434F-9D06-9826471A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A69B-597E-4DF7-BB8D-E1416D1A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instantiation creates a set of “adjacent”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operator determines which one to access</a:t>
            </a:r>
          </a:p>
          <a:p>
            <a:pPr lvl="1"/>
            <a:r>
              <a:rPr lang="en-US" dirty="0"/>
              <a:t>Index = number of variables to skip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C6FBE-E5F3-4FE9-A46C-3C4686BE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BDDDAC8-190F-43FA-85EA-B6F5AC0A202B}"/>
              </a:ext>
            </a:extLst>
          </p:cNvPr>
          <p:cNvGrpSpPr/>
          <p:nvPr/>
        </p:nvGrpSpPr>
        <p:grpSpPr>
          <a:xfrm>
            <a:off x="4418012" y="2782776"/>
            <a:ext cx="4572002" cy="457200"/>
            <a:chOff x="4418012" y="2782776"/>
            <a:chExt cx="4572002" cy="45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EB81D-8A32-437A-826A-D9E52E19B879}"/>
                </a:ext>
              </a:extLst>
            </p:cNvPr>
            <p:cNvSpPr/>
            <p:nvPr/>
          </p:nvSpPr>
          <p:spPr>
            <a:xfrm>
              <a:off x="4418012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37A55B-A99D-4F80-A7D1-995478665E3D}"/>
                </a:ext>
              </a:extLst>
            </p:cNvPr>
            <p:cNvSpPr/>
            <p:nvPr/>
          </p:nvSpPr>
          <p:spPr>
            <a:xfrm>
              <a:off x="5332412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19D8A7-6E5D-4E60-9064-57145364D574}"/>
                </a:ext>
              </a:extLst>
            </p:cNvPr>
            <p:cNvSpPr/>
            <p:nvPr/>
          </p:nvSpPr>
          <p:spPr>
            <a:xfrm>
              <a:off x="6246812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8ECD9C-6C65-491C-89E2-D761E27386D6}"/>
                </a:ext>
              </a:extLst>
            </p:cNvPr>
            <p:cNvSpPr/>
            <p:nvPr/>
          </p:nvSpPr>
          <p:spPr>
            <a:xfrm>
              <a:off x="7161212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AC74FD-F4B2-4B8D-946A-50D65D369069}"/>
                </a:ext>
              </a:extLst>
            </p:cNvPr>
            <p:cNvSpPr/>
            <p:nvPr/>
          </p:nvSpPr>
          <p:spPr>
            <a:xfrm>
              <a:off x="8075614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FACC436-7ADA-4935-A137-BAFFFE589B98}"/>
              </a:ext>
            </a:extLst>
          </p:cNvPr>
          <p:cNvSpPr txBox="1"/>
          <p:nvPr/>
        </p:nvSpPr>
        <p:spPr>
          <a:xfrm>
            <a:off x="3351212" y="2038649"/>
            <a:ext cx="5486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B18FEE-D2FB-4D0B-BFBE-8ABB27FE9131}"/>
              </a:ext>
            </a:extLst>
          </p:cNvPr>
          <p:cNvSpPr txBox="1"/>
          <p:nvPr/>
        </p:nvSpPr>
        <p:spPr>
          <a:xfrm>
            <a:off x="1155052" y="280858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homeworkGrades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ED1113-5637-45F8-8338-77140AF52FCB}"/>
              </a:ext>
            </a:extLst>
          </p:cNvPr>
          <p:cNvCxnSpPr>
            <a:cxnSpLocks/>
          </p:cNvCxnSpPr>
          <p:nvPr/>
        </p:nvCxnSpPr>
        <p:spPr>
          <a:xfrm>
            <a:off x="3642323" y="3040458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4494212" y="5085548"/>
            <a:ext cx="4572002" cy="457200"/>
            <a:chOff x="4494212" y="5085548"/>
            <a:chExt cx="4572002" cy="457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89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72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91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47DC3B9-E00A-42F9-9037-3A5A46FD9A8B}"/>
              </a:ext>
            </a:extLst>
          </p:cNvPr>
          <p:cNvSpPr txBox="1"/>
          <p:nvPr/>
        </p:nvSpPr>
        <p:spPr>
          <a:xfrm>
            <a:off x="3711750" y="570739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D8347F-67E7-4CB8-BA8D-425388999D8C}"/>
              </a:ext>
            </a:extLst>
          </p:cNvPr>
          <p:cNvSpPr txBox="1"/>
          <p:nvPr/>
        </p:nvSpPr>
        <p:spPr>
          <a:xfrm>
            <a:off x="4698721" y="323851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B61F54-0B98-4306-913D-E574F2F48D78}"/>
              </a:ext>
            </a:extLst>
          </p:cNvPr>
          <p:cNvSpPr txBox="1"/>
          <p:nvPr/>
        </p:nvSpPr>
        <p:spPr>
          <a:xfrm>
            <a:off x="5612320" y="3238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79A27E-3043-4BC5-81BD-B2139B9A7889}"/>
              </a:ext>
            </a:extLst>
          </p:cNvPr>
          <p:cNvSpPr txBox="1"/>
          <p:nvPr/>
        </p:nvSpPr>
        <p:spPr>
          <a:xfrm>
            <a:off x="6525919" y="3238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36168-BE34-42C3-A138-37295C8D0982}"/>
              </a:ext>
            </a:extLst>
          </p:cNvPr>
          <p:cNvSpPr txBox="1"/>
          <p:nvPr/>
        </p:nvSpPr>
        <p:spPr>
          <a:xfrm>
            <a:off x="7455758" y="3238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D12D57-5B6E-4A68-A790-C2995CEA4A47}"/>
              </a:ext>
            </a:extLst>
          </p:cNvPr>
          <p:cNvSpPr txBox="1"/>
          <p:nvPr/>
        </p:nvSpPr>
        <p:spPr>
          <a:xfrm>
            <a:off x="8352694" y="3238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E8C2A-09EB-4584-8FFD-9BFE8389E7BB}"/>
              </a:ext>
            </a:extLst>
          </p:cNvPr>
          <p:cNvCxnSpPr>
            <a:endCxn id="23" idx="2"/>
          </p:cNvCxnSpPr>
          <p:nvPr/>
        </p:nvCxnSpPr>
        <p:spPr>
          <a:xfrm flipV="1">
            <a:off x="7694612" y="5542748"/>
            <a:ext cx="0" cy="395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1A0FB6-D013-4FA8-A1DB-8F8C8E32BEF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406171" y="5938225"/>
            <a:ext cx="3288441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3C7702-6A7C-4D8D-A86C-4A2707C2C486}"/>
              </a:ext>
            </a:extLst>
          </p:cNvPr>
          <p:cNvSpPr txBox="1"/>
          <p:nvPr/>
        </p:nvSpPr>
        <p:spPr>
          <a:xfrm>
            <a:off x="1231303" y="510212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homeworkGrades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D8842B-CB3C-4EE8-A8D5-5B243594D215}"/>
              </a:ext>
            </a:extLst>
          </p:cNvPr>
          <p:cNvCxnSpPr>
            <a:cxnSpLocks/>
          </p:cNvCxnSpPr>
          <p:nvPr/>
        </p:nvCxnSpPr>
        <p:spPr>
          <a:xfrm>
            <a:off x="3718574" y="5334000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7" grpId="0"/>
      <p:bldP spid="35" grpId="0"/>
      <p:bldP spid="36" grpId="0"/>
      <p:bldP spid="37" grpId="0"/>
      <p:bldP spid="38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252B-30E4-4E86-B75A-52AFDA9E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Bounds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1BC4-C512-4C09-A31E-CD92E73E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index values: 0 to (size of array) – 1 </a:t>
            </a:r>
          </a:p>
          <a:p>
            <a:r>
              <a:rPr lang="en-US" dirty="0" smtClean="0"/>
              <a:t>What happens if we use an invalid index?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Run-time error, not compile-time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DC509-A06F-4233-99F1-09383DCE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1A77D-E27D-47A0-A74C-27F4EAA44546}"/>
              </a:ext>
            </a:extLst>
          </p:cNvPr>
          <p:cNvSpPr txBox="1"/>
          <p:nvPr/>
        </p:nvSpPr>
        <p:spPr>
          <a:xfrm>
            <a:off x="3351212" y="2773635"/>
            <a:ext cx="5486400" cy="20220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 </a:t>
            </a: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6.88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-</a:t>
            </a:r>
            <a:r>
              <a:rPr lang="en-US" dirty="0" smtClean="0">
                <a:solidFill>
                  <a:srgbClr val="99CC00"/>
                </a:solidFill>
              </a:rPr>
              <a:t>2.5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100.3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-0.05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3612" y="4296968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= array size, invalid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399212" y="4527801"/>
            <a:ext cx="914400" cy="46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151812" y="3200400"/>
            <a:ext cx="381000" cy="1164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6412" y="5600105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System.IndexOutOfRangeException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basics and </a:t>
            </a:r>
            <a:r>
              <a:rPr lang="en-US" dirty="0" smtClean="0"/>
              <a:t>syntax</a:t>
            </a:r>
            <a:endParaRPr lang="en-US" dirty="0"/>
          </a:p>
          <a:p>
            <a:r>
              <a:rPr lang="en-US" b="1" dirty="0" smtClean="0"/>
              <a:t>Array initialization</a:t>
            </a:r>
            <a:endParaRPr lang="en-US" b="1" dirty="0"/>
          </a:p>
          <a:p>
            <a:r>
              <a:rPr lang="en-US" dirty="0"/>
              <a:t>Loops and arrays</a:t>
            </a:r>
          </a:p>
          <a:p>
            <a:r>
              <a:rPr lang="en-US" dirty="0"/>
              <a:t>Array 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621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DEA3-28CF-4B39-89FE-5B41434D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Initialization Shortcuts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32B2-6958-446F-824D-0007D1F7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and filling an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400" dirty="0"/>
          </a:p>
          <a:p>
            <a:r>
              <a:rPr lang="en-US" dirty="0" smtClean="0"/>
              <a:t>Initialization </a:t>
            </a:r>
            <a:r>
              <a:rPr lang="en-US" dirty="0"/>
              <a:t>with values: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69E7D-BC4E-42B2-8BD1-D4899020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EAFB4-FDE4-4A0A-9CD1-13C384FF3C6D}"/>
              </a:ext>
            </a:extLst>
          </p:cNvPr>
          <p:cNvSpPr txBox="1"/>
          <p:nvPr/>
        </p:nvSpPr>
        <p:spPr>
          <a:xfrm>
            <a:off x="4033170" y="2023824"/>
            <a:ext cx="4414661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20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30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4741-977A-4099-9078-21ECA68A6EBC}"/>
              </a:ext>
            </a:extLst>
          </p:cNvPr>
          <p:cNvSpPr txBox="1"/>
          <p:nvPr/>
        </p:nvSpPr>
        <p:spPr>
          <a:xfrm>
            <a:off x="2055812" y="5517178"/>
            <a:ext cx="8915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{&lt;value1&gt;, &lt;value2&gt;, ...};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6E011-E7F7-4B04-8AD4-CA444D00257B}"/>
              </a:ext>
            </a:extLst>
          </p:cNvPr>
          <p:cNvSpPr txBox="1"/>
          <p:nvPr/>
        </p:nvSpPr>
        <p:spPr>
          <a:xfrm>
            <a:off x="3122612" y="4278332"/>
            <a:ext cx="63241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smtClean="0">
                <a:solidFill>
                  <a:srgbClr val="99CC00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20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30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CDA94-0267-4406-8695-D6D6FE0468B8}"/>
              </a:ext>
            </a:extLst>
          </p:cNvPr>
          <p:cNvSpPr txBox="1"/>
          <p:nvPr/>
        </p:nvSpPr>
        <p:spPr>
          <a:xfrm>
            <a:off x="5103812" y="4871470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not needed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E0A5B6-F69E-46C0-91F9-C5287B10F75A}"/>
              </a:ext>
            </a:extLst>
          </p:cNvPr>
          <p:cNvCxnSpPr/>
          <p:nvPr/>
        </p:nvCxnSpPr>
        <p:spPr>
          <a:xfrm>
            <a:off x="6399212" y="5259634"/>
            <a:ext cx="76200" cy="467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F7B61E-6FB6-42AA-94EF-A458B6AC21A8}"/>
              </a:ext>
            </a:extLst>
          </p:cNvPr>
          <p:cNvSpPr txBox="1"/>
          <p:nvPr/>
        </p:nvSpPr>
        <p:spPr>
          <a:xfrm>
            <a:off x="7770812" y="4871469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 between each value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E58B60-44B9-471F-A407-A606AA7B6655}"/>
              </a:ext>
            </a:extLst>
          </p:cNvPr>
          <p:cNvCxnSpPr/>
          <p:nvPr/>
        </p:nvCxnSpPr>
        <p:spPr>
          <a:xfrm flipH="1">
            <a:off x="8304212" y="5259634"/>
            <a:ext cx="304800" cy="467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BE798A-91E7-44D8-AC9E-2FAA1EE216B9}"/>
              </a:ext>
            </a:extLst>
          </p:cNvPr>
          <p:cNvSpPr txBox="1"/>
          <p:nvPr/>
        </p:nvSpPr>
        <p:spPr>
          <a:xfrm>
            <a:off x="760412" y="551717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3DE788-2577-405A-8218-6E32C1AC3FB1}"/>
              </a:ext>
            </a:extLst>
          </p:cNvPr>
          <p:cNvSpPr/>
          <p:nvPr/>
        </p:nvSpPr>
        <p:spPr>
          <a:xfrm>
            <a:off x="6704012" y="5493522"/>
            <a:ext cx="304800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37EBD6-EFEB-47F2-B911-AA18CDB05B0E}"/>
              </a:ext>
            </a:extLst>
          </p:cNvPr>
          <p:cNvSpPr/>
          <p:nvPr/>
        </p:nvSpPr>
        <p:spPr>
          <a:xfrm>
            <a:off x="10437268" y="5493522"/>
            <a:ext cx="304800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1" grpId="0"/>
      <p:bldP spid="27" grpId="0"/>
      <p:bldP spid="28" grpId="0" animBg="1"/>
      <p:bldP spid="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35005</TotalTime>
  <Words>1955</Words>
  <Application>Microsoft Office PowerPoint</Application>
  <PresentationFormat>Custom</PresentationFormat>
  <Paragraphs>432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Introduction to Arrays</vt:lpstr>
      <vt:lpstr>Outline</vt:lpstr>
      <vt:lpstr>Collections of Values</vt:lpstr>
      <vt:lpstr>Arrays: Groups of Variables</vt:lpstr>
      <vt:lpstr>Basic Array Syntax</vt:lpstr>
      <vt:lpstr>Visualizing Arrays</vt:lpstr>
      <vt:lpstr>Array Bounds Checking</vt:lpstr>
      <vt:lpstr>Outline</vt:lpstr>
      <vt:lpstr>Array Initialization Shortcuts</vt:lpstr>
      <vt:lpstr>Initialization Shortcuts</vt:lpstr>
      <vt:lpstr>Arrays of Objects</vt:lpstr>
      <vt:lpstr>Default Values of Arrays</vt:lpstr>
      <vt:lpstr>Default Values of Arrays</vt:lpstr>
      <vt:lpstr>Outline</vt:lpstr>
      <vt:lpstr>Using Arrays</vt:lpstr>
      <vt:lpstr>Custom-Sized Arrays</vt:lpstr>
      <vt:lpstr>Custom-Sized Arrays</vt:lpstr>
      <vt:lpstr>Looping with the Length Property</vt:lpstr>
      <vt:lpstr>Loops and Arrays with Objects</vt:lpstr>
      <vt:lpstr>Arrays of Objects</vt:lpstr>
      <vt:lpstr>Arrays of Objects</vt:lpstr>
      <vt:lpstr>Loops with Multiple Arrays</vt:lpstr>
      <vt:lpstr>Loops with Multiple Arrays</vt:lpstr>
      <vt:lpstr>Outline</vt:lpstr>
      <vt:lpstr>Adding Values to an Array</vt:lpstr>
      <vt:lpstr>Array Resizing</vt:lpstr>
      <vt:lpstr>Array.Resize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Edward Tremel</dc:creator>
  <cp:lastModifiedBy>Tremel, Edward J.</cp:lastModifiedBy>
  <cp:revision>599</cp:revision>
  <dcterms:created xsi:type="dcterms:W3CDTF">2020-06-08T19:15:40Z</dcterms:created>
  <dcterms:modified xsi:type="dcterms:W3CDTF">2021-11-08T23:07:39Z</dcterms:modified>
</cp:coreProperties>
</file>