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26"/>
  </p:notesMasterIdLst>
  <p:handoutMasterIdLst>
    <p:handoutMasterId r:id="rId27"/>
  </p:handoutMasterIdLst>
  <p:sldIdLst>
    <p:sldId id="256" r:id="rId2"/>
    <p:sldId id="329" r:id="rId3"/>
    <p:sldId id="330" r:id="rId4"/>
    <p:sldId id="331" r:id="rId5"/>
    <p:sldId id="332" r:id="rId6"/>
    <p:sldId id="333" r:id="rId7"/>
    <p:sldId id="348" r:id="rId8"/>
    <p:sldId id="335" r:id="rId9"/>
    <p:sldId id="337" r:id="rId10"/>
    <p:sldId id="338" r:id="rId11"/>
    <p:sldId id="339" r:id="rId12"/>
    <p:sldId id="341" r:id="rId13"/>
    <p:sldId id="340" r:id="rId14"/>
    <p:sldId id="349" r:id="rId15"/>
    <p:sldId id="346" r:id="rId16"/>
    <p:sldId id="343" r:id="rId17"/>
    <p:sldId id="345" r:id="rId18"/>
    <p:sldId id="344" r:id="rId19"/>
    <p:sldId id="354" r:id="rId20"/>
    <p:sldId id="347" r:id="rId21"/>
    <p:sldId id="351" r:id="rId22"/>
    <p:sldId id="352" r:id="rId23"/>
    <p:sldId id="353" r:id="rId24"/>
    <p:sldId id="350" r:id="rId25"/>
  </p:sldIdLst>
  <p:sldSz cx="12188825" cy="6858000"/>
  <p:notesSz cx="6858000" cy="9144000"/>
  <p:defaultTextStyle>
    <a:defPPr>
      <a:defRPr lang="en-US"/>
    </a:defPPr>
    <a:lvl1pPr marL="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ward Tremel" initials="ET" lastIdx="1" clrIdx="0">
    <p:extLst>
      <p:ext uri="{19B8F6BF-5375-455C-9EA6-DF929625EA0E}">
        <p15:presenceInfo xmlns:p15="http://schemas.microsoft.com/office/powerpoint/2012/main" userId="99c4cb7793acbe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FF"/>
    <a:srgbClr val="99CC00"/>
    <a:srgbClr val="99CCFF"/>
    <a:srgbClr val="FF5050"/>
    <a:srgbClr val="CC9900"/>
    <a:srgbClr val="E7EBF5"/>
    <a:srgbClr val="66FFCC"/>
    <a:srgbClr val="9900FF"/>
    <a:srgbClr val="CCD5EA"/>
    <a:srgbClr val="0850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6367" autoAdjust="0"/>
  </p:normalViewPr>
  <p:slideViewPr>
    <p:cSldViewPr>
      <p:cViewPr varScale="1">
        <p:scale>
          <a:sx n="122" d="100"/>
          <a:sy n="122" d="100"/>
        </p:scale>
        <p:origin x="174" y="9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8" d="100"/>
          <a:sy n="98" d="100"/>
        </p:scale>
        <p:origin x="-351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7D560-C4D4-4804-8CBF-2C56AB6C6DB9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8D85F1-25B7-4CA7-AC64-53CE3D5BDB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2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E7586-9A7B-41FF-B169-85DADA744493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84708-EF86-4919-A70B-6AFA04E84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233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time you execute the loop, 0 is printed, because that’s the initial value of </a:t>
            </a:r>
            <a:r>
              <a:rPr lang="en-US" dirty="0" err="1"/>
              <a:t>i</a:t>
            </a:r>
            <a:r>
              <a:rPr lang="en-US" dirty="0"/>
              <a:t>. The </a:t>
            </a:r>
            <a:r>
              <a:rPr lang="en-US" dirty="0" err="1"/>
              <a:t>i</a:t>
            </a:r>
            <a:r>
              <a:rPr lang="en-US" dirty="0"/>
              <a:t>++ doesn’t happen until the end of the loop body, after the WriteLine.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C84708-EF86-4919-A70B-6AFA04E848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1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42672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10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953000"/>
            <a:ext cx="8532178" cy="1219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1371601"/>
            <a:ext cx="10360501" cy="2505075"/>
          </a:xfrm>
        </p:spPr>
        <p:txBody>
          <a:bodyPr anchor="b"/>
          <a:lstStyle>
            <a:lvl1pPr algn="ctr" defTabSz="1218936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64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4068766"/>
            <a:ext cx="10360501" cy="1131887"/>
          </a:xfrm>
        </p:spPr>
        <p:txBody>
          <a:bodyPr anchor="t"/>
          <a:lstStyle>
            <a:lvl1pPr marL="0" indent="0" algn="ctr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6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36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0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8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4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0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27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74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048692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319707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73199" y="3924302"/>
            <a:ext cx="91440" cy="9144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47603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4760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2" y="1371600"/>
            <a:ext cx="5791200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5988" y="1371600"/>
            <a:ext cx="5765824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3200" b="0"/>
            </a:lvl1pPr>
            <a:lvl2pPr marL="609468" indent="0">
              <a:buNone/>
              <a:defRPr sz="2700" b="1"/>
            </a:lvl2pPr>
            <a:lvl3pPr marL="1218936" indent="0">
              <a:buNone/>
              <a:defRPr sz="2400" b="1"/>
            </a:lvl3pPr>
            <a:lvl4pPr marL="1828404" indent="0">
              <a:buNone/>
              <a:defRPr sz="2100" b="1"/>
            </a:lvl4pPr>
            <a:lvl5pPr marL="2437872" indent="0">
              <a:buNone/>
              <a:defRPr sz="2100" b="1"/>
            </a:lvl5pPr>
            <a:lvl6pPr marL="3047340" indent="0">
              <a:buNone/>
              <a:defRPr sz="2100" b="1"/>
            </a:lvl6pPr>
            <a:lvl7pPr marL="3656808" indent="0">
              <a:buNone/>
              <a:defRPr sz="2100" b="1"/>
            </a:lvl7pPr>
            <a:lvl8pPr marL="4266275" indent="0">
              <a:buNone/>
              <a:defRPr sz="2100" b="1"/>
            </a:lvl8pPr>
            <a:lvl9pPr marL="4875744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232968" y="1987024"/>
            <a:ext cx="5785243" cy="4297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9732" y="1981200"/>
            <a:ext cx="5762080" cy="4297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68" y="266702"/>
            <a:ext cx="4010039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03" y="273053"/>
            <a:ext cx="6659416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4068" y="2438401"/>
            <a:ext cx="4010039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8852" y="228602"/>
            <a:ext cx="7613782" cy="895351"/>
          </a:xfrm>
        </p:spPr>
        <p:txBody>
          <a:bodyPr anchor="b"/>
          <a:lstStyle>
            <a:lvl1pPr algn="ctr">
              <a:lnSpc>
                <a:spcPct val="100000"/>
              </a:lnSpc>
              <a:defRPr sz="3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311" y="1143002"/>
            <a:ext cx="8070863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4300"/>
            </a:lvl1pPr>
            <a:lvl2pPr marL="609468" indent="0">
              <a:buNone/>
              <a:defRPr sz="3700"/>
            </a:lvl2pPr>
            <a:lvl3pPr marL="1218936" indent="0">
              <a:buNone/>
              <a:defRPr sz="3200"/>
            </a:lvl3pPr>
            <a:lvl4pPr marL="1828404" indent="0">
              <a:buNone/>
              <a:defRPr sz="2700"/>
            </a:lvl4pPr>
            <a:lvl5pPr marL="2437872" indent="0">
              <a:buNone/>
              <a:defRPr sz="2700"/>
            </a:lvl5pPr>
            <a:lvl6pPr marL="3047340" indent="0">
              <a:buNone/>
              <a:defRPr sz="2700"/>
            </a:lvl6pPr>
            <a:lvl7pPr marL="3656808" indent="0">
              <a:buNone/>
              <a:defRPr sz="2700"/>
            </a:lvl7pPr>
            <a:lvl8pPr marL="4266275" indent="0">
              <a:buNone/>
              <a:defRPr sz="2700"/>
            </a:lvl8pPr>
            <a:lvl9pPr marL="4875744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8852" y="5810251"/>
            <a:ext cx="7613782" cy="533400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09468" indent="0">
              <a:buNone/>
              <a:defRPr sz="1600"/>
            </a:lvl2pPr>
            <a:lvl3pPr marL="1218936" indent="0">
              <a:buNone/>
              <a:defRPr sz="1300"/>
            </a:lvl3pPr>
            <a:lvl4pPr marL="1828404" indent="0">
              <a:buNone/>
              <a:defRPr sz="1200"/>
            </a:lvl4pPr>
            <a:lvl5pPr marL="2437872" indent="0">
              <a:buNone/>
              <a:defRPr sz="1200"/>
            </a:lvl5pPr>
            <a:lvl6pPr marL="3047340" indent="0">
              <a:buNone/>
              <a:defRPr sz="1200"/>
            </a:lvl6pPr>
            <a:lvl7pPr marL="3656808" indent="0">
              <a:buNone/>
              <a:defRPr sz="1200"/>
            </a:lvl7pPr>
            <a:lvl8pPr marL="4266275" indent="0">
              <a:buNone/>
              <a:defRPr sz="1200"/>
            </a:lvl8pPr>
            <a:lvl9pPr marL="487574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21FFF-7ADA-4311-B106-1345BF8F500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224" y="6096000"/>
            <a:ext cx="1754188" cy="8711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012" y="228600"/>
            <a:ext cx="11734800" cy="1143000"/>
          </a:xfrm>
          <a:prstGeom prst="rect">
            <a:avLst/>
          </a:prstGeom>
        </p:spPr>
        <p:txBody>
          <a:bodyPr vert="horz" lIns="121893" tIns="60947" rIns="121893" bIns="60947" rtlCol="0" anchor="b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013" y="1371600"/>
            <a:ext cx="11734800" cy="4754564"/>
          </a:xfrm>
          <a:prstGeom prst="rect">
            <a:avLst/>
          </a:prstGeom>
        </p:spPr>
        <p:txBody>
          <a:bodyPr vert="horz" lIns="121893" tIns="60947" rIns="121893" bIns="60947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2254" y="6356352"/>
            <a:ext cx="3098557" cy="365125"/>
          </a:xfrm>
          <a:prstGeom prst="rect">
            <a:avLst/>
          </a:prstGeom>
        </p:spPr>
        <p:txBody>
          <a:bodyPr vert="horz" lIns="121893" tIns="60947" rIns="60947" bIns="60947" rtlCol="0" anchor="ctr"/>
          <a:lstStyle>
            <a:lvl1pPr algn="r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012" y="6356352"/>
            <a:ext cx="3796311" cy="365125"/>
          </a:xfrm>
          <a:prstGeom prst="rect">
            <a:avLst/>
          </a:prstGeom>
        </p:spPr>
        <p:txBody>
          <a:bodyPr vert="horz" lIns="60947" tIns="60947" rIns="121893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CSCI 1301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33212" y="6356352"/>
            <a:ext cx="403967" cy="365125"/>
          </a:xfrm>
          <a:prstGeom prst="rect">
            <a:avLst/>
          </a:prstGeom>
        </p:spPr>
        <p:txBody>
          <a:bodyPr vert="horz" lIns="36568" tIns="60947" rIns="60947" bIns="60947" rtlCol="0" anchor="ctr"/>
          <a:lstStyle>
            <a:lvl1pPr algn="l"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fld id="{DD521FFF-7ADA-4311-B106-1345BF8F500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1218987" rtl="0" eaLnBrk="1" latinLnBrk="0" hangingPunct="1">
        <a:lnSpc>
          <a:spcPts val="7732"/>
        </a:lnSpc>
        <a:spcBef>
          <a:spcPct val="0"/>
        </a:spcBef>
        <a:buNone/>
        <a:defRPr lang="en-US" sz="6100" kern="1200" cap="none" spc="-133" baseline="0" dirty="0">
          <a:ln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57101" indent="-457101" algn="l" defTabSz="1218936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1pPr>
      <a:lvl2pPr marL="990385" indent="-380917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8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2pPr>
      <a:lvl3pPr marL="1523669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3pPr>
      <a:lvl4pPr marL="213313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4pPr>
      <a:lvl5pPr marL="2742605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Tahoma" panose="020B0604030504040204" pitchFamily="34" charset="0"/>
          <a:cs typeface="Segoe UI" panose="020B0502040204020203" pitchFamily="34" charset="0"/>
        </a:defRPr>
      </a:lvl5pPr>
      <a:lvl6pPr marL="3352073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3961541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4571009" indent="-304735" algn="l" defTabSz="1218936" rtl="0" eaLnBrk="1" latinLnBrk="0" hangingPunct="1">
        <a:spcBef>
          <a:spcPct val="20000"/>
        </a:spcBef>
        <a:buFont typeface="Courier New" pitchFamily="49" charset="0"/>
        <a:buChar char="o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5180477" indent="-304735" algn="l" defTabSz="1218936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6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36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0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872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40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08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275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744" algn="l" defTabSz="1218936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609601"/>
            <a:ext cx="10360501" cy="3124199"/>
          </a:xfrm>
        </p:spPr>
        <p:txBody>
          <a:bodyPr anchor="b">
            <a:noAutofit/>
          </a:bodyPr>
          <a:lstStyle/>
          <a:p>
            <a:r>
              <a:rPr lang="en-US" sz="6400" dirty="0"/>
              <a:t>For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4038600"/>
            <a:ext cx="10820400" cy="1524000"/>
          </a:xfrm>
        </p:spPr>
        <p:txBody>
          <a:bodyPr>
            <a:normAutofit/>
          </a:bodyPr>
          <a:lstStyle/>
          <a:p>
            <a:r>
              <a:rPr lang="en-US" dirty="0"/>
              <a:t>Principles of Computer Programming I</a:t>
            </a:r>
          </a:p>
          <a:p>
            <a:r>
              <a:rPr lang="en-US" dirty="0"/>
              <a:t>Spring/Fall 20XX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18" y="5000312"/>
            <a:ext cx="2973388" cy="14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8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15"/>
    </mc:Choice>
    <mc:Fallback xmlns="">
      <p:transition spd="slow" advTm="183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69D1-AEC6-498B-8522-087C17C0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Pitfall: Re-declaring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A23AF-79D6-4931-B20A-92DC93C4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declared in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must not already exist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Warning: counter variables have common names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7210C-36D1-4268-8580-7ECACADB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3EB44-246A-4170-8DEF-80BD0D8E6035}"/>
              </a:ext>
            </a:extLst>
          </p:cNvPr>
          <p:cNvSpPr txBox="1"/>
          <p:nvPr/>
        </p:nvSpPr>
        <p:spPr>
          <a:xfrm>
            <a:off x="836612" y="2209800"/>
            <a:ext cx="97536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total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count;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 </a:t>
            </a:r>
            <a:r>
              <a:rPr lang="en-US" dirty="0">
                <a:solidFill>
                  <a:schemeClr val="tx1"/>
                </a:solidFill>
              </a:rPr>
              <a:t>count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count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count++)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total += count;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average is </a:t>
            </a:r>
            <a:r>
              <a:rPr lang="en-US" dirty="0">
                <a:solidFill>
                  <a:srgbClr val="99CCFF"/>
                </a:solidFill>
              </a:rPr>
              <a:t>{(double) total / count}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41CA96-DDB4-4BDA-B45E-884D89D5136B}"/>
              </a:ext>
            </a:extLst>
          </p:cNvPr>
          <p:cNvSpPr/>
          <p:nvPr/>
        </p:nvSpPr>
        <p:spPr>
          <a:xfrm>
            <a:off x="1522412" y="2969097"/>
            <a:ext cx="533401" cy="50315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D9ADD0-8D12-4C0D-B97A-18B611B142F1}"/>
              </a:ext>
            </a:extLst>
          </p:cNvPr>
          <p:cNvSpPr txBox="1"/>
          <p:nvPr/>
        </p:nvSpPr>
        <p:spPr>
          <a:xfrm>
            <a:off x="4265612" y="3429000"/>
            <a:ext cx="464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 Name </a:t>
            </a:r>
            <a:r>
              <a:rPr lang="en-US" dirty="0">
                <a:latin typeface="Consolas" panose="020B0609020204030204" pitchFamily="49" charset="0"/>
              </a:rPr>
              <a:t>count</a:t>
            </a:r>
            <a:r>
              <a:rPr lang="en-US" dirty="0"/>
              <a:t> is already used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542765-8799-4B3E-9251-578B745B8753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2208212" y="3429000"/>
            <a:ext cx="2057400" cy="230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91443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892"/>
    </mc:Choice>
    <mc:Fallback xmlns="">
      <p:transition spd="slow" advTm="908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69D1-AEC6-498B-8522-087C17C0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Pitfall: Re-declaring a Variable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7210C-36D1-4268-8580-7ECACADB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3EB44-246A-4170-8DEF-80BD0D8E6035}"/>
              </a:ext>
            </a:extLst>
          </p:cNvPr>
          <p:cNvSpPr txBox="1"/>
          <p:nvPr/>
        </p:nvSpPr>
        <p:spPr>
          <a:xfrm>
            <a:off x="1522412" y="1534107"/>
            <a:ext cx="9144000" cy="465973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total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total +=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average is </a:t>
            </a:r>
            <a:r>
              <a:rPr lang="en-US" dirty="0">
                <a:solidFill>
                  <a:srgbClr val="99CCFF"/>
                </a:solidFill>
              </a:rPr>
              <a:t>{(double) total / 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92D050"/>
                </a:solidFill>
              </a:rPr>
              <a:t>//Many lines later...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7FAD1-A27D-4036-A1F7-7054BCAD27D6}"/>
              </a:ext>
            </a:extLst>
          </p:cNvPr>
          <p:cNvSpPr txBox="1"/>
          <p:nvPr/>
        </p:nvSpPr>
        <p:spPr>
          <a:xfrm>
            <a:off x="6475412" y="4648200"/>
            <a:ext cx="3964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Error! Name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is already used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76AEDF-40DC-4DB7-B2E0-084B2546A491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942012" y="4879033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62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304"/>
    </mc:Choice>
    <mc:Fallback xmlns="">
      <p:transition spd="slow" advTm="8030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69D1-AEC6-498B-8522-087C17C0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This Work?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67210C-36D1-4268-8580-7ECACADB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53EB44-246A-4170-8DEF-80BD0D8E6035}"/>
              </a:ext>
            </a:extLst>
          </p:cNvPr>
          <p:cNvSpPr txBox="1"/>
          <p:nvPr/>
        </p:nvSpPr>
        <p:spPr>
          <a:xfrm>
            <a:off x="2589212" y="1600200"/>
            <a:ext cx="7010400" cy="427719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total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25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total +=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total is </a:t>
            </a:r>
            <a:r>
              <a:rPr lang="en-US" dirty="0">
                <a:solidFill>
                  <a:srgbClr val="99CCFF"/>
                </a:solidFill>
              </a:rPr>
              <a:t>{total}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rgbClr val="92D050"/>
                </a:solidFill>
              </a:rPr>
              <a:t>//Many lines later...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511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59"/>
    </mc:Choice>
    <mc:Fallback xmlns="">
      <p:transition spd="slow" advTm="7925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23DD9-9949-4473-9AA5-83CF9CF6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While to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66F95-9752-4B8E-8764-991F071FF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Pitfall: Leaving the increment in the loop body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19BDA-05FC-42E1-A397-767B17ED4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5DD35-70F9-4BC6-8FA4-823416BD9C9B}"/>
              </a:ext>
            </a:extLst>
          </p:cNvPr>
          <p:cNvSpPr txBox="1"/>
          <p:nvPr/>
        </p:nvSpPr>
        <p:spPr>
          <a:xfrm>
            <a:off x="531812" y="2477192"/>
            <a:ext cx="4495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B4B5C-DED4-4D5D-8535-589FD66EBB72}"/>
              </a:ext>
            </a:extLst>
          </p:cNvPr>
          <p:cNvSpPr txBox="1"/>
          <p:nvPr/>
        </p:nvSpPr>
        <p:spPr>
          <a:xfrm>
            <a:off x="7008812" y="2668462"/>
            <a:ext cx="44958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2F4F979-7424-4A92-954F-187EAA0DE9CA}"/>
              </a:ext>
            </a:extLst>
          </p:cNvPr>
          <p:cNvSpPr/>
          <p:nvPr/>
        </p:nvSpPr>
        <p:spPr>
          <a:xfrm>
            <a:off x="5280720" y="3588012"/>
            <a:ext cx="13716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39218A-D87D-402B-A551-CABB6B4435D2}"/>
              </a:ext>
            </a:extLst>
          </p:cNvPr>
          <p:cNvSpPr txBox="1"/>
          <p:nvPr/>
        </p:nvSpPr>
        <p:spPr>
          <a:xfrm>
            <a:off x="5027612" y="4474866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will be incremented twice per loop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4F1DDF-0E16-419D-A969-C2BE2409BA6E}"/>
              </a:ext>
            </a:extLst>
          </p:cNvPr>
          <p:cNvCxnSpPr/>
          <p:nvPr/>
        </p:nvCxnSpPr>
        <p:spPr>
          <a:xfrm flipV="1">
            <a:off x="6652320" y="4121412"/>
            <a:ext cx="623192" cy="402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8E5FEBD-C4D8-43C3-BF25-01643589FA74}"/>
              </a:ext>
            </a:extLst>
          </p:cNvPr>
          <p:cNvSpPr/>
          <p:nvPr/>
        </p:nvSpPr>
        <p:spPr>
          <a:xfrm>
            <a:off x="10590212" y="2668462"/>
            <a:ext cx="685800" cy="503155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51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783"/>
    </mc:Choice>
    <mc:Fallback xmlns="">
      <p:transition spd="slow" advTm="7478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basics</a:t>
            </a:r>
          </a:p>
          <a:p>
            <a:r>
              <a:rPr lang="en-US" dirty="0"/>
              <a:t>Limitations and pitfalls</a:t>
            </a:r>
          </a:p>
          <a:p>
            <a:r>
              <a:rPr lang="en-US" b="1" dirty="0"/>
              <a:t>More advanced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b="1" dirty="0"/>
              <a:t> loops</a:t>
            </a:r>
          </a:p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with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379190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CA2CC-F5FD-4B5F-BFC8-14C415F0D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D1679-5D87-4549-AB85-67435434B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866376"/>
          </a:xfrm>
        </p:spPr>
        <p:txBody>
          <a:bodyPr/>
          <a:lstStyle/>
          <a:p>
            <a:r>
              <a:rPr lang="en-US" dirty="0"/>
              <a:t>Like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loops, condition can use a variable or method 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6B997-42AE-4BD3-86CC-8052ECAF8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64B67-14B7-46A6-96AC-A07C7C73B43C}"/>
              </a:ext>
            </a:extLst>
          </p:cNvPr>
          <p:cNvSpPr txBox="1"/>
          <p:nvPr/>
        </p:nvSpPr>
        <p:spPr>
          <a:xfrm>
            <a:off x="2208212" y="4620025"/>
            <a:ext cx="7772401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&lt;= 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) </a:t>
            </a:r>
            <a:r>
              <a:rPr lang="en-US" dirty="0" err="1">
                <a:solidFill>
                  <a:schemeClr val="tx1"/>
                </a:solidFill>
              </a:rPr>
              <a:t>myItem.</a:t>
            </a:r>
            <a:r>
              <a:rPr lang="en-US" dirty="0" err="1">
                <a:solidFill>
                  <a:srgbClr val="CC9900"/>
                </a:solidFill>
              </a:rPr>
              <a:t>GetPrice</a:t>
            </a:r>
            <a:r>
              <a:rPr lang="en-US" dirty="0">
                <a:solidFill>
                  <a:schemeClr val="tx1"/>
                </a:solidFill>
              </a:rPr>
              <a:t>();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$"$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0CE86C-0FE0-443C-960D-72D6A56F6B43}"/>
              </a:ext>
            </a:extLst>
          </p:cNvPr>
          <p:cNvSpPr txBox="1"/>
          <p:nvPr/>
        </p:nvSpPr>
        <p:spPr>
          <a:xfrm>
            <a:off x="2398712" y="2237976"/>
            <a:ext cx="7391400" cy="212365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positive number."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numTimes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 </a:t>
            </a:r>
            <a:r>
              <a:rPr lang="en-US" dirty="0">
                <a:solidFill>
                  <a:schemeClr val="tx1"/>
                </a:solidFill>
              </a:rPr>
              <a:t>c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c &lt; </a:t>
            </a:r>
            <a:r>
              <a:rPr lang="en-US" dirty="0" err="1">
                <a:solidFill>
                  <a:schemeClr val="tx1"/>
                </a:solidFill>
              </a:rPr>
              <a:t>numTimes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c++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rgbClr val="66FFCC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"**********"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rgbClr val="FF505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3D162-49A6-4B20-9DE0-78928315B8BE}"/>
              </a:ext>
            </a:extLst>
          </p:cNvPr>
          <p:cNvSpPr txBox="1"/>
          <p:nvPr/>
        </p:nvSpPr>
        <p:spPr>
          <a:xfrm>
            <a:off x="8532812" y="3242101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Loop condition based on user input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01F1BF4-93B2-46A1-BA8A-BAB7C2F63826}"/>
              </a:ext>
            </a:extLst>
          </p:cNvPr>
          <p:cNvCxnSpPr>
            <a:cxnSpLocks/>
          </p:cNvCxnSpPr>
          <p:nvPr/>
        </p:nvCxnSpPr>
        <p:spPr>
          <a:xfrm flipH="1" flipV="1">
            <a:off x="6437312" y="3276600"/>
            <a:ext cx="2095500" cy="38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9144F8-E460-4FCD-B4D4-15AB19C6191F}"/>
              </a:ext>
            </a:extLst>
          </p:cNvPr>
          <p:cNvSpPr txBox="1"/>
          <p:nvPr/>
        </p:nvSpPr>
        <p:spPr>
          <a:xfrm>
            <a:off x="8304213" y="5228010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price of an </a:t>
            </a:r>
            <a:r>
              <a:rPr lang="en-US" dirty="0">
                <a:latin typeface="Consolas" panose="020B0609020204030204" pitchFamily="49" charset="0"/>
              </a:rPr>
              <a:t>Item</a:t>
            </a:r>
            <a:r>
              <a:rPr lang="en-US" dirty="0"/>
              <a:t>, convert it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E67D15-B4B2-48AF-80EE-BE0958349AEF}"/>
              </a:ext>
            </a:extLst>
          </p:cNvPr>
          <p:cNvCxnSpPr/>
          <p:nvPr/>
        </p:nvCxnSpPr>
        <p:spPr>
          <a:xfrm flipH="1" flipV="1">
            <a:off x="7313612" y="5077223"/>
            <a:ext cx="1066800" cy="409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6E0812-178B-4203-9E5E-FC12C1472C22}"/>
              </a:ext>
            </a:extLst>
          </p:cNvPr>
          <p:cNvSpPr txBox="1"/>
          <p:nvPr/>
        </p:nvSpPr>
        <p:spPr>
          <a:xfrm>
            <a:off x="2398712" y="6167735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Counts out whole dollars in price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549C35-42D3-460D-B312-A8EAE05DC971}"/>
              </a:ext>
            </a:extLst>
          </p:cNvPr>
          <p:cNvCxnSpPr/>
          <p:nvPr/>
        </p:nvCxnSpPr>
        <p:spPr>
          <a:xfrm flipV="1">
            <a:off x="5332412" y="5715000"/>
            <a:ext cx="533400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72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032"/>
    </mc:Choice>
    <mc:Fallback xmlns="">
      <p:transition spd="slow" advTm="9103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D755-46F3-4F74-A727-B816E18C8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Can Be 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555B4-81D3-4156-835F-6693DDC8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the even numbers: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Count down to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93BCF-FA75-4C03-A405-4DFA1964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11975-D41E-4B98-9472-4B354E4B8ECD}"/>
              </a:ext>
            </a:extLst>
          </p:cNvPr>
          <p:cNvSpPr txBox="1"/>
          <p:nvPr/>
        </p:nvSpPr>
        <p:spPr>
          <a:xfrm>
            <a:off x="3675062" y="2075218"/>
            <a:ext cx="4838700" cy="144655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19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+=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42AE3C-E690-45FB-A0E9-C32E2B125826}"/>
              </a:ext>
            </a:extLst>
          </p:cNvPr>
          <p:cNvSpPr txBox="1"/>
          <p:nvPr/>
        </p:nvSpPr>
        <p:spPr>
          <a:xfrm>
            <a:off x="3675062" y="4353778"/>
            <a:ext cx="4838700" cy="178510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 =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t &gt;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t--)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{t}</a:t>
            </a:r>
            <a:r>
              <a:rPr lang="en-US" dirty="0">
                <a:solidFill>
                  <a:srgbClr val="FF5050"/>
                </a:solidFill>
              </a:rPr>
              <a:t>..."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"Liftoff!"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2280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50"/>
    </mc:Choice>
    <mc:Fallback xmlns="">
      <p:transition spd="slow" advTm="9545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D47E5-A40E-4C1C-897E-3D5DEB19E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and Other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018D5-6F33-4AC0-BEBD-4151F747D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statements can be nested inside loops: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1C84C-7136-4518-A68B-EC185B60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1809D-DDDF-45F9-B9F5-091BA7F05020}"/>
              </a:ext>
            </a:extLst>
          </p:cNvPr>
          <p:cNvSpPr txBox="1"/>
          <p:nvPr/>
        </p:nvSpPr>
        <p:spPr>
          <a:xfrm>
            <a:off x="2589212" y="2211806"/>
            <a:ext cx="7010400" cy="41549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8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% </a:t>
            </a:r>
            <a:r>
              <a:rPr lang="en-US" dirty="0">
                <a:solidFill>
                  <a:srgbClr val="99CC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 ==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 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"It's my turn"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else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rgbClr val="66FFCC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"It's your turn"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66FFCC"/>
                </a:solidFill>
              </a:rPr>
              <a:t>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"Switching players..."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5775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677"/>
    </mc:Choice>
    <mc:Fallback xmlns="">
      <p:transition spd="slow" advTm="6467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7924D-AF89-42AD-943D-1166FB84E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217DD-2B5C-4563-8884-A192C4586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994941"/>
          </a:xfrm>
        </p:spPr>
        <p:txBody>
          <a:bodyPr/>
          <a:lstStyle/>
          <a:p>
            <a:r>
              <a:rPr lang="en-US" dirty="0"/>
              <a:t>Loops can contain other loops: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31725-4D34-437F-BA58-0D122CFE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17127-C09D-4A05-8E60-389255F05ABB}"/>
              </a:ext>
            </a:extLst>
          </p:cNvPr>
          <p:cNvSpPr txBox="1"/>
          <p:nvPr/>
        </p:nvSpPr>
        <p:spPr>
          <a:xfrm>
            <a:off x="2865436" y="2234166"/>
            <a:ext cx="7115175" cy="312957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r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r &lt; </a:t>
            </a:r>
            <a:r>
              <a:rPr lang="en-US" dirty="0">
                <a:solidFill>
                  <a:srgbClr val="99CC00"/>
                </a:solidFill>
              </a:rPr>
              <a:t>11</a:t>
            </a:r>
            <a:r>
              <a:rPr lang="en-US" dirty="0">
                <a:solidFill>
                  <a:schemeClr val="tx1"/>
                </a:solidFill>
              </a:rPr>
              <a:t>; r++)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c &lt; </a:t>
            </a:r>
            <a:r>
              <a:rPr lang="en-US" dirty="0">
                <a:solidFill>
                  <a:srgbClr val="99CC00"/>
                </a:solidFill>
              </a:rPr>
              <a:t>11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c++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{r}</a:t>
            </a:r>
            <a:r>
              <a:rPr lang="en-US" dirty="0">
                <a:solidFill>
                  <a:srgbClr val="FF5050"/>
                </a:solidFill>
              </a:rPr>
              <a:t> x </a:t>
            </a:r>
            <a:r>
              <a:rPr lang="en-US" dirty="0">
                <a:solidFill>
                  <a:srgbClr val="99CCFF"/>
                </a:solidFill>
              </a:rPr>
              <a:t>{c}</a:t>
            </a:r>
            <a:r>
              <a:rPr lang="en-US" dirty="0">
                <a:solidFill>
                  <a:srgbClr val="FF5050"/>
                </a:solidFill>
              </a:rPr>
              <a:t> = </a:t>
            </a:r>
            <a:r>
              <a:rPr lang="en-US" dirty="0">
                <a:solidFill>
                  <a:srgbClr val="99CCFF"/>
                </a:solidFill>
              </a:rPr>
              <a:t>{r * c}</a:t>
            </a:r>
            <a:r>
              <a:rPr lang="en-US" dirty="0">
                <a:solidFill>
                  <a:srgbClr val="FF5050"/>
                </a:solidFill>
              </a:rPr>
              <a:t> \t"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"\n"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2FFC255-E3DB-4D5A-84D0-A7CB961A9587}"/>
              </a:ext>
            </a:extLst>
          </p:cNvPr>
          <p:cNvSpPr/>
          <p:nvPr/>
        </p:nvSpPr>
        <p:spPr>
          <a:xfrm>
            <a:off x="2665412" y="3229107"/>
            <a:ext cx="457200" cy="1295400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E5321-77FB-4257-A5A1-36CDF2976A1E}"/>
              </a:ext>
            </a:extLst>
          </p:cNvPr>
          <p:cNvSpPr txBox="1"/>
          <p:nvPr/>
        </p:nvSpPr>
        <p:spPr>
          <a:xfrm>
            <a:off x="600248" y="3239207"/>
            <a:ext cx="22651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loops 10 times on each iteration of the outer loop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0B132B-F191-4083-B4B0-76239794F5D2}"/>
              </a:ext>
            </a:extLst>
          </p:cNvPr>
          <p:cNvSpPr txBox="1"/>
          <p:nvPr/>
        </p:nvSpPr>
        <p:spPr>
          <a:xfrm>
            <a:off x="7504967" y="4393368"/>
            <a:ext cx="44568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one line of multiplications, separated by tabs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F60C07-7096-4F5E-9F0F-975A2EB148DB}"/>
              </a:ext>
            </a:extLst>
          </p:cNvPr>
          <p:cNvSpPr txBox="1"/>
          <p:nvPr/>
        </p:nvSpPr>
        <p:spPr>
          <a:xfrm>
            <a:off x="3656012" y="5558135"/>
            <a:ext cx="3725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the line after 10 entries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154DF8-B424-46CA-A0F6-808B6009F543}"/>
              </a:ext>
            </a:extLst>
          </p:cNvPr>
          <p:cNvCxnSpPr/>
          <p:nvPr/>
        </p:nvCxnSpPr>
        <p:spPr>
          <a:xfrm flipV="1">
            <a:off x="9218612" y="4143507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48F1B1-B084-49CE-9798-4D930D4A592B}"/>
              </a:ext>
            </a:extLst>
          </p:cNvPr>
          <p:cNvCxnSpPr/>
          <p:nvPr/>
        </p:nvCxnSpPr>
        <p:spPr>
          <a:xfrm flipV="1">
            <a:off x="5789612" y="4981707"/>
            <a:ext cx="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88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733"/>
    </mc:Choice>
    <mc:Fallback xmlns="">
      <p:transition spd="slow" advTm="163733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0334-9B0C-4E3D-8ECE-7C38D2FE1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While and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E2DBE-5BA9-4109-98F4-CEF817127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to enter a positive number repeatedly, until they enter “Q” to quit. If the user enters a positive number, display that number of “*” symbols on one line. Ignore invalid input.</a:t>
            </a:r>
          </a:p>
          <a:p>
            <a:r>
              <a:rPr lang="en-US" dirty="0"/>
              <a:t>Sentinel value: “Q”</a:t>
            </a:r>
          </a:p>
          <a:p>
            <a:pPr lvl="1"/>
            <a:r>
              <a:rPr lang="en-US" dirty="0"/>
              <a:t>Need to use a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r>
              <a:rPr lang="en-US" dirty="0"/>
              <a:t>Printing “*” symbols: counter-controlled loop</a:t>
            </a:r>
          </a:p>
          <a:p>
            <a:r>
              <a:rPr lang="en-US" dirty="0"/>
              <a:t>Ignore invalid input: Need to use </a:t>
            </a:r>
            <a:r>
              <a:rPr lang="en-US" dirty="0" err="1"/>
              <a:t>TryParse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7F703-0E36-4770-9E60-61022D0E4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63269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basics</a:t>
            </a:r>
          </a:p>
          <a:p>
            <a:r>
              <a:rPr lang="en-US" dirty="0"/>
              <a:t>Limitations and pitfalls</a:t>
            </a:r>
          </a:p>
          <a:p>
            <a:r>
              <a:rPr lang="en-US" dirty="0"/>
              <a:t>More advanced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with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90550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0565-1A7E-4CB0-9220-A7AD3332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While and For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61D72A-33C3-43CC-995F-A72CE3BB7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714590-FE4A-415D-B92F-8543389C0F1F}"/>
              </a:ext>
            </a:extLst>
          </p:cNvPr>
          <p:cNvSpPr txBox="1"/>
          <p:nvPr/>
        </p:nvSpPr>
        <p:spPr>
          <a:xfrm>
            <a:off x="760412" y="1378907"/>
            <a:ext cx="10210800" cy="517064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string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r>
              <a:rPr lang="en-US" dirty="0"/>
              <a:t>do</a:t>
            </a:r>
          </a:p>
          <a:p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"Enter a positive number, or \"Q\" to stop"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TryParse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/>
              <a:t>out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inputNum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if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inputNum</a:t>
            </a:r>
            <a:r>
              <a:rPr lang="en-US" dirty="0">
                <a:solidFill>
                  <a:schemeClr val="tx1"/>
                </a:solidFill>
              </a:rPr>
              <a:t> &gt;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 </a:t>
            </a:r>
            <a:r>
              <a:rPr lang="en-US" dirty="0">
                <a:solidFill>
                  <a:schemeClr val="tx1"/>
                </a:solidFill>
              </a:rPr>
              <a:t>c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c &lt; </a:t>
            </a:r>
            <a:r>
              <a:rPr lang="en-US" dirty="0" err="1">
                <a:solidFill>
                  <a:schemeClr val="tx1"/>
                </a:solidFill>
              </a:rPr>
              <a:t>inputNum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c++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</a:rPr>
              <a:t>    {</a:t>
            </a:r>
          </a:p>
          <a:p>
            <a:r>
              <a:rPr lang="en-US" dirty="0">
                <a:solidFill>
                  <a:srgbClr val="66FFCC"/>
                </a:solidFill>
              </a:rPr>
              <a:t>  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"*"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rgbClr val="FF5050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();</a:t>
            </a:r>
          </a:p>
          <a:p>
            <a:r>
              <a:rPr lang="en-US" dirty="0">
                <a:solidFill>
                  <a:schemeClr val="tx1"/>
                </a:solidFill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</a:rPr>
              <a:t>} </a:t>
            </a: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userInput</a:t>
            </a:r>
            <a:r>
              <a:rPr lang="en-US" dirty="0">
                <a:solidFill>
                  <a:schemeClr val="tx1"/>
                </a:solidFill>
              </a:rPr>
              <a:t> != </a:t>
            </a:r>
            <a:r>
              <a:rPr lang="en-US" dirty="0">
                <a:solidFill>
                  <a:srgbClr val="FF5050"/>
                </a:solidFill>
              </a:rPr>
              <a:t>"Q"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38B2FB-ECBE-4BE7-B75B-CBD34421FF07}"/>
              </a:ext>
            </a:extLst>
          </p:cNvPr>
          <p:cNvSpPr txBox="1"/>
          <p:nvPr/>
        </p:nvSpPr>
        <p:spPr>
          <a:xfrm>
            <a:off x="5484812" y="6077249"/>
            <a:ext cx="4899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while loop: Checks for sentinel value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8F2E1D-9B2A-4C49-8560-5C25D8569ED6}"/>
              </a:ext>
            </a:extLst>
          </p:cNvPr>
          <p:cNvCxnSpPr/>
          <p:nvPr/>
        </p:nvCxnSpPr>
        <p:spPr>
          <a:xfrm flipH="1">
            <a:off x="4951412" y="6324600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51496D-176C-47FC-A860-BE96E2421619}"/>
              </a:ext>
            </a:extLst>
          </p:cNvPr>
          <p:cNvSpPr txBox="1"/>
          <p:nvPr/>
        </p:nvSpPr>
        <p:spPr>
          <a:xfrm>
            <a:off x="7618412" y="4038600"/>
            <a:ext cx="373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loop: prints the number of *’s the user requested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E1F003-0198-4343-87E3-8E3C6DB2C198}"/>
              </a:ext>
            </a:extLst>
          </p:cNvPr>
          <p:cNvCxnSpPr>
            <a:cxnSpLocks/>
          </p:cNvCxnSpPr>
          <p:nvPr/>
        </p:nvCxnSpPr>
        <p:spPr>
          <a:xfrm flipH="1">
            <a:off x="6627812" y="4267200"/>
            <a:ext cx="914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1A60F13-FC13-48C1-B4A2-48BBC8940B50}"/>
              </a:ext>
            </a:extLst>
          </p:cNvPr>
          <p:cNvSpPr txBox="1"/>
          <p:nvPr/>
        </p:nvSpPr>
        <p:spPr>
          <a:xfrm>
            <a:off x="4494212" y="3390088"/>
            <a:ext cx="284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for valid input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9FC7B4-7EBB-4225-936D-8CAB458DDAFA}"/>
              </a:ext>
            </a:extLst>
          </p:cNvPr>
          <p:cNvCxnSpPr>
            <a:cxnSpLocks/>
          </p:cNvCxnSpPr>
          <p:nvPr/>
        </p:nvCxnSpPr>
        <p:spPr>
          <a:xfrm flipH="1">
            <a:off x="3732212" y="360918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546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120"/>
    </mc:Choice>
    <mc:Fallback xmlns="">
      <p:transition spd="slow" advTm="17512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basics</a:t>
            </a:r>
          </a:p>
          <a:p>
            <a:r>
              <a:rPr lang="en-US" dirty="0"/>
              <a:t>Limitations and pitfalls</a:t>
            </a:r>
          </a:p>
          <a:p>
            <a:r>
              <a:rPr lang="en-US" dirty="0"/>
              <a:t>More advanced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  <a:p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b="1" dirty="0"/>
              <a:t> loops with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275762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Arrays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95986" y="1371600"/>
            <a:ext cx="5765826" cy="927704"/>
          </a:xfrm>
        </p:spPr>
        <p:txBody>
          <a:bodyPr/>
          <a:lstStyle/>
          <a:p>
            <a:r>
              <a:rPr lang="en-US" dirty="0"/>
              <a:t>With a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27012" y="1371600"/>
            <a:ext cx="5768461" cy="990600"/>
          </a:xfrm>
        </p:spPr>
        <p:txBody>
          <a:bodyPr/>
          <a:lstStyle/>
          <a:p>
            <a:r>
              <a:rPr lang="en-US" dirty="0"/>
              <a:t>With a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8DCBD3-7787-49C2-9619-28ED5CF4B657}"/>
              </a:ext>
            </a:extLst>
          </p:cNvPr>
          <p:cNvSpPr txBox="1"/>
          <p:nvPr/>
        </p:nvSpPr>
        <p:spPr>
          <a:xfrm>
            <a:off x="196116" y="2057400"/>
            <a:ext cx="5007861" cy="3541867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rgbClr val="99CC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myArray.Length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average = 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) sum /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myArray.Length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F73F53-F99B-491C-B165-9741A8825113}"/>
              </a:ext>
            </a:extLst>
          </p:cNvPr>
          <p:cNvSpPr txBox="1"/>
          <p:nvPr/>
        </p:nvSpPr>
        <p:spPr>
          <a:xfrm>
            <a:off x="5765827" y="2443338"/>
            <a:ext cx="6195985" cy="276998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rgbClr val="99CC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sum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myArray.Length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sum += </a:t>
            </a:r>
            <a:r>
              <a:rPr lang="en-US" dirty="0" err="1">
                <a:solidFill>
                  <a:schemeClr val="tx1"/>
                </a:solidFill>
              </a:rPr>
              <a:t>myArray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 average = (</a:t>
            </a: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) sum /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myArray.Length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7B7DC-FAEC-49FA-82BB-6C04E0E47BC4}"/>
              </a:ext>
            </a:extLst>
          </p:cNvPr>
          <p:cNvSpPr txBox="1"/>
          <p:nvPr/>
        </p:nvSpPr>
        <p:spPr>
          <a:xfrm>
            <a:off x="2620108" y="2068471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49B1D5-1705-42EF-958B-3E0921020101}"/>
              </a:ext>
            </a:extLst>
          </p:cNvPr>
          <p:cNvCxnSpPr>
            <a:cxnSpLocks/>
          </p:cNvCxnSpPr>
          <p:nvPr/>
        </p:nvCxnSpPr>
        <p:spPr>
          <a:xfrm flipH="1">
            <a:off x="1903412" y="2299304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C9703C-9084-4515-9997-7F7A6019186C}"/>
              </a:ext>
            </a:extLst>
          </p:cNvPr>
          <p:cNvSpPr txBox="1"/>
          <p:nvPr/>
        </p:nvSpPr>
        <p:spPr>
          <a:xfrm>
            <a:off x="3610032" y="3245609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condition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EFBEF0-838D-4A2D-AF5A-B387CE63374A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817812" y="3245609"/>
            <a:ext cx="792220" cy="230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86F339-5912-4C99-804F-B2F6319677BD}"/>
              </a:ext>
            </a:extLst>
          </p:cNvPr>
          <p:cNvSpPr txBox="1"/>
          <p:nvPr/>
        </p:nvSpPr>
        <p:spPr>
          <a:xfrm>
            <a:off x="3089147" y="4157777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31B03E-7AB8-4442-A05C-D9F62779A303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1293812" y="4267200"/>
            <a:ext cx="1795335" cy="121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CC7B776-196D-4179-A2D5-4D6D5D45345C}"/>
              </a:ext>
            </a:extLst>
          </p:cNvPr>
          <p:cNvSpPr txBox="1"/>
          <p:nvPr/>
        </p:nvSpPr>
        <p:spPr>
          <a:xfrm>
            <a:off x="7382095" y="1981200"/>
            <a:ext cx="1234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Counter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BE36E2-98C4-4A64-9EEA-16E594D654E4}"/>
              </a:ext>
            </a:extLst>
          </p:cNvPr>
          <p:cNvCxnSpPr>
            <a:cxnSpLocks/>
          </p:cNvCxnSpPr>
          <p:nvPr/>
        </p:nvCxnSpPr>
        <p:spPr>
          <a:xfrm flipH="1">
            <a:off x="7694612" y="2362200"/>
            <a:ext cx="304799" cy="533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8D4CA2-C2A8-41DA-9A68-9D3D727C4F12}"/>
              </a:ext>
            </a:extLst>
          </p:cNvPr>
          <p:cNvSpPr txBox="1"/>
          <p:nvPr/>
        </p:nvSpPr>
        <p:spPr>
          <a:xfrm>
            <a:off x="8897266" y="1981200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condition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876601-96E2-4208-8CB4-04D21F7A3700}"/>
              </a:ext>
            </a:extLst>
          </p:cNvPr>
          <p:cNvCxnSpPr>
            <a:cxnSpLocks/>
          </p:cNvCxnSpPr>
          <p:nvPr/>
        </p:nvCxnSpPr>
        <p:spPr>
          <a:xfrm flipH="1">
            <a:off x="8722717" y="2362200"/>
            <a:ext cx="356182" cy="5428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A0E03C0-5610-4A7C-9219-A3DCD08D7F68}"/>
              </a:ext>
            </a:extLst>
          </p:cNvPr>
          <p:cNvSpPr txBox="1"/>
          <p:nvPr/>
        </p:nvSpPr>
        <p:spPr>
          <a:xfrm>
            <a:off x="10209212" y="3707274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B47CA2-503A-40E3-A5AD-10A0268A6AD3}"/>
              </a:ext>
            </a:extLst>
          </p:cNvPr>
          <p:cNvCxnSpPr>
            <a:cxnSpLocks/>
          </p:cNvCxnSpPr>
          <p:nvPr/>
        </p:nvCxnSpPr>
        <p:spPr>
          <a:xfrm flipV="1">
            <a:off x="11045612" y="3245609"/>
            <a:ext cx="306600" cy="5605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594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Arrays with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598635"/>
          </a:xfrm>
        </p:spPr>
        <p:txBody>
          <a:bodyPr/>
          <a:lstStyle/>
          <a:p>
            <a:r>
              <a:rPr lang="en-US" dirty="0"/>
              <a:t>User-provided array size doesn’t change the loop condition</a:t>
            </a:r>
          </a:p>
          <a:p>
            <a:r>
              <a:rPr lang="en-US" dirty="0"/>
              <a:t>What if we want to add user-input validation?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033DE8-D886-447A-AD46-15014DBDA63E}"/>
              </a:ext>
            </a:extLst>
          </p:cNvPr>
          <p:cNvSpPr txBox="1"/>
          <p:nvPr/>
        </p:nvSpPr>
        <p:spPr>
          <a:xfrm>
            <a:off x="1408112" y="2970235"/>
            <a:ext cx="9372600" cy="315592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"How many homework grades are there?"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double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homeworkGrades.Length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$"Enter the grade for homework </a:t>
            </a:r>
            <a:r>
              <a:rPr lang="en-US" dirty="0">
                <a:solidFill>
                  <a:srgbClr val="99CCFF"/>
                </a:solidFill>
              </a:rPr>
              <a:t>{i+1}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= </a:t>
            </a:r>
            <a:r>
              <a:rPr lang="en-US" dirty="0" err="1"/>
              <a:t>double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8077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with Nested While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F5F8A7-0B3B-4815-AD60-93094608CB81}"/>
              </a:ext>
            </a:extLst>
          </p:cNvPr>
          <p:cNvSpPr txBox="1"/>
          <p:nvPr/>
        </p:nvSpPr>
        <p:spPr>
          <a:xfrm>
            <a:off x="379412" y="1426480"/>
            <a:ext cx="11125200" cy="469968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"How many homework grades are there?"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/>
              <a:t>int 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int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());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en-US" dirty="0"/>
              <a:t>double</a:t>
            </a:r>
            <a:r>
              <a:rPr lang="en-US" dirty="0">
                <a:solidFill>
                  <a:schemeClr val="tx1"/>
                </a:solidFill>
              </a:rPr>
              <a:t>[]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/>
              <a:t>new double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numGrades</a:t>
            </a:r>
            <a:r>
              <a:rPr lang="en-US" dirty="0">
                <a:solidFill>
                  <a:schemeClr val="tx1"/>
                </a:solidFill>
              </a:rPr>
              <a:t>];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 err="1">
                <a:solidFill>
                  <a:schemeClr val="tx1"/>
                </a:solidFill>
              </a:rPr>
              <a:t>homeworkGrades.Length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bool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isNum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/>
              <a:t>do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$"Enter the grade for homework </a:t>
            </a:r>
            <a:r>
              <a:rPr lang="en-US" dirty="0">
                <a:solidFill>
                  <a:srgbClr val="99CCFF"/>
                </a:solidFill>
              </a:rPr>
              <a:t>{i+1}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dirty="0" err="1">
                <a:solidFill>
                  <a:schemeClr val="tx1"/>
                </a:solidFill>
              </a:rPr>
              <a:t>isNum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 err="1"/>
              <a:t>double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TryParse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ReadLine</a:t>
            </a:r>
            <a:r>
              <a:rPr lang="en-US" dirty="0">
                <a:solidFill>
                  <a:schemeClr val="tx1"/>
                </a:solidFill>
              </a:rPr>
              <a:t>(), </a:t>
            </a:r>
            <a:r>
              <a:rPr lang="en-US" dirty="0"/>
              <a:t>out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} </a:t>
            </a: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(!</a:t>
            </a:r>
            <a:r>
              <a:rPr lang="en-US" dirty="0" err="1">
                <a:solidFill>
                  <a:schemeClr val="tx1"/>
                </a:solidFill>
              </a:rPr>
              <a:t>isNum</a:t>
            </a:r>
            <a:r>
              <a:rPr lang="en-US" dirty="0">
                <a:solidFill>
                  <a:schemeClr val="tx1"/>
                </a:solidFill>
              </a:rPr>
              <a:t> || </a:t>
            </a:r>
            <a:r>
              <a:rPr lang="en-US" dirty="0" err="1">
                <a:solidFill>
                  <a:schemeClr val="tx1"/>
                </a:solidFill>
              </a:rPr>
              <a:t>homeworkGrades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] &lt;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20001-29D5-4F07-8A29-152785F9C9CF}"/>
              </a:ext>
            </a:extLst>
          </p:cNvPr>
          <p:cNvSpPr txBox="1"/>
          <p:nvPr/>
        </p:nvSpPr>
        <p:spPr>
          <a:xfrm>
            <a:off x="8380412" y="1828800"/>
            <a:ext cx="3581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a </a:t>
            </a:r>
            <a:r>
              <a:rPr lang="en-US" dirty="0" err="1">
                <a:latin typeface="Consolas" panose="020B0609020204030204" pitchFamily="49" charset="0"/>
              </a:rPr>
              <a:t>TryParse</a:t>
            </a:r>
            <a:r>
              <a:rPr lang="en-US" dirty="0"/>
              <a:t> loop here won’t fit on the slide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8B002BB-6EB5-4A51-8509-7F7F2E9A252E}"/>
              </a:ext>
            </a:extLst>
          </p:cNvPr>
          <p:cNvCxnSpPr/>
          <p:nvPr/>
        </p:nvCxnSpPr>
        <p:spPr>
          <a:xfrm flipH="1">
            <a:off x="7542212" y="20574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23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98BD-D5ED-4775-B784-80F2B875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 with 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73673-310B-45AC-9F49-D0BF6C19F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816316"/>
          </a:xfrm>
        </p:spPr>
        <p:txBody>
          <a:bodyPr/>
          <a:lstStyle/>
          <a:p>
            <a:r>
              <a:rPr lang="en-US" dirty="0"/>
              <a:t>Notice a pattern in counter-controlled loops: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7E945-DA7A-4F00-98D7-5B35130C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012EDA-33D8-4ECC-81F7-B8C99AC5786B}"/>
              </a:ext>
            </a:extLst>
          </p:cNvPr>
          <p:cNvSpPr txBox="1"/>
          <p:nvPr/>
        </p:nvSpPr>
        <p:spPr>
          <a:xfrm>
            <a:off x="379412" y="2671465"/>
            <a:ext cx="4495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A845B-BC05-4565-BB67-F5F20244CFE4}"/>
              </a:ext>
            </a:extLst>
          </p:cNvPr>
          <p:cNvSpPr txBox="1"/>
          <p:nvPr/>
        </p:nvSpPr>
        <p:spPr>
          <a:xfrm>
            <a:off x="1370012" y="2093267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counter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879C48-67B5-4801-929B-E94820E9E1B2}"/>
              </a:ext>
            </a:extLst>
          </p:cNvPr>
          <p:cNvSpPr txBox="1"/>
          <p:nvPr/>
        </p:nvSpPr>
        <p:spPr>
          <a:xfrm>
            <a:off x="1740031" y="4267200"/>
            <a:ext cx="3886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 counter on each iteration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88CEE-B3B9-448A-B9BC-A39BAA0ED50D}"/>
              </a:ext>
            </a:extLst>
          </p:cNvPr>
          <p:cNvSpPr txBox="1"/>
          <p:nvPr/>
        </p:nvSpPr>
        <p:spPr>
          <a:xfrm>
            <a:off x="3046412" y="2631329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when counter reaches a value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97543F-3E5A-4C77-AEF8-00577B362156}"/>
              </a:ext>
            </a:extLst>
          </p:cNvPr>
          <p:cNvCxnSpPr/>
          <p:nvPr/>
        </p:nvCxnSpPr>
        <p:spPr>
          <a:xfrm flipH="1">
            <a:off x="1370012" y="2508218"/>
            <a:ext cx="381000" cy="324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05A094-EF2D-4214-B06D-92A65DDDCDBC}"/>
              </a:ext>
            </a:extLst>
          </p:cNvPr>
          <p:cNvCxnSpPr/>
          <p:nvPr/>
        </p:nvCxnSpPr>
        <p:spPr>
          <a:xfrm flipH="1">
            <a:off x="2513012" y="3025623"/>
            <a:ext cx="533400" cy="2058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221433-0F26-4B78-99FC-8E72C85EEC5E}"/>
              </a:ext>
            </a:extLst>
          </p:cNvPr>
          <p:cNvCxnSpPr/>
          <p:nvPr/>
        </p:nvCxnSpPr>
        <p:spPr>
          <a:xfrm flipH="1" flipV="1">
            <a:off x="1446212" y="4419600"/>
            <a:ext cx="293819" cy="7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63CCCD-AAD8-4A4E-91D7-7A8507004487}"/>
              </a:ext>
            </a:extLst>
          </p:cNvPr>
          <p:cNvSpPr txBox="1"/>
          <p:nvPr/>
        </p:nvSpPr>
        <p:spPr>
          <a:xfrm>
            <a:off x="5332412" y="2670456"/>
            <a:ext cx="65532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num = </a:t>
            </a:r>
            <a:r>
              <a:rPr lang="en-US" dirty="0">
                <a:solidFill>
                  <a:srgbClr val="99CC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total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(num &lt;= </a:t>
            </a:r>
            <a:r>
              <a:rPr lang="en-US" dirty="0">
                <a:solidFill>
                  <a:srgbClr val="99CC00"/>
                </a:solidFill>
              </a:rPr>
              <a:t>25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total += num;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num++;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sum is </a:t>
            </a:r>
            <a:r>
              <a:rPr lang="en-US" dirty="0">
                <a:solidFill>
                  <a:srgbClr val="99CCFF"/>
                </a:solidFill>
              </a:rPr>
              <a:t>{total}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E228E3-3140-48FE-8A94-6EE3F19EB9B2}"/>
              </a:ext>
            </a:extLst>
          </p:cNvPr>
          <p:cNvSpPr txBox="1"/>
          <p:nvPr/>
        </p:nvSpPr>
        <p:spPr>
          <a:xfrm>
            <a:off x="6553156" y="2059473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counter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F98843-A690-4FFA-B713-8B6C0C930F39}"/>
              </a:ext>
            </a:extLst>
          </p:cNvPr>
          <p:cNvCxnSpPr/>
          <p:nvPr/>
        </p:nvCxnSpPr>
        <p:spPr>
          <a:xfrm flipH="1">
            <a:off x="6553156" y="2474424"/>
            <a:ext cx="381000" cy="324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41DA3CB-B0DA-4882-A870-DE179A745C06}"/>
              </a:ext>
            </a:extLst>
          </p:cNvPr>
          <p:cNvSpPr txBox="1"/>
          <p:nvPr/>
        </p:nvSpPr>
        <p:spPr>
          <a:xfrm>
            <a:off x="8990012" y="3003678"/>
            <a:ext cx="297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Stop when counter reaches a value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9661FC-F7CE-4A01-8050-F800D2C8B86F}"/>
              </a:ext>
            </a:extLst>
          </p:cNvPr>
          <p:cNvCxnSpPr>
            <a:cxnSpLocks/>
          </p:cNvCxnSpPr>
          <p:nvPr/>
        </p:nvCxnSpPr>
        <p:spPr>
          <a:xfrm flipH="1">
            <a:off x="7999412" y="3276600"/>
            <a:ext cx="990600" cy="76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04D8F84-5415-4DC8-8881-ABE6DCCE2172}"/>
              </a:ext>
            </a:extLst>
          </p:cNvPr>
          <p:cNvSpPr txBox="1"/>
          <p:nvPr/>
        </p:nvSpPr>
        <p:spPr>
          <a:xfrm>
            <a:off x="7999413" y="4059492"/>
            <a:ext cx="3886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 counter on each iteration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FEE6D3-A731-4458-B81D-482112DBBAE9}"/>
              </a:ext>
            </a:extLst>
          </p:cNvPr>
          <p:cNvCxnSpPr>
            <a:cxnSpLocks/>
          </p:cNvCxnSpPr>
          <p:nvPr/>
        </p:nvCxnSpPr>
        <p:spPr>
          <a:xfrm flipH="1">
            <a:off x="6780212" y="4343400"/>
            <a:ext cx="1219201" cy="114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76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278"/>
    </mc:Choice>
    <mc:Fallback xmlns="">
      <p:transition spd="slow" advTm="8227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1082-109B-4FBC-9C22-FDA64B2B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Loops: Shorthand for Counters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C1924-AC4A-49D5-B44E-D46A7C604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statement combines initialization, increment, and condition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 statements in 1 line, separated by semicolons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02C91-EE78-4EF4-9AEB-F2E9494E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B09D2-F90D-4088-9170-5A301663E079}"/>
              </a:ext>
            </a:extLst>
          </p:cNvPr>
          <p:cNvSpPr txBox="1"/>
          <p:nvPr/>
        </p:nvSpPr>
        <p:spPr>
          <a:xfrm>
            <a:off x="531812" y="2477192"/>
            <a:ext cx="44958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while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0757E-513E-4177-90D3-51EC69D278FC}"/>
              </a:ext>
            </a:extLst>
          </p:cNvPr>
          <p:cNvSpPr txBox="1"/>
          <p:nvPr/>
        </p:nvSpPr>
        <p:spPr>
          <a:xfrm>
            <a:off x="6932612" y="2859732"/>
            <a:ext cx="44958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C1597CD-8DBA-4678-9288-0DBBA6A77599}"/>
              </a:ext>
            </a:extLst>
          </p:cNvPr>
          <p:cNvSpPr/>
          <p:nvPr/>
        </p:nvSpPr>
        <p:spPr>
          <a:xfrm>
            <a:off x="5280720" y="3588012"/>
            <a:ext cx="1371600" cy="53340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4FAAB-D8A4-49C7-AA21-50AC7AC9C488}"/>
              </a:ext>
            </a:extLst>
          </p:cNvPr>
          <p:cNvSpPr txBox="1"/>
          <p:nvPr/>
        </p:nvSpPr>
        <p:spPr>
          <a:xfrm>
            <a:off x="5065689" y="2089494"/>
            <a:ext cx="2356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counter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9E033A-4826-43BE-BB8A-6B02597BD734}"/>
              </a:ext>
            </a:extLst>
          </p:cNvPr>
          <p:cNvCxnSpPr>
            <a:cxnSpLocks/>
          </p:cNvCxnSpPr>
          <p:nvPr/>
        </p:nvCxnSpPr>
        <p:spPr>
          <a:xfrm>
            <a:off x="7161214" y="2521964"/>
            <a:ext cx="685800" cy="382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C36F6B3-C306-4282-B159-73F7F458776F}"/>
              </a:ext>
            </a:extLst>
          </p:cNvPr>
          <p:cNvSpPr txBox="1"/>
          <p:nvPr/>
        </p:nvSpPr>
        <p:spPr>
          <a:xfrm>
            <a:off x="7790518" y="2061141"/>
            <a:ext cx="21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Loop condition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887F2A4-D2D8-4741-9C45-356D21080780}"/>
              </a:ext>
            </a:extLst>
          </p:cNvPr>
          <p:cNvCxnSpPr>
            <a:cxnSpLocks/>
          </p:cNvCxnSpPr>
          <p:nvPr/>
        </p:nvCxnSpPr>
        <p:spPr>
          <a:xfrm>
            <a:off x="9066212" y="2477192"/>
            <a:ext cx="381001" cy="427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285721E-81D6-4457-96A6-0FB0A4637E6E}"/>
              </a:ext>
            </a:extLst>
          </p:cNvPr>
          <p:cNvSpPr txBox="1"/>
          <p:nvPr/>
        </p:nvSpPr>
        <p:spPr>
          <a:xfrm>
            <a:off x="10345035" y="2057400"/>
            <a:ext cx="1531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Increment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A2913E-3B98-4423-89E6-D5110CC41C9F}"/>
              </a:ext>
            </a:extLst>
          </p:cNvPr>
          <p:cNvCxnSpPr>
            <a:cxnSpLocks/>
          </p:cNvCxnSpPr>
          <p:nvPr/>
        </p:nvCxnSpPr>
        <p:spPr>
          <a:xfrm flipH="1">
            <a:off x="10818812" y="2473126"/>
            <a:ext cx="133340" cy="431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5016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259"/>
    </mc:Choice>
    <mc:Fallback xmlns="">
      <p:transition spd="slow" advTm="942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0CE3E-E6CA-4E0D-8A71-AEE4B8A10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 of the 3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04D4-5871-41BE-BF99-A70C4BDD1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Initialization statement: Executed once when loop starts</a:t>
            </a:r>
          </a:p>
          <a:p>
            <a:r>
              <a:rPr lang="en-US" dirty="0"/>
              <a:t>Condition statement: Loop continues if true, stops if false</a:t>
            </a:r>
          </a:p>
          <a:p>
            <a:pPr lvl="1"/>
            <a:r>
              <a:rPr lang="en-US" dirty="0"/>
              <a:t>Evaluated </a:t>
            </a:r>
            <a:r>
              <a:rPr lang="en-US" b="1" dirty="0"/>
              <a:t>before </a:t>
            </a:r>
            <a:r>
              <a:rPr lang="en-US" dirty="0"/>
              <a:t>executing loop body, like a 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</a:p>
          <a:p>
            <a:r>
              <a:rPr lang="en-US" dirty="0"/>
              <a:t>Update statement: Executed every time loop body </a:t>
            </a:r>
            <a:r>
              <a:rPr lang="en-US" b="1" dirty="0"/>
              <a:t>ends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A570B-55CE-4F5A-811D-8DBB23775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5F58C-8721-40F0-9006-B3FA7D26E3D1}"/>
              </a:ext>
            </a:extLst>
          </p:cNvPr>
          <p:cNvSpPr txBox="1"/>
          <p:nvPr/>
        </p:nvSpPr>
        <p:spPr>
          <a:xfrm>
            <a:off x="2589212" y="1464858"/>
            <a:ext cx="7010400" cy="159941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(&lt;initialization&gt;; &lt;condition&gt;; &lt;update&gt;)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&lt;statements&gt;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381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542"/>
    </mc:Choice>
    <mc:Fallback xmlns="">
      <p:transition spd="slow" advTm="10654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33BA-D25F-4A9E-A102-573030826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EDA51-8306-4166-8FB0-AEE82D819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810999" cy="4754564"/>
          </a:xfrm>
        </p:spPr>
        <p:txBody>
          <a:bodyPr/>
          <a:lstStyle/>
          <a:p>
            <a:r>
              <a:rPr lang="en-US" dirty="0"/>
              <a:t>First, create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and initialize to </a:t>
            </a:r>
            <a:r>
              <a:rPr lang="en-US" dirty="0">
                <a:latin typeface="Consolas" panose="020B0609020204030204" pitchFamily="49" charset="0"/>
              </a:rPr>
              <a:t>0</a:t>
            </a:r>
          </a:p>
          <a:p>
            <a:r>
              <a:rPr lang="en-US" dirty="0"/>
              <a:t>Evaluate condition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10</a:t>
            </a:r>
          </a:p>
          <a:p>
            <a:pPr lvl="1"/>
            <a:r>
              <a:rPr lang="en-US" dirty="0"/>
              <a:t>True, so execute loop body</a:t>
            </a:r>
          </a:p>
          <a:p>
            <a:r>
              <a:rPr lang="en-US" dirty="0"/>
              <a:t>At end of loop body, execute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++</a:t>
            </a:r>
          </a:p>
          <a:p>
            <a:r>
              <a:rPr lang="en-US" dirty="0"/>
              <a:t>Return to beginning and evaluate </a:t>
            </a:r>
            <a:br>
              <a:rPr lang="en-US" dirty="0"/>
            </a:br>
            <a:r>
              <a:rPr lang="en-US" dirty="0"/>
              <a:t>condition again</a:t>
            </a:r>
          </a:p>
          <a:p>
            <a:r>
              <a:rPr lang="en-US" dirty="0"/>
              <a:t>Last iteration: “9” is printed, then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/>
              <a:t> increments to 10</a:t>
            </a:r>
          </a:p>
          <a:p>
            <a:r>
              <a:rPr lang="en-US" dirty="0"/>
              <a:t>Now </a:t>
            </a:r>
            <a:r>
              <a:rPr lang="en-US" dirty="0">
                <a:latin typeface="Consolas" panose="020B0609020204030204" pitchFamily="49" charset="0"/>
              </a:rPr>
              <a:t>i &lt; 10</a:t>
            </a:r>
            <a:r>
              <a:rPr lang="en-US" dirty="0"/>
              <a:t> is false, so skip loop body and print “Done”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A4887-4D88-4987-8F17-F8E9DF32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39B82-D561-4A89-BCDF-9265D6639476}"/>
              </a:ext>
            </a:extLst>
          </p:cNvPr>
          <p:cNvSpPr txBox="1"/>
          <p:nvPr/>
        </p:nvSpPr>
        <p:spPr>
          <a:xfrm>
            <a:off x="7237412" y="2438023"/>
            <a:ext cx="4495800" cy="198195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</a:t>
            </a:r>
            <a:r>
              <a:rPr lang="en-US" dirty="0">
                <a:solidFill>
                  <a:srgbClr val="99CCFF"/>
                </a:solidFill>
              </a:rPr>
              <a:t>{</a:t>
            </a:r>
            <a:r>
              <a:rPr lang="en-US" dirty="0" err="1">
                <a:solidFill>
                  <a:srgbClr val="99CCFF"/>
                </a:solidFill>
              </a:rPr>
              <a:t>i</a:t>
            </a:r>
            <a:r>
              <a:rPr lang="en-US" dirty="0">
                <a:solidFill>
                  <a:srgbClr val="99CCFF"/>
                </a:solidFill>
              </a:rPr>
              <a:t>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"Done"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8265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575"/>
    </mc:Choice>
    <mc:Fallback xmlns="">
      <p:transition spd="slow" advTm="11557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814-6282-4075-A22A-DC3ABFDC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63A1-E39A-4E80-92B5-E2FCBFF8D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basics</a:t>
            </a:r>
          </a:p>
          <a:p>
            <a:r>
              <a:rPr lang="en-US" b="1" dirty="0"/>
              <a:t>Limitations and pitfalls</a:t>
            </a:r>
          </a:p>
          <a:p>
            <a:r>
              <a:rPr lang="en-US" dirty="0"/>
              <a:t>More advanced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  <a:p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 with arrays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5642E-D901-43E9-B9EC-3B1DBFC4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</p:spTree>
    <p:extLst>
      <p:ext uri="{BB962C8B-B14F-4D97-AF65-F5344CB8AC3E}">
        <p14:creationId xmlns:p14="http://schemas.microsoft.com/office/powerpoint/2010/main" val="194871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73"/>
    </mc:Choice>
    <mc:Fallback xmlns="">
      <p:transition spd="slow" advTm="1027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5CE3-D0AA-4075-8BAD-A42DC4CE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 in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7392F-5948-4CC6-B0D1-24071CD84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371600"/>
          </a:xfrm>
        </p:spPr>
        <p:txBody>
          <a:bodyPr/>
          <a:lstStyle/>
          <a:p>
            <a:r>
              <a:rPr lang="en-US" dirty="0"/>
              <a:t>Variable declared in </a:t>
            </a:r>
            <a:r>
              <a:rPr lang="en-US" dirty="0">
                <a:latin typeface="Consolas" panose="020B0609020204030204" pitchFamily="49" charset="0"/>
              </a:rPr>
              <a:t>for</a:t>
            </a:r>
            <a:r>
              <a:rPr lang="en-US" dirty="0"/>
              <a:t> loop has scope </a:t>
            </a:r>
            <a:r>
              <a:rPr lang="en-US" i="1" dirty="0"/>
              <a:t>inside</a:t>
            </a:r>
            <a:r>
              <a:rPr lang="en-US" dirty="0"/>
              <a:t> that loop’s body</a:t>
            </a:r>
          </a:p>
          <a:p>
            <a:r>
              <a:rPr lang="en-US" dirty="0"/>
              <a:t>Cannot be used after loop ends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C17BC-1F06-4473-8005-84847ABC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5631F-B3B1-4D34-A7D4-4161C7928517}"/>
              </a:ext>
            </a:extLst>
          </p:cNvPr>
          <p:cNvSpPr txBox="1"/>
          <p:nvPr/>
        </p:nvSpPr>
        <p:spPr>
          <a:xfrm>
            <a:off x="836612" y="2801922"/>
            <a:ext cx="9753600" cy="236449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total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count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count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count++)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total += count;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average is </a:t>
            </a:r>
            <a:r>
              <a:rPr lang="en-US" dirty="0">
                <a:solidFill>
                  <a:srgbClr val="99CCFF"/>
                </a:solidFill>
              </a:rPr>
              <a:t>{(double) total / count}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03D73-BE10-47CF-8560-DBD142A1219E}"/>
              </a:ext>
            </a:extLst>
          </p:cNvPr>
          <p:cNvSpPr txBox="1"/>
          <p:nvPr/>
        </p:nvSpPr>
        <p:spPr>
          <a:xfrm>
            <a:off x="3732212" y="3582494"/>
            <a:ext cx="4265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Imagine </a:t>
            </a:r>
            <a:r>
              <a:rPr lang="en-US" dirty="0">
                <a:latin typeface="Consolas" panose="020B0609020204030204" pitchFamily="49" charset="0"/>
              </a:rPr>
              <a:t>count</a:t>
            </a:r>
            <a:r>
              <a:rPr lang="en-US" dirty="0"/>
              <a:t> is declared here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B5969B-DE78-4119-B642-1067B2F3826C}"/>
              </a:ext>
            </a:extLst>
          </p:cNvPr>
          <p:cNvCxnSpPr/>
          <p:nvPr/>
        </p:nvCxnSpPr>
        <p:spPr>
          <a:xfrm flipH="1">
            <a:off x="1293812" y="3811094"/>
            <a:ext cx="2438400" cy="173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9F9E85E-FE3A-4CA7-BECB-9148A68E24C8}"/>
              </a:ext>
            </a:extLst>
          </p:cNvPr>
          <p:cNvSpPr txBox="1"/>
          <p:nvPr/>
        </p:nvSpPr>
        <p:spPr>
          <a:xfrm>
            <a:off x="6704012" y="5486400"/>
            <a:ext cx="3430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Error! No variable named </a:t>
            </a:r>
            <a:r>
              <a:rPr lang="en-US" dirty="0">
                <a:latin typeface="Consolas" panose="020B0609020204030204" pitchFamily="49" charset="0"/>
              </a:rPr>
              <a:t>count</a:t>
            </a:r>
            <a:r>
              <a:rPr lang="en-US" dirty="0"/>
              <a:t> in scope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C62721-09F7-4992-9CA5-063E72707EA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419157" y="5105402"/>
            <a:ext cx="875655" cy="380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31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737"/>
    </mc:Choice>
    <mc:Fallback xmlns="">
      <p:transition spd="slow" advTm="10073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D180-7BB6-41FF-A553-2F8300C45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Counter After the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816CF-C42D-4131-AAF5-663994409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013" y="1371600"/>
            <a:ext cx="11734800" cy="1430322"/>
          </a:xfrm>
        </p:spPr>
        <p:txBody>
          <a:bodyPr/>
          <a:lstStyle/>
          <a:p>
            <a:r>
              <a:rPr lang="en-US" dirty="0"/>
              <a:t>Solution: Declare counter before loop, outside body</a:t>
            </a:r>
          </a:p>
          <a:p>
            <a:r>
              <a:rPr lang="en-US" dirty="0"/>
              <a:t>Loop initialization must assign to it, not declare 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05A91-A2B2-4117-AC8C-F75833BD5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CSCI 1301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C7D564-568E-4C49-8964-E853D11D35A0}"/>
              </a:ext>
            </a:extLst>
          </p:cNvPr>
          <p:cNvSpPr txBox="1"/>
          <p:nvPr/>
        </p:nvSpPr>
        <p:spPr>
          <a:xfrm>
            <a:off x="836612" y="2801922"/>
            <a:ext cx="9753600" cy="2747034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200">
                <a:solidFill>
                  <a:srgbClr val="0099FF"/>
                </a:solidFill>
                <a:latin typeface="Consolas" panose="020B0609020204030204" pitchFamily="49" charset="0"/>
              </a:defRPr>
            </a:lvl1pPr>
          </a:lstStyle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total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14000"/>
              </a:lnSpc>
            </a:pPr>
            <a:r>
              <a:rPr lang="en-US" dirty="0"/>
              <a:t>int</a:t>
            </a:r>
            <a:r>
              <a:rPr lang="en-US" dirty="0">
                <a:solidFill>
                  <a:schemeClr val="tx1"/>
                </a:solidFill>
              </a:rPr>
              <a:t> count;</a:t>
            </a:r>
          </a:p>
          <a:p>
            <a:pPr>
              <a:lnSpc>
                <a:spcPct val="114000"/>
              </a:lnSpc>
            </a:pPr>
            <a:r>
              <a:rPr lang="en-US" dirty="0"/>
              <a:t>for</a:t>
            </a:r>
            <a:r>
              <a:rPr lang="en-US" dirty="0">
                <a:solidFill>
                  <a:schemeClr val="tx1"/>
                </a:solidFill>
              </a:rPr>
              <a:t>(count = </a:t>
            </a:r>
            <a:r>
              <a:rPr lang="en-US" dirty="0">
                <a:solidFill>
                  <a:srgbClr val="99CC00"/>
                </a:solidFill>
              </a:rPr>
              <a:t>0</a:t>
            </a:r>
            <a:r>
              <a:rPr lang="en-US" dirty="0">
                <a:solidFill>
                  <a:schemeClr val="tx1"/>
                </a:solidFill>
              </a:rPr>
              <a:t>; count &lt; </a:t>
            </a:r>
            <a:r>
              <a:rPr lang="en-US" dirty="0">
                <a:solidFill>
                  <a:srgbClr val="99CC00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; count++)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  total += count;</a:t>
            </a:r>
          </a:p>
          <a:p>
            <a:pPr>
              <a:lnSpc>
                <a:spcPct val="114000"/>
              </a:lnSpc>
            </a:pPr>
            <a:r>
              <a:rPr lang="en-US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14000"/>
              </a:lnSpc>
            </a:pPr>
            <a:r>
              <a:rPr lang="en-US" dirty="0" err="1">
                <a:solidFill>
                  <a:srgbClr val="66FFCC"/>
                </a:solidFill>
              </a:rPr>
              <a:t>Console</a:t>
            </a:r>
            <a:r>
              <a:rPr lang="en-US" dirty="0" err="1">
                <a:solidFill>
                  <a:schemeClr val="tx1"/>
                </a:solidFill>
              </a:rPr>
              <a:t>.</a:t>
            </a:r>
            <a:r>
              <a:rPr lang="en-US" dirty="0" err="1">
                <a:solidFill>
                  <a:srgbClr val="CC9900"/>
                </a:solidFill>
              </a:rPr>
              <a:t>WriteLine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5050"/>
                </a:solidFill>
              </a:rPr>
              <a:t>$"The average is </a:t>
            </a:r>
            <a:r>
              <a:rPr lang="en-US" dirty="0">
                <a:solidFill>
                  <a:srgbClr val="99CCFF"/>
                </a:solidFill>
              </a:rPr>
              <a:t>{(double) total / count}</a:t>
            </a:r>
            <a:r>
              <a:rPr lang="en-US" dirty="0">
                <a:solidFill>
                  <a:srgbClr val="FF5050"/>
                </a:solidFill>
              </a:rPr>
              <a:t>"</a:t>
            </a:r>
            <a:r>
              <a:rPr lang="en-US" dirty="0">
                <a:solidFill>
                  <a:schemeClr val="tx1"/>
                </a:solidFill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1DE20-25EA-4EDF-BBA8-1257C1D0FCA3}"/>
              </a:ext>
            </a:extLst>
          </p:cNvPr>
          <p:cNvSpPr txBox="1"/>
          <p:nvPr/>
        </p:nvSpPr>
        <p:spPr>
          <a:xfrm>
            <a:off x="3732212" y="2801922"/>
            <a:ext cx="5144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declaration determines scope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A03BE7-B94C-4755-93C9-550BC7C91FAC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513012" y="3032755"/>
            <a:ext cx="1219200" cy="396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EB81E08-9E29-4B3D-8694-C32D3FC0C6AD}"/>
              </a:ext>
            </a:extLst>
          </p:cNvPr>
          <p:cNvSpPr txBox="1"/>
          <p:nvPr/>
        </p:nvSpPr>
        <p:spPr>
          <a:xfrm>
            <a:off x="4189412" y="4173351"/>
            <a:ext cx="4092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dirty="0">
                <a:latin typeface="Consolas" panose="020B0609020204030204" pitchFamily="49" charset="0"/>
              </a:rPr>
              <a:t>count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don’t create it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067897-EE4B-48FF-B558-7CE2023BD431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2360612" y="3962400"/>
            <a:ext cx="1828800" cy="44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B3634A-9F1F-4471-B7FD-42B170CD87C4}"/>
              </a:ext>
            </a:extLst>
          </p:cNvPr>
          <p:cNvSpPr txBox="1"/>
          <p:nvPr/>
        </p:nvSpPr>
        <p:spPr>
          <a:xfrm>
            <a:off x="6551613" y="5861284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count</a:t>
            </a:r>
            <a:r>
              <a:rPr lang="en-US" dirty="0"/>
              <a:t> is still in scope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6A5F5B5-C29C-4F5D-A4C7-B8A24CFFE60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8037513" y="5480286"/>
            <a:ext cx="1104899" cy="380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68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720"/>
    </mc:Choice>
    <mc:Fallback xmlns="">
      <p:transition spd="slow" advTm="6672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8|11.5|4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eaching">
      <a:majorFont>
        <a:latin typeface="Constantia"/>
        <a:ea typeface=""/>
        <a:cs typeface=""/>
      </a:majorFont>
      <a:minorFont>
        <a:latin typeface="Candara"/>
        <a:ea typeface=""/>
        <a:cs typeface="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33947</TotalTime>
  <Words>1792</Words>
  <Application>Microsoft Office PowerPoint</Application>
  <PresentationFormat>Custom</PresentationFormat>
  <Paragraphs>334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Candara</vt:lpstr>
      <vt:lpstr>Consolas</vt:lpstr>
      <vt:lpstr>Constantia</vt:lpstr>
      <vt:lpstr>Courier New</vt:lpstr>
      <vt:lpstr>Executive</vt:lpstr>
      <vt:lpstr>For Loops</vt:lpstr>
      <vt:lpstr>Outline</vt:lpstr>
      <vt:lpstr>While Loops with Counters</vt:lpstr>
      <vt:lpstr>For Loops: Shorthand for Counters</vt:lpstr>
      <vt:lpstr>Details of the 3 Parts</vt:lpstr>
      <vt:lpstr>For Loop Operation</vt:lpstr>
      <vt:lpstr>Outline</vt:lpstr>
      <vt:lpstr>Variable Scope in for Loops</vt:lpstr>
      <vt:lpstr>Using the Counter After the Loop</vt:lpstr>
      <vt:lpstr>Pitfall: Re-declaring a Variable</vt:lpstr>
      <vt:lpstr>Pitfall: Re-declaring a Variable</vt:lpstr>
      <vt:lpstr>Does This Work?</vt:lpstr>
      <vt:lpstr>From While to For</vt:lpstr>
      <vt:lpstr>Outline</vt:lpstr>
      <vt:lpstr>Conditions with Variables</vt:lpstr>
      <vt:lpstr>Update Can Be Other Operations</vt:lpstr>
      <vt:lpstr>Loops and Other Conditions</vt:lpstr>
      <vt:lpstr>Nesting Loops</vt:lpstr>
      <vt:lpstr>Combining While and For</vt:lpstr>
      <vt:lpstr>Combining While and For</vt:lpstr>
      <vt:lpstr>Outline</vt:lpstr>
      <vt:lpstr>Iterating Over Arrays</vt:lpstr>
      <vt:lpstr>Filling Arrays with For Loops</vt:lpstr>
      <vt:lpstr>For Loop with Nested While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 Loops</dc:title>
  <dc:creator>Edward Tremel</dc:creator>
  <cp:lastModifiedBy>Tremel, Edward</cp:lastModifiedBy>
  <cp:revision>530</cp:revision>
  <dcterms:created xsi:type="dcterms:W3CDTF">2020-06-08T19:15:40Z</dcterms:created>
  <dcterms:modified xsi:type="dcterms:W3CDTF">2021-11-16T02:10:41Z</dcterms:modified>
</cp:coreProperties>
</file>