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30" r:id="rId4"/>
    <p:sldId id="331" r:id="rId5"/>
    <p:sldId id="332" r:id="rId6"/>
    <p:sldId id="333" r:id="rId7"/>
    <p:sldId id="348" r:id="rId8"/>
    <p:sldId id="335" r:id="rId9"/>
    <p:sldId id="337" r:id="rId10"/>
    <p:sldId id="338" r:id="rId11"/>
    <p:sldId id="339" r:id="rId12"/>
    <p:sldId id="341" r:id="rId13"/>
    <p:sldId id="340" r:id="rId14"/>
    <p:sldId id="349" r:id="rId15"/>
    <p:sldId id="346" r:id="rId16"/>
    <p:sldId id="343" r:id="rId17"/>
    <p:sldId id="345" r:id="rId18"/>
    <p:sldId id="344" r:id="rId19"/>
    <p:sldId id="354" r:id="rId20"/>
    <p:sldId id="347" r:id="rId21"/>
    <p:sldId id="351" r:id="rId22"/>
    <p:sldId id="352" r:id="rId23"/>
    <p:sldId id="353" r:id="rId24"/>
    <p:sldId id="350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99CCFF"/>
    <a:srgbClr val="FF5050"/>
    <a:srgbClr val="CC9900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22" d="100"/>
          <a:sy n="122" d="100"/>
        </p:scale>
        <p:origin x="17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time you execute the loop, 0 is printed, because that’s the initial value of </a:t>
            </a:r>
            <a:r>
              <a:rPr lang="en-US" dirty="0" err="1"/>
              <a:t>i</a:t>
            </a:r>
            <a:r>
              <a:rPr lang="en-US" dirty="0"/>
              <a:t>. The </a:t>
            </a:r>
            <a:r>
              <a:rPr lang="en-US" dirty="0" err="1"/>
              <a:t>i</a:t>
            </a:r>
            <a:r>
              <a:rPr lang="en-US" dirty="0"/>
              <a:t>++ doesn’t happen until the end of the loop body, after the WriteLine.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Spring/Fall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23AF-79D6-4931-B20A-92DC93C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must not already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Warning: counter variables have common names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836612" y="2209800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1CA96-DDB4-4BDA-B45E-884D89D5136B}"/>
              </a:ext>
            </a:extLst>
          </p:cNvPr>
          <p:cNvSpPr/>
          <p:nvPr/>
        </p:nvSpPr>
        <p:spPr>
          <a:xfrm>
            <a:off x="1522412" y="2969097"/>
            <a:ext cx="533401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9ADD0-8D12-4C0D-B97A-18B611B142F1}"/>
              </a:ext>
            </a:extLst>
          </p:cNvPr>
          <p:cNvSpPr txBox="1"/>
          <p:nvPr/>
        </p:nvSpPr>
        <p:spPr>
          <a:xfrm>
            <a:off x="4265612" y="3429000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already 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542765-8799-4B3E-9251-578B745B875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08212" y="3429000"/>
            <a:ext cx="20574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4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92"/>
    </mc:Choice>
    <mc:Fallback xmlns="">
      <p:transition spd="slow" advTm="90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1522412" y="1534107"/>
            <a:ext cx="91440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7FAD1-A27D-4036-A1F7-7054BCAD27D6}"/>
              </a:ext>
            </a:extLst>
          </p:cNvPr>
          <p:cNvSpPr txBox="1"/>
          <p:nvPr/>
        </p:nvSpPr>
        <p:spPr>
          <a:xfrm>
            <a:off x="6475412" y="464820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already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6AEDF-40DC-4DB7-B2E0-084B2546A4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42012" y="487903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2589212" y="1600200"/>
            <a:ext cx="7010400" cy="4277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total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9"/>
    </mc:Choice>
    <mc:Fallback xmlns="">
      <p:transition spd="slow" advTm="792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3DD9-9949-4473-9AA5-83CF9CF6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While to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F95-9752-4B8E-8764-991F071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Pitfall: Leaving the increment in the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9BDA-05FC-42E1-A397-767B17ED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DD35-70F9-4BC6-8FA4-823416BD9C9B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4B5C-DED4-4D5D-8535-589FD66EBB72}"/>
              </a:ext>
            </a:extLst>
          </p:cNvPr>
          <p:cNvSpPr txBox="1"/>
          <p:nvPr/>
        </p:nvSpPr>
        <p:spPr>
          <a:xfrm>
            <a:off x="7008812" y="2668462"/>
            <a:ext cx="4495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F4F979-7424-4A92-954F-187EAA0DE9CA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9218A-D87D-402B-A551-CABB6B4435D2}"/>
              </a:ext>
            </a:extLst>
          </p:cNvPr>
          <p:cNvSpPr txBox="1"/>
          <p:nvPr/>
        </p:nvSpPr>
        <p:spPr>
          <a:xfrm>
            <a:off x="5027612" y="447486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will be incremented twice per loop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DDF-0E16-419D-A969-C2BE2409BA6E}"/>
              </a:ext>
            </a:extLst>
          </p:cNvPr>
          <p:cNvCxnSpPr/>
          <p:nvPr/>
        </p:nvCxnSpPr>
        <p:spPr>
          <a:xfrm flipV="1">
            <a:off x="6652320" y="4121412"/>
            <a:ext cx="623192" cy="40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E5FEBD-C4D8-43C3-BF25-01643589FA74}"/>
              </a:ext>
            </a:extLst>
          </p:cNvPr>
          <p:cNvSpPr/>
          <p:nvPr/>
        </p:nvSpPr>
        <p:spPr>
          <a:xfrm>
            <a:off x="10590212" y="2668462"/>
            <a:ext cx="6858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83"/>
    </mc:Choice>
    <mc:Fallback xmlns="">
      <p:transition spd="slow" advTm="74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b="1" dirty="0"/>
              <a:t>More advanced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919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2CC-F5FD-4B5F-BFC8-14C415F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1679-5D87-4549-AB85-67435434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66376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condition can use a variable or method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B997-42AE-4BD3-86CC-8052ECAF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4B67-14B7-46A6-96AC-A07C7C73B43C}"/>
              </a:ext>
            </a:extLst>
          </p:cNvPr>
          <p:cNvSpPr txBox="1"/>
          <p:nvPr/>
        </p:nvSpPr>
        <p:spPr>
          <a:xfrm>
            <a:off x="2208212" y="4620025"/>
            <a:ext cx="777240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CE86C-0FE0-443C-960D-72D6A56F6B43}"/>
              </a:ext>
            </a:extLst>
          </p:cNvPr>
          <p:cNvSpPr txBox="1"/>
          <p:nvPr/>
        </p:nvSpPr>
        <p:spPr>
          <a:xfrm>
            <a:off x="2398712" y="2237976"/>
            <a:ext cx="73914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3D162-49A6-4B20-9DE0-78928315B8BE}"/>
              </a:ext>
            </a:extLst>
          </p:cNvPr>
          <p:cNvSpPr txBox="1"/>
          <p:nvPr/>
        </p:nvSpPr>
        <p:spPr>
          <a:xfrm>
            <a:off x="8532812" y="324210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condition based on user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F1BF4-93B2-46A1-BA8A-BAB7C2F63826}"/>
              </a:ext>
            </a:extLst>
          </p:cNvPr>
          <p:cNvCxnSpPr>
            <a:cxnSpLocks/>
          </p:cNvCxnSpPr>
          <p:nvPr/>
        </p:nvCxnSpPr>
        <p:spPr>
          <a:xfrm flipH="1" flipV="1">
            <a:off x="6437312" y="3276600"/>
            <a:ext cx="20955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9144F8-E460-4FCD-B4D4-15AB19C6191F}"/>
              </a:ext>
            </a:extLst>
          </p:cNvPr>
          <p:cNvSpPr txBox="1"/>
          <p:nvPr/>
        </p:nvSpPr>
        <p:spPr>
          <a:xfrm>
            <a:off x="8304213" y="522801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price of an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, convert 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E67D15-B4B2-48AF-80EE-BE0958349AEF}"/>
              </a:ext>
            </a:extLst>
          </p:cNvPr>
          <p:cNvCxnSpPr/>
          <p:nvPr/>
        </p:nvCxnSpPr>
        <p:spPr>
          <a:xfrm flipH="1" flipV="1">
            <a:off x="7313612" y="5077223"/>
            <a:ext cx="1066800" cy="40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6E0812-178B-4203-9E5E-FC12C1472C22}"/>
              </a:ext>
            </a:extLst>
          </p:cNvPr>
          <p:cNvSpPr txBox="1"/>
          <p:nvPr/>
        </p:nvSpPr>
        <p:spPr>
          <a:xfrm>
            <a:off x="2398712" y="6167735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 out whole dollars in price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49C35-42D3-460D-B312-A8EAE05DC971}"/>
              </a:ext>
            </a:extLst>
          </p:cNvPr>
          <p:cNvCxnSpPr/>
          <p:nvPr/>
        </p:nvCxnSpPr>
        <p:spPr>
          <a:xfrm flipV="1">
            <a:off x="5332412" y="57150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32"/>
    </mc:Choice>
    <mc:Fallback xmlns="">
      <p:transition spd="slow" advTm="91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55-46F3-4F74-A727-B816E18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Can Be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55B4-81D3-4156-835F-6693DDC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even numbers: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down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3BCF-FA75-4C03-A405-4DFA196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11975-D41E-4B98-9472-4B354E4B8ECD}"/>
              </a:ext>
            </a:extLst>
          </p:cNvPr>
          <p:cNvSpPr txBox="1"/>
          <p:nvPr/>
        </p:nvSpPr>
        <p:spPr>
          <a:xfrm>
            <a:off x="3675062" y="2075218"/>
            <a:ext cx="48387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2AE3C-E690-45FB-A0E9-C32E2B125826}"/>
              </a:ext>
            </a:extLst>
          </p:cNvPr>
          <p:cNvSpPr txBox="1"/>
          <p:nvPr/>
        </p:nvSpPr>
        <p:spPr>
          <a:xfrm>
            <a:off x="3675062" y="4353778"/>
            <a:ext cx="4838700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t--)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{t}</a:t>
            </a:r>
            <a:r>
              <a:rPr lang="en-US" dirty="0">
                <a:solidFill>
                  <a:srgbClr val="FF5050"/>
                </a:solidFill>
              </a:rPr>
              <a:t>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"Liftoff!"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0"/>
    </mc:Choice>
    <mc:Fallback xmlns="">
      <p:transition spd="slow" advTm="954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7E5-A40E-4C1C-897E-3D5DEB1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18D5-6F33-4AC0-BEBD-4151F747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inside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1C84C-7136-4518-A68B-EC185B60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1809D-DDDF-45F9-B9F5-091BA7F05020}"/>
              </a:ext>
            </a:extLst>
          </p:cNvPr>
          <p:cNvSpPr txBox="1"/>
          <p:nvPr/>
        </p:nvSpPr>
        <p:spPr>
          <a:xfrm>
            <a:off x="2589212" y="2211806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my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your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"Switching players..."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77"/>
    </mc:Choice>
    <mc:Fallback xmlns="">
      <p:transition spd="slow" advTm="646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24D-AF89-42AD-943D-1166FB8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17DD-2B5C-4563-8884-A192C458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4941"/>
          </a:xfrm>
        </p:spPr>
        <p:txBody>
          <a:bodyPr/>
          <a:lstStyle/>
          <a:p>
            <a:r>
              <a:rPr lang="en-US" dirty="0"/>
              <a:t>Loops can contain other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1725-4D34-437F-BA58-0D122CFE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17127-C09D-4A05-8E60-389255F05ABB}"/>
              </a:ext>
            </a:extLst>
          </p:cNvPr>
          <p:cNvSpPr txBox="1"/>
          <p:nvPr/>
        </p:nvSpPr>
        <p:spPr>
          <a:xfrm>
            <a:off x="2865436" y="2234166"/>
            <a:ext cx="7115175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r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r++)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{r}</a:t>
            </a:r>
            <a:r>
              <a:rPr lang="en-US" dirty="0">
                <a:solidFill>
                  <a:srgbClr val="FF5050"/>
                </a:solidFill>
              </a:rPr>
              <a:t> x </a:t>
            </a:r>
            <a:r>
              <a:rPr lang="en-US" dirty="0">
                <a:solidFill>
                  <a:srgbClr val="99CCFF"/>
                </a:solidFill>
              </a:rPr>
              <a:t>{c}</a:t>
            </a:r>
            <a:r>
              <a:rPr lang="en-US" dirty="0">
                <a:solidFill>
                  <a:srgbClr val="FF5050"/>
                </a:solidFill>
              </a:rPr>
              <a:t> = </a:t>
            </a:r>
            <a:r>
              <a:rPr lang="en-US" dirty="0">
                <a:solidFill>
                  <a:srgbClr val="99CCFF"/>
                </a:solidFill>
              </a:rPr>
              <a:t>{r * c}</a:t>
            </a:r>
            <a:r>
              <a:rPr lang="en-US" dirty="0">
                <a:solidFill>
                  <a:srgbClr val="FF5050"/>
                </a:solidFill>
              </a:rPr>
              <a:t> \t"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FFC255-E3DB-4D5A-84D0-A7CB961A9587}"/>
              </a:ext>
            </a:extLst>
          </p:cNvPr>
          <p:cNvSpPr/>
          <p:nvPr/>
        </p:nvSpPr>
        <p:spPr>
          <a:xfrm>
            <a:off x="2665412" y="3229107"/>
            <a:ext cx="457200" cy="1295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5321-77FB-4257-A5A1-36CDF2976A1E}"/>
              </a:ext>
            </a:extLst>
          </p:cNvPr>
          <p:cNvSpPr txBox="1"/>
          <p:nvPr/>
        </p:nvSpPr>
        <p:spPr>
          <a:xfrm>
            <a:off x="600248" y="3239207"/>
            <a:ext cx="226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loops 10 times on each iteration of the outer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132B-F191-4083-B4B0-76239794F5D2}"/>
              </a:ext>
            </a:extLst>
          </p:cNvPr>
          <p:cNvSpPr txBox="1"/>
          <p:nvPr/>
        </p:nvSpPr>
        <p:spPr>
          <a:xfrm>
            <a:off x="7504967" y="4393368"/>
            <a:ext cx="445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one line of multiplications, separated by tabs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60C07-7096-4F5E-9F0F-975A2EB148DB}"/>
              </a:ext>
            </a:extLst>
          </p:cNvPr>
          <p:cNvSpPr txBox="1"/>
          <p:nvPr/>
        </p:nvSpPr>
        <p:spPr>
          <a:xfrm>
            <a:off x="3656012" y="555813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the line after 10 entries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54DF8-B424-46CA-A0F6-808B6009F543}"/>
              </a:ext>
            </a:extLst>
          </p:cNvPr>
          <p:cNvCxnSpPr/>
          <p:nvPr/>
        </p:nvCxnSpPr>
        <p:spPr>
          <a:xfrm flipV="1">
            <a:off x="9218612" y="414350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48F1B1-B084-49CE-9798-4D930D4A592B}"/>
              </a:ext>
            </a:extLst>
          </p:cNvPr>
          <p:cNvCxnSpPr/>
          <p:nvPr/>
        </p:nvCxnSpPr>
        <p:spPr>
          <a:xfrm flipV="1">
            <a:off x="5789612" y="498170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3"/>
    </mc:Choice>
    <mc:Fallback xmlns="">
      <p:transition spd="slow" advTm="1637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0334-9B0C-4E3D-8ECE-7C38D2F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DBE-5BA9-4109-98F4-CEF81712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a positive number repeatedly, until they enter “Q” to quit. If the user enters a positive number, display that number of “*” symbols on one line. Ignore invalid input.</a:t>
            </a:r>
          </a:p>
          <a:p>
            <a:r>
              <a:rPr lang="en-US" dirty="0"/>
              <a:t>Sentinel value: “Q”</a:t>
            </a:r>
          </a:p>
          <a:p>
            <a:pPr lvl="1"/>
            <a:r>
              <a:rPr lang="en-US" dirty="0"/>
              <a:t>Need to use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Printing “*” symbols: counter-controlled loop</a:t>
            </a:r>
          </a:p>
          <a:p>
            <a:r>
              <a:rPr lang="en-US" dirty="0"/>
              <a:t>Ignore invalid input: Need to use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7F703-0E36-4770-9E60-61022D0E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3269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0565-1A7E-4CB0-9220-A7AD333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D72A-33C3-43CC-995F-A72CE3BB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14590-FE4A-415D-B92F-8543389C0F1F}"/>
              </a:ext>
            </a:extLst>
          </p:cNvPr>
          <p:cNvSpPr txBox="1"/>
          <p:nvPr/>
        </p:nvSpPr>
        <p:spPr>
          <a:xfrm>
            <a:off x="760412" y="1378907"/>
            <a:ext cx="102108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number, or \"Q\"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rgbClr val="66FFCC"/>
                </a:solidFill>
              </a:rPr>
              <a:t>  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"Q"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8B2FB-ECBE-4BE7-B75B-CBD34421FF07}"/>
              </a:ext>
            </a:extLst>
          </p:cNvPr>
          <p:cNvSpPr txBox="1"/>
          <p:nvPr/>
        </p:nvSpPr>
        <p:spPr>
          <a:xfrm>
            <a:off x="5484812" y="6077249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loop: Checks for sentinel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F2E1D-9B2A-4C49-8560-5C25D8569ED6}"/>
              </a:ext>
            </a:extLst>
          </p:cNvPr>
          <p:cNvCxnSpPr/>
          <p:nvPr/>
        </p:nvCxnSpPr>
        <p:spPr>
          <a:xfrm flipH="1">
            <a:off x="4951412" y="6324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51496D-176C-47FC-A860-BE96E2421619}"/>
              </a:ext>
            </a:extLst>
          </p:cNvPr>
          <p:cNvSpPr txBox="1"/>
          <p:nvPr/>
        </p:nvSpPr>
        <p:spPr>
          <a:xfrm>
            <a:off x="7618412" y="4038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loop: prints the number of *’s the user requested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1F003-0198-4343-87E3-8E3C6DB2C198}"/>
              </a:ext>
            </a:extLst>
          </p:cNvPr>
          <p:cNvCxnSpPr>
            <a:cxnSpLocks/>
          </p:cNvCxnSpPr>
          <p:nvPr/>
        </p:nvCxnSpPr>
        <p:spPr>
          <a:xfrm flipH="1">
            <a:off x="6627812" y="4267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60F13-FC13-48C1-B4A2-48BBC8940B50}"/>
              </a:ext>
            </a:extLst>
          </p:cNvPr>
          <p:cNvSpPr txBox="1"/>
          <p:nvPr/>
        </p:nvSpPr>
        <p:spPr>
          <a:xfrm>
            <a:off x="4494212" y="339008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valid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FC7B4-7EBB-4225-936D-8CAB458DDAFA}"/>
              </a:ext>
            </a:extLst>
          </p:cNvPr>
          <p:cNvCxnSpPr>
            <a:cxnSpLocks/>
          </p:cNvCxnSpPr>
          <p:nvPr/>
        </p:nvCxnSpPr>
        <p:spPr>
          <a:xfrm flipH="1">
            <a:off x="3732212" y="3609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D101-3EE7-4FA2-ACDB-FB704094758E}"/>
              </a:ext>
            </a:extLst>
          </p:cNvPr>
          <p:cNvSpPr/>
          <p:nvPr/>
        </p:nvSpPr>
        <p:spPr>
          <a:xfrm>
            <a:off x="1598612" y="3453218"/>
            <a:ext cx="19050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26670B-1361-4601-9532-E04DEC5F5629}"/>
              </a:ext>
            </a:extLst>
          </p:cNvPr>
          <p:cNvSpPr/>
          <p:nvPr/>
        </p:nvSpPr>
        <p:spPr>
          <a:xfrm>
            <a:off x="3759500" y="4092225"/>
            <a:ext cx="1877712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0"/>
    </mc:Choice>
    <mc:Fallback xmlns="">
      <p:transition spd="slow" advTm="175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576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927704"/>
          </a:xfrm>
        </p:spPr>
        <p:txBody>
          <a:bodyPr/>
          <a:lstStyle/>
          <a:p>
            <a:r>
              <a:rPr lang="en-US" dirty="0"/>
              <a:t>With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990600"/>
          </a:xfrm>
        </p:spPr>
        <p:txBody>
          <a:bodyPr/>
          <a:lstStyle/>
          <a:p>
            <a:r>
              <a:rPr lang="en-US" dirty="0"/>
              <a:t>With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DCBD3-7787-49C2-9619-28ED5CF4B657}"/>
              </a:ext>
            </a:extLst>
          </p:cNvPr>
          <p:cNvSpPr txBox="1"/>
          <p:nvPr/>
        </p:nvSpPr>
        <p:spPr>
          <a:xfrm>
            <a:off x="196116" y="2057400"/>
            <a:ext cx="5007861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73F53-F99B-491C-B165-9741A8825113}"/>
              </a:ext>
            </a:extLst>
          </p:cNvPr>
          <p:cNvSpPr txBox="1"/>
          <p:nvPr/>
        </p:nvSpPr>
        <p:spPr>
          <a:xfrm>
            <a:off x="5765827" y="2443338"/>
            <a:ext cx="6195985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7B7DC-FAEC-49FA-82BB-6C04E0E47BC4}"/>
              </a:ext>
            </a:extLst>
          </p:cNvPr>
          <p:cNvSpPr txBox="1"/>
          <p:nvPr/>
        </p:nvSpPr>
        <p:spPr>
          <a:xfrm>
            <a:off x="2620108" y="2068471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49B1D5-1705-42EF-958B-3E0921020101}"/>
              </a:ext>
            </a:extLst>
          </p:cNvPr>
          <p:cNvCxnSpPr>
            <a:cxnSpLocks/>
          </p:cNvCxnSpPr>
          <p:nvPr/>
        </p:nvCxnSpPr>
        <p:spPr>
          <a:xfrm flipH="1">
            <a:off x="1903412" y="229930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C9703C-9084-4515-9997-7F7A6019186C}"/>
              </a:ext>
            </a:extLst>
          </p:cNvPr>
          <p:cNvSpPr txBox="1"/>
          <p:nvPr/>
        </p:nvSpPr>
        <p:spPr>
          <a:xfrm>
            <a:off x="3610032" y="3245609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FBEF0-838D-4A2D-AF5A-B387CE63374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17812" y="3245609"/>
            <a:ext cx="79222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6F339-5912-4C99-804F-B2F6319677BD}"/>
              </a:ext>
            </a:extLst>
          </p:cNvPr>
          <p:cNvSpPr txBox="1"/>
          <p:nvPr/>
        </p:nvSpPr>
        <p:spPr>
          <a:xfrm>
            <a:off x="3089147" y="415777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1B03E-7AB8-4442-A05C-D9F62779A3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293812" y="4267200"/>
            <a:ext cx="1795335" cy="121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7B776-196D-4179-A2D5-4D6D5D45345C}"/>
              </a:ext>
            </a:extLst>
          </p:cNvPr>
          <p:cNvSpPr txBox="1"/>
          <p:nvPr/>
        </p:nvSpPr>
        <p:spPr>
          <a:xfrm>
            <a:off x="7382095" y="1981200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E36E2-98C4-4A64-9EEA-16E594D654E4}"/>
              </a:ext>
            </a:extLst>
          </p:cNvPr>
          <p:cNvCxnSpPr>
            <a:cxnSpLocks/>
          </p:cNvCxnSpPr>
          <p:nvPr/>
        </p:nvCxnSpPr>
        <p:spPr>
          <a:xfrm flipH="1">
            <a:off x="7694612" y="2362200"/>
            <a:ext cx="304799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8D4CA2-C2A8-41DA-9A68-9D3D727C4F12}"/>
              </a:ext>
            </a:extLst>
          </p:cNvPr>
          <p:cNvSpPr txBox="1"/>
          <p:nvPr/>
        </p:nvSpPr>
        <p:spPr>
          <a:xfrm>
            <a:off x="8897266" y="1981200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76601-96E2-4208-8CB4-04D21F7A3700}"/>
              </a:ext>
            </a:extLst>
          </p:cNvPr>
          <p:cNvCxnSpPr>
            <a:cxnSpLocks/>
          </p:cNvCxnSpPr>
          <p:nvPr/>
        </p:nvCxnSpPr>
        <p:spPr>
          <a:xfrm flipH="1">
            <a:off x="8722717" y="2362200"/>
            <a:ext cx="356182" cy="542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0E03C0-5610-4A7C-9219-A3DCD08D7F68}"/>
              </a:ext>
            </a:extLst>
          </p:cNvPr>
          <p:cNvSpPr txBox="1"/>
          <p:nvPr/>
        </p:nvSpPr>
        <p:spPr>
          <a:xfrm>
            <a:off x="10209212" y="370727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B47CA2-503A-40E3-A5AD-10A0268A6AD3}"/>
              </a:ext>
            </a:extLst>
          </p:cNvPr>
          <p:cNvCxnSpPr>
            <a:cxnSpLocks/>
          </p:cNvCxnSpPr>
          <p:nvPr/>
        </p:nvCxnSpPr>
        <p:spPr>
          <a:xfrm flipV="1">
            <a:off x="11045612" y="3245609"/>
            <a:ext cx="306600" cy="560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Arrays with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98635"/>
          </a:xfrm>
        </p:spPr>
        <p:txBody>
          <a:bodyPr/>
          <a:lstStyle/>
          <a:p>
            <a:r>
              <a:rPr lang="en-US" dirty="0"/>
              <a:t>User-provided array size doesn’t change the loop condition</a:t>
            </a:r>
          </a:p>
          <a:p>
            <a:r>
              <a:rPr lang="en-US" dirty="0"/>
              <a:t>What if we want to add user-input validation?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33DE8-D886-447A-AD46-15014DBDA63E}"/>
              </a:ext>
            </a:extLst>
          </p:cNvPr>
          <p:cNvSpPr txBox="1"/>
          <p:nvPr/>
        </p:nvSpPr>
        <p:spPr>
          <a:xfrm>
            <a:off x="1408112" y="2970235"/>
            <a:ext cx="9372600" cy="31559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homework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double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the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07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Nested While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F8A7-0B3B-4815-AD60-93094608CB81}"/>
              </a:ext>
            </a:extLst>
          </p:cNvPr>
          <p:cNvSpPr txBox="1"/>
          <p:nvPr/>
        </p:nvSpPr>
        <p:spPr>
          <a:xfrm>
            <a:off x="379412" y="1426480"/>
            <a:ext cx="11125200" cy="4699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homework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double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do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the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20001-29D5-4F07-8A29-152785F9C9CF}"/>
              </a:ext>
            </a:extLst>
          </p:cNvPr>
          <p:cNvSpPr txBox="1"/>
          <p:nvPr/>
        </p:nvSpPr>
        <p:spPr>
          <a:xfrm>
            <a:off x="8380412" y="182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/>
              <a:t> loop here won’t fit on the slide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B002BB-6EB5-4A51-8509-7F7F2E9A252E}"/>
              </a:ext>
            </a:extLst>
          </p:cNvPr>
          <p:cNvCxnSpPr/>
          <p:nvPr/>
        </p:nvCxnSpPr>
        <p:spPr>
          <a:xfrm flipH="1">
            <a:off x="7542212" y="2057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A76B4E9-9978-4872-85C1-37F43E7A75DB}"/>
              </a:ext>
            </a:extLst>
          </p:cNvPr>
          <p:cNvSpPr/>
          <p:nvPr/>
        </p:nvSpPr>
        <p:spPr>
          <a:xfrm>
            <a:off x="1979612" y="5340818"/>
            <a:ext cx="4800600" cy="3354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8BD-D5ED-4775-B784-80F2B87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with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3673-310B-45AC-9F49-D0BF6C19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16316"/>
          </a:xfrm>
        </p:spPr>
        <p:txBody>
          <a:bodyPr/>
          <a:lstStyle/>
          <a:p>
            <a:r>
              <a:rPr lang="en-US" dirty="0"/>
              <a:t>Notice a pattern in counter-controlled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7E945-DA7A-4F00-98D7-5B35130C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12EDA-33D8-4ECC-81F7-B8C99AC5786B}"/>
              </a:ext>
            </a:extLst>
          </p:cNvPr>
          <p:cNvSpPr txBox="1"/>
          <p:nvPr/>
        </p:nvSpPr>
        <p:spPr>
          <a:xfrm>
            <a:off x="379412" y="2671465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A845B-BC05-4565-BB67-F5F20244CFE4}"/>
              </a:ext>
            </a:extLst>
          </p:cNvPr>
          <p:cNvSpPr txBox="1"/>
          <p:nvPr/>
        </p:nvSpPr>
        <p:spPr>
          <a:xfrm>
            <a:off x="1370012" y="2093267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9C48-67B5-4801-929B-E94820E9E1B2}"/>
              </a:ext>
            </a:extLst>
          </p:cNvPr>
          <p:cNvSpPr txBox="1"/>
          <p:nvPr/>
        </p:nvSpPr>
        <p:spPr>
          <a:xfrm>
            <a:off x="1740031" y="4267200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8CEE-B3B9-448A-B9BC-A39BAA0ED50D}"/>
              </a:ext>
            </a:extLst>
          </p:cNvPr>
          <p:cNvSpPr txBox="1"/>
          <p:nvPr/>
        </p:nvSpPr>
        <p:spPr>
          <a:xfrm>
            <a:off x="3046412" y="263132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7543F-3E5A-4C77-AEF8-00577B362156}"/>
              </a:ext>
            </a:extLst>
          </p:cNvPr>
          <p:cNvCxnSpPr/>
          <p:nvPr/>
        </p:nvCxnSpPr>
        <p:spPr>
          <a:xfrm flipH="1">
            <a:off x="1370012" y="2508218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5A094-EF2D-4214-B06D-92A65DDDCDBC}"/>
              </a:ext>
            </a:extLst>
          </p:cNvPr>
          <p:cNvCxnSpPr/>
          <p:nvPr/>
        </p:nvCxnSpPr>
        <p:spPr>
          <a:xfrm flipH="1">
            <a:off x="2513012" y="3025623"/>
            <a:ext cx="533400" cy="20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21433-0F26-4B78-99FC-8E72C85EEC5E}"/>
              </a:ext>
            </a:extLst>
          </p:cNvPr>
          <p:cNvCxnSpPr/>
          <p:nvPr/>
        </p:nvCxnSpPr>
        <p:spPr>
          <a:xfrm flipH="1" flipV="1">
            <a:off x="1446212" y="4419600"/>
            <a:ext cx="29381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3CCCD-AAD8-4A4E-91D7-7A8507004487}"/>
              </a:ext>
            </a:extLst>
          </p:cNvPr>
          <p:cNvSpPr txBox="1"/>
          <p:nvPr/>
        </p:nvSpPr>
        <p:spPr>
          <a:xfrm>
            <a:off x="5332412" y="2670456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 &lt;=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num;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228E3-3140-48FE-8A94-6EE3F19EB9B2}"/>
              </a:ext>
            </a:extLst>
          </p:cNvPr>
          <p:cNvSpPr txBox="1"/>
          <p:nvPr/>
        </p:nvSpPr>
        <p:spPr>
          <a:xfrm>
            <a:off x="6553156" y="2059473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F98843-A690-4FFA-B713-8B6C0C930F39}"/>
              </a:ext>
            </a:extLst>
          </p:cNvPr>
          <p:cNvCxnSpPr/>
          <p:nvPr/>
        </p:nvCxnSpPr>
        <p:spPr>
          <a:xfrm flipH="1">
            <a:off x="6553156" y="2474424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1DA3CB-B0DA-4882-A870-DE179A745C06}"/>
              </a:ext>
            </a:extLst>
          </p:cNvPr>
          <p:cNvSpPr txBox="1"/>
          <p:nvPr/>
        </p:nvSpPr>
        <p:spPr>
          <a:xfrm>
            <a:off x="8990012" y="3003678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9661FC-F7CE-4A01-8050-F800D2C8B86F}"/>
              </a:ext>
            </a:extLst>
          </p:cNvPr>
          <p:cNvCxnSpPr>
            <a:cxnSpLocks/>
          </p:cNvCxnSpPr>
          <p:nvPr/>
        </p:nvCxnSpPr>
        <p:spPr>
          <a:xfrm flipH="1">
            <a:off x="7999412" y="3276600"/>
            <a:ext cx="990600" cy="7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4D8F84-5415-4DC8-8881-ABE6DCCE2172}"/>
              </a:ext>
            </a:extLst>
          </p:cNvPr>
          <p:cNvSpPr txBox="1"/>
          <p:nvPr/>
        </p:nvSpPr>
        <p:spPr>
          <a:xfrm>
            <a:off x="7999413" y="4059492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EE6D3-A731-4458-B81D-482112DBBAE9}"/>
              </a:ext>
            </a:extLst>
          </p:cNvPr>
          <p:cNvCxnSpPr>
            <a:cxnSpLocks/>
          </p:cNvCxnSpPr>
          <p:nvPr/>
        </p:nvCxnSpPr>
        <p:spPr>
          <a:xfrm flipH="1">
            <a:off x="6780212" y="4343400"/>
            <a:ext cx="1219201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8"/>
    </mc:Choice>
    <mc:Fallback xmlns="">
      <p:transition spd="slow" advTm="822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082-109B-4FBC-9C22-FDA64B2B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Loops: Shorthand for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1924-AC4A-49D5-B44E-D46A7C60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combines initialization, increment, and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statements in 1 line, separated by semicolons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2C91-EE78-4EF4-9AEB-F2E9494E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09D2-F90D-4088-9170-5A301663E079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757E-513E-4177-90D3-51EC69D278FC}"/>
              </a:ext>
            </a:extLst>
          </p:cNvPr>
          <p:cNvSpPr txBox="1"/>
          <p:nvPr/>
        </p:nvSpPr>
        <p:spPr>
          <a:xfrm>
            <a:off x="6932612" y="2859732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1597CD-8DBA-4678-9288-0DBBA6A77599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FAAB-D8A4-49C7-AA21-50AC7AC9C488}"/>
              </a:ext>
            </a:extLst>
          </p:cNvPr>
          <p:cNvSpPr txBox="1"/>
          <p:nvPr/>
        </p:nvSpPr>
        <p:spPr>
          <a:xfrm>
            <a:off x="5065689" y="208949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E033A-4826-43BE-BB8A-6B02597BD734}"/>
              </a:ext>
            </a:extLst>
          </p:cNvPr>
          <p:cNvCxnSpPr>
            <a:cxnSpLocks/>
          </p:cNvCxnSpPr>
          <p:nvPr/>
        </p:nvCxnSpPr>
        <p:spPr>
          <a:xfrm>
            <a:off x="7161214" y="2521964"/>
            <a:ext cx="685800" cy="38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6F6B3-C306-4282-B159-73F7F458776F}"/>
              </a:ext>
            </a:extLst>
          </p:cNvPr>
          <p:cNvSpPr txBox="1"/>
          <p:nvPr/>
        </p:nvSpPr>
        <p:spPr>
          <a:xfrm>
            <a:off x="7790518" y="206114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7F2A4-D2D8-4741-9C45-356D21080780}"/>
              </a:ext>
            </a:extLst>
          </p:cNvPr>
          <p:cNvCxnSpPr>
            <a:cxnSpLocks/>
          </p:cNvCxnSpPr>
          <p:nvPr/>
        </p:nvCxnSpPr>
        <p:spPr>
          <a:xfrm>
            <a:off x="9066212" y="2477192"/>
            <a:ext cx="381001" cy="427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85721E-81D6-4457-96A6-0FB0A4637E6E}"/>
              </a:ext>
            </a:extLst>
          </p:cNvPr>
          <p:cNvSpPr txBox="1"/>
          <p:nvPr/>
        </p:nvSpPr>
        <p:spPr>
          <a:xfrm>
            <a:off x="10345035" y="20574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2913E-3B98-4423-89E6-D5110CC41C9F}"/>
              </a:ext>
            </a:extLst>
          </p:cNvPr>
          <p:cNvCxnSpPr>
            <a:cxnSpLocks/>
          </p:cNvCxnSpPr>
          <p:nvPr/>
        </p:nvCxnSpPr>
        <p:spPr>
          <a:xfrm flipH="1">
            <a:off x="10818812" y="2473126"/>
            <a:ext cx="133340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01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59"/>
    </mc:Choice>
    <mc:Fallback xmlns="">
      <p:transition spd="slow" advTm="9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3E-E6CA-4E0D-8A71-AEE4B8A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4D4-5871-41BE-BF99-A70C4BDD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statement: Executed once when loop starts</a:t>
            </a:r>
          </a:p>
          <a:p>
            <a:r>
              <a:rPr lang="en-US" dirty="0"/>
              <a:t>Condition statement: Loop continues if true, stops if false</a:t>
            </a:r>
          </a:p>
          <a:p>
            <a:pPr lvl="1"/>
            <a:r>
              <a:rPr lang="en-US" dirty="0"/>
              <a:t>Evaluated </a:t>
            </a:r>
            <a:r>
              <a:rPr lang="en-US" b="1" dirty="0"/>
              <a:t>before </a:t>
            </a:r>
            <a:r>
              <a:rPr lang="en-US" dirty="0"/>
              <a:t>executing loop body, like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Update statement: Executed every time loop body </a:t>
            </a:r>
            <a:r>
              <a:rPr lang="en-US" b="1" dirty="0"/>
              <a:t>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570B-55CE-4F5A-811D-8DBB2377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F58C-8721-40F0-9006-B3FA7D26E3D1}"/>
              </a:ext>
            </a:extLst>
          </p:cNvPr>
          <p:cNvSpPr txBox="1"/>
          <p:nvPr/>
        </p:nvSpPr>
        <p:spPr>
          <a:xfrm>
            <a:off x="2589212" y="1464858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(&lt;initialization&gt;; &lt;condition&gt;; &lt;update&gt;)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42"/>
    </mc:Choice>
    <mc:Fallback xmlns="">
      <p:transition spd="slow" advTm="1065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33BA-D25F-4A9E-A102-5730308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DA51-8306-4166-8FB0-AEE82D8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810999" cy="4754564"/>
          </a:xfrm>
        </p:spPr>
        <p:txBody>
          <a:bodyPr/>
          <a:lstStyle/>
          <a:p>
            <a:r>
              <a:rPr lang="en-US" dirty="0"/>
              <a:t>First, create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and initialize to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/>
              <a:t>Evaluate condition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</a:t>
            </a:r>
          </a:p>
          <a:p>
            <a:pPr lvl="1"/>
            <a:r>
              <a:rPr lang="en-US" dirty="0"/>
              <a:t>True, so execute loop body</a:t>
            </a:r>
          </a:p>
          <a:p>
            <a:r>
              <a:rPr lang="en-US" dirty="0"/>
              <a:t>At end of loop body, execute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  <a:p>
            <a:r>
              <a:rPr lang="en-US" dirty="0"/>
              <a:t>Return to beginning and evaluate </a:t>
            </a:r>
            <a:br>
              <a:rPr lang="en-US" dirty="0"/>
            </a:br>
            <a:r>
              <a:rPr lang="en-US" dirty="0"/>
              <a:t>condition again</a:t>
            </a:r>
          </a:p>
          <a:p>
            <a:r>
              <a:rPr lang="en-US" dirty="0"/>
              <a:t>Last iteration: “9” is printed, then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increments to 10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i &lt; 10</a:t>
            </a:r>
            <a:r>
              <a:rPr lang="en-US" dirty="0"/>
              <a:t> is false, so skip loop body and print “Done”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A4887-4D88-4987-8F17-F8E9DF3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9B82-D561-4A89-BCDF-9265D6639476}"/>
              </a:ext>
            </a:extLst>
          </p:cNvPr>
          <p:cNvSpPr txBox="1"/>
          <p:nvPr/>
        </p:nvSpPr>
        <p:spPr>
          <a:xfrm>
            <a:off x="7237412" y="2438023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6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75"/>
    </mc:Choice>
    <mc:Fallback xmlns="">
      <p:transition spd="slow" advTm="115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b="1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487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5CE3-D0AA-4075-8BAD-A42DC4CE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92F-5948-4CC6-B0D1-24071CD8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has scope </a:t>
            </a:r>
            <a:r>
              <a:rPr lang="en-US" i="1" dirty="0"/>
              <a:t>inside</a:t>
            </a:r>
            <a:r>
              <a:rPr lang="en-US" dirty="0"/>
              <a:t> that loop’s body</a:t>
            </a:r>
          </a:p>
          <a:p>
            <a:r>
              <a:rPr lang="en-US" dirty="0"/>
              <a:t>Cannot be used after loop 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17BC-1F06-4473-8005-84847AB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5631F-B3B1-4D34-A7D4-4161C7928517}"/>
              </a:ext>
            </a:extLst>
          </p:cNvPr>
          <p:cNvSpPr txBox="1"/>
          <p:nvPr/>
        </p:nvSpPr>
        <p:spPr>
          <a:xfrm>
            <a:off x="836612" y="2801922"/>
            <a:ext cx="9753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03D73-BE10-47CF-8560-DBD142A1219E}"/>
              </a:ext>
            </a:extLst>
          </p:cNvPr>
          <p:cNvSpPr txBox="1"/>
          <p:nvPr/>
        </p:nvSpPr>
        <p:spPr>
          <a:xfrm>
            <a:off x="3732212" y="3582494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declared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5969B-DE78-4119-B642-1067B2F3826C}"/>
              </a:ext>
            </a:extLst>
          </p:cNvPr>
          <p:cNvCxnSpPr/>
          <p:nvPr/>
        </p:nvCxnSpPr>
        <p:spPr>
          <a:xfrm flipH="1">
            <a:off x="1293812" y="3811094"/>
            <a:ext cx="2438400" cy="17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9E85E-FE3A-4CA7-BECB-9148A68E24C8}"/>
              </a:ext>
            </a:extLst>
          </p:cNvPr>
          <p:cNvSpPr txBox="1"/>
          <p:nvPr/>
        </p:nvSpPr>
        <p:spPr>
          <a:xfrm>
            <a:off x="6704012" y="5486400"/>
            <a:ext cx="343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No variable named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in scope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62721-09F7-4992-9CA5-063E72707E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419157" y="5105402"/>
            <a:ext cx="875655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37"/>
    </mc:Choice>
    <mc:Fallback xmlns="">
      <p:transition spd="slow" advTm="1007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180-7BB6-41FF-A553-2F8300C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Counter After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16CF-C42D-4131-AAF5-66399440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30322"/>
          </a:xfrm>
        </p:spPr>
        <p:txBody>
          <a:bodyPr/>
          <a:lstStyle/>
          <a:p>
            <a:r>
              <a:rPr lang="en-US" dirty="0"/>
              <a:t>Solution: Declare counter before loop, outside body</a:t>
            </a:r>
          </a:p>
          <a:p>
            <a:r>
              <a:rPr lang="en-US" dirty="0"/>
              <a:t>Loop initialization must assign to it, not declare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05A91-A2B2-4117-AC8C-F75833BD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D564-568E-4C49-8964-E853D11D35A0}"/>
              </a:ext>
            </a:extLst>
          </p:cNvPr>
          <p:cNvSpPr txBox="1"/>
          <p:nvPr/>
        </p:nvSpPr>
        <p:spPr>
          <a:xfrm>
            <a:off x="836612" y="2801922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DE20-25EA-4EDF-BBA8-1257C1D0FCA3}"/>
              </a:ext>
            </a:extLst>
          </p:cNvPr>
          <p:cNvSpPr txBox="1"/>
          <p:nvPr/>
        </p:nvSpPr>
        <p:spPr>
          <a:xfrm>
            <a:off x="3732212" y="2801922"/>
            <a:ext cx="514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declaration determines scope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A03BE7-B94C-4755-93C9-550BC7C91FA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13012" y="3032755"/>
            <a:ext cx="1219200" cy="39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81E08-9E29-4B3D-8694-C32D3FC0C6AD}"/>
              </a:ext>
            </a:extLst>
          </p:cNvPr>
          <p:cNvSpPr txBox="1"/>
          <p:nvPr/>
        </p:nvSpPr>
        <p:spPr>
          <a:xfrm>
            <a:off x="4189412" y="417335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don’t create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067897-EE4B-48FF-B558-7CE2023BD4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60612" y="3962400"/>
            <a:ext cx="1828800" cy="4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3634A-9F1F-4471-B7FD-42B170CD87C4}"/>
              </a:ext>
            </a:extLst>
          </p:cNvPr>
          <p:cNvSpPr txBox="1"/>
          <p:nvPr/>
        </p:nvSpPr>
        <p:spPr>
          <a:xfrm>
            <a:off x="6551613" y="586128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still in scope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5F5B5-C29C-4F5D-A4C7-B8A24CFFE60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037513" y="5480286"/>
            <a:ext cx="1104899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20"/>
    </mc:Choice>
    <mc:Fallback xmlns="">
      <p:transition spd="slow" advTm="667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.5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33999</TotalTime>
  <Words>1792</Words>
  <Application>Microsoft Office PowerPoint</Application>
  <PresentationFormat>Custom</PresentationFormat>
  <Paragraphs>334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For Loops</vt:lpstr>
      <vt:lpstr>Outline</vt:lpstr>
      <vt:lpstr>While Loops with Counters</vt:lpstr>
      <vt:lpstr>For Loops: Shorthand for Counters</vt:lpstr>
      <vt:lpstr>Details of the 3 Parts</vt:lpstr>
      <vt:lpstr>For Loop Operation</vt:lpstr>
      <vt:lpstr>Outline</vt:lpstr>
      <vt:lpstr>Variable Scope in for Loops</vt:lpstr>
      <vt:lpstr>Using the Counter After the Loop</vt:lpstr>
      <vt:lpstr>Pitfall: Re-declaring a Variable</vt:lpstr>
      <vt:lpstr>Pitfall: Re-declaring a Variable</vt:lpstr>
      <vt:lpstr>Does This Work?</vt:lpstr>
      <vt:lpstr>From While to For</vt:lpstr>
      <vt:lpstr>Outline</vt:lpstr>
      <vt:lpstr>Conditions with Variables</vt:lpstr>
      <vt:lpstr>Update Can Be Other Operations</vt:lpstr>
      <vt:lpstr>Loops and Other Conditions</vt:lpstr>
      <vt:lpstr>Nesting Loops</vt:lpstr>
      <vt:lpstr>Combining While and For</vt:lpstr>
      <vt:lpstr>Combining While and For</vt:lpstr>
      <vt:lpstr>Outline</vt:lpstr>
      <vt:lpstr>Iterating Over Arrays</vt:lpstr>
      <vt:lpstr>Filling Arrays with For Loops</vt:lpstr>
      <vt:lpstr>For Loop with Nested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Edward Tremel</dc:creator>
  <cp:lastModifiedBy>Tremel, Edward</cp:lastModifiedBy>
  <cp:revision>529</cp:revision>
  <dcterms:created xsi:type="dcterms:W3CDTF">2020-06-08T19:15:40Z</dcterms:created>
  <dcterms:modified xsi:type="dcterms:W3CDTF">2021-11-16T02:10:23Z</dcterms:modified>
</cp:coreProperties>
</file>