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9" r:id="rId3"/>
    <p:sldId id="351" r:id="rId4"/>
    <p:sldId id="355" r:id="rId5"/>
    <p:sldId id="356" r:id="rId6"/>
    <p:sldId id="352" r:id="rId7"/>
    <p:sldId id="357" r:id="rId8"/>
    <p:sldId id="360" r:id="rId9"/>
    <p:sldId id="350" r:id="rId10"/>
    <p:sldId id="341" r:id="rId11"/>
    <p:sldId id="362" r:id="rId12"/>
    <p:sldId id="359" r:id="rId13"/>
    <p:sldId id="342" r:id="rId14"/>
    <p:sldId id="361" r:id="rId15"/>
    <p:sldId id="343" r:id="rId16"/>
    <p:sldId id="344" r:id="rId17"/>
    <p:sldId id="345" r:id="rId18"/>
    <p:sldId id="354" r:id="rId19"/>
    <p:sldId id="346" r:id="rId20"/>
    <p:sldId id="347" r:id="rId21"/>
    <p:sldId id="358" r:id="rId22"/>
    <p:sldId id="348" r:id="rId23"/>
    <p:sldId id="366" r:id="rId24"/>
    <p:sldId id="367" r:id="rId25"/>
    <p:sldId id="364" r:id="rId26"/>
    <p:sldId id="368" r:id="rId27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99CCFF"/>
    <a:srgbClr val="FF5050"/>
    <a:srgbClr val="99CC00"/>
    <a:srgbClr val="CC9900"/>
    <a:srgbClr val="E7EBF5"/>
    <a:srgbClr val="66FFCC"/>
    <a:srgbClr val="9900FF"/>
    <a:srgbClr val="CCD5EA"/>
    <a:srgbClr val="085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88" d="100"/>
          <a:sy n="88" d="100"/>
        </p:scale>
        <p:origin x="54" y="66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wrong</a:t>
            </a:r>
            <a:r>
              <a:rPr lang="en-US" baseline="0" dirty="0" smtClean="0"/>
              <a:t> with this loop? What do we need to do to fix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3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 err="1" smtClean="0"/>
              <a:t>Foreach</a:t>
            </a:r>
            <a:r>
              <a:rPr lang="en-US" sz="6400" dirty="0" smtClean="0"/>
              <a:t>, </a:t>
            </a:r>
            <a:r>
              <a:rPr lang="en-US" sz="6400" dirty="0"/>
              <a:t>Break and Continue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dirty="0" smtClean="0"/>
              <a:t>Spring/Fall 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15"/>
    </mc:Choice>
    <mc:Fallback xmlns="">
      <p:transition spd="slow" advTm="1831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FEB6-E173-4BF8-A120-D59CD005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Loop Shortcut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D043D-D713-419B-A7AE-782FD3758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over arrays all look the same: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r>
              <a:rPr lang="en-US" dirty="0"/>
              <a:t>If you only need to </a:t>
            </a:r>
            <a:r>
              <a:rPr lang="en-US" b="1" dirty="0"/>
              <a:t>read</a:t>
            </a:r>
            <a:r>
              <a:rPr lang="en-US" dirty="0"/>
              <a:t> the array entries, a shorter form: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44672-9BDE-4A0B-82AA-04FB7D63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F7E0-45D6-4F1F-B321-45C6A05C9416}"/>
              </a:ext>
            </a:extLst>
          </p:cNvPr>
          <p:cNvSpPr txBox="1"/>
          <p:nvPr/>
        </p:nvSpPr>
        <p:spPr>
          <a:xfrm>
            <a:off x="2970212" y="2057400"/>
            <a:ext cx="6248400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myArray.Length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&lt;do something with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]&gt;;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CCBB0-0D39-470A-AF12-B7D45534FD77}"/>
              </a:ext>
            </a:extLst>
          </p:cNvPr>
          <p:cNvSpPr txBox="1"/>
          <p:nvPr/>
        </p:nvSpPr>
        <p:spPr>
          <a:xfrm>
            <a:off x="3191966" y="4189750"/>
            <a:ext cx="5804891" cy="199811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sum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foreach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grade </a:t>
            </a:r>
            <a:r>
              <a:rPr lang="en-US" dirty="0"/>
              <a:t>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sum += grade;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FBC13-4BD5-4904-8D0D-30AC4ED0F752}"/>
              </a:ext>
            </a:extLst>
          </p:cNvPr>
          <p:cNvSpPr txBox="1"/>
          <p:nvPr/>
        </p:nvSpPr>
        <p:spPr>
          <a:xfrm>
            <a:off x="9066643" y="4145444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array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11BD3D-8BBB-435A-8A50-F7ECEB8E2815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456612" y="4376277"/>
            <a:ext cx="610031" cy="270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A13094-611C-4A01-979D-A881314387DD}"/>
              </a:ext>
            </a:extLst>
          </p:cNvPr>
          <p:cNvSpPr txBox="1"/>
          <p:nvPr/>
        </p:nvSpPr>
        <p:spPr>
          <a:xfrm>
            <a:off x="6565637" y="5076542"/>
            <a:ext cx="469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to hold each value in array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4C5BFA-DE60-464C-88BF-FAFE3893E5E1}"/>
              </a:ext>
            </a:extLst>
          </p:cNvPr>
          <p:cNvCxnSpPr>
            <a:cxnSpLocks/>
          </p:cNvCxnSpPr>
          <p:nvPr/>
        </p:nvCxnSpPr>
        <p:spPr>
          <a:xfrm flipH="1" flipV="1">
            <a:off x="5873074" y="4958019"/>
            <a:ext cx="692564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9B8109-65E6-4AC5-BEAE-0AAD384BA215}"/>
              </a:ext>
            </a:extLst>
          </p:cNvPr>
          <p:cNvSpPr txBox="1"/>
          <p:nvPr/>
        </p:nvSpPr>
        <p:spPr>
          <a:xfrm>
            <a:off x="5889276" y="5755888"/>
            <a:ext cx="4869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</a:t>
            </a:r>
            <a:r>
              <a:rPr lang="en-US" dirty="0" err="1">
                <a:latin typeface="Consolas" panose="020B0609020204030204" pitchFamily="49" charset="0"/>
              </a:rPr>
              <a:t>homeworkGrades</a:t>
            </a:r>
            <a:r>
              <a:rPr lang="en-US" dirty="0">
                <a:latin typeface="Consolas" panose="020B0609020204030204" pitchFamily="49" charset="0"/>
              </a:rPr>
              <a:t>[0]</a:t>
            </a:r>
            <a:r>
              <a:rPr lang="en-US" dirty="0"/>
              <a:t>, then </a:t>
            </a:r>
            <a:r>
              <a:rPr lang="en-US" dirty="0" err="1">
                <a:latin typeface="Consolas" panose="020B0609020204030204" pitchFamily="49" charset="0"/>
              </a:rPr>
              <a:t>homeworkGrades</a:t>
            </a:r>
            <a:r>
              <a:rPr lang="en-US" dirty="0">
                <a:latin typeface="Consolas" panose="020B0609020204030204" pitchFamily="49" charset="0"/>
              </a:rPr>
              <a:t>[1]</a:t>
            </a:r>
            <a:r>
              <a:rPr lang="en-US" dirty="0"/>
              <a:t>, etc.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9A62FD-7550-4C08-9C9C-069727B98DB1}"/>
              </a:ext>
            </a:extLst>
          </p:cNvPr>
          <p:cNvCxnSpPr>
            <a:cxnSpLocks/>
          </p:cNvCxnSpPr>
          <p:nvPr/>
        </p:nvCxnSpPr>
        <p:spPr>
          <a:xfrm flipH="1" flipV="1">
            <a:off x="5332412" y="5739205"/>
            <a:ext cx="556864" cy="285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8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foreach</a:t>
            </a:r>
            <a:r>
              <a:rPr lang="en-US" dirty="0" smtClean="0"/>
              <a:t>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form: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Type of variable must match type of array element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F7E0-45D6-4F1F-B321-45C6A05C9416}"/>
              </a:ext>
            </a:extLst>
          </p:cNvPr>
          <p:cNvSpPr txBox="1"/>
          <p:nvPr/>
        </p:nvSpPr>
        <p:spPr>
          <a:xfrm>
            <a:off x="2055812" y="2057400"/>
            <a:ext cx="7010400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 smtClean="0"/>
              <a:t>foreach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/>
              <a:t>type</a:t>
            </a:r>
            <a:r>
              <a:rPr lang="en-US" dirty="0" smtClean="0">
                <a:solidFill>
                  <a:schemeClr val="tx1"/>
                </a:solidFill>
              </a:rPr>
              <a:t> &lt;</a:t>
            </a:r>
            <a:r>
              <a:rPr lang="en-US" dirty="0" err="1" smtClean="0">
                <a:solidFill>
                  <a:schemeClr val="tx1"/>
                </a:solidFill>
              </a:rPr>
              <a:t>variableName</a:t>
            </a:r>
            <a:r>
              <a:rPr lang="en-US" dirty="0" smtClean="0">
                <a:solidFill>
                  <a:schemeClr val="tx1"/>
                </a:solidFill>
              </a:rPr>
              <a:t>&gt; </a:t>
            </a:r>
            <a:r>
              <a:rPr lang="en-US" dirty="0" smtClean="0"/>
              <a:t>in</a:t>
            </a:r>
            <a:r>
              <a:rPr lang="en-US" dirty="0" smtClean="0">
                <a:solidFill>
                  <a:schemeClr val="tx1"/>
                </a:solidFill>
              </a:rPr>
              <a:t> &lt;</a:t>
            </a:r>
            <a:r>
              <a:rPr lang="en-US" dirty="0" err="1" smtClean="0">
                <a:solidFill>
                  <a:schemeClr val="tx1"/>
                </a:solidFill>
              </a:rPr>
              <a:t>arrayName</a:t>
            </a:r>
            <a:r>
              <a:rPr lang="en-US" dirty="0" smtClean="0">
                <a:solidFill>
                  <a:schemeClr val="tx1"/>
                </a:solidFill>
              </a:rPr>
              <a:t>&gt;)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&lt;do something with </a:t>
            </a:r>
            <a:r>
              <a:rPr lang="en-US" dirty="0" err="1" smtClean="0">
                <a:solidFill>
                  <a:schemeClr val="tx1"/>
                </a:solidFill>
              </a:rPr>
              <a:t>variableName</a:t>
            </a:r>
            <a:r>
              <a:rPr lang="en-US" dirty="0" smtClean="0">
                <a:solidFill>
                  <a:schemeClr val="tx1"/>
                </a:solidFill>
              </a:rPr>
              <a:t>&gt;;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19539-87AD-4FCD-BFA3-1C6DF26AB8FC}"/>
              </a:ext>
            </a:extLst>
          </p:cNvPr>
          <p:cNvSpPr txBox="1"/>
          <p:nvPr/>
        </p:nvSpPr>
        <p:spPr>
          <a:xfrm>
            <a:off x="1936795" y="4424449"/>
            <a:ext cx="8315234" cy="199811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days = {</a:t>
            </a:r>
            <a:r>
              <a:rPr lang="en-US" dirty="0">
                <a:solidFill>
                  <a:srgbClr val="FF5050"/>
                </a:solidFill>
              </a:rPr>
              <a:t>"Mon"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FF5050"/>
                </a:solidFill>
              </a:rPr>
              <a:t>"Tue"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FF5050"/>
                </a:solidFill>
              </a:rPr>
              <a:t>"Wed"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FF5050"/>
                </a:solidFill>
              </a:rPr>
              <a:t>"Thu"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FF5050"/>
                </a:solidFill>
              </a:rPr>
              <a:t>"Fri"</a:t>
            </a:r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pPr>
              <a:lnSpc>
                <a:spcPct val="114000"/>
              </a:lnSpc>
            </a:pPr>
            <a:r>
              <a:rPr lang="en-US" dirty="0"/>
              <a:t>foreach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day </a:t>
            </a:r>
            <a:r>
              <a:rPr lang="en-US" dirty="0"/>
              <a:t>in</a:t>
            </a:r>
            <a:r>
              <a:rPr lang="en-US" dirty="0">
                <a:solidFill>
                  <a:schemeClr val="tx1"/>
                </a:solidFill>
              </a:rPr>
              <a:t> days)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(day);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1376B4-CA88-48E2-BC11-6857C3D0269F}"/>
              </a:ext>
            </a:extLst>
          </p:cNvPr>
          <p:cNvSpPr/>
          <p:nvPr/>
        </p:nvSpPr>
        <p:spPr>
          <a:xfrm>
            <a:off x="1972766" y="4419599"/>
            <a:ext cx="997445" cy="50785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AAAAB5-02A7-4898-89A4-8C166BA381EB}"/>
              </a:ext>
            </a:extLst>
          </p:cNvPr>
          <p:cNvSpPr/>
          <p:nvPr/>
        </p:nvSpPr>
        <p:spPr>
          <a:xfrm>
            <a:off x="3198812" y="4825488"/>
            <a:ext cx="1066800" cy="50785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94612" y="2518279"/>
            <a:ext cx="4360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Scope of variable = body of loop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6094412" y="2438400"/>
            <a:ext cx="1600200" cy="310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47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Shorter “Find” Loop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A1F86-0559-42D7-A82D-F70EA5023858}"/>
              </a:ext>
            </a:extLst>
          </p:cNvPr>
          <p:cNvSpPr txBox="1"/>
          <p:nvPr/>
        </p:nvSpPr>
        <p:spPr>
          <a:xfrm>
            <a:off x="2436812" y="1676400"/>
            <a:ext cx="8305800" cy="44935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 smtClean="0"/>
              <a:t>foreach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target </a:t>
            </a:r>
            <a:r>
              <a:rPr lang="en-US" dirty="0" smtClean="0"/>
              <a:t>in</a:t>
            </a:r>
            <a:r>
              <a:rPr lang="en-US" dirty="0" smtClean="0">
                <a:solidFill>
                  <a:schemeClr val="tx1"/>
                </a:solidFill>
              </a:rPr>
              <a:t> targets)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bool</a:t>
            </a:r>
            <a:r>
              <a:rPr lang="en-US" dirty="0" smtClean="0">
                <a:solidFill>
                  <a:schemeClr val="tx1"/>
                </a:solidFill>
              </a:rPr>
              <a:t> found = </a:t>
            </a:r>
            <a:r>
              <a:rPr lang="en-US" dirty="0" smtClean="0"/>
              <a:t>false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/>
              <a:t>foreach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/>
              <a:t>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myNums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smtClean="0"/>
              <a:t>if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 == target)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found = </a:t>
            </a:r>
            <a:r>
              <a:rPr lang="en-US" dirty="0" smtClean="0"/>
              <a:t>true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}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if</a:t>
            </a:r>
            <a:r>
              <a:rPr lang="en-US" dirty="0" smtClean="0">
                <a:solidFill>
                  <a:schemeClr val="tx1"/>
                </a:solidFill>
              </a:rPr>
              <a:t>(found)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rgbClr val="66FFCC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5050"/>
                </a:solidFill>
              </a:rPr>
              <a:t>$"</a:t>
            </a:r>
            <a:r>
              <a:rPr lang="en-US" dirty="0" err="1" smtClean="0">
                <a:solidFill>
                  <a:srgbClr val="FF5050"/>
                </a:solidFill>
              </a:rPr>
              <a:t>myNums</a:t>
            </a:r>
            <a:r>
              <a:rPr lang="en-US" dirty="0" smtClean="0">
                <a:solidFill>
                  <a:srgbClr val="FF5050"/>
                </a:solidFill>
              </a:rPr>
              <a:t> </a:t>
            </a:r>
            <a:r>
              <a:rPr lang="en-US" dirty="0">
                <a:solidFill>
                  <a:srgbClr val="FF5050"/>
                </a:solidFill>
              </a:rPr>
              <a:t>contains </a:t>
            </a:r>
            <a:r>
              <a:rPr lang="en-US" dirty="0" smtClean="0">
                <a:solidFill>
                  <a:srgbClr val="99CCFF"/>
                </a:solidFill>
              </a:rPr>
              <a:t>{target}</a:t>
            </a:r>
            <a:r>
              <a:rPr lang="en-US" dirty="0" smtClean="0">
                <a:solidFill>
                  <a:srgbClr val="FF5050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smtClean="0"/>
              <a:t>  else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smtClean="0">
                <a:solidFill>
                  <a:srgbClr val="99CCFF"/>
                </a:solidFill>
              </a:rPr>
              <a:t>target} </a:t>
            </a:r>
            <a:r>
              <a:rPr lang="en-US" dirty="0">
                <a:solidFill>
                  <a:srgbClr val="FF5050"/>
                </a:solidFill>
              </a:rPr>
              <a:t>is not in </a:t>
            </a:r>
            <a:r>
              <a:rPr lang="en-US" dirty="0" err="1">
                <a:solidFill>
                  <a:srgbClr val="FF5050"/>
                </a:solidFill>
              </a:rPr>
              <a:t>myNums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6012" y="2171938"/>
            <a:ext cx="3986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need for variables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</a:rPr>
              <a:t>j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4824" y="3425007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Keeps the same value from </a:t>
            </a:r>
            <a:r>
              <a:rPr lang="en-US" dirty="0" smtClean="0">
                <a:latin typeface="Consolas" panose="020B0609020204030204" pitchFamily="49" charset="0"/>
              </a:rPr>
              <a:t>targets</a:t>
            </a:r>
            <a:r>
              <a:rPr lang="en-US" dirty="0" smtClean="0"/>
              <a:t> as </a:t>
            </a:r>
            <a:r>
              <a:rPr lang="en-US" dirty="0" err="1" smtClean="0">
                <a:latin typeface="Consolas" panose="020B0609020204030204" pitchFamily="49" charset="0"/>
              </a:rPr>
              <a:t>num</a:t>
            </a:r>
            <a:r>
              <a:rPr lang="en-US" dirty="0" smtClean="0"/>
              <a:t> changes with each iteration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133115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Scope = body of outer </a:t>
            </a:r>
            <a:r>
              <a:rPr lang="en-US" dirty="0" err="1" smtClean="0">
                <a:latin typeface="Consolas" panose="020B0609020204030204" pitchFamily="49" charset="0"/>
              </a:rPr>
              <a:t>foreach</a:t>
            </a:r>
            <a:r>
              <a:rPr lang="en-US" dirty="0" smtClean="0"/>
              <a:t> loop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60612" y="2069094"/>
            <a:ext cx="2057400" cy="461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 flipV="1">
            <a:off x="6778624" y="2093267"/>
            <a:ext cx="687388" cy="309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</p:cNvCxnSpPr>
          <p:nvPr/>
        </p:nvCxnSpPr>
        <p:spPr>
          <a:xfrm flipH="1">
            <a:off x="6854824" y="2402771"/>
            <a:ext cx="611188" cy="340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1"/>
          </p:cNvCxnSpPr>
          <p:nvPr/>
        </p:nvCxnSpPr>
        <p:spPr>
          <a:xfrm flipH="1" flipV="1">
            <a:off x="5484812" y="3733800"/>
            <a:ext cx="1370012" cy="106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22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5F76-7522-40A0-82C2-5683B0DB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foreach</a:t>
            </a:r>
            <a:r>
              <a:rPr lang="en-US" dirty="0"/>
              <a:t> </a:t>
            </a:r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17676-C19F-4A5D-BA52-701D0A28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be used to </a:t>
            </a:r>
            <a:r>
              <a:rPr lang="en-US" b="1" dirty="0"/>
              <a:t>change</a:t>
            </a:r>
            <a:r>
              <a:rPr lang="en-US" dirty="0"/>
              <a:t> values in array</a:t>
            </a:r>
          </a:p>
          <a:p>
            <a:endParaRPr lang="en-US" dirty="0"/>
          </a:p>
          <a:p>
            <a:endParaRPr lang="en-US" dirty="0"/>
          </a:p>
          <a:p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1B2F8-FA5B-4449-83FD-BF00EBDD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A23EE-A7B6-4FE4-B0B3-08804E57C7EB}"/>
              </a:ext>
            </a:extLst>
          </p:cNvPr>
          <p:cNvSpPr txBox="1"/>
          <p:nvPr/>
        </p:nvSpPr>
        <p:spPr>
          <a:xfrm>
            <a:off x="827178" y="2165713"/>
            <a:ext cx="8086633" cy="24079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[] </a:t>
            </a:r>
            <a:r>
              <a:rPr lang="en-US" dirty="0" err="1" smtClean="0">
                <a:solidFill>
                  <a:schemeClr val="tx1"/>
                </a:solidFill>
              </a:rPr>
              <a:t>homeworkGrades</a:t>
            </a:r>
            <a:r>
              <a:rPr lang="en-US" dirty="0" smtClean="0">
                <a:solidFill>
                  <a:schemeClr val="tx1"/>
                </a:solidFill>
              </a:rPr>
              <a:t> =</a:t>
            </a:r>
            <a:r>
              <a:rPr lang="en-US" dirty="0" smtClean="0"/>
              <a:t> new </a:t>
            </a: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smtClean="0">
                <a:solidFill>
                  <a:srgbClr val="99CC00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14000"/>
              </a:lnSpc>
            </a:pPr>
            <a:r>
              <a:rPr lang="en-US" dirty="0" err="1" smtClean="0"/>
              <a:t>foreach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grade </a:t>
            </a:r>
            <a:r>
              <a:rPr lang="en-US" dirty="0"/>
              <a:t>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rgbClr val="66FFCC"/>
                </a:solidFill>
              </a:rPr>
              <a:t>Console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5050"/>
                </a:solidFill>
              </a:rPr>
              <a:t>"Please enter the next grade"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grade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76C778F4-5937-4263-880C-4AAC32D7BF53}"/>
              </a:ext>
            </a:extLst>
          </p:cNvPr>
          <p:cNvSpPr/>
          <p:nvPr/>
        </p:nvSpPr>
        <p:spPr>
          <a:xfrm>
            <a:off x="7015657" y="3589682"/>
            <a:ext cx="838200" cy="868261"/>
          </a:xfrm>
          <a:prstGeom prst="mathMultiply">
            <a:avLst>
              <a:gd name="adj1" fmla="val 1823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47C80-AE7F-404D-8264-F3CA964B3EBC}"/>
              </a:ext>
            </a:extLst>
          </p:cNvPr>
          <p:cNvSpPr txBox="1"/>
          <p:nvPr/>
        </p:nvSpPr>
        <p:spPr>
          <a:xfrm>
            <a:off x="7770812" y="3792979"/>
            <a:ext cx="3802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Error! Can’t assign to </a:t>
            </a:r>
            <a:r>
              <a:rPr lang="en-US" dirty="0">
                <a:latin typeface="Consolas" panose="020B0609020204030204" pitchFamily="49" charset="0"/>
              </a:rPr>
              <a:t>grade</a:t>
            </a:r>
          </a:p>
        </p:txBody>
      </p:sp>
    </p:spTree>
    <p:extLst>
      <p:ext uri="{BB962C8B-B14F-4D97-AF65-F5344CB8AC3E}">
        <p14:creationId xmlns:p14="http://schemas.microsoft.com/office/powerpoint/2010/main" val="17432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foreach</a:t>
            </a:r>
            <a:r>
              <a:rPr lang="en-US" dirty="0" smtClean="0"/>
              <a:t>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143000"/>
          </a:xfrm>
        </p:spPr>
        <p:txBody>
          <a:bodyPr/>
          <a:lstStyle/>
          <a:p>
            <a:r>
              <a:rPr lang="en-US" dirty="0" smtClean="0"/>
              <a:t>No counter variable, so can’t save index of array value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A1F86-0559-42D7-A82D-F70EA5023858}"/>
              </a:ext>
            </a:extLst>
          </p:cNvPr>
          <p:cNvSpPr txBox="1"/>
          <p:nvPr/>
        </p:nvSpPr>
        <p:spPr>
          <a:xfrm>
            <a:off x="760412" y="2133600"/>
            <a:ext cx="10439400" cy="395172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firstIndex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rgbClr val="99CC00"/>
                </a:solidFill>
              </a:rPr>
              <a:t>-1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 smtClean="0"/>
          </a:p>
          <a:p>
            <a:pPr>
              <a:lnSpc>
                <a:spcPct val="114000"/>
              </a:lnSpc>
            </a:pPr>
            <a:r>
              <a:rPr lang="en-US" dirty="0" err="1" smtClean="0"/>
              <a:t>foreach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/>
              <a:t>char</a:t>
            </a:r>
            <a:r>
              <a:rPr lang="en-US" dirty="0" smtClean="0">
                <a:solidFill>
                  <a:schemeClr val="tx1"/>
                </a:solidFill>
              </a:rPr>
              <a:t> letter </a:t>
            </a:r>
            <a:r>
              <a:rPr lang="en-US" dirty="0" smtClean="0"/>
              <a:t>in</a:t>
            </a:r>
            <a:r>
              <a:rPr lang="en-US" dirty="0" smtClean="0">
                <a:solidFill>
                  <a:schemeClr val="tx1"/>
                </a:solidFill>
              </a:rPr>
              <a:t> initials)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/>
              <a:t>if</a:t>
            </a:r>
            <a:r>
              <a:rPr lang="en-US" dirty="0" smtClean="0">
                <a:solidFill>
                  <a:schemeClr val="tx1"/>
                </a:solidFill>
              </a:rPr>
              <a:t>(letter </a:t>
            </a:r>
            <a:r>
              <a:rPr lang="en-US" dirty="0">
                <a:solidFill>
                  <a:schemeClr val="tx1"/>
                </a:solidFill>
              </a:rPr>
              <a:t>== </a:t>
            </a:r>
            <a:r>
              <a:rPr lang="en-US" dirty="0" smtClean="0">
                <a:solidFill>
                  <a:srgbClr val="FF5050"/>
                </a:solidFill>
              </a:rPr>
              <a:t>'B'</a:t>
            </a:r>
            <a:r>
              <a:rPr lang="en-US" dirty="0" smtClean="0">
                <a:solidFill>
                  <a:schemeClr val="tx1"/>
                </a:solidFill>
              </a:rPr>
              <a:t> &amp;&amp; </a:t>
            </a:r>
            <a:r>
              <a:rPr lang="en-US" dirty="0" err="1" smtClean="0">
                <a:solidFill>
                  <a:schemeClr val="tx1"/>
                </a:solidFill>
              </a:rPr>
              <a:t>firstIndex</a:t>
            </a:r>
            <a:r>
              <a:rPr lang="en-US" dirty="0" smtClean="0">
                <a:solidFill>
                  <a:schemeClr val="tx1"/>
                </a:solidFill>
              </a:rPr>
              <a:t> == </a:t>
            </a:r>
            <a:r>
              <a:rPr lang="en-US" dirty="0">
                <a:solidFill>
                  <a:srgbClr val="99CC00"/>
                </a:solidFill>
              </a:rPr>
              <a:t>-1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{  </a:t>
            </a:r>
          </a:p>
          <a:p>
            <a:pPr>
              <a:lnSpc>
                <a:spcPct val="114000"/>
              </a:lnSpc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firstIndex</a:t>
            </a:r>
            <a:r>
              <a:rPr lang="en-US" dirty="0" smtClean="0">
                <a:solidFill>
                  <a:schemeClr val="tx1"/>
                </a:solidFill>
              </a:rPr>
              <a:t> = ????</a:t>
            </a:r>
          </a:p>
          <a:p>
            <a:pPr>
              <a:lnSpc>
                <a:spcPct val="114000"/>
              </a:lnSpc>
            </a:pPr>
            <a:r>
              <a:rPr lang="en-US" dirty="0" smtClean="0">
                <a:solidFill>
                  <a:schemeClr val="tx1"/>
                </a:solidFill>
              </a:rPr>
              <a:t>  }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firstIndex</a:t>
            </a:r>
            <a:r>
              <a:rPr lang="en-US" dirty="0">
                <a:solidFill>
                  <a:schemeClr val="tx1"/>
                </a:solidFill>
              </a:rPr>
              <a:t> != </a:t>
            </a:r>
            <a:r>
              <a:rPr lang="en-US" dirty="0">
                <a:solidFill>
                  <a:srgbClr val="99CC00"/>
                </a:solidFill>
              </a:rPr>
              <a:t>-1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$"'B' first appears at index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firstIndex</a:t>
            </a:r>
            <a:r>
              <a:rPr lang="en-US" dirty="0" smtClean="0">
                <a:solidFill>
                  <a:srgbClr val="99CCFF"/>
                </a:solidFill>
              </a:rPr>
              <a:t>}</a:t>
            </a:r>
            <a:r>
              <a:rPr lang="en-US" dirty="0" smtClean="0">
                <a:solidFill>
                  <a:srgbClr val="FF5050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9485" y="4036367"/>
            <a:ext cx="3975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index of </a:t>
            </a:r>
            <a:r>
              <a:rPr lang="en-US" dirty="0" smtClean="0">
                <a:latin typeface="Consolas" panose="020B0609020204030204" pitchFamily="49" charset="0"/>
              </a:rPr>
              <a:t>letter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265612" y="4267200"/>
            <a:ext cx="10838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6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loops and arrays</a:t>
            </a:r>
          </a:p>
          <a:p>
            <a:r>
              <a:rPr lang="en-US" dirty="0"/>
              <a:t>Foreach loops</a:t>
            </a:r>
          </a:p>
          <a:p>
            <a:r>
              <a:rPr lang="en-US" b="1" dirty="0"/>
              <a:t>Break and continue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57500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3"/>
    </mc:Choice>
    <mc:Fallback xmlns="">
      <p:transition spd="slow" advTm="1027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EC91-3D58-4E98-9E28-EC2DBC5E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Loop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59C1-734B-41AB-924B-A9E1936C0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27791"/>
          </a:xfrm>
        </p:spPr>
        <p:txBody>
          <a:bodyPr/>
          <a:lstStyle/>
          <a:p>
            <a:r>
              <a:rPr lang="en-US" dirty="0"/>
              <a:t>What if you want to skip some iterations of the loop?</a:t>
            </a:r>
          </a:p>
          <a:p>
            <a:r>
              <a:rPr lang="en-US" dirty="0"/>
              <a:t>Example: Only use even values from array, skip odd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DCEEA-FA78-4977-9BC9-A37DE1B7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A1F86-0559-42D7-A82D-F70EA5023858}"/>
              </a:ext>
            </a:extLst>
          </p:cNvPr>
          <p:cNvSpPr txBox="1"/>
          <p:nvPr/>
        </p:nvSpPr>
        <p:spPr>
          <a:xfrm>
            <a:off x="2932112" y="2699391"/>
            <a:ext cx="6324599" cy="395172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sum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myArray.Length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%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{  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66FFCC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sum +=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4000"/>
              </a:lnSpc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 smtClean="0">
                <a:solidFill>
                  <a:srgbClr val="66FFCC"/>
                </a:solidFill>
              </a:rPr>
              <a:t>Console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WriteLine</a:t>
            </a:r>
            <a:r>
              <a:rPr lang="en-US" dirty="0" smtClean="0">
                <a:solidFill>
                  <a:schemeClr val="tx1"/>
                </a:solidFill>
              </a:rPr>
              <a:t>(sum);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0E73B-98FF-4103-9AA5-AB99A03AF094}"/>
              </a:ext>
            </a:extLst>
          </p:cNvPr>
          <p:cNvSpPr txBox="1"/>
          <p:nvPr/>
        </p:nvSpPr>
        <p:spPr>
          <a:xfrm>
            <a:off x="284163" y="45720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Entire loop body inside an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block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0FECAF-B37B-46C0-ACA8-EC9BA3FB98C3}"/>
              </a:ext>
            </a:extLst>
          </p:cNvPr>
          <p:cNvCxnSpPr/>
          <p:nvPr/>
        </p:nvCxnSpPr>
        <p:spPr>
          <a:xfrm>
            <a:off x="2665412" y="49530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83F64D-52F7-4444-962E-D5D054585483}"/>
              </a:ext>
            </a:extLst>
          </p:cNvPr>
          <p:cNvSpPr txBox="1"/>
          <p:nvPr/>
        </p:nvSpPr>
        <p:spPr>
          <a:xfrm>
            <a:off x="7542212" y="3717822"/>
            <a:ext cx="395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if current value is even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FF9BC3-A4B8-460B-A00C-8F6E38FF9C54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932612" y="3948655"/>
            <a:ext cx="609600" cy="78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61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FD84-12B2-4B07-955B-1859FC0B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AB10-A1BE-4064-B546-38C5C0E8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2779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continue</a:t>
            </a:r>
            <a:r>
              <a:rPr lang="en-US" dirty="0"/>
              <a:t> keyword = “skip this loop iteration”</a:t>
            </a:r>
          </a:p>
          <a:p>
            <a:r>
              <a:rPr lang="en-US" dirty="0"/>
              <a:t>Return to loop beginning, increment counter, check condition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FA8E0-E2DB-4226-895E-CB0DE858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47D36-368D-49AA-B87E-6A0326403B66}"/>
              </a:ext>
            </a:extLst>
          </p:cNvPr>
          <p:cNvSpPr txBox="1"/>
          <p:nvPr/>
        </p:nvSpPr>
        <p:spPr>
          <a:xfrm>
            <a:off x="2932112" y="2699391"/>
            <a:ext cx="6324599" cy="35657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sum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myArray.Length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%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!=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continue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sum +=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14000"/>
              </a:lnSpc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 smtClean="0">
                <a:solidFill>
                  <a:srgbClr val="66FFCC"/>
                </a:solidFill>
              </a:rPr>
              <a:t>Console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WriteLine</a:t>
            </a:r>
            <a:r>
              <a:rPr lang="en-US" dirty="0" smtClean="0">
                <a:solidFill>
                  <a:schemeClr val="tx1"/>
                </a:solidFill>
              </a:rPr>
              <a:t>(sum);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6ECE7D-C310-4EA1-BCE2-C955CDDF3420}"/>
              </a:ext>
            </a:extLst>
          </p:cNvPr>
          <p:cNvSpPr txBox="1"/>
          <p:nvPr/>
        </p:nvSpPr>
        <p:spPr>
          <a:xfrm>
            <a:off x="7542212" y="3717822"/>
            <a:ext cx="3834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if current value is </a:t>
            </a:r>
            <a:r>
              <a:rPr lang="en-US" b="1" dirty="0"/>
              <a:t>odd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6A176A-3FAC-460A-A7CB-0065E2546E2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932612" y="3948655"/>
            <a:ext cx="609600" cy="78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DCC784-30CE-4332-9F50-6C45CAEF4AC6}"/>
              </a:ext>
            </a:extLst>
          </p:cNvPr>
          <p:cNvSpPr txBox="1"/>
          <p:nvPr/>
        </p:nvSpPr>
        <p:spPr>
          <a:xfrm>
            <a:off x="247343" y="3987918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Immediately start next iteration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0574C-317B-4602-B4AA-483A0AFE5A1C}"/>
              </a:ext>
            </a:extLst>
          </p:cNvPr>
          <p:cNvSpPr txBox="1"/>
          <p:nvPr/>
        </p:nvSpPr>
        <p:spPr>
          <a:xfrm>
            <a:off x="8380412" y="46482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only executed if </a:t>
            </a:r>
            <a:r>
              <a:rPr lang="en-US" dirty="0" err="1"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 is even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A3B108-08E8-4FD9-A2FB-3509E6254A0B}"/>
              </a:ext>
            </a:extLst>
          </p:cNvPr>
          <p:cNvCxnSpPr/>
          <p:nvPr/>
        </p:nvCxnSpPr>
        <p:spPr>
          <a:xfrm>
            <a:off x="2513012" y="4495800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F0D8AA1-0A38-4B6A-93E2-BE480B253085}"/>
              </a:ext>
            </a:extLst>
          </p:cNvPr>
          <p:cNvSpPr/>
          <p:nvPr/>
        </p:nvSpPr>
        <p:spPr>
          <a:xfrm>
            <a:off x="7999412" y="4648200"/>
            <a:ext cx="381000" cy="830997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with </a:t>
            </a:r>
            <a:r>
              <a:rPr lang="en-US" dirty="0" smtClean="0">
                <a:latin typeface="Consolas" panose="020B0609020204030204" pitchFamily="49" charset="0"/>
              </a:rPr>
              <a:t>while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</a:rPr>
              <a:t>ontinue</a:t>
            </a:r>
            <a:r>
              <a:rPr lang="en-US" dirty="0" smtClean="0"/>
              <a:t> </a:t>
            </a:r>
            <a:r>
              <a:rPr lang="en-US" i="1" dirty="0" smtClean="0"/>
              <a:t>immediately</a:t>
            </a:r>
            <a:r>
              <a:rPr lang="en-US" dirty="0" smtClean="0"/>
              <a:t> returns to beginning of loop</a:t>
            </a:r>
          </a:p>
          <a:p>
            <a:r>
              <a:rPr lang="en-US" dirty="0" smtClean="0"/>
              <a:t>In a </a:t>
            </a:r>
            <a:r>
              <a:rPr lang="en-US" dirty="0" smtClean="0">
                <a:latin typeface="Consolas" panose="020B0609020204030204" pitchFamily="49" charset="0"/>
              </a:rPr>
              <a:t>while</a:t>
            </a:r>
            <a:r>
              <a:rPr lang="en-US" dirty="0" smtClean="0"/>
              <a:t> loop, the header does not increment a counter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47D36-368D-49AA-B87E-6A0326403B66}"/>
              </a:ext>
            </a:extLst>
          </p:cNvPr>
          <p:cNvSpPr txBox="1"/>
          <p:nvPr/>
        </p:nvSpPr>
        <p:spPr>
          <a:xfrm>
            <a:off x="608012" y="2743200"/>
            <a:ext cx="5372100" cy="35657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sum = </a:t>
            </a:r>
            <a:r>
              <a:rPr lang="en-US" dirty="0" smtClean="0">
                <a:solidFill>
                  <a:srgbClr val="99CC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rgbClr val="99CC00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en-US" dirty="0" smtClean="0"/>
              <a:t>while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 </a:t>
            </a:r>
            <a:r>
              <a:rPr lang="en-US" dirty="0" err="1" smtClean="0">
                <a:solidFill>
                  <a:schemeClr val="tx1"/>
                </a:solidFill>
              </a:rPr>
              <a:t>myArray.Length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%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!=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continue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sum +=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08412" y="5525077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Counter increment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1674812" y="5715000"/>
            <a:ext cx="2133600" cy="40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>
            <a:off x="2776815" y="4491913"/>
            <a:ext cx="955397" cy="3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747D36-368D-49AA-B87E-6A0326403B66}"/>
              </a:ext>
            </a:extLst>
          </p:cNvPr>
          <p:cNvSpPr txBox="1"/>
          <p:nvPr/>
        </p:nvSpPr>
        <p:spPr>
          <a:xfrm>
            <a:off x="6439260" y="2514600"/>
            <a:ext cx="5372100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sum = </a:t>
            </a:r>
            <a:r>
              <a:rPr lang="en-US" dirty="0" smtClean="0">
                <a:solidFill>
                  <a:srgbClr val="99CC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rgbClr val="99CC00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/>
          </a:p>
          <a:p>
            <a:r>
              <a:rPr lang="en-US" dirty="0" smtClean="0"/>
              <a:t>while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 </a:t>
            </a:r>
            <a:r>
              <a:rPr lang="en-US" dirty="0" err="1" smtClean="0">
                <a:solidFill>
                  <a:schemeClr val="tx1"/>
                </a:solidFill>
              </a:rPr>
              <a:t>myArray.Length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%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!=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continue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]);</a:t>
            </a:r>
          </a:p>
          <a:p>
            <a:r>
              <a:rPr lang="en-US" dirty="0">
                <a:solidFill>
                  <a:schemeClr val="tx1"/>
                </a:solidFill>
              </a:rPr>
              <a:t>  sum +=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32212" y="4261080"/>
            <a:ext cx="291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Execution stops here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29036" y="4150624"/>
            <a:ext cx="3559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Always increment counter before loop body ends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847014" y="4343400"/>
            <a:ext cx="782022" cy="76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87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F17C-8877-43B6-A340-31B0C6DF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End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B4DD-8A95-4B49-90BF-E9FB4F163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109597"/>
          </a:xfrm>
        </p:spPr>
        <p:txBody>
          <a:bodyPr/>
          <a:lstStyle/>
          <a:p>
            <a:r>
              <a:rPr lang="en-US" dirty="0"/>
              <a:t>Scenario: Loop should end when a sentinel value is encountered, or when input is invalid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59257-5DC6-4967-9ED1-A8076D61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3B4BC-3FEE-4A11-9E03-E9CCD7443C88}"/>
              </a:ext>
            </a:extLst>
          </p:cNvPr>
          <p:cNvSpPr txBox="1"/>
          <p:nvPr/>
        </p:nvSpPr>
        <p:spPr>
          <a:xfrm>
            <a:off x="1522412" y="2554133"/>
            <a:ext cx="9144000" cy="35418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sum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userNum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success = </a:t>
            </a:r>
            <a:r>
              <a:rPr lang="en-US" dirty="0"/>
              <a:t>true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(success &amp;&amp; </a:t>
            </a:r>
            <a:r>
              <a:rPr lang="en-US" dirty="0" err="1">
                <a:solidFill>
                  <a:schemeClr val="tx1"/>
                </a:solidFill>
              </a:rPr>
              <a:t>userNum</a:t>
            </a:r>
            <a:r>
              <a:rPr lang="en-US" dirty="0">
                <a:solidFill>
                  <a:schemeClr val="tx1"/>
                </a:solidFill>
              </a:rPr>
              <a:t> &gt;=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sum += </a:t>
            </a:r>
            <a:r>
              <a:rPr lang="en-US" dirty="0" err="1">
                <a:solidFill>
                  <a:schemeClr val="tx1"/>
                </a:solidFill>
              </a:rPr>
              <a:t>userNum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positive number to add it. "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+ </a:t>
            </a:r>
            <a:r>
              <a:rPr lang="en-US" dirty="0">
                <a:solidFill>
                  <a:srgbClr val="FF5050"/>
                </a:solidFill>
              </a:rPr>
              <a:t>"Enter anything else to stop."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success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TryParse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(), </a:t>
            </a:r>
            <a:r>
              <a:rPr lang="en-US" dirty="0"/>
              <a:t>out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userNum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6F2BDD-AC46-4C5C-8A86-EFB50A53AB38}"/>
              </a:ext>
            </a:extLst>
          </p:cNvPr>
          <p:cNvSpPr txBox="1"/>
          <p:nvPr/>
        </p:nvSpPr>
        <p:spPr>
          <a:xfrm>
            <a:off x="6820660" y="2999561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variable to store parsing success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235DCA-B34A-4E96-871A-45B481D981A8}"/>
              </a:ext>
            </a:extLst>
          </p:cNvPr>
          <p:cNvCxnSpPr>
            <a:cxnSpLocks/>
          </p:cNvCxnSpPr>
          <p:nvPr/>
        </p:nvCxnSpPr>
        <p:spPr>
          <a:xfrm flipH="1" flipV="1">
            <a:off x="4799012" y="3192293"/>
            <a:ext cx="2021648" cy="38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1C1469-002B-4264-BA52-0489A9DE90CF}"/>
              </a:ext>
            </a:extLst>
          </p:cNvPr>
          <p:cNvSpPr txBox="1"/>
          <p:nvPr/>
        </p:nvSpPr>
        <p:spPr>
          <a:xfrm>
            <a:off x="6551613" y="38100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is a valid input, doesn’t indicate failure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A43F5D-430B-44DD-B81F-3A6C9AE96C7D}"/>
              </a:ext>
            </a:extLst>
          </p:cNvPr>
          <p:cNvCxnSpPr>
            <a:cxnSpLocks/>
          </p:cNvCxnSpPr>
          <p:nvPr/>
        </p:nvCxnSpPr>
        <p:spPr>
          <a:xfrm flipH="1" flipV="1">
            <a:off x="5637212" y="3683168"/>
            <a:ext cx="914400" cy="357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70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loops and arrays</a:t>
            </a:r>
          </a:p>
          <a:p>
            <a:r>
              <a:rPr lang="en-US" dirty="0"/>
              <a:t>Foreach loops</a:t>
            </a:r>
          </a:p>
          <a:p>
            <a:r>
              <a:rPr lang="en-US" dirty="0"/>
              <a:t>Break and continue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0550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3"/>
    </mc:Choice>
    <mc:Fallback xmlns="">
      <p:transition spd="slow" advTm="1027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05CB7E5-E1CD-4362-8383-120E5CC06B05}"/>
              </a:ext>
            </a:extLst>
          </p:cNvPr>
          <p:cNvSpPr txBox="1"/>
          <p:nvPr/>
        </p:nvSpPr>
        <p:spPr>
          <a:xfrm>
            <a:off x="1751012" y="2362200"/>
            <a:ext cx="9144000" cy="35418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sum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userNum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userNum</a:t>
            </a:r>
            <a:r>
              <a:rPr lang="en-US" dirty="0">
                <a:solidFill>
                  <a:schemeClr val="tx1"/>
                </a:solidFill>
              </a:rPr>
              <a:t> &gt;=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sum += </a:t>
            </a:r>
            <a:r>
              <a:rPr lang="en-US" dirty="0" err="1">
                <a:solidFill>
                  <a:schemeClr val="tx1"/>
                </a:solidFill>
              </a:rPr>
              <a:t>userNum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positive number to add it. "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+ </a:t>
            </a:r>
            <a:r>
              <a:rPr lang="en-US" dirty="0">
                <a:solidFill>
                  <a:srgbClr val="FF5050"/>
                </a:solidFill>
              </a:rPr>
              <a:t>"Enter anything else to stop."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/>
              <a:t>  if</a:t>
            </a:r>
            <a:r>
              <a:rPr lang="en-US" dirty="0">
                <a:solidFill>
                  <a:schemeClr val="tx1"/>
                </a:solidFill>
              </a:rPr>
              <a:t>(!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TryParse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(), </a:t>
            </a:r>
            <a:r>
              <a:rPr lang="en-US" dirty="0"/>
              <a:t>out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userNum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A7108-8F0E-4CFE-A895-463EA223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End the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3AD56-FD75-4F86-9EA9-1D32C7689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99060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en-US" dirty="0"/>
              <a:t> keyword = “stop execution here” – ends the loop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BE749-20D1-4CA6-B97A-893FF58F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8B272-172E-4294-A05E-A4DCDC1AB924}"/>
              </a:ext>
            </a:extLst>
          </p:cNvPr>
          <p:cNvSpPr txBox="1"/>
          <p:nvPr/>
        </p:nvSpPr>
        <p:spPr>
          <a:xfrm>
            <a:off x="5027612" y="5334000"/>
            <a:ext cx="4384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>
                <a:latin typeface="Consolas" panose="020B0609020204030204" pitchFamily="49" charset="0"/>
              </a:rPr>
              <a:t>TryParse</a:t>
            </a:r>
            <a:r>
              <a:rPr lang="en-US" dirty="0"/>
              <a:t> failed, end the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307D0-D23F-4DD9-9D3E-A031250C5D3E}"/>
              </a:ext>
            </a:extLst>
          </p:cNvPr>
          <p:cNvSpPr txBox="1"/>
          <p:nvPr/>
        </p:nvSpPr>
        <p:spPr>
          <a:xfrm>
            <a:off x="6551612" y="2674203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Simpler condition, no variable needed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5488B6-97F9-4E99-B6F7-4CCFA15289B9}"/>
              </a:ext>
            </a:extLst>
          </p:cNvPr>
          <p:cNvCxnSpPr>
            <a:cxnSpLocks/>
          </p:cNvCxnSpPr>
          <p:nvPr/>
        </p:nvCxnSpPr>
        <p:spPr>
          <a:xfrm flipH="1" flipV="1">
            <a:off x="5027613" y="3002944"/>
            <a:ext cx="1523999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B6BBAE-391C-4C63-9F04-D0C7EA248B88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503612" y="5334000"/>
            <a:ext cx="1524000" cy="230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1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en-US" dirty="0"/>
              <a:t> in a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index of the first occurrence of the character ‘B’</a:t>
            </a:r>
          </a:p>
          <a:p>
            <a:r>
              <a:rPr lang="en-US" dirty="0" smtClean="0"/>
              <a:t>Two end conditions: Searched entire array, or ‘B’ is found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A1F86-0559-42D7-A82D-F70EA5023858}"/>
              </a:ext>
            </a:extLst>
          </p:cNvPr>
          <p:cNvSpPr txBox="1"/>
          <p:nvPr/>
        </p:nvSpPr>
        <p:spPr>
          <a:xfrm>
            <a:off x="912812" y="2590800"/>
            <a:ext cx="10134600" cy="38164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firstIndex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rgbClr val="99CC00"/>
                </a:solidFill>
              </a:rPr>
              <a:t>-1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 smtClean="0"/>
          </a:p>
          <a:p>
            <a:r>
              <a:rPr lang="en-US" dirty="0" smtClean="0"/>
              <a:t>for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tx1"/>
                </a:solidFill>
              </a:rPr>
              <a:t>initials.Length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/>
              <a:t>if</a:t>
            </a:r>
            <a:r>
              <a:rPr lang="en-US" dirty="0" smtClean="0">
                <a:solidFill>
                  <a:schemeClr val="tx1"/>
                </a:solidFill>
              </a:rPr>
              <a:t>(initials[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== </a:t>
            </a:r>
            <a:r>
              <a:rPr lang="en-US" dirty="0" smtClean="0">
                <a:solidFill>
                  <a:srgbClr val="FF5050"/>
                </a:solidFill>
              </a:rPr>
              <a:t>'B'</a:t>
            </a:r>
            <a:r>
              <a:rPr lang="en-US" dirty="0" smtClean="0">
                <a:solidFill>
                  <a:schemeClr val="tx1"/>
                </a:solidFill>
              </a:rPr>
              <a:t>) 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firstIndex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smtClean="0"/>
              <a:t>break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dirty="0" smtClean="0"/>
              <a:t>if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firstIndex</a:t>
            </a:r>
            <a:r>
              <a:rPr lang="en-US" dirty="0" smtClean="0">
                <a:solidFill>
                  <a:schemeClr val="tx1"/>
                </a:solidFill>
              </a:rPr>
              <a:t> != </a:t>
            </a:r>
            <a:r>
              <a:rPr lang="en-US" dirty="0">
                <a:solidFill>
                  <a:srgbClr val="99CC00"/>
                </a:solidFill>
              </a:rPr>
              <a:t>-1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rgbClr val="66FFCC"/>
                </a:solidFill>
              </a:rPr>
              <a:t> </a:t>
            </a:r>
            <a:r>
              <a:rPr lang="en-US" dirty="0" smtClean="0">
                <a:solidFill>
                  <a:srgbClr val="66FFCC"/>
                </a:solidFill>
              </a:rPr>
              <a:t> </a:t>
            </a:r>
            <a:r>
              <a:rPr lang="en-US" dirty="0" err="1" smtClean="0">
                <a:solidFill>
                  <a:srgbClr val="66FFCC"/>
                </a:solidFill>
              </a:rPr>
              <a:t>Console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5050"/>
                </a:solidFill>
              </a:rPr>
              <a:t>$"'B' first appears at index </a:t>
            </a:r>
            <a:r>
              <a:rPr lang="en-US" dirty="0" smtClean="0">
                <a:solidFill>
                  <a:srgbClr val="99CCFF"/>
                </a:solidFill>
              </a:rPr>
              <a:t>{</a:t>
            </a:r>
            <a:r>
              <a:rPr lang="en-US" dirty="0" err="1" smtClean="0">
                <a:solidFill>
                  <a:srgbClr val="99CCFF"/>
                </a:solidFill>
              </a:rPr>
              <a:t>firstIndex</a:t>
            </a:r>
            <a:r>
              <a:rPr lang="en-US" dirty="0" smtClean="0">
                <a:solidFill>
                  <a:srgbClr val="99CCFF"/>
                </a:solidFill>
              </a:rPr>
              <a:t>}</a:t>
            </a:r>
            <a:r>
              <a:rPr lang="en-US" dirty="0" smtClean="0">
                <a:solidFill>
                  <a:srgbClr val="FF5050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3812" y="42672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Instead of adding a condition, just stop </a:t>
            </a:r>
            <a:r>
              <a:rPr lang="en-US" dirty="0" smtClean="0"/>
              <a:t>the loop when ‘B’ is found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3012" y="3464868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“Normal” end condition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5561012" y="3352800"/>
            <a:ext cx="762000" cy="342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418012" y="3986136"/>
            <a:ext cx="685800" cy="512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122612" y="4648200"/>
            <a:ext cx="198120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3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879D-BAFA-46A7-9644-2B47E3DA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4D9C2-5F36-4DF8-B8E8-AB4B1DF73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4800600"/>
          </a:xfrm>
        </p:spPr>
        <p:txBody>
          <a:bodyPr/>
          <a:lstStyle/>
          <a:p>
            <a:r>
              <a:rPr lang="en-US" dirty="0"/>
              <a:t>Scenario: Array is partially filled in with numbers, but at some (unknown) point, all the rest are </a:t>
            </a:r>
            <a:r>
              <a:rPr lang="en-US" dirty="0" smtClean="0"/>
              <a:t>zeroes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 product of all “filled” elements in array</a:t>
            </a:r>
          </a:p>
          <a:p>
            <a:pPr lvl="1"/>
            <a:r>
              <a:rPr lang="en-US" dirty="0" smtClean="0"/>
              <a:t>Can’t use “unfilled” elements, since product would be 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C1125-1EA6-42A6-AE7D-6225CFB2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76029-E3A8-45AD-AEED-3BE68C269C70}"/>
              </a:ext>
            </a:extLst>
          </p:cNvPr>
          <p:cNvSpPr/>
          <p:nvPr/>
        </p:nvSpPr>
        <p:spPr>
          <a:xfrm>
            <a:off x="1751012" y="28194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34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664E28-449C-4CF2-9DB8-B12A2EF59610}"/>
              </a:ext>
            </a:extLst>
          </p:cNvPr>
          <p:cNvSpPr/>
          <p:nvPr/>
        </p:nvSpPr>
        <p:spPr>
          <a:xfrm>
            <a:off x="2665412" y="28194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1D21BC-5321-4EF1-8C8B-ADBA3DDEB620}"/>
              </a:ext>
            </a:extLst>
          </p:cNvPr>
          <p:cNvSpPr/>
          <p:nvPr/>
        </p:nvSpPr>
        <p:spPr>
          <a:xfrm>
            <a:off x="3579812" y="28194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BA28D-9881-4765-95F0-33AEBC18598A}"/>
              </a:ext>
            </a:extLst>
          </p:cNvPr>
          <p:cNvSpPr/>
          <p:nvPr/>
        </p:nvSpPr>
        <p:spPr>
          <a:xfrm>
            <a:off x="4494212" y="28194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80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36B7DB-C805-4C31-8050-D101445FFB19}"/>
              </a:ext>
            </a:extLst>
          </p:cNvPr>
          <p:cNvSpPr/>
          <p:nvPr/>
        </p:nvSpPr>
        <p:spPr>
          <a:xfrm>
            <a:off x="5408614" y="28194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D20265-6A88-496E-9B0D-AF119CA2F4A6}"/>
              </a:ext>
            </a:extLst>
          </p:cNvPr>
          <p:cNvSpPr/>
          <p:nvPr/>
        </p:nvSpPr>
        <p:spPr>
          <a:xfrm>
            <a:off x="6323012" y="28194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3138DE-CC93-4882-874E-FC62015EE0AE}"/>
              </a:ext>
            </a:extLst>
          </p:cNvPr>
          <p:cNvSpPr/>
          <p:nvPr/>
        </p:nvSpPr>
        <p:spPr>
          <a:xfrm>
            <a:off x="7237412" y="28194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F291FC-B5A3-447F-A3F3-E38B528B2605}"/>
              </a:ext>
            </a:extLst>
          </p:cNvPr>
          <p:cNvSpPr/>
          <p:nvPr/>
        </p:nvSpPr>
        <p:spPr>
          <a:xfrm>
            <a:off x="8151810" y="28194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9495D8-3114-4EB8-A352-0157DFC3600A}"/>
              </a:ext>
            </a:extLst>
          </p:cNvPr>
          <p:cNvSpPr/>
          <p:nvPr/>
        </p:nvSpPr>
        <p:spPr>
          <a:xfrm>
            <a:off x="9066210" y="28194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204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en-US" dirty="0"/>
              <a:t> with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970685"/>
          </a:xfrm>
        </p:spPr>
        <p:txBody>
          <a:bodyPr/>
          <a:lstStyle/>
          <a:p>
            <a:r>
              <a:rPr lang="en-US" dirty="0" smtClean="0"/>
              <a:t>Find product of all elements up to the first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DF74B-DFA0-47F9-B94B-D30287B5C279}"/>
              </a:ext>
            </a:extLst>
          </p:cNvPr>
          <p:cNvSpPr txBox="1"/>
          <p:nvPr/>
        </p:nvSpPr>
        <p:spPr>
          <a:xfrm>
            <a:off x="836612" y="2971800"/>
            <a:ext cx="6672927" cy="3179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product 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myArray.Length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/>
              <a:t>  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/>
              <a:t>    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product *=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]; </a:t>
            </a:r>
          </a:p>
          <a:p>
            <a:pPr>
              <a:lnSpc>
                <a:spcPct val="114000"/>
              </a:lnSpc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 smtClean="0">
                <a:solidFill>
                  <a:srgbClr val="66FFCC"/>
                </a:solidFill>
              </a:rPr>
              <a:t>Console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5050"/>
                </a:solidFill>
              </a:rPr>
              <a:t>$"Product: </a:t>
            </a:r>
            <a:r>
              <a:rPr lang="en-US" dirty="0" smtClean="0">
                <a:solidFill>
                  <a:srgbClr val="99CCFF"/>
                </a:solidFill>
              </a:rPr>
              <a:t>{product}</a:t>
            </a:r>
            <a:r>
              <a:rPr lang="en-US" dirty="0" smtClean="0">
                <a:solidFill>
                  <a:srgbClr val="FF5050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938C4-8F4B-4380-A4C9-B10F326531FC}"/>
              </a:ext>
            </a:extLst>
          </p:cNvPr>
          <p:cNvSpPr txBox="1"/>
          <p:nvPr/>
        </p:nvSpPr>
        <p:spPr>
          <a:xfrm>
            <a:off x="6627812" y="2965569"/>
            <a:ext cx="5455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loop end: after last value in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E4AA3-A38F-4AA8-A790-BEF8B615B4EC}"/>
              </a:ext>
            </a:extLst>
          </p:cNvPr>
          <p:cNvSpPr txBox="1"/>
          <p:nvPr/>
        </p:nvSpPr>
        <p:spPr>
          <a:xfrm>
            <a:off x="5157023" y="4417367"/>
            <a:ext cx="4982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“Special” loop end: Encounter a zero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9D0CF8-57C1-4491-B4E0-998C74E509E9}"/>
              </a:ext>
            </a:extLst>
          </p:cNvPr>
          <p:cNvCxnSpPr>
            <a:stCxn id="6" idx="1"/>
          </p:cNvCxnSpPr>
          <p:nvPr/>
        </p:nvCxnSpPr>
        <p:spPr>
          <a:xfrm flipH="1">
            <a:off x="5408612" y="3196402"/>
            <a:ext cx="1219200" cy="230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63F4D9-462E-4310-9B1B-5B1E15AF9FD1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785139" y="4648199"/>
            <a:ext cx="237188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1076029-E3A8-45AD-AEED-3BE68C269C70}"/>
              </a:ext>
            </a:extLst>
          </p:cNvPr>
          <p:cNvSpPr/>
          <p:nvPr/>
        </p:nvSpPr>
        <p:spPr>
          <a:xfrm>
            <a:off x="1674812" y="2170817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34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664E28-449C-4CF2-9DB8-B12A2EF59610}"/>
              </a:ext>
            </a:extLst>
          </p:cNvPr>
          <p:cNvSpPr/>
          <p:nvPr/>
        </p:nvSpPr>
        <p:spPr>
          <a:xfrm>
            <a:off x="2589212" y="2170817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1D21BC-5321-4EF1-8C8B-ADBA3DDEB620}"/>
              </a:ext>
            </a:extLst>
          </p:cNvPr>
          <p:cNvSpPr/>
          <p:nvPr/>
        </p:nvSpPr>
        <p:spPr>
          <a:xfrm>
            <a:off x="3503612" y="2170817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ABA28D-9881-4765-95F0-33AEBC18598A}"/>
              </a:ext>
            </a:extLst>
          </p:cNvPr>
          <p:cNvSpPr/>
          <p:nvPr/>
        </p:nvSpPr>
        <p:spPr>
          <a:xfrm>
            <a:off x="4418012" y="2170817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36B7DB-C805-4C31-8050-D101445FFB19}"/>
              </a:ext>
            </a:extLst>
          </p:cNvPr>
          <p:cNvSpPr/>
          <p:nvPr/>
        </p:nvSpPr>
        <p:spPr>
          <a:xfrm>
            <a:off x="5332414" y="2170817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D20265-6A88-496E-9B0D-AF119CA2F4A6}"/>
              </a:ext>
            </a:extLst>
          </p:cNvPr>
          <p:cNvSpPr/>
          <p:nvPr/>
        </p:nvSpPr>
        <p:spPr>
          <a:xfrm>
            <a:off x="6246812" y="2170817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3138DE-CC93-4882-874E-FC62015EE0AE}"/>
              </a:ext>
            </a:extLst>
          </p:cNvPr>
          <p:cNvSpPr/>
          <p:nvPr/>
        </p:nvSpPr>
        <p:spPr>
          <a:xfrm>
            <a:off x="7161212" y="2170817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F291FC-B5A3-447F-A3F3-E38B528B2605}"/>
              </a:ext>
            </a:extLst>
          </p:cNvPr>
          <p:cNvSpPr/>
          <p:nvPr/>
        </p:nvSpPr>
        <p:spPr>
          <a:xfrm>
            <a:off x="8075610" y="2170817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9495D8-3114-4EB8-A352-0157DFC3600A}"/>
              </a:ext>
            </a:extLst>
          </p:cNvPr>
          <p:cNvSpPr/>
          <p:nvPr/>
        </p:nvSpPr>
        <p:spPr>
          <a:xfrm>
            <a:off x="8990010" y="2170817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8424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anose="020B0609020204030204" pitchFamily="49" charset="0"/>
              </a:rPr>
              <a:t>break</a:t>
            </a:r>
            <a:r>
              <a:rPr lang="en-US" dirty="0" smtClean="0"/>
              <a:t> in a </a:t>
            </a:r>
            <a:r>
              <a:rPr lang="en-US" dirty="0" err="1" smtClean="0">
                <a:latin typeface="Consolas" panose="020B0609020204030204" pitchFamily="49" charset="0"/>
              </a:rPr>
              <a:t>foreach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524000"/>
          </a:xfrm>
        </p:spPr>
        <p:txBody>
          <a:bodyPr/>
          <a:lstStyle/>
          <a:p>
            <a:r>
              <a:rPr lang="en-US" dirty="0" smtClean="0"/>
              <a:t>Previous loop could also be written with </a:t>
            </a:r>
            <a:r>
              <a:rPr lang="en-US" dirty="0" err="1" smtClean="0">
                <a:latin typeface="Consolas" panose="020B0609020204030204" pitchFamily="49" charset="0"/>
              </a:rPr>
              <a:t>foreach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break</a:t>
            </a:r>
            <a:r>
              <a:rPr lang="en-US" dirty="0" smtClean="0"/>
              <a:t> has exactly the same effect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DF74B-DFA0-47F9-B94B-D30287B5C279}"/>
              </a:ext>
            </a:extLst>
          </p:cNvPr>
          <p:cNvSpPr txBox="1"/>
          <p:nvPr/>
        </p:nvSpPr>
        <p:spPr>
          <a:xfrm>
            <a:off x="836612" y="2971800"/>
            <a:ext cx="6672927" cy="3179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product 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 smtClean="0"/>
              <a:t>foreach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value </a:t>
            </a:r>
            <a:r>
              <a:rPr lang="en-US" dirty="0" smtClean="0"/>
              <a:t>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myArray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/>
              <a:t>  </a:t>
            </a:r>
            <a:r>
              <a:rPr lang="en-US" dirty="0" smtClean="0"/>
              <a:t>if</a:t>
            </a:r>
            <a:r>
              <a:rPr lang="en-US" dirty="0" smtClean="0">
                <a:solidFill>
                  <a:schemeClr val="tx1"/>
                </a:solidFill>
              </a:rPr>
              <a:t>(value </a:t>
            </a:r>
            <a:r>
              <a:rPr lang="en-US" dirty="0">
                <a:solidFill>
                  <a:schemeClr val="tx1"/>
                </a:solidFill>
              </a:rPr>
              <a:t>==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/>
              <a:t>    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product *= </a:t>
            </a:r>
            <a:r>
              <a:rPr lang="en-US" dirty="0" smtClean="0">
                <a:solidFill>
                  <a:schemeClr val="tx1"/>
                </a:solidFill>
              </a:rPr>
              <a:t>value; 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 smtClean="0">
                <a:solidFill>
                  <a:srgbClr val="66FFCC"/>
                </a:solidFill>
              </a:rPr>
              <a:t>Console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5050"/>
                </a:solidFill>
              </a:rPr>
              <a:t>$"Product: </a:t>
            </a:r>
            <a:r>
              <a:rPr lang="en-US" dirty="0" smtClean="0">
                <a:solidFill>
                  <a:srgbClr val="99CCFF"/>
                </a:solidFill>
              </a:rPr>
              <a:t>{product}</a:t>
            </a:r>
            <a:r>
              <a:rPr lang="en-US" dirty="0" smtClean="0">
                <a:solidFill>
                  <a:srgbClr val="FF5050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938C4-8F4B-4380-A4C9-B10F326531FC}"/>
              </a:ext>
            </a:extLst>
          </p:cNvPr>
          <p:cNvSpPr txBox="1"/>
          <p:nvPr/>
        </p:nvSpPr>
        <p:spPr>
          <a:xfrm>
            <a:off x="6094412" y="3402310"/>
            <a:ext cx="5559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Loops once for each element of </a:t>
            </a:r>
            <a:r>
              <a:rPr lang="en-US" dirty="0" err="1" smtClean="0">
                <a:latin typeface="Consolas" panose="020B0609020204030204" pitchFamily="49" charset="0"/>
              </a:rPr>
              <a:t>myArray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>
            <a:off x="5408612" y="3633143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2938C4-8F4B-4380-A4C9-B10F326531FC}"/>
              </a:ext>
            </a:extLst>
          </p:cNvPr>
          <p:cNvSpPr txBox="1"/>
          <p:nvPr/>
        </p:nvSpPr>
        <p:spPr>
          <a:xfrm>
            <a:off x="4418012" y="4491106"/>
            <a:ext cx="4075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Stops loop early if a 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  <a:r>
              <a:rPr lang="en-US" dirty="0" smtClean="0"/>
              <a:t> is found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2665412" y="4721939"/>
            <a:ext cx="1752600" cy="2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63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Loops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program is given two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/>
              <a:t> arrays, </a:t>
            </a:r>
            <a:r>
              <a:rPr lang="en-US" dirty="0" smtClean="0">
                <a:latin typeface="Consolas" panose="020B0609020204030204" pitchFamily="49" charset="0"/>
              </a:rPr>
              <a:t>limits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panose="020B0609020204030204" pitchFamily="49" charset="0"/>
              </a:rPr>
              <a:t>nums</a:t>
            </a:r>
            <a:r>
              <a:rPr lang="en-US" dirty="0" smtClean="0"/>
              <a:t>. For each element in </a:t>
            </a:r>
            <a:r>
              <a:rPr lang="en-US" dirty="0" smtClean="0">
                <a:latin typeface="Consolas" panose="020B0609020204030204" pitchFamily="49" charset="0"/>
              </a:rPr>
              <a:t>limits</a:t>
            </a:r>
            <a:r>
              <a:rPr lang="en-US" dirty="0" smtClean="0"/>
              <a:t>, find and display the first element of </a:t>
            </a:r>
            <a:r>
              <a:rPr lang="en-US" dirty="0" err="1" smtClean="0">
                <a:latin typeface="Consolas" panose="020B0609020204030204" pitchFamily="49" charset="0"/>
              </a:rPr>
              <a:t>nums</a:t>
            </a:r>
            <a:r>
              <a:rPr lang="en-US" dirty="0" smtClean="0"/>
              <a:t> (searching left to right) that is less than that limit. If no number in </a:t>
            </a:r>
            <a:r>
              <a:rPr lang="en-US" dirty="0" err="1" smtClean="0"/>
              <a:t>nums</a:t>
            </a:r>
            <a:r>
              <a:rPr lang="en-US" dirty="0" smtClean="0"/>
              <a:t> is less than the limit, display “None” instead.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</a:t>
            </a:r>
            <a:r>
              <a:rPr lang="en-US" dirty="0" smtClean="0">
                <a:latin typeface="Consolas" panose="020B0609020204030204" pitchFamily="49" charset="0"/>
              </a:rPr>
              <a:t>imits = {4, 2, 6, 8}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nums</a:t>
            </a:r>
            <a:r>
              <a:rPr lang="en-US" dirty="0" smtClean="0">
                <a:latin typeface="Consolas" panose="020B0609020204030204" pitchFamily="49" charset="0"/>
              </a:rPr>
              <a:t> = {6, 9, 3, 5, 4}</a:t>
            </a:r>
          </a:p>
          <a:p>
            <a:pPr lvl="1"/>
            <a:r>
              <a:rPr lang="en-US" dirty="0" smtClean="0"/>
              <a:t>Results should be: “3  None  3  6”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4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Possible Solution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3B4BC-3FEE-4A11-9E03-E9CCD7443C88}"/>
              </a:ext>
            </a:extLst>
          </p:cNvPr>
          <p:cNvSpPr txBox="1"/>
          <p:nvPr/>
        </p:nvSpPr>
        <p:spPr>
          <a:xfrm>
            <a:off x="2817812" y="1212277"/>
            <a:ext cx="6324600" cy="5509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 smtClean="0"/>
              <a:t>foreach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limit </a:t>
            </a:r>
            <a:r>
              <a:rPr lang="en-US" dirty="0" smtClean="0"/>
              <a:t>in</a:t>
            </a:r>
            <a:r>
              <a:rPr lang="en-US" dirty="0" smtClean="0">
                <a:solidFill>
                  <a:schemeClr val="tx1"/>
                </a:solidFill>
              </a:rPr>
              <a:t> limits)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firstSmaller</a:t>
            </a:r>
            <a:r>
              <a:rPr lang="en-US" dirty="0" smtClean="0">
                <a:solidFill>
                  <a:schemeClr val="tx1"/>
                </a:solidFill>
              </a:rPr>
              <a:t> = limit;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/>
              <a:t>foreach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nums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smtClean="0"/>
              <a:t>if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 &lt; limit)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dirty="0" err="1" smtClean="0">
                <a:solidFill>
                  <a:schemeClr val="tx1"/>
                </a:solidFill>
              </a:rPr>
              <a:t>firstSmaller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en-US" dirty="0" smtClean="0"/>
              <a:t>break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if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firstSmaller</a:t>
            </a:r>
            <a:r>
              <a:rPr lang="en-US" dirty="0" smtClean="0">
                <a:solidFill>
                  <a:schemeClr val="tx1"/>
                </a:solidFill>
              </a:rPr>
              <a:t> &lt; limit)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rgbClr val="66FFCC"/>
                </a:solidFill>
              </a:rPr>
              <a:t>Console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firstSmaller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else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rgbClr val="66FFCC"/>
                </a:solidFill>
              </a:rPr>
              <a:t>Console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5050"/>
                </a:solidFill>
              </a:rPr>
              <a:t>"None"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2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AD12-7876-47A8-9561-BD9873357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Through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879FB-9FBF-4DCD-8B9B-24C15FA1B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838200"/>
          </a:xfrm>
        </p:spPr>
        <p:txBody>
          <a:bodyPr/>
          <a:lstStyle/>
          <a:p>
            <a:r>
              <a:rPr lang="en-US" dirty="0" smtClean="0"/>
              <a:t>E.g. Determine if a </a:t>
            </a:r>
            <a:r>
              <a:rPr lang="en-US" dirty="0" smtClean="0">
                <a:latin typeface="Consolas" panose="020B0609020204030204" pitchFamily="49" charset="0"/>
              </a:rPr>
              <a:t>char</a:t>
            </a:r>
            <a:r>
              <a:rPr lang="en-US" dirty="0" smtClean="0"/>
              <a:t> array named </a:t>
            </a:r>
            <a:r>
              <a:rPr lang="en-US" dirty="0" smtClean="0">
                <a:latin typeface="Consolas" panose="020B0609020204030204" pitchFamily="49" charset="0"/>
              </a:rPr>
              <a:t>initials</a:t>
            </a:r>
            <a:r>
              <a:rPr lang="en-US" dirty="0" smtClean="0"/>
              <a:t> contains ‘B’: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074C0-C4A2-49F9-8B4D-DE925E8C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</a:t>
            </a:r>
            <a:r>
              <a:rPr lang="en-US" dirty="0" smtClean="0"/>
              <a:t>1301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A1F86-0559-42D7-A82D-F70EA5023858}"/>
              </a:ext>
            </a:extLst>
          </p:cNvPr>
          <p:cNvSpPr txBox="1"/>
          <p:nvPr/>
        </p:nvSpPr>
        <p:spPr>
          <a:xfrm>
            <a:off x="760412" y="2209800"/>
            <a:ext cx="8115299" cy="395172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smtClean="0"/>
              <a:t>bool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foundB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/>
              <a:t>false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tx1"/>
                </a:solidFill>
              </a:rPr>
              <a:t>initials.Length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/>
              <a:t>if</a:t>
            </a:r>
            <a:r>
              <a:rPr lang="en-US" dirty="0" smtClean="0">
                <a:solidFill>
                  <a:schemeClr val="tx1"/>
                </a:solidFill>
              </a:rPr>
              <a:t>(initials[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== </a:t>
            </a:r>
            <a:r>
              <a:rPr lang="en-US" dirty="0" smtClean="0">
                <a:solidFill>
                  <a:srgbClr val="FF5050"/>
                </a:solidFill>
              </a:rPr>
              <a:t>'B'</a:t>
            </a:r>
            <a:r>
              <a:rPr lang="en-US" dirty="0" smtClean="0">
                <a:solidFill>
                  <a:schemeClr val="tx1"/>
                </a:solidFill>
              </a:rPr>
              <a:t>)  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foundB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smtClean="0"/>
              <a:t>true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if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foundB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66FFCC"/>
                </a:solidFill>
              </a:rPr>
              <a:t> </a:t>
            </a:r>
            <a:r>
              <a:rPr lang="en-US" dirty="0" smtClean="0">
                <a:solidFill>
                  <a:srgbClr val="66FFCC"/>
                </a:solidFill>
              </a:rPr>
              <a:t> </a:t>
            </a:r>
            <a:r>
              <a:rPr lang="en-US" dirty="0" err="1" smtClean="0">
                <a:solidFill>
                  <a:srgbClr val="66FFCC"/>
                </a:solidFill>
              </a:rPr>
              <a:t>Console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5050"/>
                </a:solidFill>
              </a:rPr>
              <a:t>"Array contains 'B'"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66FFCC"/>
                </a:solidFill>
              </a:rPr>
              <a:t> </a:t>
            </a:r>
            <a:r>
              <a:rPr lang="en-US" dirty="0" smtClean="0">
                <a:solidFill>
                  <a:srgbClr val="66FFCC"/>
                </a:solidFill>
              </a:rPr>
              <a:t> </a:t>
            </a:r>
            <a:r>
              <a:rPr lang="en-US" dirty="0" err="1" smtClean="0">
                <a:solidFill>
                  <a:srgbClr val="66FFCC"/>
                </a:solidFill>
              </a:rPr>
              <a:t>Console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"Array </a:t>
            </a:r>
            <a:r>
              <a:rPr lang="en-US" dirty="0" smtClean="0">
                <a:solidFill>
                  <a:srgbClr val="FF5050"/>
                </a:solidFill>
              </a:rPr>
              <a:t>does not contain 'B'"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1212" y="2133600"/>
            <a:ext cx="439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to store result of search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7212" y="3081635"/>
            <a:ext cx="5421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counts through each index in array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0612" y="3582745"/>
            <a:ext cx="3591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each array element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79969" y="4091828"/>
            <a:ext cx="5384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variable if desired value is found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41113" y="4930028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variable to display result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>
            <a:off x="4037012" y="2364433"/>
            <a:ext cx="3124200" cy="119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 flipV="1">
            <a:off x="3579812" y="2998244"/>
            <a:ext cx="2057400" cy="314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1"/>
          </p:cNvCxnSpPr>
          <p:nvPr/>
        </p:nvCxnSpPr>
        <p:spPr>
          <a:xfrm flipH="1" flipV="1">
            <a:off x="4646612" y="3657600"/>
            <a:ext cx="1524000" cy="155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1"/>
          </p:cNvCxnSpPr>
          <p:nvPr/>
        </p:nvCxnSpPr>
        <p:spPr>
          <a:xfrm flipH="1" flipV="1">
            <a:off x="3732212" y="4029670"/>
            <a:ext cx="1347757" cy="292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1"/>
          </p:cNvCxnSpPr>
          <p:nvPr/>
        </p:nvCxnSpPr>
        <p:spPr>
          <a:xfrm flipH="1" flipV="1">
            <a:off x="7313612" y="5045444"/>
            <a:ext cx="727501" cy="115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1"/>
          </p:cNvCxnSpPr>
          <p:nvPr/>
        </p:nvCxnSpPr>
        <p:spPr>
          <a:xfrm flipH="1">
            <a:off x="7453087" y="5160861"/>
            <a:ext cx="588026" cy="517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24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of the </a:t>
            </a:r>
            <a:r>
              <a:rPr lang="en-US" dirty="0" err="1" smtClean="0"/>
              <a:t>the</a:t>
            </a:r>
            <a:r>
              <a:rPr lang="en-US" dirty="0" smtClean="0"/>
              <a:t> First Appearance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A1F86-0559-42D7-A82D-F70EA5023858}"/>
              </a:ext>
            </a:extLst>
          </p:cNvPr>
          <p:cNvSpPr txBox="1"/>
          <p:nvPr/>
        </p:nvSpPr>
        <p:spPr>
          <a:xfrm>
            <a:off x="836612" y="1523840"/>
            <a:ext cx="10134600" cy="472360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smtClean="0"/>
              <a:t>bool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foundB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smtClean="0"/>
              <a:t>false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firstIndex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 smtClean="0"/>
          </a:p>
          <a:p>
            <a:pPr>
              <a:lnSpc>
                <a:spcPct val="114000"/>
              </a:lnSpc>
            </a:pPr>
            <a:r>
              <a:rPr lang="en-US" dirty="0" smtClean="0"/>
              <a:t>for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tx1"/>
                </a:solidFill>
              </a:rPr>
              <a:t>initials.Length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/>
              <a:t>if</a:t>
            </a:r>
            <a:r>
              <a:rPr lang="en-US" dirty="0" smtClean="0">
                <a:solidFill>
                  <a:schemeClr val="tx1"/>
                </a:solidFill>
              </a:rPr>
              <a:t>(initials[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== </a:t>
            </a:r>
            <a:r>
              <a:rPr lang="en-US" dirty="0" smtClean="0">
                <a:solidFill>
                  <a:srgbClr val="FF5050"/>
                </a:solidFill>
              </a:rPr>
              <a:t>'B'</a:t>
            </a:r>
            <a:r>
              <a:rPr lang="en-US" dirty="0" smtClean="0">
                <a:solidFill>
                  <a:schemeClr val="tx1"/>
                </a:solidFill>
              </a:rPr>
              <a:t> &amp;&amp; !</a:t>
            </a:r>
            <a:r>
              <a:rPr lang="en-US" dirty="0" err="1" smtClean="0">
                <a:solidFill>
                  <a:schemeClr val="tx1"/>
                </a:solidFill>
              </a:rPr>
              <a:t>foundB</a:t>
            </a:r>
            <a:r>
              <a:rPr lang="en-US" dirty="0" smtClean="0">
                <a:solidFill>
                  <a:schemeClr val="tx1"/>
                </a:solidFill>
              </a:rPr>
              <a:t>)  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foundB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smtClean="0"/>
              <a:t>true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firstIndex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}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if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foundB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66FFCC"/>
                </a:solidFill>
              </a:rPr>
              <a:t> </a:t>
            </a:r>
            <a:r>
              <a:rPr lang="en-US" dirty="0" smtClean="0">
                <a:solidFill>
                  <a:srgbClr val="66FFCC"/>
                </a:solidFill>
              </a:rPr>
              <a:t> </a:t>
            </a:r>
            <a:r>
              <a:rPr lang="en-US" dirty="0" err="1" smtClean="0">
                <a:solidFill>
                  <a:srgbClr val="66FFCC"/>
                </a:solidFill>
              </a:rPr>
              <a:t>Console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5050"/>
                </a:solidFill>
              </a:rPr>
              <a:t>$"'B' first appears at index </a:t>
            </a:r>
            <a:r>
              <a:rPr lang="en-US" dirty="0" smtClean="0">
                <a:solidFill>
                  <a:srgbClr val="99CCFF"/>
                </a:solidFill>
              </a:rPr>
              <a:t>{</a:t>
            </a:r>
            <a:r>
              <a:rPr lang="en-US" dirty="0" err="1" smtClean="0">
                <a:solidFill>
                  <a:srgbClr val="99CCFF"/>
                </a:solidFill>
              </a:rPr>
              <a:t>firstIndex</a:t>
            </a:r>
            <a:r>
              <a:rPr lang="en-US" dirty="0" smtClean="0">
                <a:solidFill>
                  <a:srgbClr val="99CCFF"/>
                </a:solidFill>
              </a:rPr>
              <a:t>}</a:t>
            </a:r>
            <a:r>
              <a:rPr lang="en-US" dirty="0" smtClean="0">
                <a:solidFill>
                  <a:srgbClr val="FF5050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99212" y="1534876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components of search: Whether ‘B’ has been found, and index of ‘B’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4189412" y="1752600"/>
            <a:ext cx="2209800" cy="197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4113212" y="1950375"/>
            <a:ext cx="2286000" cy="183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51064" y="3032978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Condition: Current element is ‘B’, and ‘B’ has not yet been found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flipH="1" flipV="1">
            <a:off x="6412864" y="3352800"/>
            <a:ext cx="838200" cy="95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2152" y="4231939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 result of search in variable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 flipV="1">
            <a:off x="3995459" y="4462771"/>
            <a:ext cx="76669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63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of the First Appearance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do this without the </a:t>
            </a:r>
            <a:r>
              <a:rPr lang="en-US" dirty="0" err="1" smtClean="0">
                <a:latin typeface="Consolas" panose="020B0609020204030204" pitchFamily="49" charset="0"/>
              </a:rPr>
              <a:t>foundB</a:t>
            </a:r>
            <a:r>
              <a:rPr lang="en-US" dirty="0" smtClean="0"/>
              <a:t> variable?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A1F86-0559-42D7-A82D-F70EA5023858}"/>
              </a:ext>
            </a:extLst>
          </p:cNvPr>
          <p:cNvSpPr txBox="1"/>
          <p:nvPr/>
        </p:nvSpPr>
        <p:spPr>
          <a:xfrm>
            <a:off x="836612" y="2133600"/>
            <a:ext cx="10134600" cy="395172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firstIndex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rgbClr val="99CC00"/>
                </a:solidFill>
              </a:rPr>
              <a:t>-1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 smtClean="0"/>
          </a:p>
          <a:p>
            <a:pPr>
              <a:lnSpc>
                <a:spcPct val="114000"/>
              </a:lnSpc>
            </a:pPr>
            <a:r>
              <a:rPr lang="en-US" dirty="0" smtClean="0"/>
              <a:t>for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tx1"/>
                </a:solidFill>
              </a:rPr>
              <a:t>initials.Length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/>
              <a:t>if</a:t>
            </a:r>
            <a:r>
              <a:rPr lang="en-US" dirty="0" smtClean="0">
                <a:solidFill>
                  <a:schemeClr val="tx1"/>
                </a:solidFill>
              </a:rPr>
              <a:t>(initials[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== </a:t>
            </a:r>
            <a:r>
              <a:rPr lang="en-US" dirty="0" smtClean="0">
                <a:solidFill>
                  <a:srgbClr val="FF5050"/>
                </a:solidFill>
              </a:rPr>
              <a:t>'B'</a:t>
            </a:r>
            <a:r>
              <a:rPr lang="en-US" dirty="0" smtClean="0">
                <a:solidFill>
                  <a:schemeClr val="tx1"/>
                </a:solidFill>
              </a:rPr>
              <a:t> &amp;&amp; </a:t>
            </a:r>
            <a:r>
              <a:rPr lang="en-US" dirty="0" err="1" smtClean="0">
                <a:solidFill>
                  <a:schemeClr val="tx1"/>
                </a:solidFill>
              </a:rPr>
              <a:t>firstIndex</a:t>
            </a:r>
            <a:r>
              <a:rPr lang="en-US" dirty="0" smtClean="0">
                <a:solidFill>
                  <a:schemeClr val="tx1"/>
                </a:solidFill>
              </a:rPr>
              <a:t> == </a:t>
            </a:r>
            <a:r>
              <a:rPr lang="en-US" dirty="0">
                <a:solidFill>
                  <a:srgbClr val="99CC00"/>
                </a:solidFill>
              </a:rPr>
              <a:t>-1</a:t>
            </a:r>
            <a:r>
              <a:rPr lang="en-US" dirty="0" smtClean="0">
                <a:solidFill>
                  <a:schemeClr val="tx1"/>
                </a:solidFill>
              </a:rPr>
              <a:t>)  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114000"/>
              </a:lnSpc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firstIndex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}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if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firstIndex</a:t>
            </a:r>
            <a:r>
              <a:rPr lang="en-US" dirty="0" smtClean="0">
                <a:solidFill>
                  <a:schemeClr val="tx1"/>
                </a:solidFill>
              </a:rPr>
              <a:t> != </a:t>
            </a:r>
            <a:r>
              <a:rPr lang="en-US" dirty="0">
                <a:solidFill>
                  <a:srgbClr val="99CC00"/>
                </a:solidFill>
              </a:rPr>
              <a:t>-1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66FFCC"/>
                </a:solidFill>
              </a:rPr>
              <a:t> </a:t>
            </a:r>
            <a:r>
              <a:rPr lang="en-US" dirty="0" smtClean="0">
                <a:solidFill>
                  <a:srgbClr val="66FFCC"/>
                </a:solidFill>
              </a:rPr>
              <a:t> </a:t>
            </a:r>
            <a:r>
              <a:rPr lang="en-US" dirty="0" err="1" smtClean="0">
                <a:solidFill>
                  <a:srgbClr val="66FFCC"/>
                </a:solidFill>
              </a:rPr>
              <a:t>Console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5050"/>
                </a:solidFill>
              </a:rPr>
              <a:t>$"'B' first appears at index </a:t>
            </a:r>
            <a:r>
              <a:rPr lang="en-US" dirty="0" smtClean="0">
                <a:solidFill>
                  <a:srgbClr val="99CCFF"/>
                </a:solidFill>
              </a:rPr>
              <a:t>{</a:t>
            </a:r>
            <a:r>
              <a:rPr lang="en-US" dirty="0" err="1" smtClean="0">
                <a:solidFill>
                  <a:srgbClr val="99CCFF"/>
                </a:solidFill>
              </a:rPr>
              <a:t>firstIndex</a:t>
            </a:r>
            <a:r>
              <a:rPr lang="en-US" dirty="0" smtClean="0">
                <a:solidFill>
                  <a:srgbClr val="99CCFF"/>
                </a:solidFill>
              </a:rPr>
              <a:t>}</a:t>
            </a:r>
            <a:r>
              <a:rPr lang="en-US" dirty="0" smtClean="0">
                <a:solidFill>
                  <a:srgbClr val="FF5050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18045" y="2092759"/>
            <a:ext cx="4114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Initialize to a value that means “result not found”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113213" y="2362200"/>
            <a:ext cx="35051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66013" y="3908890"/>
            <a:ext cx="4114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not update </a:t>
            </a:r>
            <a:r>
              <a:rPr lang="en-US" dirty="0" err="1" smtClean="0">
                <a:latin typeface="Consolas" panose="020B0609020204030204" pitchFamily="49" charset="0"/>
              </a:rPr>
              <a:t>firstIndex</a:t>
            </a:r>
            <a:r>
              <a:rPr lang="en-US" dirty="0" smtClean="0"/>
              <a:t> if it already has a value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4632922" y="4324389"/>
            <a:ext cx="28330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1"/>
          </p:cNvCxnSpPr>
          <p:nvPr/>
        </p:nvCxnSpPr>
        <p:spPr>
          <a:xfrm flipH="1" flipV="1">
            <a:off x="6094412" y="3696274"/>
            <a:ext cx="1371601" cy="628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44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669F-12E8-4E4E-9360-BD1F86C5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Two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31DF7-03FB-46A2-9330-DF7AFBA2C6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One loop can iterate over two arrays at once</a:t>
                </a:r>
              </a:p>
              <a:p>
                <a:r>
                  <a:rPr lang="en-US" dirty="0" smtClean="0"/>
                  <a:t>Example: Compute the </a:t>
                </a:r>
                <a:r>
                  <a:rPr lang="en-US" b="1" dirty="0" smtClean="0"/>
                  <a:t>dot product</a:t>
                </a:r>
                <a:r>
                  <a:rPr lang="en-US" dirty="0" smtClean="0"/>
                  <a:t> of two vectors</a:t>
                </a:r>
              </a:p>
              <a:p>
                <a:pPr lvl="1"/>
                <a:r>
                  <a:rPr lang="en-US" dirty="0" smtClean="0"/>
                  <a:t>Definition: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31DF7-03FB-46A2-9330-DF7AFBA2C6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5" t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AB1C5-C22D-4348-89A7-737D29F0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A1F86-0559-42D7-A82D-F70EA5023858}"/>
              </a:ext>
            </a:extLst>
          </p:cNvPr>
          <p:cNvSpPr txBox="1"/>
          <p:nvPr/>
        </p:nvSpPr>
        <p:spPr>
          <a:xfrm>
            <a:off x="684212" y="3332258"/>
            <a:ext cx="6019800" cy="279390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smtClean="0"/>
              <a:t>double</a:t>
            </a:r>
            <a:r>
              <a:rPr lang="en-US" dirty="0" smtClean="0">
                <a:solidFill>
                  <a:schemeClr val="tx1"/>
                </a:solidFill>
              </a:rPr>
              <a:t>[]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vec1 = ...</a:t>
            </a:r>
          </a:p>
          <a:p>
            <a:pPr>
              <a:lnSpc>
                <a:spcPct val="114000"/>
              </a:lnSpc>
            </a:pP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[]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1"/>
                </a:solidFill>
              </a:rPr>
              <a:t>vec2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...</a:t>
            </a:r>
            <a:endParaRPr lang="en-US" dirty="0" smtClean="0"/>
          </a:p>
          <a:p>
            <a:pPr>
              <a:lnSpc>
                <a:spcPct val="114000"/>
              </a:lnSpc>
            </a:pPr>
            <a:r>
              <a:rPr lang="en-US" dirty="0" smtClean="0"/>
              <a:t>double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dotProduct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 smtClean="0"/>
          </a:p>
          <a:p>
            <a:pPr>
              <a:lnSpc>
                <a:spcPct val="114000"/>
              </a:lnSpc>
            </a:pPr>
            <a:r>
              <a:rPr lang="en-US" dirty="0" smtClean="0"/>
              <a:t>for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smtClean="0">
                <a:solidFill>
                  <a:schemeClr val="tx1"/>
                </a:solidFill>
              </a:rPr>
              <a:t>vec1.Length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dotProduct</a:t>
            </a:r>
            <a:r>
              <a:rPr lang="en-US" dirty="0" smtClean="0">
                <a:solidFill>
                  <a:schemeClr val="tx1"/>
                </a:solidFill>
              </a:rPr>
              <a:t> += vec1[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 * vec2[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1412" y="3694906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Accumulator variable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113212" y="3925739"/>
            <a:ext cx="838200" cy="302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80212" y="4165446"/>
            <a:ext cx="4451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Vectors must be the same length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5354799" y="4396279"/>
            <a:ext cx="1425413" cy="175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84889" y="6125519"/>
            <a:ext cx="5200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Multiply elements in the same position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061422" y="5663050"/>
            <a:ext cx="404767" cy="499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92217" y="5643147"/>
            <a:ext cx="381000" cy="550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8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 with Two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4984752"/>
          </a:xfrm>
        </p:spPr>
        <p:txBody>
          <a:bodyPr/>
          <a:lstStyle/>
          <a:p>
            <a:r>
              <a:rPr lang="en-US" dirty="0" smtClean="0"/>
              <a:t>For each value in </a:t>
            </a:r>
            <a:r>
              <a:rPr lang="en-US" dirty="0" smtClean="0">
                <a:latin typeface="Consolas" panose="020B0609020204030204" pitchFamily="49" charset="0"/>
              </a:rPr>
              <a:t>targets</a:t>
            </a:r>
            <a:r>
              <a:rPr lang="en-US" dirty="0" smtClean="0"/>
              <a:t>, determine if it is in </a:t>
            </a:r>
            <a:r>
              <a:rPr lang="en-US" dirty="0" err="1" smtClean="0">
                <a:latin typeface="Consolas" panose="020B0609020204030204" pitchFamily="49" charset="0"/>
              </a:rPr>
              <a:t>myNums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targets = {4, 2, 6, 8}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</a:rPr>
              <a:t>myNums</a:t>
            </a:r>
            <a:r>
              <a:rPr lang="en-US" dirty="0" smtClean="0">
                <a:latin typeface="Consolas" panose="020B0609020204030204" pitchFamily="49" charset="0"/>
              </a:rPr>
              <a:t> = {6, 9, 3, 4, 5}</a:t>
            </a:r>
          </a:p>
          <a:p>
            <a:pPr lvl="1"/>
            <a:r>
              <a:rPr lang="en-US" dirty="0" smtClean="0"/>
              <a:t>Result should be: 4 is in </a:t>
            </a:r>
            <a:r>
              <a:rPr lang="en-US" dirty="0" err="1" smtClean="0">
                <a:latin typeface="Consolas" panose="020B0609020204030204" pitchFamily="49" charset="0"/>
              </a:rPr>
              <a:t>myNums</a:t>
            </a:r>
            <a:r>
              <a:rPr lang="en-US" dirty="0" smtClean="0"/>
              <a:t>, 2 is not in </a:t>
            </a:r>
            <a:r>
              <a:rPr lang="en-US" dirty="0" err="1" smtClean="0"/>
              <a:t>MyNums</a:t>
            </a:r>
            <a:r>
              <a:rPr lang="en-US" dirty="0" smtClean="0"/>
              <a:t>, 6 is in </a:t>
            </a:r>
            <a:r>
              <a:rPr lang="en-US" dirty="0" err="1" smtClean="0">
                <a:latin typeface="Consolas" panose="020B0609020204030204" pitchFamily="49" charset="0"/>
              </a:rPr>
              <a:t>myNums</a:t>
            </a:r>
            <a:r>
              <a:rPr lang="en-US" dirty="0" smtClean="0"/>
              <a:t>, 8 is not in </a:t>
            </a:r>
            <a:r>
              <a:rPr lang="en-US" dirty="0" err="1" smtClean="0">
                <a:latin typeface="Consolas" panose="020B0609020204030204" pitchFamily="49" charset="0"/>
              </a:rPr>
              <a:t>myNums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Need 2 loops: One for </a:t>
            </a:r>
            <a:r>
              <a:rPr lang="en-US" dirty="0" smtClean="0">
                <a:latin typeface="Consolas" panose="020B0609020204030204" pitchFamily="49" charset="0"/>
              </a:rPr>
              <a:t>targets</a:t>
            </a:r>
            <a:r>
              <a:rPr lang="en-US" dirty="0" smtClean="0"/>
              <a:t>, one for </a:t>
            </a:r>
            <a:r>
              <a:rPr lang="en-US" dirty="0" err="1" smtClean="0">
                <a:latin typeface="Consolas" panose="020B0609020204030204" pitchFamily="49" charset="0"/>
              </a:rPr>
              <a:t>myNums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 with Two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03874"/>
          </a:xfrm>
        </p:spPr>
        <p:txBody>
          <a:bodyPr/>
          <a:lstStyle/>
          <a:p>
            <a:r>
              <a:rPr lang="en-US" dirty="0" smtClean="0"/>
              <a:t>For each value in </a:t>
            </a:r>
            <a:r>
              <a:rPr lang="en-US" dirty="0" smtClean="0">
                <a:latin typeface="Consolas" panose="020B0609020204030204" pitchFamily="49" charset="0"/>
              </a:rPr>
              <a:t>targets</a:t>
            </a:r>
            <a:r>
              <a:rPr lang="en-US" dirty="0" smtClean="0"/>
              <a:t>, determine if it is in </a:t>
            </a:r>
            <a:r>
              <a:rPr lang="en-US" dirty="0" err="1" smtClean="0">
                <a:latin typeface="Consolas" panose="020B0609020204030204" pitchFamily="49" charset="0"/>
              </a:rPr>
              <a:t>myNums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1301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A1F86-0559-42D7-A82D-F70EA5023858}"/>
              </a:ext>
            </a:extLst>
          </p:cNvPr>
          <p:cNvSpPr txBox="1"/>
          <p:nvPr/>
        </p:nvSpPr>
        <p:spPr>
          <a:xfrm>
            <a:off x="760412" y="1981200"/>
            <a:ext cx="9067800" cy="44935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/>
              <a:t>for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tx1"/>
                </a:solidFill>
              </a:rPr>
              <a:t>targets.Length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bool</a:t>
            </a:r>
            <a:r>
              <a:rPr lang="en-US" dirty="0" smtClean="0">
                <a:solidFill>
                  <a:schemeClr val="tx1"/>
                </a:solidFill>
              </a:rPr>
              <a:t> found = </a:t>
            </a:r>
            <a:r>
              <a:rPr lang="en-US" dirty="0" smtClean="0"/>
              <a:t>false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j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j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 </a:t>
            </a:r>
            <a:r>
              <a:rPr lang="en-US" dirty="0" err="1" smtClean="0">
                <a:solidFill>
                  <a:schemeClr val="tx1"/>
                </a:solidFill>
              </a:rPr>
              <a:t>myNums.Length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 smtClean="0">
                <a:solidFill>
                  <a:schemeClr val="tx1"/>
                </a:solidFill>
              </a:rPr>
              <a:t>j++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smtClean="0"/>
              <a:t>if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myNums</a:t>
            </a:r>
            <a:r>
              <a:rPr lang="en-US" dirty="0" smtClean="0">
                <a:solidFill>
                  <a:schemeClr val="tx1"/>
                </a:solidFill>
              </a:rPr>
              <a:t>[j] == targets[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found = </a:t>
            </a:r>
            <a:r>
              <a:rPr lang="en-US" dirty="0" smtClean="0"/>
              <a:t>true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}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if</a:t>
            </a:r>
            <a:r>
              <a:rPr lang="en-US" dirty="0" smtClean="0">
                <a:solidFill>
                  <a:schemeClr val="tx1"/>
                </a:solidFill>
              </a:rPr>
              <a:t>(found)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rgbClr val="66FFCC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5050"/>
                </a:solidFill>
              </a:rPr>
              <a:t>$"</a:t>
            </a:r>
            <a:r>
              <a:rPr lang="en-US" dirty="0" err="1" smtClean="0">
                <a:solidFill>
                  <a:srgbClr val="FF5050"/>
                </a:solidFill>
              </a:rPr>
              <a:t>myNums</a:t>
            </a:r>
            <a:r>
              <a:rPr lang="en-US" dirty="0" smtClean="0">
                <a:solidFill>
                  <a:srgbClr val="FF5050"/>
                </a:solidFill>
              </a:rPr>
              <a:t> </a:t>
            </a:r>
            <a:r>
              <a:rPr lang="en-US" dirty="0">
                <a:solidFill>
                  <a:srgbClr val="FF5050"/>
                </a:solidFill>
              </a:rPr>
              <a:t>contains </a:t>
            </a:r>
            <a:r>
              <a:rPr lang="en-US" dirty="0" smtClean="0">
                <a:solidFill>
                  <a:srgbClr val="99CCFF"/>
                </a:solidFill>
              </a:rPr>
              <a:t>{targets[</a:t>
            </a:r>
            <a:r>
              <a:rPr lang="en-US" dirty="0" err="1" smtClean="0">
                <a:solidFill>
                  <a:srgbClr val="99CCFF"/>
                </a:solidFill>
              </a:rPr>
              <a:t>i</a:t>
            </a:r>
            <a:r>
              <a:rPr lang="en-US" dirty="0" smtClean="0">
                <a:solidFill>
                  <a:srgbClr val="99CCFF"/>
                </a:solidFill>
              </a:rPr>
              <a:t>]}</a:t>
            </a:r>
            <a:r>
              <a:rPr lang="en-US" dirty="0" smtClean="0">
                <a:solidFill>
                  <a:srgbClr val="FF5050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5050"/>
                </a:solidFill>
              </a:rPr>
              <a:t>$"</a:t>
            </a:r>
            <a:r>
              <a:rPr lang="en-US" dirty="0" smtClean="0">
                <a:solidFill>
                  <a:srgbClr val="99CCFF"/>
                </a:solidFill>
              </a:rPr>
              <a:t>{targets[</a:t>
            </a:r>
            <a:r>
              <a:rPr lang="en-US" dirty="0" err="1" smtClean="0">
                <a:solidFill>
                  <a:srgbClr val="99CCFF"/>
                </a:solidFill>
              </a:rPr>
              <a:t>i</a:t>
            </a:r>
            <a:r>
              <a:rPr lang="en-US" dirty="0" smtClean="0">
                <a:solidFill>
                  <a:srgbClr val="99CCFF"/>
                </a:solidFill>
              </a:rPr>
              <a:t>]} </a:t>
            </a:r>
            <a:r>
              <a:rPr lang="en-US" dirty="0" smtClean="0">
                <a:solidFill>
                  <a:srgbClr val="FF5050"/>
                </a:solidFill>
              </a:rPr>
              <a:t>is not in </a:t>
            </a:r>
            <a:r>
              <a:rPr lang="en-US" dirty="0" err="1" smtClean="0">
                <a:solidFill>
                  <a:srgbClr val="FF5050"/>
                </a:solidFill>
              </a:rPr>
              <a:t>myNums</a:t>
            </a:r>
            <a:r>
              <a:rPr lang="en-US" dirty="0" smtClean="0">
                <a:solidFill>
                  <a:srgbClr val="FF5050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);  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51612" y="2347340"/>
            <a:ext cx="5264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loop iteration = 1 element of </a:t>
            </a:r>
            <a:r>
              <a:rPr lang="en-US" dirty="0" smtClean="0">
                <a:latin typeface="Consolas" panose="020B0609020204030204" pitchFamily="49" charset="0"/>
              </a:rPr>
              <a:t>targets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8212" y="4001720"/>
            <a:ext cx="4434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Stays the same during inner loop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42281" y="3359973"/>
            <a:ext cx="5221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loop iteration = 1 element of </a:t>
            </a:r>
            <a:r>
              <a:rPr lang="en-US" dirty="0" err="1" smtClean="0">
                <a:latin typeface="Consolas" panose="020B0609020204030204" pitchFamily="49" charset="0"/>
              </a:rPr>
              <a:t>myNums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 flipV="1">
            <a:off x="5713412" y="2354708"/>
            <a:ext cx="838200" cy="223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 flipV="1">
            <a:off x="5408613" y="3378349"/>
            <a:ext cx="1533668" cy="212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103812" y="4030126"/>
            <a:ext cx="914400" cy="176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6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loops and arrays</a:t>
            </a:r>
          </a:p>
          <a:p>
            <a:r>
              <a:rPr lang="en-US" b="1" dirty="0"/>
              <a:t>Foreach loops</a:t>
            </a:r>
          </a:p>
          <a:p>
            <a:r>
              <a:rPr lang="en-US" dirty="0"/>
              <a:t>Break and continue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3057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3"/>
    </mc:Choice>
    <mc:Fallback xmlns="">
      <p:transition spd="slow" advTm="10273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36529</TotalTime>
  <Words>2006</Words>
  <Application>Microsoft Office PowerPoint</Application>
  <PresentationFormat>Custom</PresentationFormat>
  <Paragraphs>371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Cambria Math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Foreach, Break and Continue</vt:lpstr>
      <vt:lpstr>Outline</vt:lpstr>
      <vt:lpstr>Searching Through an Array</vt:lpstr>
      <vt:lpstr>Index of the the First Appearance</vt:lpstr>
      <vt:lpstr>Index of the First Appearance</vt:lpstr>
      <vt:lpstr>Working with Two Arrays</vt:lpstr>
      <vt:lpstr>Nested Loops with Two Arrays</vt:lpstr>
      <vt:lpstr>Nested Loops with Two Arrays</vt:lpstr>
      <vt:lpstr>Outline</vt:lpstr>
      <vt:lpstr>A Loop Shortcut</vt:lpstr>
      <vt:lpstr>foreach Rules</vt:lpstr>
      <vt:lpstr>A Shorter “Find” Loop</vt:lpstr>
      <vt:lpstr>foreach Limitations</vt:lpstr>
      <vt:lpstr>foreach Limitations</vt:lpstr>
      <vt:lpstr>Outline</vt:lpstr>
      <vt:lpstr>Conditional Loop Control</vt:lpstr>
      <vt:lpstr>Skipping Iterations</vt:lpstr>
      <vt:lpstr>Continue with while Loops</vt:lpstr>
      <vt:lpstr>Multiple End Conditions</vt:lpstr>
      <vt:lpstr>Another Way to End the Loop</vt:lpstr>
      <vt:lpstr>Using break in a for Loop</vt:lpstr>
      <vt:lpstr>More break with for Loops</vt:lpstr>
      <vt:lpstr>More break with for Loops</vt:lpstr>
      <vt:lpstr>Using break in a foreach Loop</vt:lpstr>
      <vt:lpstr>Arrays and Loops Problem</vt:lpstr>
      <vt:lpstr>One Possible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Foreach Loops, Break, and Continue</dc:title>
  <dc:creator>Edward Tremel</dc:creator>
  <cp:lastModifiedBy>Tremel, Edward J.</cp:lastModifiedBy>
  <cp:revision>610</cp:revision>
  <dcterms:created xsi:type="dcterms:W3CDTF">2020-06-08T19:15:40Z</dcterms:created>
  <dcterms:modified xsi:type="dcterms:W3CDTF">2022-01-05T18:38:04Z</dcterms:modified>
</cp:coreProperties>
</file>