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62" r:id="rId4"/>
    <p:sldId id="263" r:id="rId5"/>
    <p:sldId id="264" r:id="rId6"/>
    <p:sldId id="261"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76485"/>
  </p:normalViewPr>
  <p:slideViewPr>
    <p:cSldViewPr snapToGrid="0" snapToObjects="1">
      <p:cViewPr varScale="1">
        <p:scale>
          <a:sx n="54" d="100"/>
          <a:sy n="54" d="100"/>
        </p:scale>
        <p:origin x="208" y="7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1" d="100"/>
          <a:sy n="81" d="100"/>
        </p:scale>
        <p:origin x="23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4A9E1-BC58-BB4B-A132-5EC550F8F9C5}"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839CF-733D-324A-8A9B-ED66B322C667}" type="slidenum">
              <a:rPr lang="en-US" smtClean="0"/>
              <a:t>‹#›</a:t>
            </a:fld>
            <a:endParaRPr lang="en-US"/>
          </a:p>
        </p:txBody>
      </p:sp>
    </p:spTree>
    <p:extLst>
      <p:ext uri="{BB962C8B-B14F-4D97-AF65-F5344CB8AC3E}">
        <p14:creationId xmlns:p14="http://schemas.microsoft.com/office/powerpoint/2010/main" val="1007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839CF-733D-324A-8A9B-ED66B322C667}" type="slidenum">
              <a:rPr lang="en-US" smtClean="0"/>
              <a:t>1</a:t>
            </a:fld>
            <a:endParaRPr lang="en-US"/>
          </a:p>
        </p:txBody>
      </p:sp>
    </p:spTree>
    <p:extLst>
      <p:ext uri="{BB962C8B-B14F-4D97-AF65-F5344CB8AC3E}">
        <p14:creationId xmlns:p14="http://schemas.microsoft.com/office/powerpoint/2010/main" val="395559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not quite on target … what got me thinking about this …</a:t>
            </a:r>
          </a:p>
        </p:txBody>
      </p:sp>
      <p:sp>
        <p:nvSpPr>
          <p:cNvPr id="4" name="Slide Number Placeholder 3"/>
          <p:cNvSpPr>
            <a:spLocks noGrp="1"/>
          </p:cNvSpPr>
          <p:nvPr>
            <p:ph type="sldNum" sz="quarter" idx="5"/>
          </p:nvPr>
        </p:nvSpPr>
        <p:spPr/>
        <p:txBody>
          <a:bodyPr/>
          <a:lstStyle/>
          <a:p>
            <a:fld id="{AF3839CF-733D-324A-8A9B-ED66B322C667}" type="slidenum">
              <a:rPr lang="en-US" smtClean="0"/>
              <a:t>2</a:t>
            </a:fld>
            <a:endParaRPr lang="en-US"/>
          </a:p>
        </p:txBody>
      </p:sp>
    </p:spTree>
    <p:extLst>
      <p:ext uri="{BB962C8B-B14F-4D97-AF65-F5344CB8AC3E}">
        <p14:creationId xmlns:p14="http://schemas.microsoft.com/office/powerpoint/2010/main" val="303248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metrocosm.com</a:t>
            </a:r>
            <a:r>
              <a:rPr lang="en-US" dirty="0"/>
              <a:t>/election-2016-map-3d/</a:t>
            </a:r>
          </a:p>
        </p:txBody>
      </p:sp>
      <p:sp>
        <p:nvSpPr>
          <p:cNvPr id="4" name="Slide Number Placeholder 3"/>
          <p:cNvSpPr>
            <a:spLocks noGrp="1"/>
          </p:cNvSpPr>
          <p:nvPr>
            <p:ph type="sldNum" sz="quarter" idx="5"/>
          </p:nvPr>
        </p:nvSpPr>
        <p:spPr/>
        <p:txBody>
          <a:bodyPr/>
          <a:lstStyle/>
          <a:p>
            <a:fld id="{AF3839CF-733D-324A-8A9B-ED66B322C667}" type="slidenum">
              <a:rPr lang="en-US" smtClean="0"/>
              <a:t>3</a:t>
            </a:fld>
            <a:endParaRPr lang="en-US"/>
          </a:p>
        </p:txBody>
      </p:sp>
    </p:spTree>
    <p:extLst>
      <p:ext uri="{BB962C8B-B14F-4D97-AF65-F5344CB8AC3E}">
        <p14:creationId xmlns:p14="http://schemas.microsoft.com/office/powerpoint/2010/main" val="150587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metrocosm.com</a:t>
            </a:r>
            <a:r>
              <a:rPr lang="en-US" dirty="0"/>
              <a:t>/election-2016-map-3d/</a:t>
            </a:r>
          </a:p>
        </p:txBody>
      </p:sp>
      <p:sp>
        <p:nvSpPr>
          <p:cNvPr id="4" name="Slide Number Placeholder 3"/>
          <p:cNvSpPr>
            <a:spLocks noGrp="1"/>
          </p:cNvSpPr>
          <p:nvPr>
            <p:ph type="sldNum" sz="quarter" idx="5"/>
          </p:nvPr>
        </p:nvSpPr>
        <p:spPr/>
        <p:txBody>
          <a:bodyPr/>
          <a:lstStyle/>
          <a:p>
            <a:fld id="{AF3839CF-733D-324A-8A9B-ED66B322C667}" type="slidenum">
              <a:rPr lang="en-US" smtClean="0"/>
              <a:t>4</a:t>
            </a:fld>
            <a:endParaRPr lang="en-US"/>
          </a:p>
        </p:txBody>
      </p:sp>
    </p:spTree>
    <p:extLst>
      <p:ext uri="{BB962C8B-B14F-4D97-AF65-F5344CB8AC3E}">
        <p14:creationId xmlns:p14="http://schemas.microsoft.com/office/powerpoint/2010/main" val="22904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newsinteractives.cbc.ca</a:t>
            </a:r>
            <a:r>
              <a:rPr lang="en-US" dirty="0"/>
              <a:t>/elections/federal/2019/results/</a:t>
            </a:r>
          </a:p>
        </p:txBody>
      </p:sp>
      <p:sp>
        <p:nvSpPr>
          <p:cNvPr id="4" name="Slide Number Placeholder 3"/>
          <p:cNvSpPr>
            <a:spLocks noGrp="1"/>
          </p:cNvSpPr>
          <p:nvPr>
            <p:ph type="sldNum" sz="quarter" idx="5"/>
          </p:nvPr>
        </p:nvSpPr>
        <p:spPr/>
        <p:txBody>
          <a:bodyPr/>
          <a:lstStyle/>
          <a:p>
            <a:fld id="{AF3839CF-733D-324A-8A9B-ED66B322C667}" type="slidenum">
              <a:rPr lang="en-US" smtClean="0"/>
              <a:t>5</a:t>
            </a:fld>
            <a:endParaRPr lang="en-US"/>
          </a:p>
        </p:txBody>
      </p:sp>
    </p:spTree>
    <p:extLst>
      <p:ext uri="{BB962C8B-B14F-4D97-AF65-F5344CB8AC3E}">
        <p14:creationId xmlns:p14="http://schemas.microsoft.com/office/powerpoint/2010/main" val="269799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3839CF-733D-324A-8A9B-ED66B322C667}" type="slidenum">
              <a:rPr lang="en-US" smtClean="0"/>
              <a:t>7</a:t>
            </a:fld>
            <a:endParaRPr lang="en-US"/>
          </a:p>
        </p:txBody>
      </p:sp>
    </p:spTree>
    <p:extLst>
      <p:ext uri="{BB962C8B-B14F-4D97-AF65-F5344CB8AC3E}">
        <p14:creationId xmlns:p14="http://schemas.microsoft.com/office/powerpoint/2010/main" val="112017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683D-AAE1-4A45-A12F-E76848AC4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2F00C-F7CD-5B46-914B-D8A723732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8439C-FF60-D544-9A72-DD6EA6B25188}"/>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A33FCEF6-CCE8-094E-A44A-333A059FA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A7390-9998-9C43-B072-F117D55B7AAE}"/>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236283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0124-1C0B-F74E-AA75-404108578C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D11CA-57DA-6F4B-BB43-5276534E20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CFF28-C53A-8647-B7D9-E120F1B90CB3}"/>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9AB43208-5F95-DA43-AA99-ACE8FEADE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694F7-6DFF-A347-9E23-6A62E79F4903}"/>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42805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FDBAD-D627-4940-A004-F27CFE76E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C51D1-6075-3D41-AEA6-60EE8B6B61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254FA-87FF-9C43-B13A-FC7AD9D7F310}"/>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EEF1E499-9CAA-DB47-8051-41F00509A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D7A69-D252-994D-A276-D7C9BEE81DDE}"/>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304228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102B-F914-C143-8E17-FC4B9080D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3EAC8C-AB16-3B4F-A67D-11A8B5E2FD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7DD74-0530-4948-BC4D-51AA0A3481E0}"/>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BD7B3993-86BD-A64A-A76D-BA5FC35BB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90560-CB30-DF43-AEFC-C6A7F71F03C4}"/>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23322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CE6-E7E8-1E45-BE58-4F160E585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A30B7F-AC9F-1A48-BE26-2B0317406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6DCF61-B0AC-C04B-BED4-DBC1F9A0D156}"/>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87EDBB3B-9D16-3F4E-A529-451E6F9CA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D5150-4D99-9E4C-8EBD-EF83CB04F93D}"/>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31066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0B5E-080F-DC4F-B589-C1330EB64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2349B-EB83-4A45-BE29-F9F762B52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40E09-22CA-BC4C-9A12-F0738E86FF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DF883D-6F83-224D-9F2E-886CF0749144}"/>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6" name="Footer Placeholder 5">
            <a:extLst>
              <a:ext uri="{FF2B5EF4-FFF2-40B4-BE49-F238E27FC236}">
                <a16:creationId xmlns:a16="http://schemas.microsoft.com/office/drawing/2014/main" id="{624D3CF8-21B1-9C47-9576-77571024C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0DC9A-5BDA-F141-82A1-D3E9DC0B2349}"/>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85165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EC0C-A7DE-0443-AE9C-15E82B29BD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C98BF-A3FA-7840-BED6-374F1B9F2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2748D9-B73F-7C4A-9FD5-8832A54EF8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BE007D-5091-B945-8EC0-A729BD0AB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592430-EABF-4447-A9A7-B6187BF5E5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BC007C-AD2F-814E-AFB5-6B1BD8DCEC77}"/>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8" name="Footer Placeholder 7">
            <a:extLst>
              <a:ext uri="{FF2B5EF4-FFF2-40B4-BE49-F238E27FC236}">
                <a16:creationId xmlns:a16="http://schemas.microsoft.com/office/drawing/2014/main" id="{F1917A06-B346-FB46-8073-E7D9E1E58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58C25-FA03-F04D-8139-61144BFDDB25}"/>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52936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31B2-97AF-7C4F-8300-3B4E6C349F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5F5190-B5DF-6C4A-8235-A5DE3C4A6943}"/>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4" name="Footer Placeholder 3">
            <a:extLst>
              <a:ext uri="{FF2B5EF4-FFF2-40B4-BE49-F238E27FC236}">
                <a16:creationId xmlns:a16="http://schemas.microsoft.com/office/drawing/2014/main" id="{67A68052-DB2B-D64F-901B-A657F2789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A4FA7-298B-BF46-AC52-D40EF431922E}"/>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48353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5B1A-C20D-EA49-A071-2AAEDB8A614C}"/>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3" name="Footer Placeholder 2">
            <a:extLst>
              <a:ext uri="{FF2B5EF4-FFF2-40B4-BE49-F238E27FC236}">
                <a16:creationId xmlns:a16="http://schemas.microsoft.com/office/drawing/2014/main" id="{6EB3B18E-7355-8649-81D7-418EF969B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E4E17-9C64-3D4F-91DC-A5DEE6FC9F64}"/>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257245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A71B-C48D-ED4B-A758-D6ABCDE86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40FB57-0ED4-0345-9D84-CA18E83A6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C9ACE-C117-EF42-BCDA-969757E38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59569E-2CC4-354D-997B-9FC2E3E0B8A8}"/>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6" name="Footer Placeholder 5">
            <a:extLst>
              <a:ext uri="{FF2B5EF4-FFF2-40B4-BE49-F238E27FC236}">
                <a16:creationId xmlns:a16="http://schemas.microsoft.com/office/drawing/2014/main" id="{DD51D183-A8A1-B748-B63A-3B605F78F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DD057-54B6-D147-9CBE-AFDAB59C4E31}"/>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362882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09EC-C78E-594F-9156-FB9ABA68F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756E06-EAD4-5E46-B056-0EB62124B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2E2BF-3964-CC42-A442-C657BA5A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0FDA79-42A7-814C-8364-ECCD49AC9387}"/>
              </a:ext>
            </a:extLst>
          </p:cNvPr>
          <p:cNvSpPr>
            <a:spLocks noGrp="1"/>
          </p:cNvSpPr>
          <p:nvPr>
            <p:ph type="dt" sz="half" idx="10"/>
          </p:nvPr>
        </p:nvSpPr>
        <p:spPr/>
        <p:txBody>
          <a:bodyPr/>
          <a:lstStyle/>
          <a:p>
            <a:fld id="{36256DF5-4320-B44F-A0D3-2455A566680F}" type="datetimeFigureOut">
              <a:rPr lang="en-US" smtClean="0"/>
              <a:t>10/31/19</a:t>
            </a:fld>
            <a:endParaRPr lang="en-US"/>
          </a:p>
        </p:txBody>
      </p:sp>
      <p:sp>
        <p:nvSpPr>
          <p:cNvPr id="6" name="Footer Placeholder 5">
            <a:extLst>
              <a:ext uri="{FF2B5EF4-FFF2-40B4-BE49-F238E27FC236}">
                <a16:creationId xmlns:a16="http://schemas.microsoft.com/office/drawing/2014/main" id="{DD71576E-4AF3-1140-A5F4-0F7BF2D92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DE497-C77C-284E-81C4-D9BD7043E2D9}"/>
              </a:ext>
            </a:extLst>
          </p:cNvPr>
          <p:cNvSpPr>
            <a:spLocks noGrp="1"/>
          </p:cNvSpPr>
          <p:nvPr>
            <p:ph type="sldNum" sz="quarter" idx="12"/>
          </p:nvPr>
        </p:nvSpPr>
        <p:spPr/>
        <p:txBody>
          <a:bodyPr/>
          <a:lstStyle/>
          <a:p>
            <a:fld id="{F269288F-2618-FF41-B35D-601192C1C538}" type="slidenum">
              <a:rPr lang="en-US" smtClean="0"/>
              <a:t>‹#›</a:t>
            </a:fld>
            <a:endParaRPr lang="en-US"/>
          </a:p>
        </p:txBody>
      </p:sp>
    </p:spTree>
    <p:extLst>
      <p:ext uri="{BB962C8B-B14F-4D97-AF65-F5344CB8AC3E}">
        <p14:creationId xmlns:p14="http://schemas.microsoft.com/office/powerpoint/2010/main" val="137524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83529-CFC4-594D-A959-05B189731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35BFC-984D-E14D-B5E9-506B90B94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5049A-E98A-2740-BE38-592C41A13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56DF5-4320-B44F-A0D3-2455A566680F}" type="datetimeFigureOut">
              <a:rPr lang="en-US" smtClean="0"/>
              <a:t>10/31/19</a:t>
            </a:fld>
            <a:endParaRPr lang="en-US"/>
          </a:p>
        </p:txBody>
      </p:sp>
      <p:sp>
        <p:nvSpPr>
          <p:cNvPr id="5" name="Footer Placeholder 4">
            <a:extLst>
              <a:ext uri="{FF2B5EF4-FFF2-40B4-BE49-F238E27FC236}">
                <a16:creationId xmlns:a16="http://schemas.microsoft.com/office/drawing/2014/main" id="{B272133D-624C-3048-96CD-8DB85A0ED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800B0-669A-1348-94A2-E431237DA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9288F-2618-FF41-B35D-601192C1C538}" type="slidenum">
              <a:rPr lang="en-US" smtClean="0"/>
              <a:t>‹#›</a:t>
            </a:fld>
            <a:endParaRPr lang="en-US"/>
          </a:p>
        </p:txBody>
      </p:sp>
    </p:spTree>
    <p:extLst>
      <p:ext uri="{BB962C8B-B14F-4D97-AF65-F5344CB8AC3E}">
        <p14:creationId xmlns:p14="http://schemas.microsoft.com/office/powerpoint/2010/main" val="395645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80/00031305.2018.1505657" TargetMode="External"/><Relationship Id="rId2" Type="http://schemas.openxmlformats.org/officeDocument/2006/relationships/hyperlink" Target="https://www.causeweb.org/sbi/?p=1079" TargetMode="External"/><Relationship Id="rId1" Type="http://schemas.openxmlformats.org/officeDocument/2006/relationships/slideLayout" Target="../slideLayouts/slideLayout7.xml"/><Relationship Id="rId4" Type="http://schemas.openxmlformats.org/officeDocument/2006/relationships/hyperlink" Target="https://doi.org/10.1186/1472-6963-7-1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52B3-10D5-E148-AD9E-4876DB91F022}"/>
              </a:ext>
            </a:extLst>
          </p:cNvPr>
          <p:cNvSpPr>
            <a:spLocks noGrp="1"/>
          </p:cNvSpPr>
          <p:nvPr>
            <p:ph type="ctrTitle"/>
          </p:nvPr>
        </p:nvSpPr>
        <p:spPr/>
        <p:txBody>
          <a:bodyPr/>
          <a:lstStyle/>
          <a:p>
            <a:r>
              <a:rPr lang="en-US" b="1" dirty="0">
                <a:solidFill>
                  <a:schemeClr val="accent1"/>
                </a:solidFill>
              </a:rPr>
              <a:t>Error matters</a:t>
            </a:r>
          </a:p>
        </p:txBody>
      </p:sp>
      <p:sp>
        <p:nvSpPr>
          <p:cNvPr id="3" name="Subtitle 2">
            <a:extLst>
              <a:ext uri="{FF2B5EF4-FFF2-40B4-BE49-F238E27FC236}">
                <a16:creationId xmlns:a16="http://schemas.microsoft.com/office/drawing/2014/main" id="{431DC43A-1D26-4D48-871E-17838BC7C180}"/>
              </a:ext>
            </a:extLst>
          </p:cNvPr>
          <p:cNvSpPr>
            <a:spLocks noGrp="1"/>
          </p:cNvSpPr>
          <p:nvPr>
            <p:ph type="subTitle" idx="1"/>
          </p:nvPr>
        </p:nvSpPr>
        <p:spPr>
          <a:xfrm>
            <a:off x="1524000" y="4083301"/>
            <a:ext cx="9144000" cy="1655762"/>
          </a:xfrm>
        </p:spPr>
        <p:txBody>
          <a:bodyPr/>
          <a:lstStyle/>
          <a:p>
            <a:r>
              <a:rPr lang="en-US" dirty="0"/>
              <a:t>Alison L Gibbs</a:t>
            </a:r>
          </a:p>
          <a:p>
            <a:r>
              <a:rPr lang="en-US" dirty="0"/>
              <a:t>MAA Seaway </a:t>
            </a:r>
          </a:p>
          <a:p>
            <a:r>
              <a:rPr lang="en-US" dirty="0"/>
              <a:t>November 1, 2019</a:t>
            </a:r>
          </a:p>
        </p:txBody>
      </p:sp>
    </p:spTree>
    <p:extLst>
      <p:ext uri="{BB962C8B-B14F-4D97-AF65-F5344CB8AC3E}">
        <p14:creationId xmlns:p14="http://schemas.microsoft.com/office/powerpoint/2010/main" val="92374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B9EFB-59A4-4941-97A4-F30FC72B804C}"/>
              </a:ext>
            </a:extLst>
          </p:cNvPr>
          <p:cNvPicPr>
            <a:picLocks noChangeAspect="1"/>
          </p:cNvPicPr>
          <p:nvPr/>
        </p:nvPicPr>
        <p:blipFill>
          <a:blip r:embed="rId3"/>
          <a:stretch>
            <a:fillRect/>
          </a:stretch>
        </p:blipFill>
        <p:spPr>
          <a:xfrm>
            <a:off x="1136983" y="-353870"/>
            <a:ext cx="10333121" cy="13372274"/>
          </a:xfrm>
          <a:prstGeom prst="rect">
            <a:avLst/>
          </a:prstGeom>
        </p:spPr>
      </p:pic>
    </p:spTree>
    <p:extLst>
      <p:ext uri="{BB962C8B-B14F-4D97-AF65-F5344CB8AC3E}">
        <p14:creationId xmlns:p14="http://schemas.microsoft.com/office/powerpoint/2010/main" val="322273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56FD2-66DA-1C40-BA40-853991B802B7}"/>
              </a:ext>
            </a:extLst>
          </p:cNvPr>
          <p:cNvPicPr>
            <a:picLocks noChangeAspect="1"/>
          </p:cNvPicPr>
          <p:nvPr/>
        </p:nvPicPr>
        <p:blipFill>
          <a:blip r:embed="rId3"/>
          <a:stretch>
            <a:fillRect/>
          </a:stretch>
        </p:blipFill>
        <p:spPr>
          <a:xfrm>
            <a:off x="2411996" y="227100"/>
            <a:ext cx="7477961" cy="6630900"/>
          </a:xfrm>
          <a:prstGeom prst="rect">
            <a:avLst/>
          </a:prstGeom>
        </p:spPr>
      </p:pic>
    </p:spTree>
    <p:extLst>
      <p:ext uri="{BB962C8B-B14F-4D97-AF65-F5344CB8AC3E}">
        <p14:creationId xmlns:p14="http://schemas.microsoft.com/office/powerpoint/2010/main" val="49793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64F1-3823-C849-84E2-D4FA1A3223CF}"/>
              </a:ext>
            </a:extLst>
          </p:cNvPr>
          <p:cNvPicPr>
            <a:picLocks noChangeAspect="1"/>
          </p:cNvPicPr>
          <p:nvPr/>
        </p:nvPicPr>
        <p:blipFill>
          <a:blip r:embed="rId3"/>
          <a:stretch>
            <a:fillRect/>
          </a:stretch>
        </p:blipFill>
        <p:spPr>
          <a:xfrm>
            <a:off x="577180" y="0"/>
            <a:ext cx="11210363" cy="6886073"/>
          </a:xfrm>
          <a:prstGeom prst="rect">
            <a:avLst/>
          </a:prstGeom>
        </p:spPr>
      </p:pic>
    </p:spTree>
    <p:extLst>
      <p:ext uri="{BB962C8B-B14F-4D97-AF65-F5344CB8AC3E}">
        <p14:creationId xmlns:p14="http://schemas.microsoft.com/office/powerpoint/2010/main" val="393594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A1FB9-6CC3-5243-97B7-15E9651868BF}"/>
              </a:ext>
            </a:extLst>
          </p:cNvPr>
          <p:cNvPicPr>
            <a:picLocks noChangeAspect="1"/>
          </p:cNvPicPr>
          <p:nvPr/>
        </p:nvPicPr>
        <p:blipFill>
          <a:blip r:embed="rId3"/>
          <a:stretch>
            <a:fillRect/>
          </a:stretch>
        </p:blipFill>
        <p:spPr>
          <a:xfrm>
            <a:off x="2292014" y="0"/>
            <a:ext cx="7883090" cy="6858000"/>
          </a:xfrm>
          <a:prstGeom prst="rect">
            <a:avLst/>
          </a:prstGeom>
        </p:spPr>
      </p:pic>
    </p:spTree>
    <p:extLst>
      <p:ext uri="{BB962C8B-B14F-4D97-AF65-F5344CB8AC3E}">
        <p14:creationId xmlns:p14="http://schemas.microsoft.com/office/powerpoint/2010/main" val="152652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25117-4BE6-354F-A293-380773E1B4D6}"/>
              </a:ext>
            </a:extLst>
          </p:cNvPr>
          <p:cNvSpPr txBox="1"/>
          <p:nvPr/>
        </p:nvSpPr>
        <p:spPr>
          <a:xfrm>
            <a:off x="529389" y="433137"/>
            <a:ext cx="6186950" cy="1569660"/>
          </a:xfrm>
          <a:prstGeom prst="rect">
            <a:avLst/>
          </a:prstGeom>
          <a:noFill/>
        </p:spPr>
        <p:txBody>
          <a:bodyPr wrap="none" rtlCol="0">
            <a:spAutoFit/>
          </a:bodyPr>
          <a:lstStyle/>
          <a:p>
            <a:pPr marL="457200" indent="-457200">
              <a:buAutoNum type="arabicPeriod"/>
            </a:pPr>
            <a:r>
              <a:rPr lang="en-US" sz="2400" dirty="0"/>
              <a:t>Kidney cancer rates in the US (visualizations)</a:t>
            </a:r>
          </a:p>
          <a:p>
            <a:pPr marL="457200" indent="-457200">
              <a:buAutoNum type="arabicPeriod"/>
            </a:pPr>
            <a:endParaRPr lang="en-US" sz="2400" dirty="0"/>
          </a:p>
          <a:p>
            <a:pPr marL="457200" indent="-457200">
              <a:buAutoNum type="arabicPeriod"/>
            </a:pPr>
            <a:r>
              <a:rPr lang="en-US" sz="2400" dirty="0"/>
              <a:t>Breast cancer rates in Ontario (data)</a:t>
            </a:r>
          </a:p>
          <a:p>
            <a:pPr marL="457200" indent="-457200">
              <a:buAutoNum type="arabicPeriod"/>
            </a:pPr>
            <a:endParaRPr lang="en-US" sz="2400" dirty="0"/>
          </a:p>
        </p:txBody>
      </p:sp>
    </p:spTree>
    <p:extLst>
      <p:ext uri="{BB962C8B-B14F-4D97-AF65-F5344CB8AC3E}">
        <p14:creationId xmlns:p14="http://schemas.microsoft.com/office/powerpoint/2010/main" val="94264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AD128-E1E7-6A43-8B77-E09C75CD22F8}"/>
              </a:ext>
            </a:extLst>
          </p:cNvPr>
          <p:cNvSpPr txBox="1"/>
          <p:nvPr/>
        </p:nvSpPr>
        <p:spPr>
          <a:xfrm>
            <a:off x="196152" y="577516"/>
            <a:ext cx="11787301" cy="6001643"/>
          </a:xfrm>
          <a:prstGeom prst="rect">
            <a:avLst/>
          </a:prstGeom>
          <a:noFill/>
        </p:spPr>
        <p:txBody>
          <a:bodyPr wrap="square" rtlCol="0">
            <a:spAutoFit/>
          </a:bodyPr>
          <a:lstStyle/>
          <a:p>
            <a:r>
              <a:rPr lang="en-US" sz="2400" dirty="0"/>
              <a:t>A certain town is served by two hospitals.  In the larger hospital about 45 babies are born each day, and in the smaller hospital about 15 babies are born each day.  As you know, about 50% of all babies are boys.  However, the exact percentage varies from day to day.   Sometimes it may be higher than 50%, sometimes lower.</a:t>
            </a:r>
          </a:p>
          <a:p>
            <a:endParaRPr lang="en-US" sz="2400" dirty="0"/>
          </a:p>
          <a:p>
            <a:r>
              <a:rPr lang="en-US" sz="2400" dirty="0"/>
              <a:t>For a period of 1 year, each hospital recorded the days on which more than 60 percent of the babies born were boys.  Which hospital do you think recorded more such days?</a:t>
            </a:r>
          </a:p>
          <a:p>
            <a:endParaRPr lang="en-US" sz="2400" dirty="0"/>
          </a:p>
          <a:p>
            <a:pPr marL="342900" indent="-342900">
              <a:buAutoNum type="alphaUcPeriod"/>
            </a:pPr>
            <a:r>
              <a:rPr lang="en-US" sz="2400" dirty="0">
                <a:solidFill>
                  <a:srgbClr val="FF0000"/>
                </a:solidFill>
              </a:rPr>
              <a:t>The larger hospital</a:t>
            </a:r>
          </a:p>
          <a:p>
            <a:pPr marL="342900" indent="-342900">
              <a:buAutoNum type="alphaUcPeriod"/>
            </a:pPr>
            <a:endParaRPr lang="en-US" sz="2400" dirty="0"/>
          </a:p>
          <a:p>
            <a:pPr marL="342900" indent="-342900">
              <a:buAutoNum type="alphaUcPeriod"/>
            </a:pPr>
            <a:r>
              <a:rPr lang="en-US" sz="2400" dirty="0">
                <a:solidFill>
                  <a:srgbClr val="00B050"/>
                </a:solidFill>
              </a:rPr>
              <a:t>The smaller hospital</a:t>
            </a:r>
          </a:p>
          <a:p>
            <a:pPr marL="342900" indent="-342900">
              <a:buAutoNum type="alphaUcPeriod"/>
            </a:pPr>
            <a:endParaRPr lang="en-US" sz="2400" dirty="0"/>
          </a:p>
          <a:p>
            <a:pPr marL="342900" indent="-342900">
              <a:buAutoNum type="alphaUcPeriod"/>
            </a:pPr>
            <a:r>
              <a:rPr lang="en-US" sz="2400" dirty="0">
                <a:solidFill>
                  <a:srgbClr val="00B050"/>
                </a:solidFill>
              </a:rPr>
              <a:t>About the </a:t>
            </a:r>
            <a:r>
              <a:rPr lang="en-US" sz="2400" dirty="0">
                <a:solidFill>
                  <a:srgbClr val="FF0000"/>
                </a:solidFill>
              </a:rPr>
              <a:t>same</a:t>
            </a:r>
            <a:r>
              <a:rPr lang="en-US" sz="2400" dirty="0"/>
              <a:t> </a:t>
            </a:r>
            <a:r>
              <a:rPr lang="en-US" sz="2400" dirty="0">
                <a:solidFill>
                  <a:srgbClr val="FF0000"/>
                </a:solidFill>
              </a:rPr>
              <a:t>(that is, within 5% of each other)</a:t>
            </a:r>
          </a:p>
          <a:p>
            <a:endParaRPr lang="en-US" dirty="0"/>
          </a:p>
          <a:p>
            <a:endParaRPr lang="en-US" dirty="0"/>
          </a:p>
          <a:p>
            <a:endParaRPr lang="en-US" dirty="0"/>
          </a:p>
          <a:p>
            <a:r>
              <a:rPr lang="en-US" dirty="0"/>
              <a:t>[Tversky &amp; Kahneman, 1974)</a:t>
            </a:r>
          </a:p>
        </p:txBody>
      </p:sp>
    </p:spTree>
    <p:extLst>
      <p:ext uri="{BB962C8B-B14F-4D97-AF65-F5344CB8AC3E}">
        <p14:creationId xmlns:p14="http://schemas.microsoft.com/office/powerpoint/2010/main" val="215024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2D5B4-64B7-FE4C-83C2-22FDA23D80D3}"/>
              </a:ext>
            </a:extLst>
          </p:cNvPr>
          <p:cNvSpPr txBox="1"/>
          <p:nvPr/>
        </p:nvSpPr>
        <p:spPr>
          <a:xfrm>
            <a:off x="497306" y="288757"/>
            <a:ext cx="11566358" cy="6401753"/>
          </a:xfrm>
          <a:prstGeom prst="rect">
            <a:avLst/>
          </a:prstGeom>
          <a:noFill/>
        </p:spPr>
        <p:txBody>
          <a:bodyPr wrap="square" rtlCol="0">
            <a:spAutoFit/>
          </a:bodyPr>
          <a:lstStyle/>
          <a:p>
            <a:r>
              <a:rPr lang="en-US" sz="2400" dirty="0">
                <a:solidFill>
                  <a:schemeClr val="accent1"/>
                </a:solidFill>
              </a:rPr>
              <a:t>References</a:t>
            </a:r>
          </a:p>
          <a:p>
            <a:endParaRPr lang="en-US" dirty="0"/>
          </a:p>
          <a:p>
            <a:r>
              <a:rPr lang="en-US" dirty="0"/>
              <a:t>AL Gibbs (2016). Random Sampling to Support Informal Inference Using Census at School. </a:t>
            </a:r>
            <a:r>
              <a:rPr lang="en-US" i="1" dirty="0"/>
              <a:t>Simulation-Based Inference blog</a:t>
            </a:r>
            <a:r>
              <a:rPr lang="en-US" dirty="0"/>
              <a:t>. </a:t>
            </a:r>
            <a:r>
              <a:rPr lang="en-US" dirty="0">
                <a:hlinkClick r:id="rId2"/>
              </a:rPr>
              <a:t>https://www.causeweb.org/sbi/?p=1079</a:t>
            </a:r>
            <a:endParaRPr lang="en-US" dirty="0"/>
          </a:p>
          <a:p>
            <a:pPr lvl="1"/>
            <a:r>
              <a:rPr lang="en-US" sz="1400" dirty="0"/>
              <a:t>A hands-on activity to illustrate the effect of sample size when comparing the estimate of a proportion between two groups.</a:t>
            </a:r>
          </a:p>
          <a:p>
            <a:endParaRPr lang="en-US" dirty="0"/>
          </a:p>
          <a:p>
            <a:r>
              <a:rPr lang="en-US" dirty="0"/>
              <a:t>EA Steel, M </a:t>
            </a:r>
            <a:r>
              <a:rPr lang="en-US" dirty="0" err="1"/>
              <a:t>Liermann</a:t>
            </a:r>
            <a:r>
              <a:rPr lang="en-US" dirty="0"/>
              <a:t> &amp; P </a:t>
            </a:r>
            <a:r>
              <a:rPr lang="en-US" dirty="0" err="1"/>
              <a:t>Guttorp</a:t>
            </a:r>
            <a:r>
              <a:rPr lang="en-US" dirty="0"/>
              <a:t> (2019).  Beyond Calculations: A Course in Statistical Thinking.  </a:t>
            </a:r>
            <a:r>
              <a:rPr lang="en-US" i="1" dirty="0"/>
              <a:t>The American Statistician </a:t>
            </a:r>
            <a:r>
              <a:rPr lang="en-US" dirty="0"/>
              <a:t>72:51, 392-401. </a:t>
            </a:r>
            <a:r>
              <a:rPr lang="en-US" dirty="0">
                <a:hlinkClick r:id="rId3"/>
              </a:rPr>
              <a:t>https://doi.org/10.1080/00031305.2018.1505657</a:t>
            </a:r>
            <a:endParaRPr lang="en-US" dirty="0"/>
          </a:p>
          <a:p>
            <a:pPr lvl="1"/>
            <a:r>
              <a:rPr lang="en-US" sz="1400" dirty="0"/>
              <a:t>An description for a course in statistical thinking for senior students.</a:t>
            </a:r>
          </a:p>
          <a:p>
            <a:endParaRPr lang="en-US" dirty="0"/>
          </a:p>
          <a:p>
            <a:r>
              <a:rPr lang="en-US" dirty="0"/>
              <a:t>Y-K Tang &amp; MS </a:t>
            </a:r>
            <a:r>
              <a:rPr lang="en-US" dirty="0" err="1"/>
              <a:t>Gilthorpe</a:t>
            </a:r>
            <a:r>
              <a:rPr lang="en-US" dirty="0"/>
              <a:t> (2007).  The most dangerous hospital or the most dangerous equation?  BMC Health Services Research 7:185. </a:t>
            </a:r>
            <a:r>
              <a:rPr lang="en-CA" u="sng" dirty="0">
                <a:hlinkClick r:id="rId4"/>
              </a:rPr>
              <a:t>https://doi.org/10.1186/1472-6963-7-185</a:t>
            </a:r>
            <a:endParaRPr lang="en-CA" u="sng" dirty="0"/>
          </a:p>
          <a:p>
            <a:pPr lvl="1"/>
            <a:r>
              <a:rPr lang="en-CA" sz="1400" dirty="0"/>
              <a:t>The importance of considering the </a:t>
            </a:r>
            <a:r>
              <a:rPr lang="en-CA" sz="1400" dirty="0" err="1"/>
              <a:t>variablity</a:t>
            </a:r>
            <a:r>
              <a:rPr lang="en-CA" sz="1400" dirty="0"/>
              <a:t> in hospitals of different sizes when comparing their mortality rates.</a:t>
            </a:r>
            <a:endParaRPr lang="en-US" sz="1400" dirty="0"/>
          </a:p>
          <a:p>
            <a:endParaRPr lang="en-US" dirty="0"/>
          </a:p>
          <a:p>
            <a:r>
              <a:rPr lang="en-US" dirty="0"/>
              <a:t>A Tversky &amp; D Kahneman (1974).  Judgment under Uncertainty:  Heuristics and Biases.  </a:t>
            </a:r>
            <a:r>
              <a:rPr lang="en-US" i="1" dirty="0"/>
              <a:t>Science</a:t>
            </a:r>
            <a:r>
              <a:rPr lang="en-US" dirty="0"/>
              <a:t> 185, 1124-1131.</a:t>
            </a:r>
          </a:p>
          <a:p>
            <a:pPr lvl="1"/>
            <a:r>
              <a:rPr lang="en-US" sz="1400" dirty="0"/>
              <a:t>An examination of the heuristics people use and the errors they can lead to.</a:t>
            </a:r>
          </a:p>
          <a:p>
            <a:endParaRPr lang="en-US" dirty="0"/>
          </a:p>
          <a:p>
            <a:r>
              <a:rPr lang="en-US" dirty="0"/>
              <a:t>H </a:t>
            </a:r>
            <a:r>
              <a:rPr lang="en-US" dirty="0" err="1"/>
              <a:t>Wainer</a:t>
            </a:r>
            <a:r>
              <a:rPr lang="en-US" dirty="0"/>
              <a:t> &amp; HL </a:t>
            </a:r>
            <a:r>
              <a:rPr lang="en-US" dirty="0" err="1"/>
              <a:t>Zwerling</a:t>
            </a:r>
            <a:r>
              <a:rPr lang="en-US" dirty="0"/>
              <a:t> (2006).  Evidence That Smaller Schools Do Not Improve Student Achievement.  </a:t>
            </a:r>
            <a:r>
              <a:rPr lang="en-US" i="1" dirty="0"/>
              <a:t>Phi Delta </a:t>
            </a:r>
            <a:r>
              <a:rPr lang="en-US" i="1" dirty="0" err="1"/>
              <a:t>Kappan</a:t>
            </a:r>
            <a:r>
              <a:rPr lang="en-US" dirty="0"/>
              <a:t>, December 2006, 300-303.</a:t>
            </a:r>
          </a:p>
          <a:p>
            <a:pPr lvl="1"/>
            <a:r>
              <a:rPr lang="en-US" sz="1400" dirty="0"/>
              <a:t>Smaller schools have higher variance so are represented in both the highest and lowest performing schools.  We need to be careful using data for policy decisions.</a:t>
            </a:r>
          </a:p>
          <a:p>
            <a:pPr lvl="1"/>
            <a:endParaRPr lang="en-US" sz="1400" dirty="0"/>
          </a:p>
          <a:p>
            <a:r>
              <a:rPr lang="en-US" dirty="0"/>
              <a:t>H </a:t>
            </a:r>
            <a:r>
              <a:rPr lang="en-US" dirty="0" err="1"/>
              <a:t>Wainer</a:t>
            </a:r>
            <a:r>
              <a:rPr lang="en-US" dirty="0"/>
              <a:t> (2007).  The Most Dangerous Equation.  </a:t>
            </a:r>
            <a:r>
              <a:rPr lang="en-US" i="1" dirty="0"/>
              <a:t>American Scientist </a:t>
            </a:r>
            <a:r>
              <a:rPr lang="en-US" dirty="0"/>
              <a:t>95:3.</a:t>
            </a:r>
          </a:p>
          <a:p>
            <a:pPr lvl="1"/>
            <a:r>
              <a:rPr lang="en-US" sz="1400" dirty="0"/>
              <a:t>When making decisions, ignoring how error is related to to sample size is perilous.</a:t>
            </a:r>
          </a:p>
        </p:txBody>
      </p:sp>
    </p:spTree>
    <p:extLst>
      <p:ext uri="{BB962C8B-B14F-4D97-AF65-F5344CB8AC3E}">
        <p14:creationId xmlns:p14="http://schemas.microsoft.com/office/powerpoint/2010/main" val="141287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480</Words>
  <Application>Microsoft Macintosh PowerPoint</Application>
  <PresentationFormat>Widescreen</PresentationFormat>
  <Paragraphs>49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Error matters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matters</dc:title>
  <dc:creator>Alison Gibbs</dc:creator>
  <cp:lastModifiedBy>Alison Gibbs</cp:lastModifiedBy>
  <cp:revision>8</cp:revision>
  <dcterms:created xsi:type="dcterms:W3CDTF">2019-10-30T21:00:17Z</dcterms:created>
  <dcterms:modified xsi:type="dcterms:W3CDTF">2019-10-31T06:16:54Z</dcterms:modified>
</cp:coreProperties>
</file>