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2" r:id="rId5"/>
    <p:sldId id="263" r:id="rId6"/>
    <p:sldId id="260" r:id="rId7"/>
    <p:sldId id="266" r:id="rId8"/>
    <p:sldId id="268" r:id="rId9"/>
    <p:sldId id="269" r:id="rId10"/>
    <p:sldId id="25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1"/>
    <p:restoredTop sz="85055"/>
  </p:normalViewPr>
  <p:slideViewPr>
    <p:cSldViewPr snapToGrid="0" snapToObjects="1">
      <p:cViewPr varScale="1">
        <p:scale>
          <a:sx n="77" d="100"/>
          <a:sy n="77" d="100"/>
        </p:scale>
        <p:origin x="4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13EF3-9AF8-674E-8034-DDC73804F580}" type="datetimeFigureOut">
              <a:rPr lang="en-US" smtClean="0"/>
              <a:t>10/30/19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003E-4F24-AD4F-95A4-3925FAFFB44D}" type="slidenum">
              <a:rPr lang="en-US" smtClean="0"/>
              <a:t>‹#›</a:t>
            </a:fld>
            <a:endParaRPr lang="en-US"/>
          </a:p>
        </p:txBody>
      </p:sp>
    </p:spTree>
    <p:extLst>
      <p:ext uri="{BB962C8B-B14F-4D97-AF65-F5344CB8AC3E}">
        <p14:creationId xmlns:p14="http://schemas.microsoft.com/office/powerpoint/2010/main" val="352166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Introduce me and my motivation for today – work together to develop what to do</a:t>
            </a:r>
          </a:p>
          <a:p>
            <a:endParaRPr lang="en-US" dirty="0"/>
          </a:p>
        </p:txBody>
      </p:sp>
      <p:sp>
        <p:nvSpPr>
          <p:cNvPr id="4" name="Slide Number Placeholder 3"/>
          <p:cNvSpPr>
            <a:spLocks noGrp="1"/>
          </p:cNvSpPr>
          <p:nvPr>
            <p:ph type="sldNum" sz="quarter" idx="5"/>
          </p:nvPr>
        </p:nvSpPr>
        <p:spPr/>
        <p:txBody>
          <a:bodyPr/>
          <a:lstStyle/>
          <a:p>
            <a:fld id="{08A3003E-4F24-AD4F-95A4-3925FAFFB44D}" type="slidenum">
              <a:rPr lang="en-US" smtClean="0"/>
              <a:t>1</a:t>
            </a:fld>
            <a:endParaRPr lang="en-US"/>
          </a:p>
        </p:txBody>
      </p:sp>
    </p:spTree>
    <p:extLst>
      <p:ext uri="{BB962C8B-B14F-4D97-AF65-F5344CB8AC3E}">
        <p14:creationId xmlns:p14="http://schemas.microsoft.com/office/powerpoint/2010/main" val="4065369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A3003E-4F24-AD4F-95A4-3925FAFFB44D}" type="slidenum">
              <a:rPr lang="en-US" smtClean="0"/>
              <a:t>10</a:t>
            </a:fld>
            <a:endParaRPr lang="en-US"/>
          </a:p>
        </p:txBody>
      </p:sp>
    </p:spTree>
    <p:extLst>
      <p:ext uri="{BB962C8B-B14F-4D97-AF65-F5344CB8AC3E}">
        <p14:creationId xmlns:p14="http://schemas.microsoft.com/office/powerpoint/2010/main" val="189904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A3003E-4F24-AD4F-95A4-3925FAFFB44D}" type="slidenum">
              <a:rPr lang="en-US" smtClean="0"/>
              <a:t>11</a:t>
            </a:fld>
            <a:endParaRPr lang="en-US"/>
          </a:p>
        </p:txBody>
      </p:sp>
    </p:spTree>
    <p:extLst>
      <p:ext uri="{BB962C8B-B14F-4D97-AF65-F5344CB8AC3E}">
        <p14:creationId xmlns:p14="http://schemas.microsoft.com/office/powerpoint/2010/main" val="150190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replicability vs reproducibility</a:t>
            </a:r>
          </a:p>
          <a:p>
            <a:endParaRPr lang="en-US" dirty="0"/>
          </a:p>
          <a:p>
            <a:r>
              <a:rPr lang="en-US" dirty="0"/>
              <a:t>Basic and Applied Social Psychology</a:t>
            </a:r>
          </a:p>
        </p:txBody>
      </p:sp>
      <p:sp>
        <p:nvSpPr>
          <p:cNvPr id="4" name="Slide Number Placeholder 3"/>
          <p:cNvSpPr>
            <a:spLocks noGrp="1"/>
          </p:cNvSpPr>
          <p:nvPr>
            <p:ph type="sldNum" sz="quarter" idx="5"/>
          </p:nvPr>
        </p:nvSpPr>
        <p:spPr/>
        <p:txBody>
          <a:bodyPr/>
          <a:lstStyle/>
          <a:p>
            <a:fld id="{08A3003E-4F24-AD4F-95A4-3925FAFFB44D}" type="slidenum">
              <a:rPr lang="en-US" smtClean="0"/>
              <a:t>2</a:t>
            </a:fld>
            <a:endParaRPr lang="en-US"/>
          </a:p>
        </p:txBody>
      </p:sp>
    </p:spTree>
    <p:extLst>
      <p:ext uri="{BB962C8B-B14F-4D97-AF65-F5344CB8AC3E}">
        <p14:creationId xmlns:p14="http://schemas.microsoft.com/office/powerpoint/2010/main" val="53774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A3003E-4F24-AD4F-95A4-3925FAFFB44D}" type="slidenum">
              <a:rPr lang="en-US" smtClean="0"/>
              <a:t>3</a:t>
            </a:fld>
            <a:endParaRPr lang="en-US"/>
          </a:p>
        </p:txBody>
      </p:sp>
    </p:spTree>
    <p:extLst>
      <p:ext uri="{BB962C8B-B14F-4D97-AF65-F5344CB8AC3E}">
        <p14:creationId xmlns:p14="http://schemas.microsoft.com/office/powerpoint/2010/main" val="3152811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difference between p-values and statistical significance</a:t>
            </a:r>
          </a:p>
        </p:txBody>
      </p:sp>
      <p:sp>
        <p:nvSpPr>
          <p:cNvPr id="4" name="Slide Number Placeholder 3"/>
          <p:cNvSpPr>
            <a:spLocks noGrp="1"/>
          </p:cNvSpPr>
          <p:nvPr>
            <p:ph type="sldNum" sz="quarter" idx="5"/>
          </p:nvPr>
        </p:nvSpPr>
        <p:spPr/>
        <p:txBody>
          <a:bodyPr/>
          <a:lstStyle/>
          <a:p>
            <a:fld id="{08A3003E-4F24-AD4F-95A4-3925FAFFB44D}" type="slidenum">
              <a:rPr lang="en-US" smtClean="0"/>
              <a:t>4</a:t>
            </a:fld>
            <a:endParaRPr lang="en-US"/>
          </a:p>
        </p:txBody>
      </p:sp>
    </p:spTree>
    <p:extLst>
      <p:ext uri="{BB962C8B-B14F-4D97-AF65-F5344CB8AC3E}">
        <p14:creationId xmlns:p14="http://schemas.microsoft.com/office/powerpoint/2010/main" val="417776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a:t>
            </a:r>
          </a:p>
          <a:p>
            <a:r>
              <a:rPr lang="en-US" dirty="0"/>
              <a:t>Despite our best efforts…</a:t>
            </a:r>
          </a:p>
          <a:p>
            <a:r>
              <a:rPr lang="en-US" dirty="0"/>
              <a:t>Students don’t understand what a P-value is</a:t>
            </a:r>
          </a:p>
          <a:p>
            <a:r>
              <a:rPr lang="en-US" dirty="0"/>
              <a:t>Have to accept they’re not getting it and move on</a:t>
            </a:r>
          </a:p>
          <a:p>
            <a:endParaRPr lang="en-US" dirty="0"/>
          </a:p>
          <a:p>
            <a:r>
              <a:rPr lang="en-US" dirty="0"/>
              <a:t>Would it make a difference if I changed the context?</a:t>
            </a:r>
          </a:p>
        </p:txBody>
      </p:sp>
      <p:sp>
        <p:nvSpPr>
          <p:cNvPr id="4" name="Slide Number Placeholder 3"/>
          <p:cNvSpPr>
            <a:spLocks noGrp="1"/>
          </p:cNvSpPr>
          <p:nvPr>
            <p:ph type="sldNum" sz="quarter" idx="5"/>
          </p:nvPr>
        </p:nvSpPr>
        <p:spPr/>
        <p:txBody>
          <a:bodyPr/>
          <a:lstStyle/>
          <a:p>
            <a:fld id="{08A3003E-4F24-AD4F-95A4-3925FAFFB44D}" type="slidenum">
              <a:rPr lang="en-US" smtClean="0"/>
              <a:t>5</a:t>
            </a:fld>
            <a:endParaRPr lang="en-US"/>
          </a:p>
        </p:txBody>
      </p:sp>
    </p:spTree>
    <p:extLst>
      <p:ext uri="{BB962C8B-B14F-4D97-AF65-F5344CB8AC3E}">
        <p14:creationId xmlns:p14="http://schemas.microsoft.com/office/powerpoint/2010/main" val="186770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A3003E-4F24-AD4F-95A4-3925FAFFB44D}" type="slidenum">
              <a:rPr lang="en-US" smtClean="0"/>
              <a:t>6</a:t>
            </a:fld>
            <a:endParaRPr lang="en-US"/>
          </a:p>
        </p:txBody>
      </p:sp>
    </p:spTree>
    <p:extLst>
      <p:ext uri="{BB962C8B-B14F-4D97-AF65-F5344CB8AC3E}">
        <p14:creationId xmlns:p14="http://schemas.microsoft.com/office/powerpoint/2010/main" val="320638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do one thing…</a:t>
            </a:r>
          </a:p>
          <a:p>
            <a:r>
              <a:rPr lang="en-US" dirty="0"/>
              <a:t>Today … work through which ones you want</a:t>
            </a:r>
          </a:p>
        </p:txBody>
      </p:sp>
      <p:sp>
        <p:nvSpPr>
          <p:cNvPr id="4" name="Slide Number Placeholder 3"/>
          <p:cNvSpPr>
            <a:spLocks noGrp="1"/>
          </p:cNvSpPr>
          <p:nvPr>
            <p:ph type="sldNum" sz="quarter" idx="5"/>
          </p:nvPr>
        </p:nvSpPr>
        <p:spPr/>
        <p:txBody>
          <a:bodyPr/>
          <a:lstStyle/>
          <a:p>
            <a:fld id="{08A3003E-4F24-AD4F-95A4-3925FAFFB44D}" type="slidenum">
              <a:rPr lang="en-US" smtClean="0"/>
              <a:t>7</a:t>
            </a:fld>
            <a:endParaRPr lang="en-US"/>
          </a:p>
        </p:txBody>
      </p:sp>
    </p:spTree>
    <p:extLst>
      <p:ext uri="{BB962C8B-B14F-4D97-AF65-F5344CB8AC3E}">
        <p14:creationId xmlns:p14="http://schemas.microsoft.com/office/powerpoint/2010/main" val="81749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A3003E-4F24-AD4F-95A4-3925FAFFB44D}" type="slidenum">
              <a:rPr lang="en-US" smtClean="0"/>
              <a:t>8</a:t>
            </a:fld>
            <a:endParaRPr lang="en-US"/>
          </a:p>
        </p:txBody>
      </p:sp>
    </p:spTree>
    <p:extLst>
      <p:ext uri="{BB962C8B-B14F-4D97-AF65-F5344CB8AC3E}">
        <p14:creationId xmlns:p14="http://schemas.microsoft.com/office/powerpoint/2010/main" val="2613884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A3003E-4F24-AD4F-95A4-3925FAFFB44D}" type="slidenum">
              <a:rPr lang="en-US" smtClean="0"/>
              <a:t>9</a:t>
            </a:fld>
            <a:endParaRPr lang="en-US"/>
          </a:p>
        </p:txBody>
      </p:sp>
    </p:spTree>
    <p:extLst>
      <p:ext uri="{BB962C8B-B14F-4D97-AF65-F5344CB8AC3E}">
        <p14:creationId xmlns:p14="http://schemas.microsoft.com/office/powerpoint/2010/main" val="285273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F10F-53C3-9C42-A0F1-3D89881B39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98878-4ACF-B94C-87F7-3937D33DB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65CDFB-E69C-4F44-B984-9AD1F8CF591E}"/>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5" name="Footer Placeholder 4">
            <a:extLst>
              <a:ext uri="{FF2B5EF4-FFF2-40B4-BE49-F238E27FC236}">
                <a16:creationId xmlns:a16="http://schemas.microsoft.com/office/drawing/2014/main" id="{75E0B9DA-73FE-9F42-850C-A67DEFA97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F4846-296E-0043-909C-731D4C028CE5}"/>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28112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302A-2D66-AE41-BC06-3B444BACD0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F3A4D-D683-B54D-B2AE-0BBC5E7244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437EE-2AB4-464E-925B-5AA82C413270}"/>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5" name="Footer Placeholder 4">
            <a:extLst>
              <a:ext uri="{FF2B5EF4-FFF2-40B4-BE49-F238E27FC236}">
                <a16:creationId xmlns:a16="http://schemas.microsoft.com/office/drawing/2014/main" id="{BE78EB20-D180-434E-9572-394D412D5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874B3-DB25-BE4B-BB8A-5FD13AB31FB2}"/>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197345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82A5AC-E139-7B49-BE52-62C73E5F5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E486AA-9878-1741-AED5-48FA232177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00DC3-2EAA-F246-B8DB-CC90FB3DA8B4}"/>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5" name="Footer Placeholder 4">
            <a:extLst>
              <a:ext uri="{FF2B5EF4-FFF2-40B4-BE49-F238E27FC236}">
                <a16:creationId xmlns:a16="http://schemas.microsoft.com/office/drawing/2014/main" id="{3BB916FA-F815-7043-AD09-3B9EA0060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39F0D-2B0B-2341-952E-6AB887F56F5B}"/>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403518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CEBB-0209-6C4C-8060-DCBBE346BE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406A8-3FE5-7340-9D4B-1B23D5B313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E491F-9FFD-2B41-8287-C96EDCD831DC}"/>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5" name="Footer Placeholder 4">
            <a:extLst>
              <a:ext uri="{FF2B5EF4-FFF2-40B4-BE49-F238E27FC236}">
                <a16:creationId xmlns:a16="http://schemas.microsoft.com/office/drawing/2014/main" id="{B5ED01F7-0BEE-A044-8ADA-8E8FF5B3D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9AA4D-2B55-2543-B8D1-0B2DFD559333}"/>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71131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1A47-880C-514A-BE31-61CD9782C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960DF7-0BC9-4A4E-94A1-288E61B8C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94777B-6D0D-C544-9697-6BAF11590C78}"/>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5" name="Footer Placeholder 4">
            <a:extLst>
              <a:ext uri="{FF2B5EF4-FFF2-40B4-BE49-F238E27FC236}">
                <a16:creationId xmlns:a16="http://schemas.microsoft.com/office/drawing/2014/main" id="{F67A50A1-3734-9A49-BD80-2A93E3BD9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D12D1-B0A9-B042-8BC6-2C782DD7175F}"/>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192319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57A8-4440-5D4F-8AF3-2CE53806C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278BF-FE5B-104B-A4EB-0B6877A8A2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6D310-2DC1-4E46-8560-39358C20A9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73869-8BE2-0B4B-857B-DF0836C61F66}"/>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6" name="Footer Placeholder 5">
            <a:extLst>
              <a:ext uri="{FF2B5EF4-FFF2-40B4-BE49-F238E27FC236}">
                <a16:creationId xmlns:a16="http://schemas.microsoft.com/office/drawing/2014/main" id="{3891811B-557E-5C49-A204-BEF17C776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C7ADE-4FEE-8248-BC33-0BA01FD805D1}"/>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278158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0A38-0EC6-A441-8534-E68491E33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58E0A6-0C91-CB41-8735-821B6EA05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FA14D1-4313-1544-934F-3CAE1441E4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7ED20-8F2D-6548-9CD9-8B458BD1D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FB04EF-2F21-1743-AA42-E973B47570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F9FAB7-0E8A-0B4C-B812-1006C6336D4F}"/>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8" name="Footer Placeholder 7">
            <a:extLst>
              <a:ext uri="{FF2B5EF4-FFF2-40B4-BE49-F238E27FC236}">
                <a16:creationId xmlns:a16="http://schemas.microsoft.com/office/drawing/2014/main" id="{1DD868C3-C32C-4242-AF53-5F8B1CC20A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622337-F936-8841-BA0F-5D0A8CAC3663}"/>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228376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3FFC-BA27-9843-839E-FEBCCD892F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2297A2-F5F7-6C4B-A6DC-268F9E2F7833}"/>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4" name="Footer Placeholder 3">
            <a:extLst>
              <a:ext uri="{FF2B5EF4-FFF2-40B4-BE49-F238E27FC236}">
                <a16:creationId xmlns:a16="http://schemas.microsoft.com/office/drawing/2014/main" id="{501D3B11-D883-8A46-8367-443744FD2D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A958E-07A4-3649-B0A3-FF65B8BC3E5E}"/>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261866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2E1921-C199-E349-8E40-82FF0D306D10}"/>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3" name="Footer Placeholder 2">
            <a:extLst>
              <a:ext uri="{FF2B5EF4-FFF2-40B4-BE49-F238E27FC236}">
                <a16:creationId xmlns:a16="http://schemas.microsoft.com/office/drawing/2014/main" id="{01864E15-7B68-9F46-AEEB-1FFC294AD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9BD98A-D54C-C741-95A3-B95C66EEC170}"/>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314692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D949-B36D-F849-B2A8-B17D4E069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A3F4D4-E2DB-644E-ABDC-C786BCF90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AB0F9-FEE9-3643-A000-657F9D069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823AD-A503-A842-B82B-780BF4ECD3AF}"/>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6" name="Footer Placeholder 5">
            <a:extLst>
              <a:ext uri="{FF2B5EF4-FFF2-40B4-BE49-F238E27FC236}">
                <a16:creationId xmlns:a16="http://schemas.microsoft.com/office/drawing/2014/main" id="{289A9F3B-C891-F147-9DA0-C49D9F78B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AF0CA-2669-7447-A79E-0FA36C24AD74}"/>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359406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CE42-836E-4C43-81AB-BBD20366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B51857-5866-824C-875C-3D018766B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4A96C5-3DDD-8E42-B562-65278F3C9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328A1C-9511-D44B-81AC-8B803F80DFA7}"/>
              </a:ext>
            </a:extLst>
          </p:cNvPr>
          <p:cNvSpPr>
            <a:spLocks noGrp="1"/>
          </p:cNvSpPr>
          <p:nvPr>
            <p:ph type="dt" sz="half" idx="10"/>
          </p:nvPr>
        </p:nvSpPr>
        <p:spPr/>
        <p:txBody>
          <a:bodyPr/>
          <a:lstStyle/>
          <a:p>
            <a:fld id="{656A55B8-2742-9A4A-B7B5-4ABA88B07BD1}" type="datetimeFigureOut">
              <a:rPr lang="en-US" smtClean="0"/>
              <a:t>10/29/19</a:t>
            </a:fld>
            <a:endParaRPr lang="en-US"/>
          </a:p>
        </p:txBody>
      </p:sp>
      <p:sp>
        <p:nvSpPr>
          <p:cNvPr id="6" name="Footer Placeholder 5">
            <a:extLst>
              <a:ext uri="{FF2B5EF4-FFF2-40B4-BE49-F238E27FC236}">
                <a16:creationId xmlns:a16="http://schemas.microsoft.com/office/drawing/2014/main" id="{4B359FD6-1088-D948-B654-E96758594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14E3A-F138-1245-8DAA-F9DD474034DA}"/>
              </a:ext>
            </a:extLst>
          </p:cNvPr>
          <p:cNvSpPr>
            <a:spLocks noGrp="1"/>
          </p:cNvSpPr>
          <p:nvPr>
            <p:ph type="sldNum" sz="quarter" idx="12"/>
          </p:nvPr>
        </p:nvSpPr>
        <p:spPr/>
        <p:txBody>
          <a:bodyPr/>
          <a:lstStyle/>
          <a:p>
            <a:fld id="{A8405A58-4C69-2742-B9EA-CCF972BE7BDD}" type="slidenum">
              <a:rPr lang="en-US" smtClean="0"/>
              <a:t>‹#›</a:t>
            </a:fld>
            <a:endParaRPr lang="en-US"/>
          </a:p>
        </p:txBody>
      </p:sp>
    </p:spTree>
    <p:extLst>
      <p:ext uri="{BB962C8B-B14F-4D97-AF65-F5344CB8AC3E}">
        <p14:creationId xmlns:p14="http://schemas.microsoft.com/office/powerpoint/2010/main" val="195655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5D064-28D4-8447-A4B7-519BC5FC5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31A262-576F-E646-94F8-57FFF3EB6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816C1-23D7-B649-AC19-04FD5D3C4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A55B8-2742-9A4A-B7B5-4ABA88B07BD1}" type="datetimeFigureOut">
              <a:rPr lang="en-US" smtClean="0"/>
              <a:t>10/29/19</a:t>
            </a:fld>
            <a:endParaRPr lang="en-US"/>
          </a:p>
        </p:txBody>
      </p:sp>
      <p:sp>
        <p:nvSpPr>
          <p:cNvPr id="5" name="Footer Placeholder 4">
            <a:extLst>
              <a:ext uri="{FF2B5EF4-FFF2-40B4-BE49-F238E27FC236}">
                <a16:creationId xmlns:a16="http://schemas.microsoft.com/office/drawing/2014/main" id="{C6B2A79B-9E73-D04C-AD0A-B14BE8EAA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4A7FB-C761-574A-901A-FCBDC0D35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05A58-4C69-2742-B9EA-CCF972BE7BDD}" type="slidenum">
              <a:rPr lang="en-US" smtClean="0"/>
              <a:t>‹#›</a:t>
            </a:fld>
            <a:endParaRPr lang="en-US"/>
          </a:p>
        </p:txBody>
      </p:sp>
    </p:spTree>
    <p:extLst>
      <p:ext uri="{BB962C8B-B14F-4D97-AF65-F5344CB8AC3E}">
        <p14:creationId xmlns:p14="http://schemas.microsoft.com/office/powerpoint/2010/main" val="227563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lisongibbs/MAASeawayWorkshop201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lison.gibbs@utoronto.ca" TargetMode="External"/><Relationship Id="rId4" Type="http://schemas.openxmlformats.org/officeDocument/2006/relationships/hyperlink" Target="https://alisongibbs.github.i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nejm.org/author-center/new-manuscript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FDBF-97C0-A646-86AD-352D66DF3B73}"/>
              </a:ext>
            </a:extLst>
          </p:cNvPr>
          <p:cNvSpPr>
            <a:spLocks noGrp="1"/>
          </p:cNvSpPr>
          <p:nvPr>
            <p:ph type="ctrTitle"/>
          </p:nvPr>
        </p:nvSpPr>
        <p:spPr>
          <a:xfrm>
            <a:off x="1524000" y="415487"/>
            <a:ext cx="9144000" cy="2731750"/>
          </a:xfrm>
        </p:spPr>
        <p:txBody>
          <a:bodyPr>
            <a:normAutofit/>
          </a:bodyPr>
          <a:lstStyle/>
          <a:p>
            <a:r>
              <a:rPr lang="en-US" sz="4800" b="1" dirty="0"/>
              <a:t>Beyond p&lt;0.05</a:t>
            </a:r>
            <a:br>
              <a:rPr lang="en-US" sz="4800" b="1" dirty="0"/>
            </a:br>
            <a:r>
              <a:rPr lang="en-US" sz="4800" b="1" i="1" dirty="0"/>
              <a:t>What should we teach about hypothesis testing?</a:t>
            </a:r>
            <a:r>
              <a:rPr lang="en-CA" sz="4800" b="1" i="1" dirty="0">
                <a:effectLst/>
              </a:rPr>
              <a:t> </a:t>
            </a:r>
            <a:br>
              <a:rPr lang="en-CA" b="1" dirty="0">
                <a:effectLst/>
              </a:rPr>
            </a:br>
            <a:endParaRPr lang="en-US" sz="3100" dirty="0"/>
          </a:p>
        </p:txBody>
      </p:sp>
      <p:sp>
        <p:nvSpPr>
          <p:cNvPr id="3" name="Subtitle 2">
            <a:extLst>
              <a:ext uri="{FF2B5EF4-FFF2-40B4-BE49-F238E27FC236}">
                <a16:creationId xmlns:a16="http://schemas.microsoft.com/office/drawing/2014/main" id="{12D01484-B967-ED41-8616-0198CA03AB14}"/>
              </a:ext>
            </a:extLst>
          </p:cNvPr>
          <p:cNvSpPr>
            <a:spLocks noGrp="1"/>
          </p:cNvSpPr>
          <p:nvPr>
            <p:ph type="subTitle" idx="1"/>
          </p:nvPr>
        </p:nvSpPr>
        <p:spPr>
          <a:xfrm>
            <a:off x="1524000" y="2743201"/>
            <a:ext cx="9144000" cy="3870250"/>
          </a:xfrm>
        </p:spPr>
        <p:txBody>
          <a:bodyPr>
            <a:normAutofit fontScale="62500" lnSpcReduction="20000"/>
          </a:bodyPr>
          <a:lstStyle/>
          <a:p>
            <a:endParaRPr lang="en-US" dirty="0"/>
          </a:p>
          <a:p>
            <a:r>
              <a:rPr lang="en-US" sz="3100" dirty="0"/>
              <a:t>Alison L Gibbs</a:t>
            </a:r>
          </a:p>
          <a:p>
            <a:r>
              <a:rPr lang="en-US" sz="3100" dirty="0"/>
              <a:t>Department of Statistical Sciences</a:t>
            </a:r>
          </a:p>
          <a:p>
            <a:r>
              <a:rPr lang="en-US" sz="3100" dirty="0"/>
              <a:t>University of Toronto</a:t>
            </a:r>
          </a:p>
          <a:p>
            <a:endParaRPr lang="en-US" sz="3100" dirty="0"/>
          </a:p>
          <a:p>
            <a:r>
              <a:rPr lang="en-US" sz="3100" dirty="0"/>
              <a:t>Materials: </a:t>
            </a:r>
            <a:r>
              <a:rPr lang="en-US" sz="3100" dirty="0">
                <a:hlinkClick r:id="rId3"/>
              </a:rPr>
              <a:t>https://</a:t>
            </a:r>
            <a:r>
              <a:rPr lang="en-US" sz="3100" dirty="0" err="1">
                <a:hlinkClick r:id="rId3"/>
              </a:rPr>
              <a:t>github.com</a:t>
            </a:r>
            <a:r>
              <a:rPr lang="en-US" sz="3100" dirty="0">
                <a:hlinkClick r:id="rId3"/>
              </a:rPr>
              <a:t>/</a:t>
            </a:r>
            <a:r>
              <a:rPr lang="en-US" sz="3100" dirty="0" err="1">
                <a:hlinkClick r:id="rId3"/>
              </a:rPr>
              <a:t>alisongibbs</a:t>
            </a:r>
            <a:r>
              <a:rPr lang="en-US" sz="3100" dirty="0">
                <a:hlinkClick r:id="rId3"/>
              </a:rPr>
              <a:t>/MAASeawayWorkshop2019</a:t>
            </a:r>
            <a:endParaRPr lang="en-US" sz="3100" dirty="0"/>
          </a:p>
          <a:p>
            <a:endParaRPr lang="en-US" sz="3100" dirty="0"/>
          </a:p>
          <a:p>
            <a:r>
              <a:rPr lang="en-US" sz="3100" dirty="0">
                <a:hlinkClick r:id="rId4"/>
              </a:rPr>
              <a:t>https://alisongibbs.github.io</a:t>
            </a:r>
            <a:endParaRPr lang="en-US" sz="3100" dirty="0"/>
          </a:p>
          <a:p>
            <a:r>
              <a:rPr lang="en-US" sz="3100" dirty="0">
                <a:hlinkClick r:id="rId5"/>
              </a:rPr>
              <a:t>alison.gibbs@utoronto.ca</a:t>
            </a:r>
            <a:endParaRPr lang="en-US" sz="3100" dirty="0"/>
          </a:p>
          <a:p>
            <a:endParaRPr lang="en-US" sz="3100" dirty="0"/>
          </a:p>
          <a:p>
            <a:r>
              <a:rPr lang="en-CA" sz="3100" dirty="0"/>
              <a:t>MAA Seaway </a:t>
            </a:r>
            <a:br>
              <a:rPr lang="en-CA" sz="3100" dirty="0"/>
            </a:br>
            <a:r>
              <a:rPr lang="en-CA" sz="3100" dirty="0"/>
              <a:t>November 1, 2019</a:t>
            </a:r>
            <a:endParaRPr lang="en-US" sz="3100" dirty="0"/>
          </a:p>
          <a:p>
            <a:endParaRPr lang="en-US" dirty="0"/>
          </a:p>
        </p:txBody>
      </p:sp>
    </p:spTree>
    <p:extLst>
      <p:ext uri="{BB962C8B-B14F-4D97-AF65-F5344CB8AC3E}">
        <p14:creationId xmlns:p14="http://schemas.microsoft.com/office/powerpoint/2010/main" val="309434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94D289-2A4D-6F4A-83D9-72C7A74B2715}"/>
              </a:ext>
            </a:extLst>
          </p:cNvPr>
          <p:cNvSpPr txBox="1"/>
          <p:nvPr/>
        </p:nvSpPr>
        <p:spPr>
          <a:xfrm>
            <a:off x="363317" y="352910"/>
            <a:ext cx="10129632" cy="1938992"/>
          </a:xfrm>
          <a:prstGeom prst="rect">
            <a:avLst/>
          </a:prstGeom>
          <a:noFill/>
        </p:spPr>
        <p:txBody>
          <a:bodyPr wrap="none" rtlCol="0">
            <a:spAutoFit/>
          </a:bodyPr>
          <a:lstStyle/>
          <a:p>
            <a:r>
              <a:rPr lang="en-US" sz="2400" dirty="0">
                <a:solidFill>
                  <a:schemeClr val="accent1"/>
                </a:solidFill>
              </a:rPr>
              <a:t>Suggested goal:  </a:t>
            </a:r>
          </a:p>
          <a:p>
            <a:endParaRPr lang="en-US" sz="2400" dirty="0">
              <a:solidFill>
                <a:schemeClr val="accent1"/>
              </a:solidFill>
            </a:endParaRPr>
          </a:p>
          <a:p>
            <a:r>
              <a:rPr lang="en-US" sz="2400" dirty="0"/>
              <a:t>Change science culture from an over-reliance on P-values, one student at a time</a:t>
            </a:r>
          </a:p>
          <a:p>
            <a:endParaRPr lang="en-US" sz="2400" dirty="0"/>
          </a:p>
          <a:p>
            <a:endParaRPr lang="en-US" sz="2400" dirty="0"/>
          </a:p>
        </p:txBody>
      </p:sp>
    </p:spTree>
    <p:extLst>
      <p:ext uri="{BB962C8B-B14F-4D97-AF65-F5344CB8AC3E}">
        <p14:creationId xmlns:p14="http://schemas.microsoft.com/office/powerpoint/2010/main" val="365281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E7D40A-DB6E-A94B-85EC-3B5AACC6CE29}"/>
              </a:ext>
            </a:extLst>
          </p:cNvPr>
          <p:cNvSpPr txBox="1"/>
          <p:nvPr/>
        </p:nvSpPr>
        <p:spPr>
          <a:xfrm>
            <a:off x="544747" y="466926"/>
            <a:ext cx="11147899" cy="3416320"/>
          </a:xfrm>
          <a:prstGeom prst="rect">
            <a:avLst/>
          </a:prstGeom>
          <a:noFill/>
        </p:spPr>
        <p:txBody>
          <a:bodyPr wrap="square" rtlCol="0">
            <a:spAutoFit/>
          </a:bodyPr>
          <a:lstStyle/>
          <a:p>
            <a:r>
              <a:rPr lang="en-US" sz="2400" b="1" dirty="0">
                <a:solidFill>
                  <a:schemeClr val="accent1"/>
                </a:solidFill>
              </a:rPr>
              <a:t>Things to think about</a:t>
            </a:r>
          </a:p>
          <a:p>
            <a:endParaRPr lang="en-US" sz="2400" b="1" dirty="0">
              <a:solidFill>
                <a:schemeClr val="accent1"/>
              </a:solidFill>
            </a:endParaRPr>
          </a:p>
          <a:p>
            <a:pPr marL="285750" indent="-285750">
              <a:buFont typeface="Arial" panose="020B0604020202020204" pitchFamily="34" charset="0"/>
              <a:buChar char="•"/>
            </a:pPr>
            <a:r>
              <a:rPr lang="en-US" sz="2400" dirty="0"/>
              <a:t>What proportion of the introductory course should be testing?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Topics to avoid?  Type 1 / 2 errors, a formulaic approach.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Think about the issues from checklist in every single example.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Give students examples that are murky.</a:t>
            </a:r>
          </a:p>
        </p:txBody>
      </p:sp>
    </p:spTree>
    <p:extLst>
      <p:ext uri="{BB962C8B-B14F-4D97-AF65-F5344CB8AC3E}">
        <p14:creationId xmlns:p14="http://schemas.microsoft.com/office/powerpoint/2010/main" val="426516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367D11-046D-094B-B484-E9F1C3A4D8F1}"/>
              </a:ext>
            </a:extLst>
          </p:cNvPr>
          <p:cNvPicPr>
            <a:picLocks noChangeAspect="1"/>
          </p:cNvPicPr>
          <p:nvPr/>
        </p:nvPicPr>
        <p:blipFill>
          <a:blip r:embed="rId3"/>
          <a:stretch>
            <a:fillRect/>
          </a:stretch>
        </p:blipFill>
        <p:spPr>
          <a:xfrm>
            <a:off x="2385033" y="136187"/>
            <a:ext cx="8218116" cy="6564955"/>
          </a:xfrm>
          <a:prstGeom prst="rect">
            <a:avLst/>
          </a:prstGeom>
        </p:spPr>
      </p:pic>
      <p:sp>
        <p:nvSpPr>
          <p:cNvPr id="5" name="TextBox 4">
            <a:extLst>
              <a:ext uri="{FF2B5EF4-FFF2-40B4-BE49-F238E27FC236}">
                <a16:creationId xmlns:a16="http://schemas.microsoft.com/office/drawing/2014/main" id="{178489C0-562C-CF44-8621-EFCDEEB2E7C3}"/>
              </a:ext>
            </a:extLst>
          </p:cNvPr>
          <p:cNvSpPr txBox="1"/>
          <p:nvPr/>
        </p:nvSpPr>
        <p:spPr>
          <a:xfrm>
            <a:off x="428017" y="369651"/>
            <a:ext cx="1680588" cy="461665"/>
          </a:xfrm>
          <a:prstGeom prst="rect">
            <a:avLst/>
          </a:prstGeom>
          <a:noFill/>
        </p:spPr>
        <p:txBody>
          <a:bodyPr wrap="none" rtlCol="0">
            <a:spAutoFit/>
          </a:bodyPr>
          <a:lstStyle/>
          <a:p>
            <a:r>
              <a:rPr lang="en-US" sz="2400" dirty="0"/>
              <a:t>March 2015</a:t>
            </a:r>
          </a:p>
        </p:txBody>
      </p:sp>
    </p:spTree>
    <p:extLst>
      <p:ext uri="{BB962C8B-B14F-4D97-AF65-F5344CB8AC3E}">
        <p14:creationId xmlns:p14="http://schemas.microsoft.com/office/powerpoint/2010/main" val="238322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0D5E95-E62F-1F4C-85DE-15CBBD87A20C}"/>
              </a:ext>
            </a:extLst>
          </p:cNvPr>
          <p:cNvPicPr>
            <a:picLocks noChangeAspect="1"/>
          </p:cNvPicPr>
          <p:nvPr/>
        </p:nvPicPr>
        <p:blipFill>
          <a:blip r:embed="rId3"/>
          <a:stretch>
            <a:fillRect/>
          </a:stretch>
        </p:blipFill>
        <p:spPr>
          <a:xfrm>
            <a:off x="0" y="1478395"/>
            <a:ext cx="12192000" cy="2297530"/>
          </a:xfrm>
          <a:prstGeom prst="rect">
            <a:avLst/>
          </a:prstGeom>
        </p:spPr>
      </p:pic>
      <p:pic>
        <p:nvPicPr>
          <p:cNvPr id="6" name="Picture 5">
            <a:extLst>
              <a:ext uri="{FF2B5EF4-FFF2-40B4-BE49-F238E27FC236}">
                <a16:creationId xmlns:a16="http://schemas.microsoft.com/office/drawing/2014/main" id="{36A417CA-3374-9D4E-BD4A-487725357C14}"/>
              </a:ext>
            </a:extLst>
          </p:cNvPr>
          <p:cNvPicPr>
            <a:picLocks noChangeAspect="1"/>
          </p:cNvPicPr>
          <p:nvPr/>
        </p:nvPicPr>
        <p:blipFill>
          <a:blip r:embed="rId4"/>
          <a:stretch>
            <a:fillRect/>
          </a:stretch>
        </p:blipFill>
        <p:spPr>
          <a:xfrm>
            <a:off x="0" y="4365683"/>
            <a:ext cx="12908697" cy="765929"/>
          </a:xfrm>
          <a:prstGeom prst="rect">
            <a:avLst/>
          </a:prstGeom>
        </p:spPr>
      </p:pic>
      <p:sp>
        <p:nvSpPr>
          <p:cNvPr id="7" name="TextBox 6">
            <a:extLst>
              <a:ext uri="{FF2B5EF4-FFF2-40B4-BE49-F238E27FC236}">
                <a16:creationId xmlns:a16="http://schemas.microsoft.com/office/drawing/2014/main" id="{9F43A75C-D259-4545-80E1-935B70A41567}"/>
              </a:ext>
            </a:extLst>
          </p:cNvPr>
          <p:cNvSpPr txBox="1"/>
          <p:nvPr/>
        </p:nvSpPr>
        <p:spPr>
          <a:xfrm>
            <a:off x="232756" y="657804"/>
            <a:ext cx="2104038" cy="461665"/>
          </a:xfrm>
          <a:prstGeom prst="rect">
            <a:avLst/>
          </a:prstGeom>
          <a:noFill/>
        </p:spPr>
        <p:txBody>
          <a:bodyPr wrap="none" rtlCol="0">
            <a:spAutoFit/>
          </a:bodyPr>
          <a:lstStyle/>
          <a:p>
            <a:r>
              <a:rPr lang="en-US" sz="2400" dirty="0"/>
              <a:t>10 years earlier</a:t>
            </a:r>
          </a:p>
        </p:txBody>
      </p:sp>
    </p:spTree>
    <p:extLst>
      <p:ext uri="{BB962C8B-B14F-4D97-AF65-F5344CB8AC3E}">
        <p14:creationId xmlns:p14="http://schemas.microsoft.com/office/powerpoint/2010/main" val="309779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27E6E-6FB1-6547-8CD5-500C46784409}"/>
              </a:ext>
            </a:extLst>
          </p:cNvPr>
          <p:cNvSpPr txBox="1"/>
          <p:nvPr/>
        </p:nvSpPr>
        <p:spPr>
          <a:xfrm>
            <a:off x="425302" y="6337005"/>
            <a:ext cx="2432654" cy="369332"/>
          </a:xfrm>
          <a:prstGeom prst="rect">
            <a:avLst/>
          </a:prstGeom>
          <a:noFill/>
        </p:spPr>
        <p:txBody>
          <a:bodyPr wrap="none" rtlCol="0">
            <a:spAutoFit/>
          </a:bodyPr>
          <a:lstStyle/>
          <a:p>
            <a:r>
              <a:rPr lang="en-US" dirty="0"/>
              <a:t>https://</a:t>
            </a:r>
            <a:r>
              <a:rPr lang="en-US" dirty="0" err="1"/>
              <a:t>xkcd.com</a:t>
            </a:r>
            <a:r>
              <a:rPr lang="en-US" dirty="0"/>
              <a:t>/1478/</a:t>
            </a:r>
          </a:p>
        </p:txBody>
      </p:sp>
      <p:pic>
        <p:nvPicPr>
          <p:cNvPr id="4" name="Picture 3">
            <a:extLst>
              <a:ext uri="{FF2B5EF4-FFF2-40B4-BE49-F238E27FC236}">
                <a16:creationId xmlns:a16="http://schemas.microsoft.com/office/drawing/2014/main" id="{495D62BF-E4D5-DB43-A315-EB74C3C311F1}"/>
              </a:ext>
            </a:extLst>
          </p:cNvPr>
          <p:cNvPicPr>
            <a:picLocks noChangeAspect="1"/>
          </p:cNvPicPr>
          <p:nvPr/>
        </p:nvPicPr>
        <p:blipFill>
          <a:blip r:embed="rId3"/>
          <a:stretch>
            <a:fillRect/>
          </a:stretch>
        </p:blipFill>
        <p:spPr>
          <a:xfrm>
            <a:off x="3404338" y="34309"/>
            <a:ext cx="4847317" cy="6823691"/>
          </a:xfrm>
          <a:prstGeom prst="rect">
            <a:avLst/>
          </a:prstGeom>
        </p:spPr>
      </p:pic>
    </p:spTree>
    <p:extLst>
      <p:ext uri="{BB962C8B-B14F-4D97-AF65-F5344CB8AC3E}">
        <p14:creationId xmlns:p14="http://schemas.microsoft.com/office/powerpoint/2010/main" val="396601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E0230C-BA78-704F-B366-BFEEC844D6E1}"/>
              </a:ext>
            </a:extLst>
          </p:cNvPr>
          <p:cNvSpPr/>
          <p:nvPr/>
        </p:nvSpPr>
        <p:spPr>
          <a:xfrm>
            <a:off x="269660" y="117693"/>
            <a:ext cx="11286800" cy="7109639"/>
          </a:xfrm>
          <a:prstGeom prst="rect">
            <a:avLst/>
          </a:prstGeom>
        </p:spPr>
        <p:txBody>
          <a:bodyPr wrap="square">
            <a:spAutoFit/>
          </a:bodyPr>
          <a:lstStyle/>
          <a:p>
            <a:pPr marL="457200"/>
            <a:r>
              <a:rPr lang="en-CA" sz="2400" dirty="0">
                <a:latin typeface="Calibri" panose="020F0502020204030204" pitchFamily="34" charset="0"/>
                <a:ea typeface="Calibri" panose="020F0502020204030204" pitchFamily="34" charset="0"/>
                <a:cs typeface="Times New Roman" panose="02020603050405020304" pitchFamily="18" charset="0"/>
              </a:rPr>
              <a:t>A clinical oncologist is investigating the efficacy of a new treatment on reduction in tumour size. She randomly assigns patients to the new treatment or old treatment and compares the mean of the reduction in tumour size between the two groups. She carries out a statistical test and the P-value is 0.001. </a:t>
            </a:r>
          </a:p>
          <a:p>
            <a:pPr marL="457200"/>
            <a:r>
              <a:rPr lang="en-CA" sz="2400"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How many of the following are valid interpretations of the P-value? </a:t>
            </a:r>
          </a:p>
          <a:p>
            <a:pPr marL="457200">
              <a:spcAft>
                <a:spcPts val="0"/>
              </a:spcAft>
            </a:pPr>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tabLst>
                <a:tab pos="457200" algn="l"/>
              </a:tabLst>
            </a:pPr>
            <a:r>
              <a:rPr lang="en-CA" sz="2400" dirty="0">
                <a:latin typeface="Calibri" panose="020F0502020204030204" pitchFamily="34" charset="0"/>
                <a:ea typeface="Calibri" panose="020F0502020204030204" pitchFamily="34" charset="0"/>
                <a:cs typeface="Times New Roman" panose="02020603050405020304" pitchFamily="18" charset="0"/>
              </a:rPr>
              <a:t>The probability of observing a difference between the treatment groups as large or larger than she observed if the new treatment has the same efficacy as the old treatment.   </a:t>
            </a:r>
            <a:r>
              <a:rPr lang="en-CA" sz="2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VALID</a:t>
            </a:r>
            <a:r>
              <a:rPr lang="en-CA" sz="2400" dirty="0">
                <a:latin typeface="Calibri" panose="020F0502020204030204" pitchFamily="34" charset="0"/>
                <a:ea typeface="Calibri" panose="020F0502020204030204" pitchFamily="34" charset="0"/>
                <a:cs typeface="Times New Roman" panose="02020603050405020304" pitchFamily="18" charset="0"/>
              </a:rPr>
              <a:t> / </a:t>
            </a:r>
            <a:r>
              <a:rPr lang="en-CA"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 VALID</a:t>
            </a:r>
          </a:p>
          <a:p>
            <a:pPr marL="800100" lvl="1" indent="-342900">
              <a:buFont typeface="+mj-lt"/>
              <a:buAutoNum type="arabicPeriod"/>
              <a:tabLst>
                <a:tab pos="457200" algn="l"/>
              </a:tabLst>
            </a:pPr>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tabLst>
                <a:tab pos="457200" algn="l"/>
              </a:tabLst>
            </a:pPr>
            <a:r>
              <a:rPr lang="en-CA" sz="2400" dirty="0"/>
              <a:t>The probability of getting a difference between treatments as extreme as or more extreme than the ones in this study in repeated sampling. </a:t>
            </a:r>
            <a:r>
              <a:rPr lang="en-CA" sz="2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VALID</a:t>
            </a:r>
            <a:r>
              <a:rPr lang="en-CA" sz="2400" dirty="0">
                <a:latin typeface="Calibri" panose="020F0502020204030204" pitchFamily="34" charset="0"/>
                <a:ea typeface="Calibri" panose="020F0502020204030204" pitchFamily="34" charset="0"/>
                <a:cs typeface="Times New Roman" panose="02020603050405020304" pitchFamily="18" charset="0"/>
              </a:rPr>
              <a:t> / </a:t>
            </a:r>
            <a:r>
              <a:rPr lang="en-CA"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 VALID</a:t>
            </a:r>
            <a:endParaRPr lang="en-CA" sz="2400" dirty="0"/>
          </a:p>
          <a:p>
            <a:pPr marL="800100" lvl="1" indent="-342900">
              <a:buFont typeface="+mj-lt"/>
              <a:buAutoNum type="arabicPeriod"/>
              <a:tabLst>
                <a:tab pos="457200" algn="l"/>
              </a:tabLst>
            </a:pPr>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tabLst>
                <a:tab pos="457200" algn="l"/>
              </a:tabLst>
            </a:pPr>
            <a:r>
              <a:rPr lang="en-CA" sz="2400" dirty="0">
                <a:latin typeface="Calibri" panose="020F0502020204030204" pitchFamily="34" charset="0"/>
                <a:ea typeface="Calibri" panose="020F0502020204030204" pitchFamily="34" charset="0"/>
                <a:cs typeface="Times New Roman" panose="02020603050405020304" pitchFamily="18" charset="0"/>
              </a:rPr>
              <a:t>The probability that the new treatment works the same as the old treatment. </a:t>
            </a:r>
            <a:r>
              <a:rPr lang="en-CA" sz="2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VALID</a:t>
            </a:r>
            <a:r>
              <a:rPr lang="en-CA" sz="2400" dirty="0">
                <a:latin typeface="Calibri" panose="020F0502020204030204" pitchFamily="34" charset="0"/>
                <a:ea typeface="Calibri" panose="020F0502020204030204" pitchFamily="34" charset="0"/>
                <a:cs typeface="Times New Roman" panose="02020603050405020304" pitchFamily="18" charset="0"/>
              </a:rPr>
              <a:t> / </a:t>
            </a:r>
            <a:r>
              <a:rPr lang="en-CA"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 VALID</a:t>
            </a:r>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tabLst>
                <a:tab pos="457200" algn="l"/>
              </a:tabLst>
            </a:pPr>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tabLst>
                <a:tab pos="457200" algn="l"/>
              </a:tabLst>
            </a:pPr>
            <a:r>
              <a:rPr lang="en-CA" sz="2400" dirty="0">
                <a:latin typeface="Calibri" panose="020F0502020204030204" pitchFamily="34" charset="0"/>
                <a:ea typeface="Calibri" panose="020F0502020204030204" pitchFamily="34" charset="0"/>
                <a:cs typeface="Times New Roman" panose="02020603050405020304" pitchFamily="18" charset="0"/>
              </a:rPr>
              <a:t>The probability that the new treatment, on average, reduces tumour size more than the old treatment. </a:t>
            </a:r>
            <a:r>
              <a:rPr lang="en-CA" sz="2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VALID</a:t>
            </a:r>
            <a:r>
              <a:rPr lang="en-CA" sz="2400" dirty="0">
                <a:latin typeface="Calibri" panose="020F0502020204030204" pitchFamily="34" charset="0"/>
                <a:ea typeface="Calibri" panose="020F0502020204030204" pitchFamily="34" charset="0"/>
                <a:cs typeface="Times New Roman" panose="02020603050405020304" pitchFamily="18" charset="0"/>
              </a:rPr>
              <a:t> / </a:t>
            </a:r>
            <a:r>
              <a:rPr lang="en-CA"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 VALID</a:t>
            </a:r>
          </a:p>
          <a:p>
            <a:pPr lvl="1">
              <a:tabLst>
                <a:tab pos="457200" algn="l"/>
              </a:tabLst>
            </a:pPr>
            <a:endParaRPr lang="en-CA"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790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7A5C5-A474-CB48-A3EE-3871F75988CC}"/>
              </a:ext>
            </a:extLst>
          </p:cNvPr>
          <p:cNvSpPr txBox="1"/>
          <p:nvPr/>
        </p:nvSpPr>
        <p:spPr>
          <a:xfrm>
            <a:off x="0" y="394692"/>
            <a:ext cx="12009120" cy="6463308"/>
          </a:xfrm>
          <a:prstGeom prst="rect">
            <a:avLst/>
          </a:prstGeom>
          <a:noFill/>
        </p:spPr>
        <p:txBody>
          <a:bodyPr wrap="square" rtlCol="0">
            <a:spAutoFit/>
          </a:bodyPr>
          <a:lstStyle/>
          <a:p>
            <a:r>
              <a:rPr lang="en-US" b="1" dirty="0">
                <a:solidFill>
                  <a:schemeClr val="accent1"/>
                </a:solidFill>
              </a:rPr>
              <a:t>From the New England Journal of Medicine </a:t>
            </a:r>
            <a:r>
              <a:rPr lang="en-US" dirty="0"/>
              <a:t>(2019)</a:t>
            </a:r>
            <a:endParaRPr lang="en-US" dirty="0">
              <a:solidFill>
                <a:schemeClr val="accent1"/>
              </a:solidFill>
            </a:endParaRPr>
          </a:p>
          <a:p>
            <a:endParaRPr lang="en-US" dirty="0"/>
          </a:p>
          <a:p>
            <a:pPr fontAlgn="base"/>
            <a:r>
              <a:rPr lang="en-CA" dirty="0"/>
              <a:t>We have now clarified, expanded, and refined our </a:t>
            </a:r>
            <a:r>
              <a:rPr lang="en-CA" dirty="0">
                <a:hlinkClick r:id="rId3" tooltip="External link, opens new window"/>
              </a:rPr>
              <a:t>statistical guidelines for authors</a:t>
            </a:r>
            <a:r>
              <a:rPr lang="en-CA" dirty="0"/>
              <a:t> to cover both clinical trials and observational studies. The new guidelines discuss many aspects of the reporting of studies in the </a:t>
            </a:r>
            <a:r>
              <a:rPr lang="en-CA" i="1" dirty="0"/>
              <a:t>Journal</a:t>
            </a:r>
            <a:r>
              <a:rPr lang="en-CA" dirty="0"/>
              <a:t>, including a </a:t>
            </a:r>
            <a:r>
              <a:rPr lang="en-CA" dirty="0">
                <a:solidFill>
                  <a:srgbClr val="C00000"/>
                </a:solidFill>
              </a:rPr>
              <a:t>requirement to replace P values with estimates of effects or association and 95% confidence intervals when neither the protocol nor the statistical analysis plan has specified methods used to adjust for multiplicity</a:t>
            </a:r>
            <a:r>
              <a:rPr lang="en-CA" dirty="0"/>
              <a:t>. </a:t>
            </a:r>
            <a:r>
              <a:rPr lang="en-CA" i="1" dirty="0"/>
              <a:t>Journal</a:t>
            </a:r>
            <a:r>
              <a:rPr lang="en-CA" dirty="0"/>
              <a:t> editors and statistical consultants have become increasingly concerned about the overuse and misinterpretation of significance testing and P values in the medical literature. Along with their strengths, P values are subject to inherent weaknesses, as summarized in recent publications from the American Statistical Association.</a:t>
            </a:r>
          </a:p>
          <a:p>
            <a:pPr fontAlgn="base"/>
            <a:endParaRPr lang="en-CA" dirty="0"/>
          </a:p>
          <a:p>
            <a:pPr fontAlgn="base"/>
            <a:r>
              <a:rPr lang="en-CA" dirty="0"/>
              <a:t>P values indicate how incompatible the observed data may be with a null hypothesis; “P&lt;0.05” implies that a treatment effect or exposure association larger than that observed would occur less than 5% of the time under a null hypothesis of no effect or association and assuming no confounding. Concluding that the null hypothesis is false when in fact it is true (a type I error in statistical terms) has a likelihood of less than 5%. When P values are reported for multiple outcomes without adjustment for multiplicity, the probability of declaring a treatment difference when none exists can be much higher than 5%. When 10 tests are conducted, the probability that at least one of the 10 will have a P value less than 0.05 may be as high as 40% when the null hypothesis of no difference is true. Even when no adjustment for multiplicity is needed, </a:t>
            </a:r>
            <a:r>
              <a:rPr lang="en-CA" dirty="0">
                <a:solidFill>
                  <a:srgbClr val="C00000"/>
                </a:solidFill>
              </a:rPr>
              <a:t>P values do not represent the probability that the null hypothesis is false</a:t>
            </a:r>
            <a:r>
              <a:rPr lang="en-CA" dirty="0"/>
              <a:t>: P&lt;0.05 does not imply that the probability of the null hypothesis is less than 5%. Because </a:t>
            </a:r>
            <a:r>
              <a:rPr lang="en-CA" dirty="0">
                <a:solidFill>
                  <a:srgbClr val="C00000"/>
                </a:solidFill>
              </a:rPr>
              <a:t>P values provide no information about the variability of an estimated association </a:t>
            </a:r>
            <a:r>
              <a:rPr lang="en-CA" dirty="0"/>
              <a:t>(its standard error), nonsignificant P values do not distinguish between group differences that are truly negligible and group differences that are noninformative because of large standard errors. P values provide no information about the size of an effect or an association.</a:t>
            </a:r>
          </a:p>
          <a:p>
            <a:br>
              <a:rPr lang="en-CA" dirty="0"/>
            </a:br>
            <a:endParaRPr lang="en-US" dirty="0"/>
          </a:p>
        </p:txBody>
      </p:sp>
    </p:spTree>
    <p:extLst>
      <p:ext uri="{BB962C8B-B14F-4D97-AF65-F5344CB8AC3E}">
        <p14:creationId xmlns:p14="http://schemas.microsoft.com/office/powerpoint/2010/main" val="172883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1F3E2B-D614-F549-A547-33BCE3DD464F}"/>
              </a:ext>
            </a:extLst>
          </p:cNvPr>
          <p:cNvSpPr txBox="1"/>
          <p:nvPr/>
        </p:nvSpPr>
        <p:spPr>
          <a:xfrm>
            <a:off x="2410691" y="420523"/>
            <a:ext cx="8862683" cy="7109639"/>
          </a:xfrm>
          <a:prstGeom prst="rect">
            <a:avLst/>
          </a:prstGeom>
          <a:noFill/>
        </p:spPr>
        <p:txBody>
          <a:bodyPr wrap="none" rtlCol="0">
            <a:spAutoFit/>
          </a:bodyPr>
          <a:lstStyle/>
          <a:p>
            <a:r>
              <a:rPr lang="en-US" sz="2400" b="1" dirty="0">
                <a:solidFill>
                  <a:schemeClr val="accent1"/>
                </a:solidFill>
              </a:rPr>
              <a:t>Today:</a:t>
            </a:r>
          </a:p>
          <a:p>
            <a:r>
              <a:rPr lang="en-US" sz="2400" dirty="0"/>
              <a:t>Have a discussion about ideas for teaching statistics going forward.</a:t>
            </a:r>
          </a:p>
          <a:p>
            <a:endParaRPr lang="en-US" sz="2400" dirty="0"/>
          </a:p>
          <a:p>
            <a:pPr marL="342900" indent="-342900">
              <a:buFont typeface="+mj-lt"/>
              <a:buAutoNum type="arabicPeriod"/>
            </a:pPr>
            <a:r>
              <a:rPr lang="en-US" sz="2400" i="1" dirty="0"/>
              <a:t>Be it resolved(?): </a:t>
            </a:r>
            <a:r>
              <a:rPr lang="en-US" sz="2400" dirty="0"/>
              <a:t>We should no longer teach statistical significance.</a:t>
            </a:r>
          </a:p>
          <a:p>
            <a:pPr marL="342900" indent="-342900">
              <a:buFont typeface="+mj-lt"/>
              <a:buAutoNum type="arabicPeriod"/>
            </a:pPr>
            <a:endParaRPr lang="en-US" sz="2400" dirty="0"/>
          </a:p>
          <a:p>
            <a:pPr marL="342900" indent="-342900">
              <a:buFont typeface="+mj-lt"/>
              <a:buAutoNum type="arabicPeriod"/>
            </a:pPr>
            <a:r>
              <a:rPr lang="en-US" sz="2400" dirty="0"/>
              <a:t>Don’t throw the baby out with the bathwater.</a:t>
            </a:r>
          </a:p>
          <a:p>
            <a:pPr marL="342900" indent="-342900">
              <a:buFont typeface="+mj-lt"/>
              <a:buAutoNum type="arabicPeriod"/>
            </a:pPr>
            <a:endParaRPr lang="en-US" sz="2400" dirty="0"/>
          </a:p>
          <a:p>
            <a:pPr marL="342900" indent="-342900">
              <a:buFont typeface="+mj-lt"/>
              <a:buAutoNum type="arabicPeriod"/>
            </a:pPr>
            <a:r>
              <a:rPr lang="en-US" sz="2400" dirty="0"/>
              <a:t>The importance of error.</a:t>
            </a:r>
          </a:p>
          <a:p>
            <a:pPr marL="342900" indent="-342900">
              <a:buFont typeface="+mj-lt"/>
              <a:buAutoNum type="arabicPeriod"/>
            </a:pPr>
            <a:endParaRPr lang="en-US" sz="2400" dirty="0"/>
          </a:p>
          <a:p>
            <a:pPr marL="342900" indent="-342900">
              <a:buFont typeface="+mj-lt"/>
              <a:buAutoNum type="arabicPeriod"/>
            </a:pPr>
            <a:r>
              <a:rPr lang="en-US" sz="2400" dirty="0"/>
              <a:t>What</a:t>
            </a:r>
            <a:r>
              <a:rPr lang="en-US" sz="2400" b="1" dirty="0"/>
              <a:t> </a:t>
            </a:r>
            <a:r>
              <a:rPr lang="en-US" sz="2400" b="1" dirty="0">
                <a:solidFill>
                  <a:srgbClr val="C00000"/>
                </a:solidFill>
              </a:rPr>
              <a:t>is</a:t>
            </a:r>
            <a:r>
              <a:rPr lang="en-US" sz="2400" b="1" dirty="0"/>
              <a:t> </a:t>
            </a:r>
            <a:r>
              <a:rPr lang="en-US" sz="2400" dirty="0"/>
              <a:t>a P-value?</a:t>
            </a:r>
          </a:p>
          <a:p>
            <a:pPr marL="342900" indent="-342900">
              <a:buFont typeface="+mj-lt"/>
              <a:buAutoNum type="arabicPeriod"/>
            </a:pPr>
            <a:endParaRPr lang="en-US" sz="2400" dirty="0"/>
          </a:p>
          <a:p>
            <a:pPr marL="342900" indent="-342900">
              <a:buFont typeface="+mj-lt"/>
              <a:buAutoNum type="arabicPeriod"/>
            </a:pPr>
            <a:r>
              <a:rPr lang="en-US" sz="2400" dirty="0"/>
              <a:t>What happens when you don’t have a plan.</a:t>
            </a:r>
          </a:p>
          <a:p>
            <a:pPr marL="342900" indent="-342900">
              <a:buFont typeface="+mj-lt"/>
              <a:buAutoNum type="arabicPeriod"/>
            </a:pPr>
            <a:endParaRPr lang="en-US" sz="2400" dirty="0"/>
          </a:p>
          <a:p>
            <a:pPr marL="342900" indent="-342900">
              <a:buFont typeface="+mj-lt"/>
              <a:buAutoNum type="arabicPeriod"/>
            </a:pPr>
            <a:r>
              <a:rPr lang="en-US" sz="2400" dirty="0"/>
              <a:t>Assessing the quality of studies.</a:t>
            </a:r>
          </a:p>
          <a:p>
            <a:pPr marL="342900" indent="-342900">
              <a:buFont typeface="+mj-lt"/>
              <a:buAutoNum type="arabicPeriod"/>
            </a:pPr>
            <a:endParaRPr lang="en-US" sz="2400" dirty="0"/>
          </a:p>
          <a:p>
            <a:r>
              <a:rPr lang="en-US" sz="2400" i="1" dirty="0"/>
              <a:t>7. What would you like to discuss?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
        <p:nvSpPr>
          <p:cNvPr id="3" name="TextBox 2">
            <a:extLst>
              <a:ext uri="{FF2B5EF4-FFF2-40B4-BE49-F238E27FC236}">
                <a16:creationId xmlns:a16="http://schemas.microsoft.com/office/drawing/2014/main" id="{C8339748-5662-0D47-B475-D73AE47183F5}"/>
              </a:ext>
            </a:extLst>
          </p:cNvPr>
          <p:cNvSpPr txBox="1"/>
          <p:nvPr/>
        </p:nvSpPr>
        <p:spPr>
          <a:xfrm>
            <a:off x="474483" y="3335744"/>
            <a:ext cx="1174168" cy="523220"/>
          </a:xfrm>
          <a:prstGeom prst="rect">
            <a:avLst/>
          </a:prstGeom>
          <a:noFill/>
        </p:spPr>
        <p:txBody>
          <a:bodyPr wrap="none" rtlCol="0">
            <a:spAutoFit/>
          </a:bodyPr>
          <a:lstStyle/>
          <a:p>
            <a:r>
              <a:rPr lang="en-US" sz="2800" b="1" dirty="0">
                <a:solidFill>
                  <a:srgbClr val="C00000"/>
                </a:solidFill>
              </a:rPr>
              <a:t>BREAK</a:t>
            </a:r>
          </a:p>
        </p:txBody>
      </p:sp>
      <p:sp>
        <p:nvSpPr>
          <p:cNvPr id="4" name="Right Arrow 3">
            <a:extLst>
              <a:ext uri="{FF2B5EF4-FFF2-40B4-BE49-F238E27FC236}">
                <a16:creationId xmlns:a16="http://schemas.microsoft.com/office/drawing/2014/main" id="{2DFE0DBB-B3CF-EE42-8DD6-B3C5FB1D0899}"/>
              </a:ext>
            </a:extLst>
          </p:cNvPr>
          <p:cNvSpPr/>
          <p:nvPr/>
        </p:nvSpPr>
        <p:spPr>
          <a:xfrm>
            <a:off x="1615400" y="3412416"/>
            <a:ext cx="978408" cy="369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Tree>
    <p:extLst>
      <p:ext uri="{BB962C8B-B14F-4D97-AF65-F5344CB8AC3E}">
        <p14:creationId xmlns:p14="http://schemas.microsoft.com/office/powerpoint/2010/main" val="87969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458826-C22F-E64D-A39D-D80F7B782514}"/>
              </a:ext>
            </a:extLst>
          </p:cNvPr>
          <p:cNvSpPr txBox="1"/>
          <p:nvPr/>
        </p:nvSpPr>
        <p:spPr>
          <a:xfrm>
            <a:off x="432263" y="116378"/>
            <a:ext cx="9759141" cy="7355860"/>
          </a:xfrm>
          <a:prstGeom prst="rect">
            <a:avLst/>
          </a:prstGeom>
          <a:noFill/>
        </p:spPr>
        <p:txBody>
          <a:bodyPr wrap="square" rtlCol="0">
            <a:spAutoFit/>
          </a:bodyPr>
          <a:lstStyle/>
          <a:p>
            <a:r>
              <a:rPr lang="en-US" sz="2400" b="1" dirty="0">
                <a:solidFill>
                  <a:schemeClr val="accent1"/>
                </a:solidFill>
              </a:rPr>
              <a:t>From the ASA Statement on Statistical Significance and P-Values </a:t>
            </a:r>
            <a:r>
              <a:rPr lang="en-US" sz="2400" dirty="0"/>
              <a:t>(2016)</a:t>
            </a:r>
          </a:p>
          <a:p>
            <a:endParaRPr lang="en-US" sz="2400" dirty="0"/>
          </a:p>
          <a:p>
            <a:pPr marL="800100" lvl="1" indent="-342900">
              <a:buFont typeface="+mj-lt"/>
              <a:buAutoNum type="arabicPeriod"/>
            </a:pPr>
            <a:r>
              <a:rPr lang="en-US" sz="2400" dirty="0"/>
              <a:t>P-values can indicate how incompatible the data are with a specified statistical model.</a:t>
            </a:r>
          </a:p>
          <a:p>
            <a:pPr marL="800100" lvl="1" indent="-342900">
              <a:buFont typeface="+mj-lt"/>
              <a:buAutoNum type="arabicPeriod"/>
            </a:pPr>
            <a:endParaRPr lang="en-US" sz="2400" dirty="0"/>
          </a:p>
          <a:p>
            <a:pPr marL="800100" lvl="1" indent="-342900">
              <a:buFont typeface="+mj-lt"/>
              <a:buAutoNum type="arabicPeriod"/>
            </a:pPr>
            <a:r>
              <a:rPr lang="en-US" sz="2400" dirty="0"/>
              <a:t>P-values do not measure the probability that the studied hypothesis is true, or the probability that the data were produced by chance alone.</a:t>
            </a:r>
          </a:p>
          <a:p>
            <a:pPr marL="800100" lvl="1" indent="-342900">
              <a:buFont typeface="+mj-lt"/>
              <a:buAutoNum type="arabicPeriod"/>
            </a:pPr>
            <a:endParaRPr lang="en-US" sz="2400" dirty="0"/>
          </a:p>
          <a:p>
            <a:pPr marL="800100" lvl="1" indent="-342900">
              <a:buFont typeface="+mj-lt"/>
              <a:buAutoNum type="arabicPeriod"/>
            </a:pPr>
            <a:r>
              <a:rPr lang="en-US" sz="2400" dirty="0"/>
              <a:t>Scientific conclusions and business or policy decisions should not be based only on whether a P-value passes a specific threshold.</a:t>
            </a:r>
          </a:p>
          <a:p>
            <a:pPr marL="800100" lvl="1" indent="-342900">
              <a:buFont typeface="+mj-lt"/>
              <a:buAutoNum type="arabicPeriod"/>
            </a:pPr>
            <a:endParaRPr lang="en-US" sz="2400" dirty="0"/>
          </a:p>
          <a:p>
            <a:pPr marL="800100" lvl="1" indent="-342900">
              <a:buFont typeface="+mj-lt"/>
              <a:buAutoNum type="arabicPeriod"/>
            </a:pPr>
            <a:r>
              <a:rPr lang="en-US" sz="2400" dirty="0"/>
              <a:t>Proper inference requires full reporting and transparency.  </a:t>
            </a:r>
          </a:p>
          <a:p>
            <a:pPr marL="800100" lvl="1" indent="-342900">
              <a:buFont typeface="+mj-lt"/>
              <a:buAutoNum type="arabicPeriod"/>
            </a:pPr>
            <a:endParaRPr lang="en-US" sz="2400" dirty="0"/>
          </a:p>
          <a:p>
            <a:pPr marL="800100" lvl="1" indent="-342900">
              <a:buFont typeface="+mj-lt"/>
              <a:buAutoNum type="arabicPeriod"/>
            </a:pPr>
            <a:r>
              <a:rPr lang="en-US" sz="2400" dirty="0"/>
              <a:t>A P-value, or statistical significance, does not measure the size of an effect or the importance of a result.</a:t>
            </a:r>
          </a:p>
          <a:p>
            <a:pPr marL="800100" lvl="1" indent="-342900">
              <a:buFont typeface="+mj-lt"/>
              <a:buAutoNum type="arabicPeriod"/>
            </a:pPr>
            <a:endParaRPr lang="en-US" sz="2400" dirty="0"/>
          </a:p>
          <a:p>
            <a:pPr marL="800100" lvl="1" indent="-342900">
              <a:buFont typeface="+mj-lt"/>
              <a:buAutoNum type="arabicPeriod"/>
            </a:pPr>
            <a:r>
              <a:rPr lang="en-US" sz="2400" dirty="0"/>
              <a:t>By itself, a P-value does not provide a good measure of evidence regarding a model or hypothesis.</a:t>
            </a:r>
          </a:p>
          <a:p>
            <a:endParaRPr lang="en-US" sz="2000" b="1" dirty="0">
              <a:solidFill>
                <a:schemeClr val="accent1"/>
              </a:solidFill>
            </a:endParaRPr>
          </a:p>
          <a:p>
            <a:endParaRPr lang="en-US" sz="2000" b="1" dirty="0">
              <a:solidFill>
                <a:schemeClr val="accent1"/>
              </a:solidFill>
            </a:endParaRPr>
          </a:p>
        </p:txBody>
      </p:sp>
    </p:spTree>
    <p:extLst>
      <p:ext uri="{BB962C8B-B14F-4D97-AF65-F5344CB8AC3E}">
        <p14:creationId xmlns:p14="http://schemas.microsoft.com/office/powerpoint/2010/main" val="141708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0241B6-8C26-F947-BC6F-39F07BFD7D7F}"/>
              </a:ext>
            </a:extLst>
          </p:cNvPr>
          <p:cNvSpPr/>
          <p:nvPr/>
        </p:nvSpPr>
        <p:spPr>
          <a:xfrm>
            <a:off x="748146" y="605560"/>
            <a:ext cx="9459883" cy="3539430"/>
          </a:xfrm>
          <a:prstGeom prst="rect">
            <a:avLst/>
          </a:prstGeom>
        </p:spPr>
        <p:txBody>
          <a:bodyPr wrap="square">
            <a:spAutoFit/>
          </a:bodyPr>
          <a:lstStyle/>
          <a:p>
            <a:r>
              <a:rPr lang="en-US" sz="2800" b="1" dirty="0">
                <a:solidFill>
                  <a:schemeClr val="accent1"/>
                </a:solidFill>
              </a:rPr>
              <a:t>From the editorial ”Moving to a World Beyond ‘p &lt; 0.05’” </a:t>
            </a:r>
            <a:r>
              <a:rPr lang="en-US" sz="2800" dirty="0"/>
              <a:t>(2019)</a:t>
            </a:r>
            <a:endParaRPr lang="en-US" sz="2800" dirty="0">
              <a:solidFill>
                <a:schemeClr val="accent1"/>
              </a:solidFill>
            </a:endParaRPr>
          </a:p>
          <a:p>
            <a:endParaRPr lang="en-US" sz="2800" dirty="0"/>
          </a:p>
          <a:p>
            <a:pPr lvl="1"/>
            <a:r>
              <a:rPr lang="en-US" sz="2800" dirty="0">
                <a:solidFill>
                  <a:srgbClr val="C00000"/>
                </a:solidFill>
              </a:rPr>
              <a:t>ATOM</a:t>
            </a:r>
            <a:r>
              <a:rPr lang="en-US" sz="2800" dirty="0"/>
              <a:t>:</a:t>
            </a:r>
            <a:endParaRPr lang="en-US" sz="2800" dirty="0">
              <a:solidFill>
                <a:srgbClr val="C00000"/>
              </a:solidFill>
            </a:endParaRPr>
          </a:p>
          <a:p>
            <a:pPr lvl="1"/>
            <a:r>
              <a:rPr lang="en-US" sz="2800" dirty="0">
                <a:solidFill>
                  <a:srgbClr val="C00000"/>
                </a:solidFill>
              </a:rPr>
              <a:t>A</a:t>
            </a:r>
            <a:r>
              <a:rPr lang="en-US" sz="2800" dirty="0"/>
              <a:t>ccept Uncertainty </a:t>
            </a:r>
          </a:p>
          <a:p>
            <a:pPr lvl="1"/>
            <a:r>
              <a:rPr lang="en-US" sz="2800" dirty="0"/>
              <a:t>be </a:t>
            </a:r>
            <a:r>
              <a:rPr lang="en-US" sz="2800" dirty="0">
                <a:solidFill>
                  <a:srgbClr val="C00000"/>
                </a:solidFill>
              </a:rPr>
              <a:t>T</a:t>
            </a:r>
            <a:r>
              <a:rPr lang="en-US" sz="2800" dirty="0"/>
              <a:t>houghtful</a:t>
            </a:r>
          </a:p>
          <a:p>
            <a:pPr lvl="1"/>
            <a:r>
              <a:rPr lang="en-US" sz="2800" dirty="0"/>
              <a:t>be </a:t>
            </a:r>
            <a:r>
              <a:rPr lang="en-US" sz="2800" dirty="0">
                <a:solidFill>
                  <a:srgbClr val="C00000"/>
                </a:solidFill>
              </a:rPr>
              <a:t>O</a:t>
            </a:r>
            <a:r>
              <a:rPr lang="en-US" sz="2800" dirty="0"/>
              <a:t>pen</a:t>
            </a:r>
          </a:p>
          <a:p>
            <a:pPr lvl="1"/>
            <a:r>
              <a:rPr lang="en-US" sz="2800" dirty="0"/>
              <a:t>be </a:t>
            </a:r>
            <a:r>
              <a:rPr lang="en-US" sz="2800" dirty="0">
                <a:solidFill>
                  <a:srgbClr val="C00000"/>
                </a:solidFill>
              </a:rPr>
              <a:t>M</a:t>
            </a:r>
            <a:r>
              <a:rPr lang="en-US" sz="2800" dirty="0"/>
              <a:t>odest</a:t>
            </a:r>
          </a:p>
        </p:txBody>
      </p:sp>
    </p:spTree>
    <p:extLst>
      <p:ext uri="{BB962C8B-B14F-4D97-AF65-F5344CB8AC3E}">
        <p14:creationId xmlns:p14="http://schemas.microsoft.com/office/powerpoint/2010/main" val="2495783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3411</TotalTime>
  <Words>616</Words>
  <Application>Microsoft Macintosh PowerPoint</Application>
  <PresentationFormat>Widescreen</PresentationFormat>
  <Paragraphs>106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Beyond p&lt;0.05 What should we teach about hypothesis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p&lt;0.05 What should we teach about hypothesis testing?  </dc:title>
  <dc:creator>Alison Gibbs</dc:creator>
  <cp:lastModifiedBy>Alison Gibbs</cp:lastModifiedBy>
  <cp:revision>23</cp:revision>
  <cp:lastPrinted>2019-11-01T06:15:04Z</cp:lastPrinted>
  <dcterms:created xsi:type="dcterms:W3CDTF">2019-10-29T21:24:01Z</dcterms:created>
  <dcterms:modified xsi:type="dcterms:W3CDTF">2019-11-01T06:15:12Z</dcterms:modified>
</cp:coreProperties>
</file>