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 name="Shape 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7" name="Shape 7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FFFFFF"/>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4D7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5.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http://en.wikipedia.org/wiki/Direction_(geometry)" Type="http://schemas.openxmlformats.org/officeDocument/2006/relationships/hyperlink" TargetMode="External" Id="rId4"/><Relationship Target="http://en.wikipedia.org/wiki/Displacement_(vector)" Type="http://schemas.openxmlformats.org/officeDocument/2006/relationships/hyperlink" TargetMode="External" Id="rId3"/><Relationship Target="http://en.wikipedia.org/wiki/Time" Type="http://schemas.openxmlformats.org/officeDocument/2006/relationships/hyperlink" TargetMode="External" Id="rId6"/><Relationship Target="http://en.wikipedia.org/wiki/Velocity" Type="http://schemas.openxmlformats.org/officeDocument/2006/relationships/hyperlink" TargetMode="External" Id="rId5"/><Relationship Target="http://en.wikipedia.org/wiki/Frame_of_reference" Type="http://schemas.openxmlformats.org/officeDocument/2006/relationships/hyperlink" TargetMode="External" Id="rId7"/></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http://www.polymer-project.org/components/paper-elements/demo.html#paper-shadow" Type="http://schemas.openxmlformats.org/officeDocument/2006/relationships/hyperlink" TargetMode="External"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http://etnies.com/marana-bloodline/" Type="http://schemas.openxmlformats.org/officeDocument/2006/relationships/hyperlink" TargetMode="External" Id="rId4"/><Relationship Target="http://onedesigncompany.com/" Type="http://schemas.openxmlformats.org/officeDocument/2006/relationships/hyperlink" TargetMode="External" Id="rId3"/><Relationship Target="http://waterloo-lefilm.com/" Type="http://schemas.openxmlformats.org/officeDocument/2006/relationships/hyperlink" TargetMode="External" Id="rId6"/><Relationship Target="http://www.wanderworld.io/" Type="http://schemas.openxmlformats.org/officeDocument/2006/relationships/hyperlink" TargetMode="External" Id="rId5"/><Relationship Target="http://fff.cmiscm.com/#!/main" Type="http://schemas.openxmlformats.org/officeDocument/2006/relationships/hyperlink" TargetMode="External" Id="rId8"/><Relationship Target="http://aprilzero.com/" Type="http://schemas.openxmlformats.org/officeDocument/2006/relationships/hyperlink" TargetMode="External"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681148" x="685800"/>
            <a:ext cy="8865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Meaning through motion</a:t>
            </a:r>
          </a:p>
        </p:txBody>
      </p:sp>
      <p:sp>
        <p:nvSpPr>
          <p:cNvPr id="24" name="Shape 24"/>
          <p:cNvSpPr txBox="1"/>
          <p:nvPr>
            <p:ph idx="1" type="subTitle"/>
          </p:nvPr>
        </p:nvSpPr>
        <p:spPr>
          <a:xfrm>
            <a:off y="4015503" x="685800"/>
            <a:ext cy="784799" cx="7772400"/>
          </a:xfrm>
          <a:prstGeom prst="rect">
            <a:avLst/>
          </a:prstGeom>
        </p:spPr>
        <p:txBody>
          <a:bodyPr bIns="91425" rIns="91425" lIns="91425" tIns="91425" anchor="t" anchorCtr="0">
            <a:noAutofit/>
          </a:bodyPr>
          <a:lstStyle/>
          <a:p>
            <a:pPr algn="l" rtl="0">
              <a:spcBef>
                <a:spcPts val="0"/>
              </a:spcBef>
              <a:buNone/>
            </a:pPr>
            <a:r>
              <a:rPr sz="1100" lang="en">
                <a:solidFill>
                  <a:schemeClr val="lt1"/>
                </a:solidFill>
              </a:rPr>
              <a:t>Ryan Christiani</a:t>
            </a:r>
          </a:p>
          <a:p>
            <a:pPr algn="l" rtl="0">
              <a:spcBef>
                <a:spcPts val="0"/>
              </a:spcBef>
              <a:buNone/>
            </a:pPr>
            <a:r>
              <a:rPr sz="1100" lang="en">
                <a:solidFill>
                  <a:schemeClr val="lt1"/>
                </a:solidFill>
              </a:rPr>
              <a:t>Week 1</a:t>
            </a:r>
          </a:p>
          <a:p>
            <a:pPr algn="l">
              <a:spcBef>
                <a:spcPts val="0"/>
              </a:spcBef>
              <a:buNone/>
            </a:pPr>
            <a:r>
              <a:t/>
            </a:r>
            <a:endParaRPr sz="1200"/>
          </a:p>
        </p:txBody>
      </p:sp>
      <p:sp>
        <p:nvSpPr>
          <p:cNvPr id="25" name="Shape 25"/>
          <p:cNvSpPr txBox="1"/>
          <p:nvPr/>
        </p:nvSpPr>
        <p:spPr>
          <a:xfrm>
            <a:off y="402025" x="685800"/>
            <a:ext cy="324599" cx="7852199"/>
          </a:xfrm>
          <a:prstGeom prst="rect">
            <a:avLst/>
          </a:prstGeom>
          <a:noFill/>
          <a:ln>
            <a:noFill/>
          </a:ln>
        </p:spPr>
        <p:txBody>
          <a:bodyPr bIns="91425" rIns="91425" lIns="91425" tIns="91425" anchor="t" anchorCtr="0">
            <a:noAutofit/>
          </a:bodyPr>
          <a:lstStyle/>
          <a:p>
            <a:pPr>
              <a:spcBef>
                <a:spcPts val="0"/>
              </a:spcBef>
              <a:buNone/>
            </a:pPr>
            <a:r>
              <a:rPr lang="en">
                <a:solidFill>
                  <a:schemeClr val="lt1"/>
                </a:solidFill>
              </a:rPr>
              <a:t>WEBD 113 - Motion Graphics</a:t>
            </a:r>
          </a:p>
        </p:txBody>
      </p:sp>
      <p:sp>
        <p:nvSpPr>
          <p:cNvPr id="26" name="Shape 26"/>
          <p:cNvSpPr txBox="1"/>
          <p:nvPr/>
        </p:nvSpPr>
        <p:spPr>
          <a:xfrm>
            <a:off y="3227100" x="741325"/>
            <a:ext cy="624000" cx="6660600"/>
          </a:xfrm>
          <a:prstGeom prst="rect">
            <a:avLst/>
          </a:prstGeom>
          <a:noFill/>
          <a:ln>
            <a:noFill/>
          </a:ln>
        </p:spPr>
        <p:txBody>
          <a:bodyPr bIns="91425" rIns="91425" lIns="91425" tIns="91425" anchor="t" anchorCtr="0">
            <a:noAutofit/>
          </a:bodyPr>
          <a:lstStyle/>
          <a:p>
            <a:pPr>
              <a:spcBef>
                <a:spcPts val="0"/>
              </a:spcBef>
              <a:buNone/>
            </a:pPr>
            <a:r>
              <a:rPr sz="1800" lang="en">
                <a:solidFill>
                  <a:srgbClr val="FFFFFF"/>
                </a:solidFill>
              </a:rPr>
              <a:t>Link to slides: http://bit.ly/humber-motion-1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Example using CSS3 and Javascript</a:t>
            </a:r>
          </a:p>
        </p:txBody>
      </p:sp>
      <p:sp>
        <p:nvSpPr>
          <p:cNvPr id="80" name="Shape 8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This is an example of something I had to create for a recent client project. </a:t>
            </a:r>
          </a:p>
          <a:p>
            <a:pPr rtl="0">
              <a:spcBef>
                <a:spcPts val="0"/>
              </a:spcBef>
              <a:buNone/>
            </a:pPr>
            <a:r>
              <a:t/>
            </a:r>
            <a:endParaRPr/>
          </a:p>
          <a:p>
            <a:pPr rtl="0">
              <a:spcBef>
                <a:spcPts val="0"/>
              </a:spcBef>
              <a:buNone/>
            </a:pPr>
            <a:r>
              <a:rPr lang="en"/>
              <a:t>It uses CSS to perform the 3D transformations and Javascript to simpely tell it how far to rotate. </a:t>
            </a:r>
          </a:p>
          <a:p>
            <a:pPr rtl="0">
              <a:spcBef>
                <a:spcPts val="0"/>
              </a:spcBef>
              <a:buNone/>
            </a:pPr>
            <a:r>
              <a:t/>
            </a:r>
            <a:endParaRPr/>
          </a:p>
          <a:p>
            <a:pPr>
              <a:spcBef>
                <a:spcPts val="0"/>
              </a:spcBef>
              <a:buNone/>
            </a:pPr>
            <a:r>
              <a:rPr lang="en"/>
              <a:t>http://hackapalooza.github.io/CSS-3-Animations-and-Interactions/rotate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Next Week	</a:t>
            </a:r>
          </a:p>
        </p:txBody>
      </p:sp>
      <p:sp>
        <p:nvSpPr>
          <p:cNvPr id="86" name="Shape 8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Bring in an example of a site with great interactions and a site with poor interactions.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idx="1" type="body"/>
          </p:nvPr>
        </p:nvSpPr>
        <p:spPr>
          <a:xfrm>
            <a:off y="4406309" x="457200"/>
            <a:ext cy="519599" cx="8229600"/>
          </a:xfrm>
          <a:prstGeom prst="rect">
            <a:avLst/>
          </a:prstGeom>
        </p:spPr>
        <p:txBody>
          <a:bodyPr bIns="91425" rIns="91425" lIns="91425" tIns="91425" anchor="t" anchorCtr="0">
            <a:noAutofit/>
          </a:bodyPr>
          <a:lstStyle/>
          <a:p>
            <a:pPr>
              <a:spcBef>
                <a:spcPts val="0"/>
              </a:spcBef>
              <a:buNone/>
            </a:pPr>
            <a:r>
              <a:rPr lang="en"/>
              <a:t>Done.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FFFFFF"/>
                </a:solidFill>
              </a:rPr>
              <a:t>Motion is typically described in terms of </a:t>
            </a:r>
            <a:r>
              <a:rPr b="1" lang="en">
                <a:solidFill>
                  <a:srgbClr val="FFFFFF"/>
                </a:solidFill>
                <a:hlinkClick r:id="rId3"/>
              </a:rPr>
              <a:t>displacement</a:t>
            </a:r>
            <a:r>
              <a:rPr lang="en">
                <a:solidFill>
                  <a:srgbClr val="FFFFFF"/>
                </a:solidFill>
              </a:rPr>
              <a:t>, </a:t>
            </a:r>
            <a:r>
              <a:rPr b="1" lang="en">
                <a:solidFill>
                  <a:srgbClr val="FFFFFF"/>
                </a:solidFill>
                <a:hlinkClick r:id="rId4"/>
              </a:rPr>
              <a:t>direction</a:t>
            </a:r>
            <a:r>
              <a:rPr lang="en">
                <a:solidFill>
                  <a:srgbClr val="FFFFFF"/>
                </a:solidFill>
              </a:rPr>
              <a:t>, </a:t>
            </a:r>
            <a:r>
              <a:rPr b="1" lang="en">
                <a:solidFill>
                  <a:srgbClr val="FFFFFF"/>
                </a:solidFill>
                <a:hlinkClick r:id="rId5"/>
              </a:rPr>
              <a:t>velocity</a:t>
            </a:r>
            <a:r>
              <a:rPr lang="en">
                <a:solidFill>
                  <a:srgbClr val="FFFFFF"/>
                </a:solidFill>
              </a:rPr>
              <a:t>, </a:t>
            </a:r>
            <a:r>
              <a:rPr b="1" lang="en">
                <a:solidFill>
                  <a:srgbClr val="FFFFFF"/>
                </a:solidFill>
              </a:rPr>
              <a:t>acceleration</a:t>
            </a:r>
            <a:r>
              <a:rPr lang="en">
                <a:solidFill>
                  <a:srgbClr val="FFFFFF"/>
                </a:solidFill>
              </a:rPr>
              <a:t>, and </a:t>
            </a:r>
            <a:r>
              <a:rPr b="1" lang="en">
                <a:solidFill>
                  <a:srgbClr val="FFFFFF"/>
                </a:solidFill>
                <a:hlinkClick r:id="rId6"/>
              </a:rPr>
              <a:t>time</a:t>
            </a:r>
            <a:r>
              <a:rPr lang="en">
                <a:solidFill>
                  <a:srgbClr val="FFFFFF"/>
                </a:solidFill>
              </a:rPr>
              <a:t>.</a:t>
            </a:r>
            <a:r>
              <a:rPr baseline="30000" lang="en">
                <a:solidFill>
                  <a:srgbClr val="FFFFFF"/>
                </a:solidFill>
              </a:rPr>
              <a:t> </a:t>
            </a:r>
            <a:r>
              <a:rPr lang="en">
                <a:solidFill>
                  <a:srgbClr val="FFFFFF"/>
                </a:solidFill>
              </a:rPr>
              <a:t>Motion is observed by attaching a </a:t>
            </a:r>
            <a:r>
              <a:rPr lang="en">
                <a:solidFill>
                  <a:srgbClr val="FFFFFF"/>
                </a:solidFill>
                <a:hlinkClick r:id="rId7"/>
              </a:rPr>
              <a:t>frame of reference</a:t>
            </a:r>
            <a:r>
              <a:rPr lang="en">
                <a:solidFill>
                  <a:srgbClr val="FFFFFF"/>
                </a:solidFill>
              </a:rPr>
              <a:t> to a body and measuring its change in position relative to that frame.In simple terms these can be broken down into </a:t>
            </a:r>
            <a:r>
              <a:rPr lang="en"/>
              <a:t>3</a:t>
            </a:r>
            <a:r>
              <a:rPr lang="en">
                <a:solidFill>
                  <a:srgbClr val="FFFFFF"/>
                </a:solidFill>
              </a:rPr>
              <a:t> types:</a:t>
            </a:r>
          </a:p>
          <a:p>
            <a:pPr rtl="0">
              <a:spcBef>
                <a:spcPts val="0"/>
              </a:spcBef>
              <a:buNone/>
            </a:pPr>
            <a:r>
              <a:t/>
            </a:r>
            <a:endParaRPr>
              <a:solidFill>
                <a:srgbClr val="FFFFFF"/>
              </a:solidFill>
            </a:endParaRPr>
          </a:p>
          <a:p>
            <a:pPr rtl="0">
              <a:spcBef>
                <a:spcPts val="0"/>
              </a:spcBef>
              <a:buNone/>
            </a:pPr>
            <a:r>
              <a:rPr b="1" lang="en">
                <a:solidFill>
                  <a:srgbClr val="FFFFFF"/>
                </a:solidFill>
              </a:rPr>
              <a:t>Direction</a:t>
            </a:r>
          </a:p>
          <a:p>
            <a:pPr rtl="0">
              <a:spcBef>
                <a:spcPts val="0"/>
              </a:spcBef>
              <a:buNone/>
            </a:pPr>
            <a:r>
              <a:rPr b="1" lang="en">
                <a:solidFill>
                  <a:srgbClr val="FFFFFF"/>
                </a:solidFill>
              </a:rPr>
              <a:t>Gravity</a:t>
            </a:r>
          </a:p>
          <a:p>
            <a:pPr rtl="0">
              <a:spcBef>
                <a:spcPts val="0"/>
              </a:spcBef>
              <a:buNone/>
            </a:pPr>
            <a:r>
              <a:rPr b="1" lang="en">
                <a:solidFill>
                  <a:srgbClr val="FFFFFF"/>
                </a:solidFill>
              </a:rPr>
              <a:t>Depth</a:t>
            </a:r>
          </a:p>
          <a:p>
            <a:pPr>
              <a:spcBef>
                <a:spcPts val="0"/>
              </a:spcBef>
              <a:buNone/>
            </a:pPr>
            <a:r>
              <a:t/>
            </a:r>
            <a:endParaRPr sz="1400">
              <a:solidFill>
                <a:srgbClr val="FFFFFF"/>
              </a:solidFill>
            </a:endParaRPr>
          </a:p>
        </p:txBody>
      </p:sp>
      <p:sp>
        <p:nvSpPr>
          <p:cNvPr id="32" name="Shape 3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What is Motion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Direction</a:t>
            </a:r>
          </a:p>
        </p:txBody>
      </p:sp>
      <p:sp>
        <p:nvSpPr>
          <p:cNvPr id="38" name="Shape 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Direction helps the user feel the appropriate action. </a:t>
            </a:r>
          </a:p>
          <a:p>
            <a:pPr rtl="0">
              <a:spcBef>
                <a:spcPts val="0"/>
              </a:spcBef>
              <a:buNone/>
            </a:pPr>
            <a:r>
              <a:t/>
            </a:r>
            <a:endParaRPr/>
          </a:p>
          <a:p>
            <a:pPr rtl="0">
              <a:spcBef>
                <a:spcPts val="0"/>
              </a:spcBef>
              <a:buNone/>
            </a:pPr>
            <a:r>
              <a:rPr lang="en"/>
              <a:t>Moving a slide left and having the next come in from the right. This is a well known pattern. It tells the users, we are going to the next slide, if you go right to left, we are going to the previous slide.</a:t>
            </a:r>
          </a:p>
          <a:p>
            <a:pPr rtl="0">
              <a:spcBef>
                <a:spcPts val="0"/>
              </a:spcBef>
              <a:buNone/>
            </a:pPr>
            <a:r>
              <a:t/>
            </a:r>
            <a:endParaRPr/>
          </a:p>
          <a:p>
            <a:pPr rtl="0">
              <a:spcBef>
                <a:spcPts val="0"/>
              </a:spcBef>
              <a:buNone/>
            </a:pPr>
            <a:r>
              <a:rPr lang="en"/>
              <a:t>Think swiping left and right on iOS and Android. </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Gravity adds to a sense of an environment, it can take a simple flat design and add some life to it.</a:t>
            </a:r>
          </a:p>
          <a:p>
            <a:pPr rtl="0">
              <a:spcBef>
                <a:spcPts val="0"/>
              </a:spcBef>
              <a:buNone/>
            </a:pPr>
            <a:r>
              <a:t/>
            </a:r>
            <a:endParaRPr/>
          </a:p>
          <a:p>
            <a:pPr rtl="0">
              <a:spcBef>
                <a:spcPts val="0"/>
              </a:spcBef>
              <a:buNone/>
            </a:pPr>
            <a:r>
              <a:rPr lang="en"/>
              <a:t>Gravity can be shown through, easing into an animation in a down direction.</a:t>
            </a:r>
          </a:p>
          <a:p>
            <a:pPr rtl="0">
              <a:spcBef>
                <a:spcPts val="0"/>
              </a:spcBef>
              <a:buNone/>
            </a:pPr>
            <a:r>
              <a:t/>
            </a:r>
            <a:endParaRPr/>
          </a:p>
          <a:p>
            <a:pPr>
              <a:spcBef>
                <a:spcPts val="0"/>
              </a:spcBef>
              <a:buNone/>
            </a:pPr>
            <a:r>
              <a:rPr lang="en"/>
              <a:t>Adding a bit of bounce is also another method. </a:t>
            </a:r>
          </a:p>
        </p:txBody>
      </p:sp>
      <p:sp>
        <p:nvSpPr>
          <p:cNvPr id="44" name="Shape 4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Gravity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Depth</a:t>
            </a:r>
          </a:p>
        </p:txBody>
      </p:sp>
      <p:sp>
        <p:nvSpPr>
          <p:cNvPr id="50" name="Shape 5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Depth is easy to show. Adding a shadow on an element is the easiest way.</a:t>
            </a:r>
          </a:p>
          <a:p>
            <a:pPr rtl="0">
              <a:spcBef>
                <a:spcPts val="0"/>
              </a:spcBef>
              <a:buNone/>
            </a:pPr>
            <a:r>
              <a:t/>
            </a:r>
            <a:endParaRPr/>
          </a:p>
          <a:p>
            <a:pPr rtl="0">
              <a:spcBef>
                <a:spcPts val="0"/>
              </a:spcBef>
              <a:buNone/>
            </a:pPr>
            <a:r>
              <a:rPr lang="en"/>
              <a:t>Animating the intensity of the shadow and offset creates the sense of height.</a:t>
            </a:r>
          </a:p>
          <a:p>
            <a:pPr rtl="0">
              <a:spcBef>
                <a:spcPts val="0"/>
              </a:spcBef>
              <a:buNone/>
            </a:pPr>
            <a:r>
              <a:t/>
            </a:r>
            <a:endParaRPr/>
          </a:p>
          <a:p>
            <a:pPr rtl="0">
              <a:spcBef>
                <a:spcPts val="0"/>
              </a:spcBef>
              <a:buNone/>
            </a:pPr>
            <a:r>
              <a:rPr lang="en"/>
              <a:t>Setting a shadow to be inset creates the sense of something moving further away, or into something. </a:t>
            </a:r>
          </a:p>
          <a:p>
            <a:pPr rtl="0">
              <a:spcBef>
                <a:spcPts val="0"/>
              </a:spcBef>
              <a:buNone/>
            </a:pPr>
            <a:r>
              <a:t/>
            </a:r>
            <a:endParaRPr/>
          </a:p>
          <a:p>
            <a:pPr rtl="0">
              <a:spcBef>
                <a:spcPts val="0"/>
              </a:spcBef>
              <a:buNone/>
            </a:pPr>
            <a:r>
              <a:rPr lang="en"/>
              <a:t>Staggered movement, example coming up.</a:t>
            </a:r>
          </a:p>
          <a:p>
            <a:pPr rtl="0">
              <a:spcBef>
                <a:spcPts val="0"/>
              </a:spcBef>
              <a:buNone/>
            </a:pPr>
            <a:r>
              <a:t/>
            </a:r>
            <a:endParaRPr/>
          </a:p>
          <a:p>
            <a:pPr>
              <a:spcBef>
                <a:spcPts val="0"/>
              </a:spcBef>
              <a:buNone/>
            </a:pPr>
            <a:r>
              <a:rPr u="sng" lang="en">
                <a:solidFill>
                  <a:srgbClr val="F3F3F3"/>
                </a:solidFill>
                <a:hlinkClick r:id="rId3"/>
              </a:rPr>
              <a:t>Example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Great Motion</a:t>
            </a:r>
          </a:p>
        </p:txBody>
      </p:sp>
      <p:sp>
        <p:nvSpPr>
          <p:cNvPr id="56" name="Shape 5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Great motion creates great experiences. </a:t>
            </a:r>
          </a:p>
          <a:p>
            <a:pPr rtl="0">
              <a:spcBef>
                <a:spcPts val="0"/>
              </a:spcBef>
              <a:buNone/>
            </a:pPr>
            <a:r>
              <a:t/>
            </a:r>
            <a:endParaRPr/>
          </a:p>
          <a:p>
            <a:pPr rtl="0">
              <a:spcBef>
                <a:spcPts val="0"/>
              </a:spcBef>
              <a:buNone/>
            </a:pPr>
            <a:r>
              <a:rPr lang="en"/>
              <a:t>Static sites fail to hold a users attention.</a:t>
            </a:r>
          </a:p>
          <a:p>
            <a:pPr rtl="0">
              <a:spcBef>
                <a:spcPts val="0"/>
              </a:spcBef>
              <a:buNone/>
            </a:pPr>
            <a:r>
              <a:t/>
            </a:r>
            <a:endParaRPr/>
          </a:p>
          <a:p>
            <a:pPr rtl="0">
              <a:spcBef>
                <a:spcPts val="0"/>
              </a:spcBef>
              <a:buNone/>
            </a:pPr>
            <a:r>
              <a:rPr lang="en"/>
              <a:t>A site with great, but subtle, interactions encourages exploration. </a:t>
            </a:r>
          </a:p>
          <a:p>
            <a:pPr>
              <a:spcBef>
                <a:spcPts val="0"/>
              </a:spcBef>
              <a:buNone/>
            </a:pPr>
            <a:r>
              <a:rPr lang="en"/>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Examples	</a:t>
            </a:r>
          </a:p>
        </p:txBody>
      </p:sp>
      <p:sp>
        <p:nvSpPr>
          <p:cNvPr id="62" name="Shape 6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look at some examples and talk about what is good about them, OR what you don’t like about them.</a:t>
            </a:r>
          </a:p>
          <a:p>
            <a:pPr rtl="0">
              <a:spcBef>
                <a:spcPts val="0"/>
              </a:spcBef>
              <a:buNone/>
            </a:pPr>
            <a:r>
              <a:t/>
            </a:r>
            <a:endParaRPr/>
          </a:p>
          <a:p>
            <a:pPr rtl="0">
              <a:spcBef>
                <a:spcPts val="0"/>
              </a:spcBef>
              <a:buNone/>
            </a:pPr>
            <a:r>
              <a:rPr u="sng" lang="en">
                <a:solidFill>
                  <a:srgbClr val="FFFFFF"/>
                </a:solidFill>
                <a:hlinkClick r:id="rId3"/>
              </a:rPr>
              <a:t>http://onedesigncompany.com/</a:t>
            </a:r>
          </a:p>
          <a:p>
            <a:pPr rtl="0">
              <a:spcBef>
                <a:spcPts val="0"/>
              </a:spcBef>
              <a:buNone/>
            </a:pPr>
            <a:r>
              <a:rPr u="sng" lang="en">
                <a:solidFill>
                  <a:srgbClr val="FFFFFF"/>
                </a:solidFill>
                <a:hlinkClick r:id="rId4"/>
              </a:rPr>
              <a:t>http://etnies.com/marana-bloodline/</a:t>
            </a:r>
          </a:p>
          <a:p>
            <a:pPr rtl="0">
              <a:spcBef>
                <a:spcPts val="0"/>
              </a:spcBef>
              <a:buNone/>
            </a:pPr>
            <a:r>
              <a:rPr u="sng" lang="en">
                <a:solidFill>
                  <a:srgbClr val="FFFFFF"/>
                </a:solidFill>
                <a:hlinkClick r:id="rId5"/>
              </a:rPr>
              <a:t>http://www.wanderworld.io/</a:t>
            </a:r>
          </a:p>
          <a:p>
            <a:pPr rtl="0">
              <a:spcBef>
                <a:spcPts val="0"/>
              </a:spcBef>
              <a:buNone/>
            </a:pPr>
            <a:r>
              <a:rPr u="sng" lang="en">
                <a:solidFill>
                  <a:srgbClr val="FFFFFF"/>
                </a:solidFill>
                <a:hlinkClick r:id="rId6"/>
              </a:rPr>
              <a:t>http://waterloo-lefilm.com/</a:t>
            </a:r>
          </a:p>
          <a:p>
            <a:pPr rtl="0">
              <a:spcBef>
                <a:spcPts val="0"/>
              </a:spcBef>
              <a:buNone/>
            </a:pPr>
            <a:r>
              <a:rPr u="sng" lang="en">
                <a:solidFill>
                  <a:srgbClr val="FFFFFF"/>
                </a:solidFill>
                <a:hlinkClick r:id="rId7"/>
              </a:rPr>
              <a:t>http://aprilzero.com/</a:t>
            </a:r>
          </a:p>
          <a:p>
            <a:pPr>
              <a:spcBef>
                <a:spcPts val="0"/>
              </a:spcBef>
              <a:buNone/>
            </a:pPr>
            <a:r>
              <a:rPr u="sng" lang="en">
                <a:solidFill>
                  <a:srgbClr val="FFFFFF"/>
                </a:solidFill>
                <a:hlinkClick r:id="rId8"/>
              </a:rPr>
              <a:t>http://fff.cmiscm.com/#!/main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Motion adds meaning</a:t>
            </a:r>
          </a:p>
        </p:txBody>
      </p:sp>
      <p:sp>
        <p:nvSpPr>
          <p:cNvPr id="68" name="Shape 6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Interactions encourage exploration.</a:t>
            </a:r>
          </a:p>
          <a:p>
            <a:pPr rtl="0">
              <a:spcBef>
                <a:spcPts val="0"/>
              </a:spcBef>
              <a:buNone/>
            </a:pPr>
            <a:r>
              <a:t/>
            </a:r>
            <a:endParaRPr/>
          </a:p>
          <a:p>
            <a:pPr rtl="0">
              <a:spcBef>
                <a:spcPts val="0"/>
              </a:spcBef>
              <a:buNone/>
            </a:pPr>
            <a:r>
              <a:rPr lang="en"/>
              <a:t>Motion adds feeling, tactile experiences.</a:t>
            </a:r>
          </a:p>
          <a:p>
            <a:pPr rtl="0">
              <a:spcBef>
                <a:spcPts val="0"/>
              </a:spcBef>
              <a:buNone/>
            </a:pPr>
            <a:r>
              <a:t/>
            </a:r>
            <a:endParaRPr/>
          </a:p>
          <a:p>
            <a:pPr>
              <a:spcBef>
                <a:spcPts val="0"/>
              </a:spcBef>
              <a:buNone/>
            </a:pPr>
            <a:r>
              <a:rPr lang="en"/>
              <a:t>Clicking a button that has a reaction is far better than clicking a button the interaction providing no experience at all.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How.</a:t>
            </a:r>
          </a:p>
        </p:txBody>
      </p:sp>
      <p:sp>
        <p:nvSpPr>
          <p:cNvPr id="74" name="Shape 7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CSS3 - The 3rd revision of the CSS language, providing a module specifically for animations. This module contains stuff like keyframes, easing functions and transitions.</a:t>
            </a:r>
          </a:p>
          <a:p>
            <a:pPr rtl="0">
              <a:spcBef>
                <a:spcPts val="0"/>
              </a:spcBef>
              <a:buNone/>
            </a:pPr>
            <a:r>
              <a:t/>
            </a:r>
            <a:endParaRPr/>
          </a:p>
          <a:p>
            <a:pPr rtl="0">
              <a:spcBef>
                <a:spcPts val="0"/>
              </a:spcBef>
              <a:buNone/>
            </a:pPr>
            <a:r>
              <a:rPr lang="en"/>
              <a:t>HTML5 - The 5th revision of the HTML language. This provides new elements like the canvas tag. This element is the Flash killer, it allows you to create complex interactions and games all in the browser.</a:t>
            </a:r>
          </a:p>
          <a:p>
            <a:pPr rtl="0">
              <a:spcBef>
                <a:spcPts val="0"/>
              </a:spcBef>
              <a:buNone/>
            </a:pPr>
            <a:r>
              <a:t/>
            </a:r>
            <a:endParaRPr/>
          </a:p>
          <a:p>
            <a:pPr>
              <a:spcBef>
                <a:spcPts val="0"/>
              </a:spcBef>
              <a:buNone/>
            </a:pPr>
            <a:r>
              <a:rPr lang="en"/>
              <a:t>Javascript/jQuery - The real workhorse of the HTML5 revolution. You have to use javascript to actually draw and render elements on the HTML5 canvas. jQuery is a javascript library that makes a lot of task far easier for you.</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