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4" name="Shape 1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0" name="Shape 1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8" name="Shape 1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FFFFFF"/>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4D7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s://developer.mozilla.org/en/docs/Web/CSS/Reference"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https://developer.mozilla.org/en-US/docs/CSS/Pseudo-classes" Type="http://schemas.openxmlformats.org/officeDocument/2006/relationships/hyperlink" TargetMode="External"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https://developer.mozilla.org/en-US/docs/Web/CSS/Class_selectors" Type="http://schemas.openxmlformats.org/officeDocument/2006/relationships/hyperlink" TargetMode="External" Id="rId4"/><Relationship Target="http://css-tricks.com/the-difference-between-id-and-class/" Type="http://schemas.openxmlformats.org/officeDocument/2006/relationships/hyperlink" TargetMode="External" Id="rId3"/><Relationship Target="https://developer.mozilla.org/en-US/docs/Web/CSS/ID_selectors" Type="http://schemas.openxmlformats.org/officeDocument/2006/relationships/hyperlink" TargetMode="External" Id="rId5"/></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http://onedesigncompany.com/" Type="http://schemas.openxmlformats.org/officeDocument/2006/relationships/hyperlink" TargetMode="External"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http://css-tricks.com/snippets/css/named-colors-and-hex-equivalents/" Type="http://schemas.openxmlformats.org/officeDocument/2006/relationships/hyperlink" TargetMode="External"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https://kuler.adobe.com/" Type="http://schemas.openxmlformats.org/officeDocument/2006/relationships/hyperlink" TargetMode="External" Id="rId4"/><Relationship Target="http://www.colorpicker.com/" Type="http://schemas.openxmlformats.org/officeDocument/2006/relationships/hyperlink" TargetMode="External"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https://developer.mozilla.org/en/docs/Web/CSS/Reference" Type="http://schemas.openxmlformats.org/officeDocument/2006/relationships/hyperlink" TargetMode="External" Id="rId4"/><Relationship Target="http://jsfiddle.net/k1sf65fa/1/" Type="http://schemas.openxmlformats.org/officeDocument/2006/relationships/hyperlink" TargetMode="External"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681148" x="685800"/>
            <a:ext cy="8865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User Interfaces and CSS</a:t>
            </a:r>
          </a:p>
        </p:txBody>
      </p:sp>
      <p:sp>
        <p:nvSpPr>
          <p:cNvPr id="24" name="Shape 24"/>
          <p:cNvSpPr txBox="1"/>
          <p:nvPr>
            <p:ph idx="1" type="subTitle"/>
          </p:nvPr>
        </p:nvSpPr>
        <p:spPr>
          <a:xfrm>
            <a:off y="4015503" x="685800"/>
            <a:ext cy="784799" cx="7772400"/>
          </a:xfrm>
          <a:prstGeom prst="rect">
            <a:avLst/>
          </a:prstGeom>
        </p:spPr>
        <p:txBody>
          <a:bodyPr bIns="91425" rIns="91425" lIns="91425" tIns="91425" anchor="t" anchorCtr="0">
            <a:noAutofit/>
          </a:bodyPr>
          <a:lstStyle/>
          <a:p>
            <a:pPr algn="l" rtl="0">
              <a:spcBef>
                <a:spcPts val="0"/>
              </a:spcBef>
              <a:buNone/>
            </a:pPr>
            <a:r>
              <a:rPr sz="1100" lang="en">
                <a:solidFill>
                  <a:schemeClr val="lt1"/>
                </a:solidFill>
              </a:rPr>
              <a:t>Ryan Christiani</a:t>
            </a:r>
          </a:p>
          <a:p>
            <a:pPr algn="l" rtl="0">
              <a:spcBef>
                <a:spcPts val="0"/>
              </a:spcBef>
              <a:buNone/>
            </a:pPr>
            <a:r>
              <a:rPr sz="1100" lang="en">
                <a:solidFill>
                  <a:schemeClr val="lt1"/>
                </a:solidFill>
              </a:rPr>
              <a:t>Week 1</a:t>
            </a:r>
          </a:p>
          <a:p>
            <a:pPr algn="l">
              <a:spcBef>
                <a:spcPts val="0"/>
              </a:spcBef>
              <a:buNone/>
            </a:pPr>
            <a:r>
              <a:t/>
            </a:r>
            <a:endParaRPr sz="1200"/>
          </a:p>
        </p:txBody>
      </p:sp>
      <p:sp>
        <p:nvSpPr>
          <p:cNvPr id="25" name="Shape 25"/>
          <p:cNvSpPr txBox="1"/>
          <p:nvPr/>
        </p:nvSpPr>
        <p:spPr>
          <a:xfrm>
            <a:off y="402025" x="685800"/>
            <a:ext cy="324599" cx="7852199"/>
          </a:xfrm>
          <a:prstGeom prst="rect">
            <a:avLst/>
          </a:prstGeom>
          <a:noFill/>
          <a:ln>
            <a:noFill/>
          </a:ln>
        </p:spPr>
        <p:txBody>
          <a:bodyPr bIns="91425" rIns="91425" lIns="91425" tIns="91425" anchor="t" anchorCtr="0">
            <a:noAutofit/>
          </a:bodyPr>
          <a:lstStyle/>
          <a:p>
            <a:pPr>
              <a:spcBef>
                <a:spcPts val="0"/>
              </a:spcBef>
              <a:buNone/>
            </a:pPr>
            <a:r>
              <a:rPr lang="en">
                <a:solidFill>
                  <a:schemeClr val="lt1"/>
                </a:solidFill>
              </a:rPr>
              <a:t>WEBD 113 - Motion Graphics</a:t>
            </a:r>
          </a:p>
        </p:txBody>
      </p:sp>
      <p:sp>
        <p:nvSpPr>
          <p:cNvPr id="26" name="Shape 26"/>
          <p:cNvSpPr txBox="1"/>
          <p:nvPr/>
        </p:nvSpPr>
        <p:spPr>
          <a:xfrm>
            <a:off y="1826275" x="685800"/>
            <a:ext cy="624000" cx="6660600"/>
          </a:xfrm>
          <a:prstGeom prst="rect">
            <a:avLst/>
          </a:prstGeom>
          <a:noFill/>
          <a:ln>
            <a:noFill/>
          </a:ln>
        </p:spPr>
        <p:txBody>
          <a:bodyPr bIns="91425" rIns="91425" lIns="91425" tIns="91425" anchor="t" anchorCtr="0">
            <a:noAutofit/>
          </a:bodyPr>
          <a:lstStyle/>
          <a:p>
            <a:pPr>
              <a:spcBef>
                <a:spcPts val="0"/>
              </a:spcBef>
              <a:buNone/>
            </a:pPr>
            <a:r>
              <a:rPr sz="1800" lang="en">
                <a:solidFill>
                  <a:srgbClr val="FFFFFF"/>
                </a:solidFill>
              </a:rPr>
              <a:t>Link to slides: http://bit.ly/humber-motion-2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CSS</a:t>
            </a:r>
          </a:p>
        </p:txBody>
      </p:sp>
      <p:sp>
        <p:nvSpPr>
          <p:cNvPr id="84" name="Shape 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b="1" lang="en"/>
              <a:t>Selector</a:t>
            </a:r>
            <a:r>
              <a:rPr lang="en"/>
              <a:t>: This is a the HTML element that you want to style. Selecting </a:t>
            </a:r>
            <a:r>
              <a:rPr lang="en">
                <a:solidFill>
                  <a:srgbClr val="351C75"/>
                </a:solidFill>
                <a:latin typeface="PT Mono"/>
                <a:ea typeface="PT Mono"/>
                <a:cs typeface="PT Mono"/>
                <a:sym typeface="PT Mono"/>
              </a:rPr>
              <a:t>p</a:t>
            </a:r>
            <a:r>
              <a:rPr lang="en"/>
              <a:t> as a selector will style ALL </a:t>
            </a:r>
            <a:r>
              <a:rPr lang="en">
                <a:solidFill>
                  <a:srgbClr val="351C75"/>
                </a:solidFill>
                <a:latin typeface="PT Mono"/>
                <a:ea typeface="PT Mono"/>
                <a:cs typeface="PT Mono"/>
                <a:sym typeface="PT Mono"/>
              </a:rPr>
              <a:t>p</a:t>
            </a:r>
            <a:r>
              <a:rPr lang="en"/>
              <a:t> elements on your page.</a:t>
            </a:r>
          </a:p>
          <a:p>
            <a:pPr rtl="0">
              <a:spcBef>
                <a:spcPts val="0"/>
              </a:spcBef>
              <a:buNone/>
            </a:pPr>
            <a:r>
              <a:t/>
            </a:r>
            <a:endParaRPr/>
          </a:p>
          <a:p>
            <a:pPr rtl="0">
              <a:spcBef>
                <a:spcPts val="0"/>
              </a:spcBef>
              <a:buNone/>
            </a:pPr>
            <a:r>
              <a:rPr b="1" lang="en"/>
              <a:t>Property</a:t>
            </a:r>
            <a:r>
              <a:rPr lang="en"/>
              <a:t>: Properties include things like </a:t>
            </a:r>
            <a:r>
              <a:rPr lang="en">
                <a:solidFill>
                  <a:srgbClr val="351C75"/>
                </a:solidFill>
                <a:latin typeface="PT Mono"/>
                <a:ea typeface="PT Mono"/>
                <a:cs typeface="PT Mono"/>
                <a:sym typeface="PT Mono"/>
              </a:rPr>
              <a:t>height, width, color, font-size, margin, padding</a:t>
            </a:r>
            <a:r>
              <a:rPr lang="en">
                <a:solidFill>
                  <a:srgbClr val="FFFFFF"/>
                </a:solidFill>
              </a:rPr>
              <a:t>.</a:t>
            </a:r>
          </a:p>
          <a:p>
            <a:pPr rtl="0">
              <a:spcBef>
                <a:spcPts val="0"/>
              </a:spcBef>
              <a:buNone/>
            </a:pPr>
            <a:r>
              <a:t/>
            </a:r>
            <a:endParaRPr>
              <a:solidFill>
                <a:srgbClr val="FFFFFF"/>
              </a:solidFill>
            </a:endParaRPr>
          </a:p>
          <a:p>
            <a:pPr>
              <a:spcBef>
                <a:spcPts val="0"/>
              </a:spcBef>
              <a:buNone/>
            </a:pPr>
            <a:r>
              <a:rPr b="1" lang="en">
                <a:solidFill>
                  <a:srgbClr val="FFFFFF"/>
                </a:solidFill>
              </a:rPr>
              <a:t>Value</a:t>
            </a:r>
            <a:r>
              <a:rPr lang="en">
                <a:solidFill>
                  <a:srgbClr val="FFFFFF"/>
                </a:solidFill>
              </a:rPr>
              <a:t>: Values can be many different things, a length, colour, string.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Properties	</a:t>
            </a:r>
          </a:p>
        </p:txBody>
      </p:sp>
      <p:sp>
        <p:nvSpPr>
          <p:cNvPr id="90" name="Shape 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There is a list of common properties.</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width, height, color, width, padding, margin, text-align, font-size, font-family, background-color, position, display, border</a:t>
            </a:r>
            <a:r>
              <a:rPr lang="en">
                <a:latin typeface="PT Mono"/>
                <a:ea typeface="PT Mono"/>
                <a:cs typeface="PT Mono"/>
                <a:sym typeface="PT Mono"/>
              </a:rPr>
              <a:t>.</a:t>
            </a:r>
          </a:p>
          <a:p>
            <a:pPr rtl="0">
              <a:spcBef>
                <a:spcPts val="0"/>
              </a:spcBef>
              <a:buNone/>
            </a:pPr>
            <a:r>
              <a:t/>
            </a:r>
            <a:endParaRPr/>
          </a:p>
          <a:p>
            <a:pPr rtl="0">
              <a:spcBef>
                <a:spcPts val="0"/>
              </a:spcBef>
              <a:buNone/>
            </a:pPr>
            <a:r>
              <a:rPr lang="en"/>
              <a:t>This is not an exhaustive list, it is a list of common elements.</a:t>
            </a:r>
          </a:p>
          <a:p>
            <a:pPr rtl="0">
              <a:spcBef>
                <a:spcPts val="0"/>
              </a:spcBef>
              <a:buNone/>
            </a:pPr>
            <a:r>
              <a:t/>
            </a:r>
            <a:endParaRPr/>
          </a:p>
          <a:p>
            <a:pPr rtl="0">
              <a:spcBef>
                <a:spcPts val="0"/>
              </a:spcBef>
              <a:buNone/>
            </a:pPr>
            <a:r>
              <a:rPr lang="en"/>
              <a:t>Here is a link to a more exhaustive list of properties.</a:t>
            </a:r>
          </a:p>
          <a:p>
            <a:pPr>
              <a:spcBef>
                <a:spcPts val="0"/>
              </a:spcBef>
              <a:buNone/>
            </a:pPr>
            <a:r>
              <a:rPr u="sng" lang="en">
                <a:solidFill>
                  <a:schemeClr val="hlink"/>
                </a:solidFill>
                <a:hlinkClick r:id="rId3"/>
              </a:rPr>
              <a:t>https://developer.mozilla.org/en/docs/Web/CSS/Reference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CSS measurement</a:t>
            </a:r>
          </a:p>
        </p:txBody>
      </p:sp>
      <p:sp>
        <p:nvSpPr>
          <p:cNvPr id="96" name="Shape 96"/>
          <p:cNvSpPr/>
          <p:nvPr/>
        </p:nvSpPr>
        <p:spPr>
          <a:xfrm>
            <a:off y="1046450" x="-24925"/>
            <a:ext cy="4235700" cx="920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97" name="Shape 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Pixels - px  </a:t>
            </a:r>
          </a:p>
          <a:p>
            <a:pPr rtl="0">
              <a:spcBef>
                <a:spcPts val="0"/>
              </a:spcBef>
              <a:buNone/>
            </a:pPr>
            <a:r>
              <a:rPr lang="en">
                <a:solidFill>
                  <a:srgbClr val="351C75"/>
                </a:solidFill>
                <a:latin typeface="PT Mono"/>
                <a:ea typeface="PT Mono"/>
                <a:cs typeface="PT Mono"/>
                <a:sym typeface="PT Mono"/>
              </a:rPr>
              <a:t>a {</a:t>
            </a:r>
          </a:p>
          <a:p>
            <a:pPr rtl="0">
              <a:spcBef>
                <a:spcPts val="0"/>
              </a:spcBef>
              <a:buNone/>
            </a:pPr>
            <a:r>
              <a:rPr lang="en">
                <a:solidFill>
                  <a:srgbClr val="351C75"/>
                </a:solidFill>
                <a:latin typeface="PT Mono"/>
                <a:ea typeface="PT Mono"/>
                <a:cs typeface="PT Mono"/>
                <a:sym typeface="PT Mono"/>
              </a:rPr>
              <a:t>	font-size: 18px;</a:t>
            </a:r>
          </a:p>
          <a:p>
            <a:pPr rtl="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latin typeface="PT Mono"/>
                <a:ea typeface="PT Mono"/>
                <a:cs typeface="PT Mono"/>
                <a:sym typeface="PT Mono"/>
              </a:rPr>
              <a:t>Percents - %  </a:t>
            </a:r>
            <a:r>
              <a:rPr sz="1400" lang="en" i="1">
                <a:solidFill>
                  <a:srgbClr val="351C75"/>
                </a:solidFill>
                <a:latin typeface="PT Mono"/>
                <a:ea typeface="PT Mono"/>
                <a:cs typeface="PT Mono"/>
                <a:sym typeface="PT Mono"/>
              </a:rPr>
              <a:t>This is a percentage of the containing element.</a:t>
            </a:r>
          </a:p>
          <a:p>
            <a:pPr rtl="0">
              <a:spcBef>
                <a:spcPts val="0"/>
              </a:spcBef>
              <a:buNone/>
            </a:pPr>
            <a:r>
              <a:rPr lang="en">
                <a:solidFill>
                  <a:srgbClr val="351C75"/>
                </a:solidFill>
                <a:latin typeface="PT Mono"/>
                <a:ea typeface="PT Mono"/>
                <a:cs typeface="PT Mono"/>
                <a:sym typeface="PT Mono"/>
              </a:rPr>
              <a:t>header {</a:t>
            </a:r>
          </a:p>
          <a:p>
            <a:pPr rtl="0">
              <a:spcBef>
                <a:spcPts val="0"/>
              </a:spcBef>
              <a:buNone/>
            </a:pPr>
            <a:r>
              <a:rPr lang="en">
                <a:solidFill>
                  <a:srgbClr val="351C75"/>
                </a:solidFill>
                <a:latin typeface="PT Mono"/>
                <a:ea typeface="PT Mono"/>
                <a:cs typeface="PT Mono"/>
                <a:sym typeface="PT Mono"/>
              </a:rPr>
              <a:t>	width: 100%;</a:t>
            </a:r>
          </a:p>
          <a:p>
            <a:pPr>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Lets play around with some CSS now.</a:t>
            </a:r>
          </a:p>
        </p:txBody>
      </p:sp>
      <p:sp>
        <p:nvSpPr>
          <p:cNvPr id="103" name="Shape 10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go through the basics of adding styles to a page.</a:t>
            </a:r>
          </a:p>
          <a:p>
            <a:pPr rtl="0">
              <a:spcBef>
                <a:spcPts val="0"/>
              </a:spcBef>
              <a:buNone/>
            </a:pPr>
            <a:r>
              <a:t/>
            </a:r>
            <a:endParaRPr/>
          </a:p>
          <a:p>
            <a:pPr>
              <a:spcBef>
                <a:spcPts val="0"/>
              </a:spcBef>
              <a:buNone/>
            </a:pPr>
            <a:r>
              <a:rPr lang="en"/>
              <a:t>Style some type, and style a few more elements.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CSS used for interactions</a:t>
            </a:r>
          </a:p>
        </p:txBody>
      </p:sp>
      <p:sp>
        <p:nvSpPr>
          <p:cNvPr id="109" name="Shape 10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A few basic CSS properties.</a:t>
            </a:r>
          </a:p>
          <a:p>
            <a:pPr rtl="0">
              <a:spcBef>
                <a:spcPts val="0"/>
              </a:spcBef>
              <a:buNone/>
            </a:pPr>
            <a:r>
              <a:t/>
            </a:r>
            <a:endParaRPr/>
          </a:p>
          <a:p>
            <a:pPr rtl="0">
              <a:spcBef>
                <a:spcPts val="0"/>
              </a:spcBef>
              <a:buNone/>
            </a:pPr>
            <a:r>
              <a:rPr lang="en">
                <a:latin typeface="PT Mono"/>
                <a:ea typeface="PT Mono"/>
                <a:cs typeface="PT Mono"/>
                <a:sym typeface="PT Mono"/>
              </a:rPr>
              <a:t>:hover</a:t>
            </a:r>
            <a:r>
              <a:rPr lang="en"/>
              <a:t>/</a:t>
            </a:r>
            <a:r>
              <a:rPr lang="en">
                <a:latin typeface="PT Mono"/>
                <a:ea typeface="PT Mono"/>
                <a:cs typeface="PT Mono"/>
                <a:sym typeface="PT Mono"/>
              </a:rPr>
              <a:t>:focus</a:t>
            </a:r>
            <a:r>
              <a:rPr lang="en"/>
              <a:t> - Triggered when a user hovers over an element or focuses on it. These area a special kind of CSS selector, which we will go hover</a:t>
            </a:r>
          </a:p>
          <a:p>
            <a:pPr>
              <a:spcBef>
                <a:spcPts val="0"/>
              </a:spcBef>
              <a:buNone/>
            </a:pPr>
            <a:r>
              <a:t/>
            </a:r>
            <a:endParaRPr>
              <a:solidFill>
                <a:srgbClr val="FFFFFF"/>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CSS Selectors</a:t>
            </a:r>
          </a:p>
        </p:txBody>
      </p:sp>
      <p:sp>
        <p:nvSpPr>
          <p:cNvPr id="115" name="Shape 11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Type Selector: To select just an element, we use the element name. For example to style all paragraphs we use the </a:t>
            </a:r>
            <a:r>
              <a:rPr lang="en">
                <a:solidFill>
                  <a:srgbClr val="351C75"/>
                </a:solidFill>
                <a:latin typeface="PT Mono"/>
                <a:ea typeface="PT Mono"/>
                <a:cs typeface="PT Mono"/>
                <a:sym typeface="PT Mono"/>
              </a:rPr>
              <a:t>p</a:t>
            </a:r>
            <a:r>
              <a:rPr lang="en">
                <a:solidFill>
                  <a:srgbClr val="351C75"/>
                </a:solidFill>
              </a:rPr>
              <a:t> </a:t>
            </a:r>
            <a:r>
              <a:rPr lang="en">
                <a:solidFill>
                  <a:srgbClr val="FFFFFF"/>
                </a:solidFill>
              </a:rPr>
              <a:t>element selector.</a:t>
            </a:r>
          </a:p>
          <a:p>
            <a:pPr rtl="0">
              <a:spcBef>
                <a:spcPts val="0"/>
              </a:spcBef>
              <a:buNone/>
            </a:pPr>
            <a:r>
              <a:t/>
            </a:r>
            <a:endParaRPr/>
          </a:p>
          <a:p>
            <a:pPr rtl="0">
              <a:spcBef>
                <a:spcPts val="0"/>
              </a:spcBef>
              <a:buNone/>
            </a:pPr>
            <a:r>
              <a:rPr lang="en"/>
              <a:t>Class Selector: Classes are used to classify an element, so you can style it specifically. A class selector looks like this </a:t>
            </a:r>
            <a:r>
              <a:rPr lang="en">
                <a:solidFill>
                  <a:srgbClr val="351C75"/>
                </a:solidFill>
                <a:latin typeface="PT Mono"/>
                <a:ea typeface="PT Mono"/>
                <a:cs typeface="PT Mono"/>
                <a:sym typeface="PT Mono"/>
              </a:rPr>
              <a:t>.main-header</a:t>
            </a:r>
            <a:r>
              <a:rPr lang="en"/>
              <a:t> </a:t>
            </a:r>
          </a:p>
          <a:p>
            <a:pPr rtl="0">
              <a:spcBef>
                <a:spcPts val="0"/>
              </a:spcBef>
              <a:buNone/>
            </a:pPr>
            <a:r>
              <a:t/>
            </a:r>
            <a:endParaRPr/>
          </a:p>
          <a:p>
            <a:pPr rtl="0">
              <a:spcBef>
                <a:spcPts val="0"/>
              </a:spcBef>
              <a:buNone/>
            </a:pPr>
            <a:r>
              <a:rPr lang="en"/>
              <a:t>ID Selector: ID’s are used when you have ONE element you want to style. It is unique to that element alone, and you may not have more than one of the same ID on a page. It looks like this </a:t>
            </a:r>
            <a:r>
              <a:rPr lang="en">
                <a:solidFill>
                  <a:srgbClr val="351C75"/>
                </a:solidFill>
                <a:latin typeface="PT Mono"/>
                <a:ea typeface="PT Mono"/>
                <a:cs typeface="PT Mono"/>
                <a:sym typeface="PT Mono"/>
              </a:rPr>
              <a:t>#main-footer</a:t>
            </a:r>
            <a:r>
              <a:rPr lang="en"/>
              <a:t> </a:t>
            </a:r>
          </a:p>
          <a:p>
            <a:pPr rtl="0">
              <a:spcBef>
                <a:spcPts val="0"/>
              </a:spcBef>
              <a:buNone/>
            </a:pPr>
            <a:r>
              <a:t/>
            </a:r>
            <a:endParaRPr/>
          </a:p>
          <a:p>
            <a:pPr>
              <a:spcBef>
                <a:spcPts val="0"/>
              </a:spcBef>
              <a:buNone/>
            </a:pPr>
            <a:r>
              <a:rPr lang="en"/>
              <a:t>P</a:t>
            </a:r>
            <a:r>
              <a:rPr lang="en">
                <a:solidFill>
                  <a:srgbClr val="FFFFFF"/>
                </a:solidFill>
                <a:hlinkClick r:id="rId3"/>
              </a:rPr>
              <a:t>seudo Class</a:t>
            </a:r>
            <a:r>
              <a:rPr lang="en"/>
              <a:t>: Specify a state your element can take, like </a:t>
            </a:r>
            <a:r>
              <a:rPr lang="en">
                <a:solidFill>
                  <a:srgbClr val="351C75"/>
                </a:solidFill>
                <a:latin typeface="PT Mono"/>
                <a:ea typeface="PT Mono"/>
                <a:cs typeface="PT Mono"/>
                <a:sym typeface="PT Mono"/>
              </a:rPr>
              <a:t>:hover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Wait a minute, what is a class? id?</a:t>
            </a:r>
          </a:p>
        </p:txBody>
      </p:sp>
      <p:sp>
        <p:nvSpPr>
          <p:cNvPr id="121" name="Shape 121"/>
          <p:cNvSpPr/>
          <p:nvPr/>
        </p:nvSpPr>
        <p:spPr>
          <a:xfrm>
            <a:off y="1046450" x="-24925"/>
            <a:ext cy="4235700" cx="920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22" name="Shape 1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8E7CC3"/>
                </a:solidFill>
                <a:latin typeface="PT Mono"/>
                <a:ea typeface="PT Mono"/>
                <a:cs typeface="PT Mono"/>
                <a:sym typeface="PT Mono"/>
              </a:rPr>
              <a:t>&lt;!-- Classes are used when you want to classify something,</a:t>
            </a:r>
          </a:p>
          <a:p>
            <a:pPr rtl="0">
              <a:spcBef>
                <a:spcPts val="0"/>
              </a:spcBef>
              <a:buNone/>
            </a:pPr>
            <a:r>
              <a:rPr lang="en">
                <a:solidFill>
                  <a:srgbClr val="8E7CC3"/>
                </a:solidFill>
                <a:latin typeface="PT Mono"/>
                <a:ea typeface="PT Mono"/>
                <a:cs typeface="PT Mono"/>
                <a:sym typeface="PT Mono"/>
              </a:rPr>
              <a:t>like a product image, it is something that will be used over and over --&gt;</a:t>
            </a:r>
          </a:p>
          <a:p>
            <a:pPr rtl="0">
              <a:spcBef>
                <a:spcPts val="0"/>
              </a:spcBef>
              <a:buNone/>
            </a:pPr>
            <a:r>
              <a:rPr lang="en">
                <a:solidFill>
                  <a:srgbClr val="351C75"/>
                </a:solidFill>
                <a:latin typeface="PT Mono"/>
                <a:ea typeface="PT Mono"/>
                <a:cs typeface="PT Mono"/>
                <a:sym typeface="PT Mono"/>
              </a:rPr>
              <a:t>&lt;img class=”product-image” src=”imgs/product-1.png /&gt;</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8E7CC3"/>
                </a:solidFill>
                <a:latin typeface="PT Mono"/>
                <a:ea typeface="PT Mono"/>
                <a:cs typeface="PT Mono"/>
                <a:sym typeface="PT Mono"/>
              </a:rPr>
              <a:t>&lt;!-- Id’s are used on unique items, something that you will only have one of on a page, like a tagline, or main container container --&gt; </a:t>
            </a:r>
          </a:p>
          <a:p>
            <a:pPr>
              <a:spcBef>
                <a:spcPts val="0"/>
              </a:spcBef>
              <a:buNone/>
            </a:pPr>
            <a:r>
              <a:rPr lang="en">
                <a:solidFill>
                  <a:srgbClr val="351C75"/>
                </a:solidFill>
                <a:latin typeface="PT Mono"/>
                <a:ea typeface="PT Mono"/>
                <a:cs typeface="PT Mono"/>
                <a:sym typeface="PT Mono"/>
              </a:rPr>
              <a:t>&lt;p id=”tagline”&gt;We build fast, responsive websites&lt;/p&gt;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Example of a Pseudo Class</a:t>
            </a:r>
          </a:p>
        </p:txBody>
      </p:sp>
      <p:sp>
        <p:nvSpPr>
          <p:cNvPr id="128" name="Shape 128"/>
          <p:cNvSpPr/>
          <p:nvPr/>
        </p:nvSpPr>
        <p:spPr>
          <a:xfrm>
            <a:off y="1046450" x="-24925"/>
            <a:ext cy="4235700" cx="920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29" name="Shape 12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a {</a:t>
            </a:r>
          </a:p>
          <a:p>
            <a:pPr rtl="0">
              <a:spcBef>
                <a:spcPts val="0"/>
              </a:spcBef>
              <a:buNone/>
            </a:pPr>
            <a:r>
              <a:rPr lang="en">
                <a:solidFill>
                  <a:srgbClr val="351C75"/>
                </a:solidFill>
                <a:latin typeface="PT Mono"/>
                <a:ea typeface="PT Mono"/>
                <a:cs typeface="PT Mono"/>
                <a:sym typeface="PT Mono"/>
              </a:rPr>
              <a:t>	color: blue;</a:t>
            </a:r>
          </a:p>
          <a:p>
            <a:pPr rtl="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latin typeface="PT Mono"/>
                <a:ea typeface="PT Mono"/>
                <a:cs typeface="PT Mono"/>
                <a:sym typeface="PT Mono"/>
              </a:rPr>
              <a:t>a:hover {</a:t>
            </a:r>
          </a:p>
          <a:p>
            <a:pPr rtl="0">
              <a:spcBef>
                <a:spcPts val="0"/>
              </a:spcBef>
              <a:buNone/>
            </a:pPr>
            <a:r>
              <a:rPr lang="en">
                <a:solidFill>
                  <a:srgbClr val="351C75"/>
                </a:solidFill>
                <a:latin typeface="PT Mono"/>
                <a:ea typeface="PT Mono"/>
                <a:cs typeface="PT Mono"/>
                <a:sym typeface="PT Mono"/>
              </a:rPr>
              <a:t>	color: red;</a:t>
            </a:r>
          </a:p>
          <a:p>
            <a:pPr rtl="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8E7CC3"/>
                </a:solidFill>
                <a:latin typeface="PT Mono"/>
                <a:ea typeface="PT Mono"/>
                <a:cs typeface="PT Mono"/>
                <a:sym typeface="PT Mono"/>
              </a:rPr>
              <a:t>&lt;!-- Something other than a link --&gt;</a:t>
            </a:r>
          </a:p>
          <a:p>
            <a:pPr rtl="0">
              <a:spcBef>
                <a:spcPts val="0"/>
              </a:spcBef>
              <a:buNone/>
            </a:pPr>
            <a:r>
              <a:rPr lang="en">
                <a:solidFill>
                  <a:srgbClr val="351C75"/>
                </a:solidFill>
                <a:latin typeface="PT Mono"/>
                <a:ea typeface="PT Mono"/>
                <a:cs typeface="PT Mono"/>
                <a:sym typeface="PT Mono"/>
              </a:rPr>
              <a:t>.header:hover {</a:t>
            </a:r>
          </a:p>
          <a:p>
            <a:pPr rtl="0">
              <a:spcBef>
                <a:spcPts val="0"/>
              </a:spcBef>
              <a:buNone/>
            </a:pPr>
            <a:r>
              <a:rPr lang="en">
                <a:solidFill>
                  <a:srgbClr val="351C75"/>
                </a:solidFill>
                <a:latin typeface="PT Mono"/>
                <a:ea typeface="PT Mono"/>
                <a:cs typeface="PT Mono"/>
                <a:sym typeface="PT Mono"/>
              </a:rPr>
              <a:t>	background-color: blue</a:t>
            </a:r>
          </a:p>
          <a:p>
            <a:pPr>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Some reading on ID’s and Classes</a:t>
            </a:r>
          </a:p>
        </p:txBody>
      </p:sp>
      <p:sp>
        <p:nvSpPr>
          <p:cNvPr id="135" name="Shape 13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CSS Tricks: </a:t>
            </a:r>
            <a:r>
              <a:rPr u="sng" lang="en">
                <a:solidFill>
                  <a:schemeClr val="hlink"/>
                </a:solidFill>
                <a:hlinkClick r:id="rId3"/>
              </a:rPr>
              <a:t>http://css-tricks.com/the-difference-between-id-and-class/</a:t>
            </a:r>
          </a:p>
          <a:p>
            <a:pPr rtl="0">
              <a:spcBef>
                <a:spcPts val="0"/>
              </a:spcBef>
              <a:buNone/>
            </a:pPr>
            <a:r>
              <a:t/>
            </a:r>
            <a:endParaRPr/>
          </a:p>
          <a:p>
            <a:pPr rtl="0">
              <a:spcBef>
                <a:spcPts val="0"/>
              </a:spcBef>
              <a:buNone/>
            </a:pPr>
            <a:r>
              <a:rPr lang="en"/>
              <a:t>MDN Class Selectors: </a:t>
            </a:r>
            <a:r>
              <a:rPr u="sng" lang="en">
                <a:solidFill>
                  <a:schemeClr val="hlink"/>
                </a:solidFill>
                <a:hlinkClick r:id="rId4"/>
              </a:rPr>
              <a:t>https://developer.mozilla.org/en-US/docs/Web/CSS/Class_selectors</a:t>
            </a:r>
            <a:r>
              <a:rPr lang="en"/>
              <a:t>	</a:t>
            </a:r>
          </a:p>
          <a:p>
            <a:pPr rtl="0">
              <a:spcBef>
                <a:spcPts val="0"/>
              </a:spcBef>
              <a:buNone/>
            </a:pPr>
            <a:r>
              <a:t/>
            </a:r>
            <a:endParaRPr/>
          </a:p>
          <a:p>
            <a:pPr rtl="0">
              <a:spcBef>
                <a:spcPts val="0"/>
              </a:spcBef>
              <a:buNone/>
            </a:pPr>
            <a:r>
              <a:rPr lang="en"/>
              <a:t>MDN ID Selectors: </a:t>
            </a:r>
            <a:r>
              <a:rPr u="sng" lang="en">
                <a:solidFill>
                  <a:schemeClr val="hlink"/>
                </a:solidFill>
                <a:hlinkClick r:id="rId5"/>
              </a:rPr>
              <a:t>https://developer.mozilla.org/en-US/docs/Web/CSS/ID_selectors</a:t>
            </a:r>
            <a:r>
              <a:rPr lang="en"/>
              <a:t>	</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take a look at a site from last week.</a:t>
            </a:r>
          </a:p>
          <a:p>
            <a:pPr rtl="0">
              <a:spcBef>
                <a:spcPts val="0"/>
              </a:spcBef>
              <a:buNone/>
            </a:pPr>
            <a:r>
              <a:t/>
            </a:r>
            <a:endParaRPr/>
          </a:p>
          <a:p>
            <a:pPr rtl="0">
              <a:spcBef>
                <a:spcPts val="0"/>
              </a:spcBef>
              <a:buNone/>
            </a:pPr>
            <a:r>
              <a:rPr u="sng" lang="en">
                <a:solidFill>
                  <a:schemeClr val="hlink"/>
                </a:solidFill>
                <a:hlinkClick r:id="rId3"/>
              </a:rPr>
              <a:t>http://onedesigncompany.com/</a:t>
            </a:r>
          </a:p>
          <a:p>
            <a:pPr rtl="0">
              <a:spcBef>
                <a:spcPts val="0"/>
              </a:spcBef>
              <a:buNone/>
            </a:pPr>
            <a:r>
              <a:t/>
            </a:r>
            <a:endParaRPr/>
          </a:p>
          <a:p>
            <a:pPr>
              <a:spcBef>
                <a:spcPts val="0"/>
              </a:spcBef>
              <a:buNone/>
            </a:pPr>
            <a:r>
              <a:rPr lang="en"/>
              <a:t>:hover is used all over the place. If you move your mouse over the navigation, the colour changes. Slightly further down hovering over the column of boxes will scale the image and show new information.</a:t>
            </a:r>
          </a:p>
        </p:txBody>
      </p:sp>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Examples in the wild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Sign up for Lore</a:t>
            </a:r>
          </a:p>
        </p:txBody>
      </p:sp>
      <p:sp>
        <p:nvSpPr>
          <p:cNvPr id="32" name="Shape 32"/>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rPr b="1" sz="2400" lang="en">
                <a:solidFill>
                  <a:srgbClr val="FFFFFF"/>
                </a:solidFill>
              </a:rPr>
              <a:t>Sign up for lore.com and use this code to join a class XNFPBT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CSS Color</a:t>
            </a:r>
          </a:p>
        </p:txBody>
      </p:sp>
      <p:sp>
        <p:nvSpPr>
          <p:cNvPr id="147" name="Shape 14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Named Colors: blue, green, red,  black, white, etc. </a:t>
            </a:r>
            <a:r>
              <a:rPr u="sng" lang="en">
                <a:solidFill>
                  <a:schemeClr val="hlink"/>
                </a:solidFill>
                <a:hlinkClick r:id="rId3"/>
              </a:rPr>
              <a:t>http://css-tricks.com/snippets/css/named-colors-and-hex-equivalents/</a:t>
            </a:r>
            <a:r>
              <a:rPr lang="en"/>
              <a:t> </a:t>
            </a:r>
          </a:p>
          <a:p>
            <a:pPr rtl="0">
              <a:spcBef>
                <a:spcPts val="0"/>
              </a:spcBef>
              <a:buNone/>
            </a:pPr>
            <a:r>
              <a:t/>
            </a:r>
            <a:endParaRPr/>
          </a:p>
          <a:p>
            <a:pPr rtl="0">
              <a:spcBef>
                <a:spcPts val="0"/>
              </a:spcBef>
              <a:buNone/>
            </a:pPr>
            <a:r>
              <a:rPr lang="en"/>
              <a:t>Hex Colours: </a:t>
            </a:r>
          </a:p>
          <a:p>
            <a:pPr rtl="0">
              <a:spcBef>
                <a:spcPts val="0"/>
              </a:spcBef>
              <a:buNone/>
            </a:pPr>
            <a:r>
              <a:rPr lang="en"/>
              <a:t>Hex is a number system from 0 to F, 0 is the lowest and F is the highest.</a:t>
            </a:r>
          </a:p>
          <a:p>
            <a:pPr rtl="0">
              <a:spcBef>
                <a:spcPts val="0"/>
              </a:spcBef>
              <a:buNone/>
            </a:pPr>
            <a:r>
              <a:t/>
            </a:r>
            <a:endParaRPr/>
          </a:p>
          <a:p>
            <a:pPr rtl="0">
              <a:spcBef>
                <a:spcPts val="0"/>
              </a:spcBef>
              <a:buNone/>
            </a:pPr>
            <a:r>
              <a:rPr lang="en"/>
              <a:t>0 1 2 3 4 5 6 7 8 9 A B C D E F</a:t>
            </a:r>
          </a:p>
          <a:p>
            <a:pPr rtl="0">
              <a:spcBef>
                <a:spcPts val="0"/>
              </a:spcBef>
              <a:buNone/>
            </a:pPr>
            <a:r>
              <a:t/>
            </a:r>
            <a:endParaRPr/>
          </a:p>
          <a:p>
            <a:pPr>
              <a:spcBef>
                <a:spcPts val="0"/>
              </a:spcBef>
              <a:buNone/>
            </a:pPr>
            <a:r>
              <a:rPr lang="en"/>
              <a:t>#RRGGBB</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Colour on the web</a:t>
            </a:r>
          </a:p>
        </p:txBody>
      </p:sp>
      <p:sp>
        <p:nvSpPr>
          <p:cNvPr id="153" name="Shape 153"/>
          <p:cNvSpPr/>
          <p:nvPr/>
        </p:nvSpPr>
        <p:spPr>
          <a:xfrm>
            <a:off y="1046450" x="-24925"/>
            <a:ext cy="4235700" cx="920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RGB colour is additive.</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All of the colours combined is </a:t>
            </a:r>
          </a:p>
          <a:p>
            <a:pPr rtl="0">
              <a:spcBef>
                <a:spcPts val="0"/>
              </a:spcBef>
              <a:buNone/>
            </a:pPr>
            <a:r>
              <a:rPr lang="en">
                <a:solidFill>
                  <a:srgbClr val="351C75"/>
                </a:solidFill>
                <a:latin typeface="PT Mono"/>
                <a:ea typeface="PT Mono"/>
                <a:cs typeface="PT Mono"/>
                <a:sym typeface="PT Mono"/>
              </a:rPr>
              <a:t>white(#ffffff), all the colours </a:t>
            </a:r>
          </a:p>
          <a:p>
            <a:pPr rtl="0">
              <a:spcBef>
                <a:spcPts val="0"/>
              </a:spcBef>
              <a:buNone/>
            </a:pPr>
            <a:r>
              <a:rPr lang="en">
                <a:solidFill>
                  <a:srgbClr val="351C75"/>
                </a:solidFill>
                <a:latin typeface="PT Mono"/>
                <a:ea typeface="PT Mono"/>
                <a:cs typeface="PT Mono"/>
                <a:sym typeface="PT Mono"/>
              </a:rPr>
              <a:t>off is black(#000000).</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Mixing these values gives you </a:t>
            </a:r>
          </a:p>
          <a:p>
            <a:pPr>
              <a:spcBef>
                <a:spcPts val="0"/>
              </a:spcBef>
              <a:buNone/>
            </a:pPr>
            <a:r>
              <a:rPr lang="en">
                <a:solidFill>
                  <a:srgbClr val="351C75"/>
                </a:solidFill>
                <a:latin typeface="PT Mono"/>
                <a:ea typeface="PT Mono"/>
                <a:cs typeface="PT Mono"/>
                <a:sym typeface="PT Mono"/>
              </a:rPr>
              <a:t>different colours.</a:t>
            </a:r>
          </a:p>
        </p:txBody>
      </p:sp>
      <p:pic>
        <p:nvPicPr>
          <p:cNvPr id="155" name="Shape 155"/>
          <p:cNvPicPr preferRelativeResize="0"/>
          <p:nvPr/>
        </p:nvPicPr>
        <p:blipFill>
          <a:blip r:embed="rId3">
            <a:alphaModFix/>
          </a:blip>
          <a:stretch>
            <a:fillRect/>
          </a:stretch>
        </p:blipFill>
        <p:spPr>
          <a:xfrm>
            <a:off y="1200150" x="5592500"/>
            <a:ext cy="3094300" cx="30943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Colour on the web cont.</a:t>
            </a:r>
          </a:p>
        </p:txBody>
      </p:sp>
      <p:sp>
        <p:nvSpPr>
          <p:cNvPr id="161" name="Shape 161"/>
          <p:cNvSpPr/>
          <p:nvPr/>
        </p:nvSpPr>
        <p:spPr>
          <a:xfrm>
            <a:off y="1063375" x="-29100"/>
            <a:ext cy="4235700" cx="920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pic>
        <p:nvPicPr>
          <p:cNvPr id="162" name="Shape 162"/>
          <p:cNvPicPr preferRelativeResize="0"/>
          <p:nvPr/>
        </p:nvPicPr>
        <p:blipFill>
          <a:blip r:embed="rId3">
            <a:alphaModFix/>
          </a:blip>
          <a:stretch>
            <a:fillRect/>
          </a:stretch>
        </p:blipFill>
        <p:spPr>
          <a:xfrm>
            <a:off y="1200150" x="5592500"/>
            <a:ext cy="3094300" cx="3094300"/>
          </a:xfrm>
          <a:prstGeom prst="rect">
            <a:avLst/>
          </a:prstGeom>
          <a:noFill/>
          <a:ln>
            <a:noFill/>
          </a:ln>
        </p:spPr>
      </p:pic>
      <p:sp>
        <p:nvSpPr>
          <p:cNvPr id="163" name="Shape 16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Remember:</a:t>
            </a:r>
          </a:p>
          <a:p>
            <a:pPr rtl="0">
              <a:spcBef>
                <a:spcPts val="0"/>
              </a:spcBef>
              <a:buNone/>
            </a:pPr>
            <a:r>
              <a:rPr lang="en">
                <a:solidFill>
                  <a:srgbClr val="351C75"/>
                </a:solidFill>
                <a:latin typeface="PT Mono"/>
                <a:ea typeface="PT Mono"/>
                <a:cs typeface="PT Mono"/>
                <a:sym typeface="PT Mono"/>
              </a:rPr>
              <a:t>#RRGGBB;</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What colour is:</a:t>
            </a:r>
          </a:p>
          <a:p>
            <a:pPr rtl="0">
              <a:spcBef>
                <a:spcPts val="0"/>
              </a:spcBef>
              <a:buNone/>
            </a:pPr>
            <a:r>
              <a:rPr lang="en">
                <a:solidFill>
                  <a:srgbClr val="351C75"/>
                </a:solidFill>
                <a:latin typeface="PT Mono"/>
                <a:ea typeface="PT Mono"/>
                <a:cs typeface="PT Mono"/>
                <a:sym typeface="PT Mono"/>
              </a:rPr>
              <a:t>#FFFF00;</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What colour is: </a:t>
            </a:r>
          </a:p>
          <a:p>
            <a:pPr>
              <a:spcBef>
                <a:spcPts val="0"/>
              </a:spcBef>
              <a:buNone/>
            </a:pPr>
            <a:r>
              <a:rPr lang="en">
                <a:solidFill>
                  <a:srgbClr val="351C75"/>
                </a:solidFill>
                <a:latin typeface="PT Mono"/>
                <a:ea typeface="PT Mono"/>
                <a:cs typeface="PT Mono"/>
                <a:sym typeface="PT Mono"/>
              </a:rPr>
              <a:t>#00FFFF;</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Colour resources</a:t>
            </a:r>
          </a:p>
        </p:txBody>
      </p:sp>
      <p:sp>
        <p:nvSpPr>
          <p:cNvPr id="169" name="Shape 16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u="sng" lang="en">
                <a:solidFill>
                  <a:srgbClr val="FFFFFF"/>
                </a:solidFill>
                <a:hlinkClick r:id="rId3"/>
              </a:rPr>
              <a:t>http://www.colorpicker.com/</a:t>
            </a:r>
            <a:r>
              <a:rPr lang="en">
                <a:solidFill>
                  <a:srgbClr val="FFFFFF"/>
                </a:solidFill>
              </a:rPr>
              <a:t>	</a:t>
            </a:r>
          </a:p>
          <a:p>
            <a:pPr rtl="0">
              <a:spcBef>
                <a:spcPts val="0"/>
              </a:spcBef>
              <a:buNone/>
            </a:pPr>
            <a:r>
              <a:t/>
            </a:r>
            <a:endParaRPr>
              <a:solidFill>
                <a:srgbClr val="FFFFFF"/>
              </a:solidFill>
            </a:endParaRPr>
          </a:p>
          <a:p>
            <a:pPr rtl="0">
              <a:spcBef>
                <a:spcPts val="0"/>
              </a:spcBef>
              <a:buNone/>
            </a:pPr>
            <a:r>
              <a:rPr u="sng" lang="en">
                <a:solidFill>
                  <a:srgbClr val="FFFFFF"/>
                </a:solidFill>
                <a:hlinkClick r:id="rId4"/>
              </a:rPr>
              <a:t>https://kuler.adobe.com/</a:t>
            </a:r>
            <a:r>
              <a:rPr lang="en">
                <a:solidFill>
                  <a:srgbClr val="FFFFFF"/>
                </a:solidFill>
              </a:rPr>
              <a:t>  (My favourite)</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Try some out.</a:t>
            </a:r>
          </a:p>
        </p:txBody>
      </p:sp>
      <p:sp>
        <p:nvSpPr>
          <p:cNvPr id="175" name="Shape 17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Using type, class, or id selectors. Play around with styling the provided markup.</a:t>
            </a:r>
          </a:p>
          <a:p>
            <a:pPr rtl="0">
              <a:spcBef>
                <a:spcPts val="0"/>
              </a:spcBef>
              <a:buNone/>
            </a:pPr>
            <a:r>
              <a:t/>
            </a:r>
            <a:endParaRPr/>
          </a:p>
          <a:p>
            <a:pPr rtl="0">
              <a:spcBef>
                <a:spcPts val="0"/>
              </a:spcBef>
              <a:buNone/>
            </a:pPr>
            <a:r>
              <a:rPr lang="en"/>
              <a:t>Here is the link: </a:t>
            </a:r>
            <a:r>
              <a:rPr u="sng" lang="en">
                <a:solidFill>
                  <a:schemeClr val="hlink"/>
                </a:solidFill>
                <a:hlinkClick r:id="rId3"/>
              </a:rPr>
              <a:t>http://jsfiddle.net/k1sf65fa/1/</a:t>
            </a:r>
            <a:r>
              <a:rPr lang="en"/>
              <a:t>	</a:t>
            </a:r>
          </a:p>
          <a:p>
            <a:pPr rtl="0">
              <a:spcBef>
                <a:spcPts val="0"/>
              </a:spcBef>
              <a:buNone/>
            </a:pPr>
            <a:r>
              <a:t/>
            </a:r>
            <a:endParaRPr sz="1400"/>
          </a:p>
          <a:p>
            <a:pPr rtl="0">
              <a:spcBef>
                <a:spcPts val="0"/>
              </a:spcBef>
              <a:buNone/>
            </a:pPr>
            <a:r>
              <a:rPr lang="en"/>
              <a:t>Play around with styling the type, containers and image. Here is a quick list of things you can use: </a:t>
            </a:r>
            <a:r>
              <a:rPr lang="en">
                <a:solidFill>
                  <a:srgbClr val="351C75"/>
                </a:solidFill>
                <a:latin typeface="PT Mono"/>
                <a:ea typeface="PT Mono"/>
                <a:cs typeface="PT Mono"/>
                <a:sym typeface="PT Mono"/>
              </a:rPr>
              <a:t>width, height, color, width, padding, margin, text-align, font-size, font-family, background-color, position, display, border</a:t>
            </a:r>
          </a:p>
          <a:p>
            <a:pPr rtl="0">
              <a:spcBef>
                <a:spcPts val="0"/>
              </a:spcBef>
              <a:buNone/>
            </a:pPr>
            <a:r>
              <a:t/>
            </a:r>
            <a:endParaRPr>
              <a:solidFill>
                <a:srgbClr val="351C75"/>
              </a:solidFill>
            </a:endParaRPr>
          </a:p>
          <a:p>
            <a:pPr>
              <a:spcBef>
                <a:spcPts val="0"/>
              </a:spcBef>
              <a:buNone/>
            </a:pPr>
            <a:r>
              <a:rPr lang="en">
                <a:solidFill>
                  <a:srgbClr val="FFFFFF"/>
                </a:solidFill>
              </a:rPr>
              <a:t>More can be found here: </a:t>
            </a:r>
            <a:r>
              <a:rPr u="sng" lang="en">
                <a:solidFill>
                  <a:srgbClr val="FFFFFF"/>
                </a:solidFill>
                <a:hlinkClick r:id="rId4"/>
              </a:rPr>
              <a:t>https://developer.mozilla.org/en/docs/Web/CSS/Reference</a:t>
            </a:r>
            <a:r>
              <a:rPr lang="en">
                <a:solidFill>
                  <a:srgbClr val="FFFFFF"/>
                </a:solidFill>
              </a:rPr>
              <a: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a:t>
            </a:r>
          </a:p>
        </p:txBody>
      </p:sp>
      <p:sp>
        <p:nvSpPr>
          <p:cNvPr id="181" name="Shape 18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What are 3 types of CSS selectors.</a:t>
            </a:r>
          </a:p>
          <a:p>
            <a:pPr rtl="0">
              <a:spcBef>
                <a:spcPts val="0"/>
              </a:spcBef>
              <a:buNone/>
            </a:pPr>
            <a:r>
              <a:rPr lang="en"/>
              <a:t>Give me an example of a CSS Property.</a:t>
            </a:r>
          </a:p>
          <a:p>
            <a:pPr rtl="0">
              <a:spcBef>
                <a:spcPts val="0"/>
              </a:spcBef>
              <a:buNone/>
            </a:pPr>
            <a:r>
              <a:rPr lang="en"/>
              <a:t>Give me an example of a CSS Value.</a:t>
            </a:r>
          </a:p>
          <a:p>
            <a:pPr rtl="0">
              <a:spcBef>
                <a:spcPts val="0"/>
              </a:spcBef>
              <a:buNone/>
            </a:pPr>
            <a:r>
              <a:rPr lang="en"/>
              <a:t>When should you use an ID?</a:t>
            </a:r>
          </a:p>
          <a:p>
            <a:pPr rtl="0">
              <a:spcBef>
                <a:spcPts val="0"/>
              </a:spcBef>
              <a:buNone/>
            </a:pPr>
            <a:r>
              <a:rPr lang="en"/>
              <a:t>When should you use a class?</a:t>
            </a:r>
          </a:p>
          <a:p>
            <a:pPr>
              <a:spcBef>
                <a:spcPts val="0"/>
              </a:spcBef>
              <a:buNone/>
            </a:pPr>
            <a:r>
              <a:rPr lang="en"/>
              <a:t>What colour is #00FF00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User Interface Interactions</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Interactions are the heart of a website. As we know, a static site is no fun at all.</a:t>
            </a:r>
          </a:p>
          <a:p>
            <a:pPr rtl="0">
              <a:spcBef>
                <a:spcPts val="0"/>
              </a:spcBef>
              <a:buNone/>
            </a:pPr>
            <a:r>
              <a:t/>
            </a:r>
            <a:endParaRPr/>
          </a:p>
          <a:p>
            <a:pPr rtl="0">
              <a:spcBef>
                <a:spcPts val="0"/>
              </a:spcBef>
              <a:buNone/>
            </a:pPr>
            <a:r>
              <a:rPr lang="en"/>
              <a:t>Tactile responses to actions create engaging experiences. </a:t>
            </a:r>
          </a:p>
          <a:p>
            <a:pPr rtl="0">
              <a:spcBef>
                <a:spcPts val="0"/>
              </a:spcBef>
              <a:buNone/>
            </a:pPr>
            <a:r>
              <a:t/>
            </a:r>
            <a:endParaRPr/>
          </a:p>
          <a:p>
            <a:pPr rtl="0">
              <a:spcBef>
                <a:spcPts val="0"/>
              </a:spcBef>
              <a:buNone/>
            </a:pPr>
            <a:r>
              <a:rPr lang="en"/>
              <a:t>Lets look at a few UI’s</a:t>
            </a:r>
          </a:p>
          <a:p>
            <a:pPr rtl="0">
              <a:spcBef>
                <a:spcPts val="0"/>
              </a:spcBef>
              <a:buNone/>
            </a:pPr>
            <a:r>
              <a:t/>
            </a:r>
            <a:endParaRPr/>
          </a:p>
          <a:p>
            <a:pPr rtl="0">
              <a:spcBef>
                <a:spcPts val="0"/>
              </a:spcBef>
              <a:buNone/>
            </a:pPr>
            <a:r>
              <a:rPr lang="en"/>
              <a:t>https://news.ycombinator.com/</a:t>
            </a:r>
          </a:p>
          <a:p>
            <a:pPr rtl="0">
              <a:spcBef>
                <a:spcPts val="0"/>
              </a:spcBef>
              <a:buNone/>
            </a:pPr>
            <a:r>
              <a:t/>
            </a:r>
            <a:endParaRPr/>
          </a:p>
          <a:p>
            <a:pPr rtl="0">
              <a:spcBef>
                <a:spcPts val="0"/>
              </a:spcBef>
              <a:buNone/>
            </a:pPr>
            <a:r>
              <a:rPr lang="en"/>
              <a:t>http://www.fitbit.com/ca</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is a User Interface</a:t>
            </a:r>
          </a:p>
        </p:txBody>
      </p:sp>
      <p:sp>
        <p:nvSpPr>
          <p:cNvPr id="44" name="Shape 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It is what the user will use to interact with your site or app. </a:t>
            </a:r>
          </a:p>
          <a:p>
            <a:pPr rtl="0">
              <a:spcBef>
                <a:spcPts val="0"/>
              </a:spcBef>
              <a:buNone/>
            </a:pPr>
            <a:r>
              <a:t/>
            </a:r>
            <a:endParaRPr/>
          </a:p>
          <a:p>
            <a:pPr rtl="0">
              <a:spcBef>
                <a:spcPts val="0"/>
              </a:spcBef>
              <a:buNone/>
            </a:pPr>
            <a:r>
              <a:rPr lang="en"/>
              <a:t>It provides the user with feedback from a certain action. </a:t>
            </a:r>
          </a:p>
          <a:p>
            <a:pPr rtl="0">
              <a:spcBef>
                <a:spcPts val="0"/>
              </a:spcBef>
              <a:buNone/>
            </a:pPr>
            <a:r>
              <a:t/>
            </a:r>
            <a:endParaRPr/>
          </a:p>
          <a:p>
            <a:pPr rtl="0">
              <a:spcBef>
                <a:spcPts val="0"/>
              </a:spcBef>
              <a:buNone/>
            </a:pPr>
            <a:r>
              <a:rPr lang="en"/>
              <a:t>Motion and interactions are used to create a more user friendly UI (User Interface).</a:t>
            </a:r>
          </a:p>
          <a:p>
            <a:pPr rtl="0">
              <a:spcBef>
                <a:spcPts val="0"/>
              </a:spcBef>
              <a:buNone/>
            </a:pPr>
            <a:r>
              <a:t/>
            </a:r>
            <a:endParaRPr/>
          </a:p>
          <a:p>
            <a:pPr>
              <a:spcBef>
                <a:spcPts val="0"/>
              </a:spcBef>
              <a:buNone/>
            </a:pPr>
            <a:r>
              <a:rPr lang="en"/>
              <a:t>We can use CSS and Javascript/jQuery to create these lovely interfaces.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Where does CSS live</a:t>
            </a:r>
          </a:p>
        </p:txBody>
      </p:sp>
      <p:sp>
        <p:nvSpPr>
          <p:cNvPr id="50" name="Shape 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b="1" lang="en"/>
              <a:t>Inline</a:t>
            </a:r>
            <a:r>
              <a:rPr lang="en"/>
              <a:t>: Added right onto an element. Not a best practice. Since it is too much to manage.</a:t>
            </a:r>
          </a:p>
          <a:p>
            <a:pPr rtl="0">
              <a:spcBef>
                <a:spcPts val="0"/>
              </a:spcBef>
              <a:buNone/>
            </a:pPr>
            <a:r>
              <a:t/>
            </a:r>
            <a:endParaRPr/>
          </a:p>
          <a:p>
            <a:pPr rtl="0">
              <a:spcBef>
                <a:spcPts val="0"/>
              </a:spcBef>
              <a:buNone/>
            </a:pPr>
            <a:r>
              <a:rPr b="1" lang="en"/>
              <a:t>Internal</a:t>
            </a:r>
            <a:r>
              <a:rPr lang="en"/>
              <a:t>: Added in a style HTML element in the </a:t>
            </a:r>
            <a:r>
              <a:rPr lang="en">
                <a:solidFill>
                  <a:srgbClr val="351C75"/>
                </a:solidFill>
                <a:latin typeface="PT Mono"/>
                <a:ea typeface="PT Mono"/>
                <a:cs typeface="PT Mono"/>
                <a:sym typeface="PT Mono"/>
              </a:rPr>
              <a:t>head</a:t>
            </a:r>
            <a:r>
              <a:rPr lang="en"/>
              <a:t> of your document. Not a best practice, since you will have to add it on every page, and update whenever you make a change.</a:t>
            </a:r>
          </a:p>
          <a:p>
            <a:pPr rtl="0">
              <a:spcBef>
                <a:spcPts val="0"/>
              </a:spcBef>
              <a:buNone/>
            </a:pPr>
            <a:r>
              <a:t/>
            </a:r>
            <a:endParaRPr/>
          </a:p>
          <a:p>
            <a:pPr>
              <a:spcBef>
                <a:spcPts val="0"/>
              </a:spcBef>
              <a:buNone/>
            </a:pPr>
            <a:r>
              <a:rPr b="1" lang="en"/>
              <a:t>External</a:t>
            </a:r>
            <a:r>
              <a:rPr lang="en"/>
              <a:t>: Linking in the </a:t>
            </a:r>
            <a:r>
              <a:rPr lang="en">
                <a:solidFill>
                  <a:srgbClr val="351C75"/>
                </a:solidFill>
                <a:latin typeface="PT Mono"/>
                <a:ea typeface="PT Mono"/>
                <a:cs typeface="PT Mono"/>
                <a:sym typeface="PT Mono"/>
              </a:rPr>
              <a:t>head</a:t>
            </a:r>
            <a:r>
              <a:rPr lang="en"/>
              <a:t> of your document with a </a:t>
            </a:r>
            <a:r>
              <a:rPr lang="en">
                <a:solidFill>
                  <a:srgbClr val="351C75"/>
                </a:solidFill>
                <a:latin typeface="PT Mono"/>
                <a:ea typeface="PT Mono"/>
                <a:cs typeface="PT Mono"/>
                <a:sym typeface="PT Mono"/>
              </a:rPr>
              <a:t>link</a:t>
            </a:r>
            <a:r>
              <a:rPr lang="en"/>
              <a:t> element. A best practice, since you only never need to update your other pages since it all comes from one file.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Examples </a:t>
            </a:r>
          </a:p>
        </p:txBody>
      </p:sp>
      <p:sp>
        <p:nvSpPr>
          <p:cNvPr id="56" name="Shape 56"/>
          <p:cNvSpPr/>
          <p:nvPr/>
        </p:nvSpPr>
        <p:spPr>
          <a:xfrm>
            <a:off y="1046450" x="-24925"/>
            <a:ext cy="4235700" cx="920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57" name="Shape 5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400" lang="en">
                <a:solidFill>
                  <a:srgbClr val="351C75"/>
                </a:solidFill>
                <a:latin typeface="PT Mono"/>
                <a:ea typeface="PT Mono"/>
                <a:cs typeface="PT Mono"/>
                <a:sym typeface="PT Mono"/>
              </a:rPr>
              <a:t>// Inline</a:t>
            </a:r>
          </a:p>
          <a:p>
            <a:pPr rtl="0">
              <a:spcBef>
                <a:spcPts val="0"/>
              </a:spcBef>
              <a:buNone/>
            </a:pPr>
            <a:r>
              <a:rPr sz="1400" lang="en">
                <a:solidFill>
                  <a:srgbClr val="351C75"/>
                </a:solidFill>
                <a:latin typeface="PT Mono"/>
                <a:ea typeface="PT Mono"/>
                <a:cs typeface="PT Mono"/>
                <a:sym typeface="PT Mono"/>
              </a:rPr>
              <a:t>&lt;p style=”font-size: 18px;”&gt;A line of text&lt;/p&gt;</a:t>
            </a:r>
          </a:p>
          <a:p>
            <a:pPr rtl="0">
              <a:spcBef>
                <a:spcPts val="0"/>
              </a:spcBef>
              <a:buNone/>
            </a:pPr>
            <a:r>
              <a:t/>
            </a:r>
            <a:endParaRPr sz="1400">
              <a:solidFill>
                <a:srgbClr val="351C75"/>
              </a:solidFill>
              <a:latin typeface="PT Mono"/>
              <a:ea typeface="PT Mono"/>
              <a:cs typeface="PT Mono"/>
              <a:sym typeface="PT Mono"/>
            </a:endParaRPr>
          </a:p>
          <a:p>
            <a:pPr rtl="0">
              <a:spcBef>
                <a:spcPts val="0"/>
              </a:spcBef>
              <a:buNone/>
            </a:pPr>
            <a:r>
              <a:rPr sz="1400" lang="en">
                <a:solidFill>
                  <a:srgbClr val="351C75"/>
                </a:solidFill>
                <a:latin typeface="PT Mono"/>
                <a:ea typeface="PT Mono"/>
                <a:cs typeface="PT Mono"/>
                <a:sym typeface="PT Mono"/>
              </a:rPr>
              <a:t>// Internal (inside the head of your document)</a:t>
            </a:r>
          </a:p>
          <a:p>
            <a:pPr rtl="0">
              <a:spcBef>
                <a:spcPts val="0"/>
              </a:spcBef>
              <a:buNone/>
            </a:pPr>
            <a:r>
              <a:rPr sz="1400" lang="en">
                <a:solidFill>
                  <a:srgbClr val="351C75"/>
                </a:solidFill>
                <a:latin typeface="PT Mono"/>
                <a:ea typeface="PT Mono"/>
                <a:cs typeface="PT Mono"/>
                <a:sym typeface="PT Mono"/>
              </a:rPr>
              <a:t>&lt;style&gt;</a:t>
            </a:r>
          </a:p>
          <a:p>
            <a:pPr rtl="0">
              <a:spcBef>
                <a:spcPts val="0"/>
              </a:spcBef>
              <a:buNone/>
            </a:pPr>
            <a:r>
              <a:rPr sz="1400" lang="en">
                <a:solidFill>
                  <a:srgbClr val="351C75"/>
                </a:solidFill>
                <a:latin typeface="PT Mono"/>
                <a:ea typeface="PT Mono"/>
                <a:cs typeface="PT Mono"/>
                <a:sym typeface="PT Mono"/>
              </a:rPr>
              <a:t>	p {</a:t>
            </a:r>
          </a:p>
          <a:p>
            <a:pPr rtl="0" indent="457200">
              <a:spcBef>
                <a:spcPts val="0"/>
              </a:spcBef>
              <a:buNone/>
            </a:pPr>
            <a:r>
              <a:rPr sz="1400" lang="en">
                <a:solidFill>
                  <a:srgbClr val="351C75"/>
                </a:solidFill>
                <a:latin typeface="PT Mono"/>
                <a:ea typeface="PT Mono"/>
                <a:cs typeface="PT Mono"/>
                <a:sym typeface="PT Mono"/>
              </a:rPr>
              <a:t>	font-size: 18px;</a:t>
            </a:r>
          </a:p>
          <a:p>
            <a:pPr rtl="0" indent="457200">
              <a:spcBef>
                <a:spcPts val="0"/>
              </a:spcBef>
              <a:buNone/>
            </a:pPr>
            <a:r>
              <a:rPr sz="1400" lang="en">
                <a:solidFill>
                  <a:srgbClr val="351C75"/>
                </a:solidFill>
                <a:latin typeface="PT Mono"/>
                <a:ea typeface="PT Mono"/>
                <a:cs typeface="PT Mono"/>
                <a:sym typeface="PT Mono"/>
              </a:rPr>
              <a:t>}</a:t>
            </a:r>
          </a:p>
          <a:p>
            <a:pPr rtl="0">
              <a:spcBef>
                <a:spcPts val="0"/>
              </a:spcBef>
              <a:buNone/>
            </a:pPr>
            <a:r>
              <a:rPr sz="1400" lang="en">
                <a:solidFill>
                  <a:srgbClr val="351C75"/>
                </a:solidFill>
                <a:latin typeface="PT Mono"/>
                <a:ea typeface="PT Mono"/>
                <a:cs typeface="PT Mono"/>
                <a:sym typeface="PT Mono"/>
              </a:rPr>
              <a:t>&lt;/style&gt;</a:t>
            </a:r>
          </a:p>
          <a:p>
            <a:pPr rtl="0">
              <a:spcBef>
                <a:spcPts val="0"/>
              </a:spcBef>
              <a:buNone/>
            </a:pPr>
            <a:r>
              <a:t/>
            </a:r>
            <a:endParaRPr sz="1400">
              <a:solidFill>
                <a:srgbClr val="351C75"/>
              </a:solidFill>
              <a:latin typeface="PT Mono"/>
              <a:ea typeface="PT Mono"/>
              <a:cs typeface="PT Mono"/>
              <a:sym typeface="PT Mono"/>
            </a:endParaRPr>
          </a:p>
          <a:p>
            <a:pPr rtl="0">
              <a:spcBef>
                <a:spcPts val="0"/>
              </a:spcBef>
              <a:buNone/>
            </a:pPr>
            <a:r>
              <a:rPr sz="1400" lang="en">
                <a:solidFill>
                  <a:srgbClr val="351C75"/>
                </a:solidFill>
                <a:latin typeface="PT Mono"/>
                <a:ea typeface="PT Mono"/>
                <a:cs typeface="PT Mono"/>
                <a:sym typeface="PT Mono"/>
              </a:rPr>
              <a:t>// External (the prefered method)</a:t>
            </a:r>
          </a:p>
          <a:p>
            <a:pPr>
              <a:spcBef>
                <a:spcPts val="0"/>
              </a:spcBef>
              <a:buNone/>
            </a:pPr>
            <a:r>
              <a:rPr sz="1400" lang="en">
                <a:solidFill>
                  <a:srgbClr val="351C75"/>
                </a:solidFill>
                <a:latin typeface="PT Mono"/>
                <a:ea typeface="PT Mono"/>
                <a:cs typeface="PT Mono"/>
                <a:sym typeface="PT Mono"/>
              </a:rPr>
              <a:t>&lt;link href=”style.css” rel=”stylesheet” /&gt;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Basics of CSS</a:t>
            </a:r>
          </a:p>
        </p:txBody>
      </p:sp>
      <p:sp>
        <p:nvSpPr>
          <p:cNvPr id="63" name="Shape 63"/>
          <p:cNvSpPr/>
          <p:nvPr/>
        </p:nvSpPr>
        <p:spPr>
          <a:xfrm>
            <a:off y="1046450" x="-24925"/>
            <a:ext cy="4235700" cx="920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64" name="Shape 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p {</a:t>
            </a:r>
          </a:p>
          <a:p>
            <a:pPr rtl="0">
              <a:spcBef>
                <a:spcPts val="0"/>
              </a:spcBef>
              <a:buNone/>
            </a:pPr>
            <a:r>
              <a:rPr lang="en">
                <a:solidFill>
                  <a:srgbClr val="351C75"/>
                </a:solidFill>
                <a:latin typeface="PT Mono"/>
                <a:ea typeface="PT Mono"/>
                <a:cs typeface="PT Mono"/>
                <a:sym typeface="PT Mono"/>
              </a:rPr>
              <a:t>	font-size: 18px;</a:t>
            </a:r>
          </a:p>
          <a:p>
            <a:pPr rtl="0">
              <a:spcBef>
                <a:spcPts val="0"/>
              </a:spcBef>
              <a:buNone/>
            </a:pPr>
            <a:r>
              <a:rPr lang="en">
                <a:solidFill>
                  <a:srgbClr val="351C75"/>
                </a:solidFill>
                <a:latin typeface="PT Mono"/>
                <a:ea typeface="PT Mono"/>
                <a:cs typeface="PT Mono"/>
                <a:sym typeface="PT Mono"/>
              </a:rPr>
              <a:t>}</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a {</a:t>
            </a:r>
          </a:p>
          <a:p>
            <a:pPr rtl="0">
              <a:spcBef>
                <a:spcPts val="0"/>
              </a:spcBef>
              <a:buNone/>
            </a:pPr>
            <a:r>
              <a:rPr lang="en">
                <a:solidFill>
                  <a:srgbClr val="351C75"/>
                </a:solidFill>
                <a:latin typeface="PT Mono"/>
                <a:ea typeface="PT Mono"/>
                <a:cs typeface="PT Mono"/>
                <a:sym typeface="PT Mono"/>
              </a:rPr>
              <a:t>	color: #ff0000;</a:t>
            </a:r>
          </a:p>
          <a:p>
            <a:pPr>
              <a:spcBef>
                <a:spcPts val="0"/>
              </a:spcBef>
              <a:buNone/>
            </a:pPr>
            <a:r>
              <a:rPr lang="en">
                <a:solidFill>
                  <a:srgbClr val="351C75"/>
                </a:solidFill>
                <a:latin typeface="PT Mono"/>
                <a:ea typeface="PT Mono"/>
                <a:cs typeface="PT Mono"/>
                <a:sym typeface="PT Mono"/>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CSS Syntax</a:t>
            </a:r>
          </a:p>
        </p:txBody>
      </p:sp>
      <p:sp>
        <p:nvSpPr>
          <p:cNvPr id="70" name="Shape 70"/>
          <p:cNvSpPr/>
          <p:nvPr/>
        </p:nvSpPr>
        <p:spPr>
          <a:xfrm>
            <a:off y="1046450" x="-24925"/>
            <a:ext cy="4235700" cx="920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71" name="Shape 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a {</a:t>
            </a:r>
          </a:p>
          <a:p>
            <a:pPr rtl="0">
              <a:spcBef>
                <a:spcPts val="0"/>
              </a:spcBef>
              <a:buNone/>
            </a:pPr>
            <a:r>
              <a:rPr lang="en">
                <a:solidFill>
                  <a:srgbClr val="351C75"/>
                </a:solidFill>
                <a:latin typeface="PT Mono"/>
                <a:ea typeface="PT Mono"/>
                <a:cs typeface="PT Mono"/>
                <a:sym typeface="PT Mono"/>
              </a:rPr>
              <a:t>	color: #ff0000;</a:t>
            </a:r>
          </a:p>
          <a:p>
            <a:pPr rtl="0">
              <a:spcBef>
                <a:spcPts val="0"/>
              </a:spcBef>
              <a:buNone/>
            </a:pPr>
            <a:r>
              <a:rPr lang="en">
                <a:solidFill>
                  <a:srgbClr val="351C75"/>
                </a:solidFill>
                <a:latin typeface="PT Mono"/>
                <a:ea typeface="PT Mono"/>
                <a:cs typeface="PT Mono"/>
                <a:sym typeface="PT Mono"/>
              </a:rPr>
              <a:t>}</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a = Selector</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color = Property</a:t>
            </a:r>
          </a:p>
          <a:p>
            <a:pPr rtl="0">
              <a:spcBef>
                <a:spcPts val="0"/>
              </a:spcBef>
              <a:buNone/>
            </a:pPr>
            <a:r>
              <a:t/>
            </a:r>
            <a:endParaRPr>
              <a:solidFill>
                <a:srgbClr val="351C75"/>
              </a:solidFill>
              <a:latin typeface="PT Mono"/>
              <a:ea typeface="PT Mono"/>
              <a:cs typeface="PT Mono"/>
              <a:sym typeface="PT Mono"/>
            </a:endParaRPr>
          </a:p>
          <a:p>
            <a:pPr>
              <a:spcBef>
                <a:spcPts val="0"/>
              </a:spcBef>
              <a:buNone/>
            </a:pPr>
            <a:r>
              <a:rPr lang="en">
                <a:solidFill>
                  <a:srgbClr val="351C75"/>
                </a:solidFill>
                <a:latin typeface="PT Mono"/>
                <a:ea typeface="PT Mono"/>
                <a:cs typeface="PT Mono"/>
                <a:sym typeface="PT Mono"/>
              </a:rPr>
              <a:t>#ff0000 = Value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CSS Comments</a:t>
            </a:r>
          </a:p>
        </p:txBody>
      </p:sp>
      <p:sp>
        <p:nvSpPr>
          <p:cNvPr id="77" name="Shape 77"/>
          <p:cNvSpPr/>
          <p:nvPr/>
        </p:nvSpPr>
        <p:spPr>
          <a:xfrm>
            <a:off y="1046450" x="-24925"/>
            <a:ext cy="4235700" cx="920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78" name="Shape 7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 This is a CSS comment */</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 This is the style for the header element */</a:t>
            </a:r>
          </a:p>
          <a:p>
            <a:pPr rtl="0">
              <a:spcBef>
                <a:spcPts val="0"/>
              </a:spcBef>
              <a:buNone/>
            </a:pPr>
            <a:r>
              <a:rPr lang="en">
                <a:solidFill>
                  <a:srgbClr val="351C75"/>
                </a:solidFill>
                <a:latin typeface="PT Mono"/>
                <a:ea typeface="PT Mono"/>
                <a:cs typeface="PT Mono"/>
                <a:sym typeface="PT Mono"/>
              </a:rPr>
              <a:t>header {</a:t>
            </a:r>
          </a:p>
          <a:p>
            <a:pPr rtl="0">
              <a:spcBef>
                <a:spcPts val="0"/>
              </a:spcBef>
              <a:buNone/>
            </a:pPr>
            <a:r>
              <a:rPr lang="en">
                <a:solidFill>
                  <a:srgbClr val="351C75"/>
                </a:solidFill>
                <a:latin typeface="PT Mono"/>
                <a:ea typeface="PT Mono"/>
                <a:cs typeface="PT Mono"/>
                <a:sym typeface="PT Mono"/>
              </a:rPr>
              <a:t>	height: 150px;</a:t>
            </a:r>
          </a:p>
          <a:p>
            <a:pPr rtl="0">
              <a:spcBef>
                <a:spcPts val="0"/>
              </a:spcBef>
              <a:buNone/>
            </a:pPr>
            <a:r>
              <a:rPr lang="en">
                <a:solidFill>
                  <a:srgbClr val="351C75"/>
                </a:solidFill>
                <a:latin typeface="PT Mono"/>
                <a:ea typeface="PT Mono"/>
                <a:cs typeface="PT Mono"/>
                <a:sym typeface="PT Mono"/>
              </a:rPr>
              <a:t>	width: 100%;</a:t>
            </a:r>
          </a:p>
          <a:p>
            <a:pPr rtl="0">
              <a:spcBef>
                <a:spcPts val="0"/>
              </a:spcBef>
              <a:buNone/>
            </a:pPr>
            <a:r>
              <a:rPr lang="en">
                <a:solidFill>
                  <a:srgbClr val="351C75"/>
                </a:solidFill>
                <a:latin typeface="PT Mono"/>
                <a:ea typeface="PT Mono"/>
                <a:cs typeface="PT Mono"/>
                <a:sym typeface="PT Mono"/>
              </a:rPr>
              <a:t>	background-color: #ff0000;</a:t>
            </a:r>
          </a:p>
          <a:p>
            <a:pPr>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