
<file path=[Content_Types].xml><?xml version="1.0" encoding="utf-8"?>
<Types xmlns="http://schemas.openxmlformats.org/package/2006/content-types">
  <Default Extension="rels" ContentType="application/vnd.openxmlformats-package.relationships+xml"/>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5.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showSpecialPlsOnTitleSld="0" firstSlideNum="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4.xml" Type="http://schemas.openxmlformats.org/officeDocument/2006/relationships/slide" Id="rId19"/><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presProps.xml" Type="http://schemas.openxmlformats.org/officeDocument/2006/relationships/presProps" Id="rId2"/><Relationship Target="slides/slide7.xml" Type="http://schemas.openxmlformats.org/officeDocument/2006/relationships/slide" Id="rId12"/><Relationship Target="slides/slide8.xml" Type="http://schemas.openxmlformats.org/officeDocument/2006/relationships/slide" Id="rId13"/><Relationship Target="theme/theme3.xml" Type="http://schemas.openxmlformats.org/officeDocument/2006/relationships/theme" Id="rId1"/><Relationship Target="slideMasters/slideMaster1.xml" Type="http://schemas.openxmlformats.org/officeDocument/2006/relationships/slideMaster" Id="rId4"/><Relationship Target="slides/slide5.xml" Type="http://schemas.openxmlformats.org/officeDocument/2006/relationships/slide" Id="rId10"/><Relationship Target="tableStyles.xml" Type="http://schemas.openxmlformats.org/officeDocument/2006/relationships/tableStyles" Id="rId3"/><Relationship Target="slides/slide6.xml" Type="http://schemas.openxmlformats.org/officeDocument/2006/relationships/slide" Id="rId11"/><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2.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7" name="Shape 27"/>
        <p:cNvGrpSpPr/>
        <p:nvPr/>
      </p:nvGrpSpPr>
      <p:grpSpPr>
        <a:xfrm>
          <a:off y="0" x="0"/>
          <a:ext cy="0" cx="0"/>
          <a:chOff y="0" x="0"/>
          <a:chExt cy="0" cx="0"/>
        </a:xfrm>
      </p:grpSpPr>
      <p:sp>
        <p:nvSpPr>
          <p:cNvPr id="28" name="Shape 2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9" name="Shape 2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9" name="Shape 89"/>
        <p:cNvGrpSpPr/>
        <p:nvPr/>
      </p:nvGrpSpPr>
      <p:grpSpPr>
        <a:xfrm>
          <a:off y="0" x="0"/>
          <a:ext cy="0" cx="0"/>
          <a:chOff y="0" x="0"/>
          <a:chExt cy="0" cx="0"/>
        </a:xfrm>
      </p:grpSpPr>
      <p:sp>
        <p:nvSpPr>
          <p:cNvPr id="90" name="Shape 9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1" name="Shape 9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5" name="Shape 95"/>
        <p:cNvGrpSpPr/>
        <p:nvPr/>
      </p:nvGrpSpPr>
      <p:grpSpPr>
        <a:xfrm>
          <a:off y="0" x="0"/>
          <a:ext cy="0" cx="0"/>
          <a:chOff y="0" x="0"/>
          <a:chExt cy="0" cx="0"/>
        </a:xfrm>
      </p:grpSpPr>
      <p:sp>
        <p:nvSpPr>
          <p:cNvPr id="96" name="Shape 9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7" name="Shape 9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2" name="Shape 102"/>
        <p:cNvGrpSpPr/>
        <p:nvPr/>
      </p:nvGrpSpPr>
      <p:grpSpPr>
        <a:xfrm>
          <a:off y="0" x="0"/>
          <a:ext cy="0" cx="0"/>
          <a:chOff y="0" x="0"/>
          <a:chExt cy="0" cx="0"/>
        </a:xfrm>
      </p:grpSpPr>
      <p:sp>
        <p:nvSpPr>
          <p:cNvPr id="103" name="Shape 10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4" name="Shape 10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8" name="Shape 108"/>
        <p:cNvGrpSpPr/>
        <p:nvPr/>
      </p:nvGrpSpPr>
      <p:grpSpPr>
        <a:xfrm>
          <a:off y="0" x="0"/>
          <a:ext cy="0" cx="0"/>
          <a:chOff y="0" x="0"/>
          <a:chExt cy="0" cx="0"/>
        </a:xfrm>
      </p:grpSpPr>
      <p:sp>
        <p:nvSpPr>
          <p:cNvPr id="109" name="Shape 10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0" name="Shape 11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4" name="Shape 114"/>
        <p:cNvGrpSpPr/>
        <p:nvPr/>
      </p:nvGrpSpPr>
      <p:grpSpPr>
        <a:xfrm>
          <a:off y="0" x="0"/>
          <a:ext cy="0" cx="0"/>
          <a:chOff y="0" x="0"/>
          <a:chExt cy="0" cx="0"/>
        </a:xfrm>
      </p:grpSpPr>
      <p:sp>
        <p:nvSpPr>
          <p:cNvPr id="115" name="Shape 11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6" name="Shape 11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0" name="Shape 120"/>
        <p:cNvGrpSpPr/>
        <p:nvPr/>
      </p:nvGrpSpPr>
      <p:grpSpPr>
        <a:xfrm>
          <a:off y="0" x="0"/>
          <a:ext cy="0" cx="0"/>
          <a:chOff y="0" x="0"/>
          <a:chExt cy="0" cx="0"/>
        </a:xfrm>
      </p:grpSpPr>
      <p:sp>
        <p:nvSpPr>
          <p:cNvPr id="121" name="Shape 12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2" name="Shape 12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3" name="Shape 33"/>
        <p:cNvGrpSpPr/>
        <p:nvPr/>
      </p:nvGrpSpPr>
      <p:grpSpPr>
        <a:xfrm>
          <a:off y="0" x="0"/>
          <a:ext cy="0" cx="0"/>
          <a:chOff y="0" x="0"/>
          <a:chExt cy="0" cx="0"/>
        </a:xfrm>
      </p:grpSpPr>
      <p:sp>
        <p:nvSpPr>
          <p:cNvPr id="34" name="Shape 3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5" name="Shape 3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0" name="Shape 40"/>
        <p:cNvGrpSpPr/>
        <p:nvPr/>
      </p:nvGrpSpPr>
      <p:grpSpPr>
        <a:xfrm>
          <a:off y="0" x="0"/>
          <a:ext cy="0" cx="0"/>
          <a:chOff y="0" x="0"/>
          <a:chExt cy="0" cx="0"/>
        </a:xfrm>
      </p:grpSpPr>
      <p:sp>
        <p:nvSpPr>
          <p:cNvPr id="41" name="Shape 4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2" name="Shape 4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7" name="Shape 47"/>
        <p:cNvGrpSpPr/>
        <p:nvPr/>
      </p:nvGrpSpPr>
      <p:grpSpPr>
        <a:xfrm>
          <a:off y="0" x="0"/>
          <a:ext cy="0" cx="0"/>
          <a:chOff y="0" x="0"/>
          <a:chExt cy="0" cx="0"/>
        </a:xfrm>
      </p:grpSpPr>
      <p:sp>
        <p:nvSpPr>
          <p:cNvPr id="48" name="Shape 4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9" name="Shape 4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4" name="Shape 54"/>
        <p:cNvGrpSpPr/>
        <p:nvPr/>
      </p:nvGrpSpPr>
      <p:grpSpPr>
        <a:xfrm>
          <a:off y="0" x="0"/>
          <a:ext cy="0" cx="0"/>
          <a:chOff y="0" x="0"/>
          <a:chExt cy="0" cx="0"/>
        </a:xfrm>
      </p:grpSpPr>
      <p:sp>
        <p:nvSpPr>
          <p:cNvPr id="55" name="Shape 5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6" name="Shape 5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1" name="Shape 61"/>
        <p:cNvGrpSpPr/>
        <p:nvPr/>
      </p:nvGrpSpPr>
      <p:grpSpPr>
        <a:xfrm>
          <a:off y="0" x="0"/>
          <a:ext cy="0" cx="0"/>
          <a:chOff y="0" x="0"/>
          <a:chExt cy="0" cx="0"/>
        </a:xfrm>
      </p:grpSpPr>
      <p:sp>
        <p:nvSpPr>
          <p:cNvPr id="62" name="Shape 6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3" name="Shape 6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8" name="Shape 68"/>
        <p:cNvGrpSpPr/>
        <p:nvPr/>
      </p:nvGrpSpPr>
      <p:grpSpPr>
        <a:xfrm>
          <a:off y="0" x="0"/>
          <a:ext cy="0" cx="0"/>
          <a:chOff y="0" x="0"/>
          <a:chExt cy="0" cx="0"/>
        </a:xfrm>
      </p:grpSpPr>
      <p:sp>
        <p:nvSpPr>
          <p:cNvPr id="69" name="Shape 6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0" name="Shape 7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5" name="Shape 75"/>
        <p:cNvGrpSpPr/>
        <p:nvPr/>
      </p:nvGrpSpPr>
      <p:grpSpPr>
        <a:xfrm>
          <a:off y="0" x="0"/>
          <a:ext cy="0" cx="0"/>
          <a:chOff y="0" x="0"/>
          <a:chExt cy="0" cx="0"/>
        </a:xfrm>
      </p:grpSpPr>
      <p:sp>
        <p:nvSpPr>
          <p:cNvPr id="76" name="Shape 7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7" name="Shape 7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2" name="Shape 82"/>
        <p:cNvGrpSpPr/>
        <p:nvPr/>
      </p:nvGrpSpPr>
      <p:grpSpPr>
        <a:xfrm>
          <a:off y="0" x="0"/>
          <a:ext cy="0" cx="0"/>
          <a:chOff y="0" x="0"/>
          <a:chExt cy="0" cx="0"/>
        </a:xfrm>
      </p:grpSpPr>
      <p:sp>
        <p:nvSpPr>
          <p:cNvPr id="83" name="Shape 8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4" name="Shape 8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txBox="1"/>
          <p:nvPr>
            <p:ph type="ctrTitle"/>
          </p:nvPr>
        </p:nvSpPr>
        <p:spPr>
          <a:xfrm>
            <a:off y="1583342" x="685800"/>
            <a:ext cy="1159856" cx="7772400"/>
          </a:xfrm>
          <a:prstGeom prst="rect">
            <a:avLst/>
          </a:prstGeom>
        </p:spPr>
        <p:txBody>
          <a:bodyPr bIns="91425" rIns="91425" lIns="91425" t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9" name="Shape 9"/>
          <p:cNvSpPr txBox="1"/>
          <p:nvPr>
            <p:ph idx="1" type="subTitle"/>
          </p:nvPr>
        </p:nvSpPr>
        <p:spPr>
          <a:xfrm>
            <a:off y="2840053" x="685800"/>
            <a:ext cy="784737" cx="7772400"/>
          </a:xfrm>
          <a:prstGeom prst="rect">
            <a:avLst/>
          </a:prstGeom>
        </p:spPr>
        <p:txBody>
          <a:bodyPr bIns="91425" rIns="91425" lIns="91425" tIns="91425" anchor="t" anchorCtr="0"/>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0" name="Shape 10"/>
        <p:cNvGrpSpPr/>
        <p:nvPr/>
      </p:nvGrpSpPr>
      <p:grpSpPr>
        <a:xfrm>
          <a:off y="0" x="0"/>
          <a:ext cy="0" cx="0"/>
          <a:chOff y="0" x="0"/>
          <a:chExt cy="0" cx="0"/>
        </a:xfrm>
      </p:grpSpPr>
      <p:sp>
        <p:nvSpPr>
          <p:cNvPr id="11" name="Shape 11"/>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defRPr>
                <a:solidFill>
                  <a:srgbClr val="000000"/>
                </a:solidFill>
                <a:latin typeface="Oswald"/>
                <a:ea typeface="Oswald"/>
                <a:cs typeface="Oswald"/>
                <a:sym typeface="Oswald"/>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2" name="Shape 12"/>
          <p:cNvSpPr txBox="1"/>
          <p:nvPr>
            <p:ph idx="1" type="body"/>
          </p:nvPr>
        </p:nvSpPr>
        <p:spPr>
          <a:xfrm>
            <a:off y="1200150" x="457200"/>
            <a:ext cy="3725699" cx="8229600"/>
          </a:xfrm>
          <a:prstGeom prst="rect">
            <a:avLst/>
          </a:prstGeom>
        </p:spPr>
        <p:txBody>
          <a:bodyPr bIns="91425" rIns="91425" lIns="91425" tIns="91425" anchor="t" anchorCtr="0"/>
          <a:lstStyle>
            <a:lvl1pPr>
              <a:spcBef>
                <a:spcPts val="0"/>
              </a:spcBef>
              <a:defRPr sz="1800">
                <a:solidFill>
                  <a:srgbClr val="FFFFFF"/>
                </a:solidFill>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3" name="Shape 13"/>
        <p:cNvGrpSpPr/>
        <p:nvPr/>
      </p:nvGrpSpPr>
      <p:grpSpPr>
        <a:xfrm>
          <a:off y="0" x="0"/>
          <a:ext cy="0" cx="0"/>
          <a:chOff y="0" x="0"/>
          <a:chExt cy="0" cx="0"/>
        </a:xfrm>
      </p:grpSpPr>
      <p:sp>
        <p:nvSpPr>
          <p:cNvPr id="14" name="Shape 14"/>
          <p:cNvSpPr txBox="1"/>
          <p:nvPr>
            <p:ph type="title"/>
          </p:nvPr>
        </p:nvSpPr>
        <p:spPr>
          <a:xfrm>
            <a:off y="205978" x="457200"/>
            <a:ext cy="85725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 type="body"/>
          </p:nvPr>
        </p:nvSpPr>
        <p:spPr>
          <a:xfrm>
            <a:off y="1200150" x="457200"/>
            <a:ext cy="3725680" cx="3994525"/>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6" name="Shape 16"/>
          <p:cNvSpPr txBox="1"/>
          <p:nvPr>
            <p:ph idx="2" type="body"/>
          </p:nvPr>
        </p:nvSpPr>
        <p:spPr>
          <a:xfrm>
            <a:off y="1200150" x="4692273"/>
            <a:ext cy="3725680" cx="3994525"/>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 name="Shape 17"/>
        <p:cNvGrpSpPr/>
        <p:nvPr/>
      </p:nvGrpSpPr>
      <p:grpSpPr>
        <a:xfrm>
          <a:off y="0" x="0"/>
          <a:ext cy="0" cx="0"/>
          <a:chOff y="0" x="0"/>
          <a:chExt cy="0" cx="0"/>
        </a:xfrm>
      </p:grpSpPr>
      <p:sp>
        <p:nvSpPr>
          <p:cNvPr id="18" name="Shape 18"/>
          <p:cNvSpPr txBox="1"/>
          <p:nvPr>
            <p:ph type="title"/>
          </p:nvPr>
        </p:nvSpPr>
        <p:spPr>
          <a:xfrm>
            <a:off y="205978" x="457200"/>
            <a:ext cy="85725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9" name="Shape 19"/>
        <p:cNvGrpSpPr/>
        <p:nvPr/>
      </p:nvGrpSpPr>
      <p:grpSpPr>
        <a:xfrm>
          <a:off y="0" x="0"/>
          <a:ext cy="0" cx="0"/>
          <a:chOff y="0" x="0"/>
          <a:chExt cy="0" cx="0"/>
        </a:xfrm>
      </p:grpSpPr>
      <p:sp>
        <p:nvSpPr>
          <p:cNvPr id="20" name="Shape 20"/>
          <p:cNvSpPr txBox="1"/>
          <p:nvPr>
            <p:ph idx="1" type="body"/>
          </p:nvPr>
        </p:nvSpPr>
        <p:spPr>
          <a:xfrm>
            <a:off y="4406309" x="457200"/>
            <a:ext cy="519520" cx="8229600"/>
          </a:xfrm>
          <a:prstGeom prst="rect">
            <a:avLst/>
          </a:prstGeom>
        </p:spPr>
        <p:txBody>
          <a:bodyPr bIns="91425" rIns="91425" lIns="91425" tIns="91425" anchor="t" anchorCtr="0"/>
          <a:lstStyle>
            <a:lvl1pPr algn="ctr">
              <a:spcBef>
                <a:spcPts val="360"/>
              </a:spcBef>
              <a:buSzPct val="100000"/>
              <a:buNone/>
              <a:defRPr sz="1800"/>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1" name="Shape 21"/>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1.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A64D79"/>
        </a:solidFill>
      </p:bgPr>
    </p:bg>
    <p:spTree>
      <p:nvGrpSpPr>
        <p:cNvPr id="4" name="Shape 4"/>
        <p:cNvGrpSpPr/>
        <p:nvPr/>
      </p:nvGrpSpPr>
      <p:grpSpPr>
        <a:xfrm>
          <a:off y="0" x="0"/>
          <a:ext cy="0" cx="0"/>
          <a:chOff y="0" x="0"/>
          <a:chExt cy="0" cx="0"/>
        </a:xfrm>
      </p:grpSpPr>
      <p:sp>
        <p:nvSpPr>
          <p:cNvPr id="5" name="Shape 5"/>
          <p:cNvSpPr txBox="1"/>
          <p:nvPr>
            <p:ph type="title"/>
          </p:nvPr>
        </p:nvSpPr>
        <p:spPr>
          <a:xfrm>
            <a:off y="205978" x="457200"/>
            <a:ext cy="857250" cx="8229600"/>
          </a:xfrm>
          <a:prstGeom prst="rect">
            <a:avLst/>
          </a:prstGeom>
          <a:noFill/>
          <a:ln>
            <a:noFill/>
          </a:ln>
        </p:spPr>
        <p:txBody>
          <a:bodyPr bIns="91425" rIns="91425" lIns="91425" tIns="91425" anchor="b" anchorCtr="0"/>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y="1200150" x="457200"/>
            <a:ext cy="3725680" cx="8229600"/>
          </a:xfrm>
          <a:prstGeom prst="rect">
            <a:avLst/>
          </a:prstGeom>
          <a:noFill/>
          <a:ln>
            <a:noFill/>
          </a:ln>
        </p:spPr>
        <p:txBody>
          <a:bodyPr bIns="91425" rIns="91425" lIns="91425" t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 Target="https://developer.mozilla.org/en-US/docs/Web/CSS/transform-origin" Type="http://schemas.openxmlformats.org/officeDocument/2006/relationships/hyperlink" TargetMode="External" Id="rId3"/></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 Target="http://jsbin.com/vacisu/1/" Type="http://schemas.openxmlformats.org/officeDocument/2006/relationships/hyperlink" TargetMode="External" Id="rId3"/></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 name="Shape 22"/>
        <p:cNvGrpSpPr/>
        <p:nvPr/>
      </p:nvGrpSpPr>
      <p:grpSpPr>
        <a:xfrm>
          <a:off y="0" x="0"/>
          <a:ext cy="0" cx="0"/>
          <a:chOff y="0" x="0"/>
          <a:chExt cy="0" cx="0"/>
        </a:xfrm>
      </p:grpSpPr>
      <p:sp>
        <p:nvSpPr>
          <p:cNvPr id="23" name="Shape 23"/>
          <p:cNvSpPr txBox="1"/>
          <p:nvPr>
            <p:ph type="ctrTitle"/>
          </p:nvPr>
        </p:nvSpPr>
        <p:spPr>
          <a:xfrm>
            <a:off y="681148" x="685800"/>
            <a:ext cy="886500" cx="7772400"/>
          </a:xfrm>
          <a:prstGeom prst="rect">
            <a:avLst/>
          </a:prstGeom>
        </p:spPr>
        <p:txBody>
          <a:bodyPr bIns="91425" rIns="91425" lIns="91425" tIns="91425" anchor="b" anchorCtr="0">
            <a:noAutofit/>
          </a:bodyPr>
          <a:lstStyle/>
          <a:p>
            <a:pPr algn="l">
              <a:spcBef>
                <a:spcPts val="0"/>
              </a:spcBef>
              <a:buNone/>
            </a:pPr>
            <a:r>
              <a:rPr lang="en">
                <a:latin typeface="Oswald"/>
                <a:ea typeface="Oswald"/>
                <a:cs typeface="Oswald"/>
                <a:sym typeface="Oswald"/>
              </a:rPr>
              <a:t>CSS Review</a:t>
            </a:r>
          </a:p>
        </p:txBody>
      </p:sp>
      <p:sp>
        <p:nvSpPr>
          <p:cNvPr id="24" name="Shape 24"/>
          <p:cNvSpPr txBox="1"/>
          <p:nvPr>
            <p:ph idx="1" type="subTitle"/>
          </p:nvPr>
        </p:nvSpPr>
        <p:spPr>
          <a:xfrm>
            <a:off y="4015503" x="685800"/>
            <a:ext cy="784799" cx="7772400"/>
          </a:xfrm>
          <a:prstGeom prst="rect">
            <a:avLst/>
          </a:prstGeom>
        </p:spPr>
        <p:txBody>
          <a:bodyPr bIns="91425" rIns="91425" lIns="91425" tIns="91425" anchor="t" anchorCtr="0">
            <a:noAutofit/>
          </a:bodyPr>
          <a:lstStyle/>
          <a:p>
            <a:pPr algn="l" rtl="0">
              <a:spcBef>
                <a:spcPts val="0"/>
              </a:spcBef>
              <a:buNone/>
            </a:pPr>
            <a:r>
              <a:rPr sz="1100" lang="en">
                <a:solidFill>
                  <a:schemeClr val="lt1"/>
                </a:solidFill>
              </a:rPr>
              <a:t>Ryan Christiani</a:t>
            </a:r>
          </a:p>
          <a:p>
            <a:pPr algn="l" rtl="0">
              <a:spcBef>
                <a:spcPts val="0"/>
              </a:spcBef>
              <a:buNone/>
            </a:pPr>
            <a:r>
              <a:rPr sz="1100" lang="en">
                <a:solidFill>
                  <a:schemeClr val="lt1"/>
                </a:solidFill>
              </a:rPr>
              <a:t>Week 4</a:t>
            </a:r>
          </a:p>
          <a:p>
            <a:pPr algn="l">
              <a:spcBef>
                <a:spcPts val="0"/>
              </a:spcBef>
              <a:buNone/>
            </a:pPr>
            <a:r>
              <a:t/>
            </a:r>
            <a:endParaRPr sz="1200"/>
          </a:p>
        </p:txBody>
      </p:sp>
      <p:sp>
        <p:nvSpPr>
          <p:cNvPr id="25" name="Shape 25"/>
          <p:cNvSpPr txBox="1"/>
          <p:nvPr/>
        </p:nvSpPr>
        <p:spPr>
          <a:xfrm>
            <a:off y="402025" x="685800"/>
            <a:ext cy="324599" cx="7852199"/>
          </a:xfrm>
          <a:prstGeom prst="rect">
            <a:avLst/>
          </a:prstGeom>
          <a:noFill/>
          <a:ln>
            <a:noFill/>
          </a:ln>
        </p:spPr>
        <p:txBody>
          <a:bodyPr bIns="91425" rIns="91425" lIns="91425" tIns="91425" anchor="t" anchorCtr="0">
            <a:noAutofit/>
          </a:bodyPr>
          <a:lstStyle/>
          <a:p>
            <a:pPr>
              <a:spcBef>
                <a:spcPts val="0"/>
              </a:spcBef>
              <a:buNone/>
            </a:pPr>
            <a:r>
              <a:rPr lang="en">
                <a:solidFill>
                  <a:schemeClr val="lt1"/>
                </a:solidFill>
              </a:rPr>
              <a:t>WEBD 113 - Motion Graphics</a:t>
            </a:r>
          </a:p>
        </p:txBody>
      </p:sp>
      <p:sp>
        <p:nvSpPr>
          <p:cNvPr id="26" name="Shape 26"/>
          <p:cNvSpPr txBox="1"/>
          <p:nvPr/>
        </p:nvSpPr>
        <p:spPr>
          <a:xfrm>
            <a:off y="1826275" x="685800"/>
            <a:ext cy="624000" cx="6660600"/>
          </a:xfrm>
          <a:prstGeom prst="rect">
            <a:avLst/>
          </a:prstGeom>
          <a:noFill/>
          <a:ln>
            <a:noFill/>
          </a:ln>
        </p:spPr>
        <p:txBody>
          <a:bodyPr bIns="91425" rIns="91425" lIns="91425" tIns="91425" anchor="t" anchorCtr="0">
            <a:noAutofit/>
          </a:bodyPr>
          <a:lstStyle/>
          <a:p>
            <a:pPr>
              <a:spcBef>
                <a:spcPts val="0"/>
              </a:spcBef>
              <a:buNone/>
            </a:pPr>
            <a:r>
              <a:rPr sz="1800" lang="en">
                <a:solidFill>
                  <a:srgbClr val="FFFFFF"/>
                </a:solidFill>
              </a:rPr>
              <a:t>Link to slides: http://bit.ly/humber-motion-4</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y="0" x="0"/>
          <a:ext cy="0" cx="0"/>
          <a:chOff y="0" x="0"/>
          <a:chExt cy="0" cx="0"/>
        </a:xfrm>
      </p:grpSpPr>
      <p:sp>
        <p:nvSpPr>
          <p:cNvPr id="86" name="Shape 86"/>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Transform-origin values</a:t>
            </a:r>
          </a:p>
        </p:txBody>
      </p:sp>
      <p:sp>
        <p:nvSpPr>
          <p:cNvPr id="87" name="Shape 87"/>
          <p:cNvSpPr/>
          <p:nvPr/>
        </p:nvSpPr>
        <p:spPr>
          <a:xfrm>
            <a:off y="2149775" x="-47625"/>
            <a:ext cy="2993700" cx="9191699"/>
          </a:xfrm>
          <a:prstGeom prst="rect">
            <a:avLst/>
          </a:prstGeom>
          <a:solidFill>
            <a:srgbClr val="FFFFFF"/>
          </a:solidFill>
          <a:ln>
            <a:noFill/>
          </a:ln>
        </p:spPr>
        <p:txBody>
          <a:bodyPr bIns="91425" rIns="91425" lIns="91425" tIns="91425" anchor="ctr" anchorCtr="0">
            <a:noAutofit/>
          </a:bodyPr>
          <a:lstStyle/>
          <a:p>
            <a:pPr>
              <a:spcBef>
                <a:spcPts val="0"/>
              </a:spcBef>
              <a:buNone/>
            </a:pPr>
            <a:r>
              <a:t/>
            </a:r>
            <a:endParaRPr/>
          </a:p>
        </p:txBody>
      </p:sp>
      <p:sp>
        <p:nvSpPr>
          <p:cNvPr id="88" name="Shape 8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Transform origin can take many different values, you can use keywords like top, left, bottom, right. Or use css values, like 50px 150px.</a:t>
            </a:r>
          </a:p>
          <a:p>
            <a:pPr rtl="0">
              <a:spcBef>
                <a:spcPts val="0"/>
              </a:spcBef>
              <a:buNone/>
            </a:pPr>
            <a:r>
              <a:t/>
            </a:r>
            <a:endParaRPr/>
          </a:p>
          <a:p>
            <a:pPr rtl="0">
              <a:spcBef>
                <a:spcPts val="0"/>
              </a:spcBef>
              <a:buNone/>
            </a:pPr>
            <a:r>
              <a:rPr lang="en">
                <a:solidFill>
                  <a:srgbClr val="351C75"/>
                </a:solidFill>
                <a:latin typeface="PT Mono"/>
                <a:ea typeface="PT Mono"/>
                <a:cs typeface="PT Mono"/>
                <a:sym typeface="PT Mono"/>
              </a:rPr>
              <a:t>transform-origin: x-offset;</a:t>
            </a:r>
          </a:p>
          <a:p>
            <a:pPr rtl="0">
              <a:spcBef>
                <a:spcPts val="0"/>
              </a:spcBef>
              <a:buNone/>
            </a:pPr>
            <a:r>
              <a:rPr lang="en">
                <a:solidFill>
                  <a:srgbClr val="351C75"/>
                </a:solidFill>
                <a:latin typeface="PT Mono"/>
                <a:ea typeface="PT Mono"/>
                <a:cs typeface="PT Mono"/>
                <a:sym typeface="PT Mono"/>
              </a:rPr>
              <a:t>transform-origin: x-offset y-offset;</a:t>
            </a:r>
          </a:p>
          <a:p>
            <a:pPr rtl="0">
              <a:spcBef>
                <a:spcPts val="0"/>
              </a:spcBef>
              <a:buNone/>
            </a:pPr>
            <a:r>
              <a:rPr lang="en">
                <a:solidFill>
                  <a:srgbClr val="351C75"/>
                </a:solidFill>
                <a:latin typeface="PT Mono"/>
                <a:ea typeface="PT Mono"/>
                <a:cs typeface="PT Mono"/>
                <a:sym typeface="PT Mono"/>
              </a:rPr>
              <a:t>transform-origin: x-offset-keyword y-offset-keyword; </a:t>
            </a:r>
          </a:p>
          <a:p>
            <a:pPr rtl="0">
              <a:spcBef>
                <a:spcPts val="0"/>
              </a:spcBef>
              <a:buNone/>
            </a:pPr>
            <a:r>
              <a:t/>
            </a:r>
            <a:endParaRPr>
              <a:solidFill>
                <a:srgbClr val="351C75"/>
              </a:solidFill>
              <a:latin typeface="PT Mono"/>
              <a:ea typeface="PT Mono"/>
              <a:cs typeface="PT Mono"/>
              <a:sym typeface="PT Mono"/>
            </a:endParaRPr>
          </a:p>
          <a:p>
            <a:pPr rtl="0">
              <a:spcBef>
                <a:spcPts val="0"/>
              </a:spcBef>
              <a:buNone/>
            </a:pPr>
            <a:r>
              <a:rPr lang="en">
                <a:solidFill>
                  <a:srgbClr val="351C75"/>
                </a:solidFill>
                <a:latin typeface="PT Mono"/>
                <a:ea typeface="PT Mono"/>
                <a:cs typeface="PT Mono"/>
                <a:sym typeface="PT Mono"/>
              </a:rPr>
              <a:t>/*</a:t>
            </a:r>
          </a:p>
          <a:p>
            <a:pPr rtl="0">
              <a:spcBef>
                <a:spcPts val="0"/>
              </a:spcBef>
              <a:buNone/>
            </a:pPr>
            <a:r>
              <a:rPr u="sng" lang="en">
                <a:solidFill>
                  <a:srgbClr val="351C75"/>
                </a:solidFill>
                <a:latin typeface="PT Mono"/>
                <a:ea typeface="PT Mono"/>
                <a:cs typeface="PT Mono"/>
                <a:sym typeface="PT Mono"/>
                <a:hlinkClick r:id="rId3"/>
              </a:rPr>
              <a:t>https://developer.mozilla.org/en-US/docs/Web/CSS/transform-origin</a:t>
            </a:r>
            <a:r>
              <a:rPr lang="en">
                <a:solidFill>
                  <a:srgbClr val="351C75"/>
                </a:solidFill>
                <a:latin typeface="PT Mono"/>
                <a:ea typeface="PT Mono"/>
                <a:cs typeface="PT Mono"/>
                <a:sym typeface="PT Mono"/>
              </a:rPr>
              <a:t>  */</a:t>
            </a:r>
          </a:p>
          <a:p>
            <a:pPr rtl="0">
              <a:spcBef>
                <a:spcPts val="0"/>
              </a:spcBef>
              <a:buNone/>
            </a:pPr>
            <a:r>
              <a:t/>
            </a:r>
            <a:endParaRPr/>
          </a:p>
          <a:p>
            <a:pPr>
              <a:spcBef>
                <a:spcPts val="0"/>
              </a:spcBef>
              <a:buNone/>
            </a:pPr>
            <a:r>
              <a:t/>
            </a:r>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y="0" x="0"/>
          <a:ext cy="0" cx="0"/>
          <a:chOff y="0" x="0"/>
          <a:chExt cy="0" cx="0"/>
        </a:xfrm>
      </p:grpSpPr>
      <p:sp>
        <p:nvSpPr>
          <p:cNvPr id="93" name="Shape 93"/>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Vendor Prefixes</a:t>
            </a:r>
          </a:p>
        </p:txBody>
      </p:sp>
      <p:sp>
        <p:nvSpPr>
          <p:cNvPr id="94" name="Shape 9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Vendor prefixes are used when you have to support multiple browsers that have different implementations of features. Each browser vendor has their our prefix:</a:t>
            </a:r>
          </a:p>
          <a:p>
            <a:pPr rtl="0">
              <a:spcBef>
                <a:spcPts val="0"/>
              </a:spcBef>
              <a:buNone/>
            </a:pPr>
            <a:r>
              <a:t/>
            </a:r>
            <a:endParaRPr/>
          </a:p>
          <a:p>
            <a:pPr rtl="0">
              <a:spcBef>
                <a:spcPts val="0"/>
              </a:spcBef>
              <a:buNone/>
            </a:pPr>
            <a:r>
              <a:rPr lang="en"/>
              <a:t>-webkit-   = Chrome, Safari</a:t>
            </a:r>
          </a:p>
          <a:p>
            <a:pPr rtl="0">
              <a:spcBef>
                <a:spcPts val="0"/>
              </a:spcBef>
              <a:buNone/>
            </a:pPr>
            <a:r>
              <a:rPr lang="en"/>
              <a:t>-moz-  = Firefox</a:t>
            </a:r>
          </a:p>
          <a:p>
            <a:pPr rtl="0">
              <a:spcBef>
                <a:spcPts val="0"/>
              </a:spcBef>
              <a:buNone/>
            </a:pPr>
            <a:r>
              <a:rPr lang="en"/>
              <a:t>-ms-  = Internet Explorer </a:t>
            </a:r>
          </a:p>
          <a:p>
            <a:pPr rtl="0">
              <a:spcBef>
                <a:spcPts val="0"/>
              </a:spcBef>
              <a:buNone/>
            </a:pPr>
            <a:r>
              <a:rPr lang="en"/>
              <a:t>-o-  = Opera</a:t>
            </a:r>
          </a:p>
          <a:p>
            <a:pPr>
              <a:spcBef>
                <a:spcPts val="0"/>
              </a:spcBef>
              <a:buNone/>
            </a:pPr>
            <a:r>
              <a:rPr lang="en"/>
              <a:t>http://alistapart.com/article/prefix-or-posthack/</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y="0" x="0"/>
          <a:ext cy="0" cx="0"/>
          <a:chOff y="0" x="0"/>
          <a:chExt cy="0" cx="0"/>
        </a:xfrm>
      </p:grpSpPr>
      <p:sp>
        <p:nvSpPr>
          <p:cNvPr id="99" name="Shape 99"/>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Vendor Prefix</a:t>
            </a:r>
          </a:p>
        </p:txBody>
      </p:sp>
      <p:sp>
        <p:nvSpPr>
          <p:cNvPr id="100" name="Shape 100"/>
          <p:cNvSpPr/>
          <p:nvPr/>
        </p:nvSpPr>
        <p:spPr>
          <a:xfrm>
            <a:off y="1063375" x="-47625"/>
            <a:ext cy="4080000" cx="9191699"/>
          </a:xfrm>
          <a:prstGeom prst="rect">
            <a:avLst/>
          </a:prstGeom>
          <a:solidFill>
            <a:srgbClr val="FFFFFF"/>
          </a:solidFill>
          <a:ln>
            <a:noFill/>
          </a:ln>
        </p:spPr>
        <p:txBody>
          <a:bodyPr bIns="91425" rIns="91425" lIns="91425" tIns="91425" anchor="ctr" anchorCtr="0">
            <a:noAutofit/>
          </a:bodyPr>
          <a:lstStyle/>
          <a:p>
            <a:pPr>
              <a:spcBef>
                <a:spcPts val="0"/>
              </a:spcBef>
              <a:buNone/>
            </a:pPr>
            <a:r>
              <a:t/>
            </a:r>
            <a:endParaRPr/>
          </a:p>
        </p:txBody>
      </p:sp>
      <p:sp>
        <p:nvSpPr>
          <p:cNvPr id="101" name="Shape 101"/>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solidFill>
                  <a:srgbClr val="351C75"/>
                </a:solidFill>
                <a:latin typeface="PT Mono"/>
                <a:ea typeface="PT Mono"/>
                <a:cs typeface="PT Mono"/>
                <a:sym typeface="PT Mono"/>
              </a:rPr>
              <a:t>.box {</a:t>
            </a:r>
          </a:p>
          <a:p>
            <a:pPr rtl="0">
              <a:spcBef>
                <a:spcPts val="0"/>
              </a:spcBef>
              <a:buNone/>
            </a:pPr>
            <a:r>
              <a:rPr lang="en">
                <a:solidFill>
                  <a:srgbClr val="351C75"/>
                </a:solidFill>
                <a:latin typeface="PT Mono"/>
                <a:ea typeface="PT Mono"/>
                <a:cs typeface="PT Mono"/>
                <a:sym typeface="PT Mono"/>
              </a:rPr>
              <a:t>	-webkit-transform: rotate(45deg);</a:t>
            </a:r>
          </a:p>
          <a:p>
            <a:pPr rtl="0" indent="457200">
              <a:spcBef>
                <a:spcPts val="0"/>
              </a:spcBef>
              <a:buNone/>
            </a:pPr>
            <a:r>
              <a:rPr lang="en">
                <a:solidFill>
                  <a:srgbClr val="351C75"/>
                </a:solidFill>
                <a:latin typeface="PT Mono"/>
                <a:ea typeface="PT Mono"/>
                <a:cs typeface="PT Mono"/>
                <a:sym typeface="PT Mono"/>
              </a:rPr>
              <a:t>-moz-transform: rotate(45deg);</a:t>
            </a:r>
          </a:p>
          <a:p>
            <a:pPr rtl="0" indent="457200">
              <a:spcBef>
                <a:spcPts val="0"/>
              </a:spcBef>
              <a:buNone/>
            </a:pPr>
            <a:r>
              <a:rPr lang="en">
                <a:solidFill>
                  <a:srgbClr val="351C75"/>
                </a:solidFill>
                <a:latin typeface="PT Mono"/>
                <a:ea typeface="PT Mono"/>
                <a:cs typeface="PT Mono"/>
                <a:sym typeface="PT Mono"/>
              </a:rPr>
              <a:t>-ms-transform: rotate(45deg);</a:t>
            </a:r>
          </a:p>
          <a:p>
            <a:pPr rtl="0" indent="457200">
              <a:spcBef>
                <a:spcPts val="0"/>
              </a:spcBef>
              <a:buNone/>
            </a:pPr>
            <a:r>
              <a:rPr lang="en">
                <a:solidFill>
                  <a:srgbClr val="351C75"/>
                </a:solidFill>
                <a:latin typeface="PT Mono"/>
                <a:ea typeface="PT Mono"/>
                <a:cs typeface="PT Mono"/>
                <a:sym typeface="PT Mono"/>
              </a:rPr>
              <a:t>-o-transform: rotate(45deg);</a:t>
            </a:r>
          </a:p>
          <a:p>
            <a:pPr rtl="0" indent="457200">
              <a:spcBef>
                <a:spcPts val="0"/>
              </a:spcBef>
              <a:buNone/>
            </a:pPr>
            <a:r>
              <a:rPr lang="en">
                <a:solidFill>
                  <a:srgbClr val="351C75"/>
                </a:solidFill>
                <a:latin typeface="PT Mono"/>
                <a:ea typeface="PT Mono"/>
                <a:cs typeface="PT Mono"/>
                <a:sym typeface="PT Mono"/>
              </a:rPr>
              <a:t>transform: rotate(45deg); </a:t>
            </a:r>
          </a:p>
          <a:p>
            <a:pPr rtl="0">
              <a:spcBef>
                <a:spcPts val="0"/>
              </a:spcBef>
              <a:buNone/>
            </a:pPr>
            <a:r>
              <a:rPr lang="en">
                <a:solidFill>
                  <a:srgbClr val="351C75"/>
                </a:solidFill>
                <a:latin typeface="PT Mono"/>
                <a:ea typeface="PT Mono"/>
                <a:cs typeface="PT Mono"/>
                <a:sym typeface="PT Mono"/>
              </a:rPr>
              <a:t>}</a:t>
            </a:r>
          </a:p>
          <a:p>
            <a:pPr>
              <a:spcBef>
                <a:spcPts val="0"/>
              </a:spcBef>
              <a:buNone/>
            </a:pPr>
            <a:r>
              <a:rPr lang="en">
                <a:solidFill>
                  <a:srgbClr val="351C75"/>
                </a:solidFill>
                <a:latin typeface="PT Mono"/>
                <a:ea typeface="PT Mono"/>
                <a:cs typeface="PT Mono"/>
                <a:sym typeface="PT Mono"/>
              </a:rPr>
              <a:t>/*Always ending with the unprefixed property*/</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y="0" x="0"/>
          <a:ext cy="0" cx="0"/>
          <a:chOff y="0" x="0"/>
          <a:chExt cy="0" cx="0"/>
        </a:xfrm>
      </p:grpSpPr>
      <p:sp>
        <p:nvSpPr>
          <p:cNvPr id="106" name="Shape 106"/>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Exercises</a:t>
            </a:r>
          </a:p>
        </p:txBody>
      </p:sp>
      <p:sp>
        <p:nvSpPr>
          <p:cNvPr id="107" name="Shape 107"/>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1: Create a simple navigation and using what you have learned create some simple interactions on it. What happens when you hover on the elements. How do you inform the user that they are interacting with that element?</a:t>
            </a:r>
          </a:p>
          <a:p>
            <a:pPr rtl="0">
              <a:spcBef>
                <a:spcPts val="0"/>
              </a:spcBef>
              <a:buNone/>
            </a:pPr>
            <a:r>
              <a:t/>
            </a:r>
            <a:endParaRPr/>
          </a:p>
          <a:p>
            <a:pPr lvl="0">
              <a:spcBef>
                <a:spcPts val="0"/>
              </a:spcBef>
              <a:buNone/>
            </a:pPr>
            <a:r>
              <a:rPr lang="en"/>
              <a:t>2: Get creative with transforms. Can you create something exciting and fun? Push your knowledge of working with transitions, hover and transforms </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y="0" x="0"/>
          <a:ext cy="0" cx="0"/>
          <a:chOff y="0" x="0"/>
          <a:chExt cy="0" cx="0"/>
        </a:xfrm>
      </p:grpSpPr>
      <p:sp>
        <p:nvSpPr>
          <p:cNvPr id="112" name="Shape 112"/>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Coming Weeks</a:t>
            </a:r>
          </a:p>
        </p:txBody>
      </p:sp>
      <p:sp>
        <p:nvSpPr>
          <p:cNvPr id="113" name="Shape 113"/>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CSS Animations</a:t>
            </a:r>
          </a:p>
          <a:p>
            <a:pPr rtl="0">
              <a:spcBef>
                <a:spcPts val="0"/>
              </a:spcBef>
              <a:buNone/>
            </a:pPr>
            <a:r>
              <a:t/>
            </a:r>
            <a:endParaRPr/>
          </a:p>
          <a:p>
            <a:pPr>
              <a:spcBef>
                <a:spcPts val="0"/>
              </a:spcBef>
              <a:buNone/>
            </a:pPr>
            <a:r>
              <a:rPr lang="en"/>
              <a:t>jQuery</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y="0" x="0"/>
          <a:ext cy="0" cx="0"/>
          <a:chOff y="0" x="0"/>
          <a:chExt cy="0" cx="0"/>
        </a:xfrm>
      </p:grpSpPr>
      <p:sp>
        <p:nvSpPr>
          <p:cNvPr id="118" name="Shape 118"/>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Questions</a:t>
            </a:r>
          </a:p>
        </p:txBody>
      </p:sp>
      <p:sp>
        <p:nvSpPr>
          <p:cNvPr id="119" name="Shape 119"/>
          <p:cNvSpPr txBox="1"/>
          <p:nvPr>
            <p:ph idx="1" type="body"/>
          </p:nvPr>
        </p:nvSpPr>
        <p:spPr>
          <a:xfrm>
            <a:off y="1200150" x="457200"/>
            <a:ext cy="3725699" cx="8229600"/>
          </a:xfrm>
          <a:prstGeom prst="rect">
            <a:avLst/>
          </a:prstGeom>
        </p:spPr>
        <p:txBody>
          <a:bodyPr bIns="91425" rIns="91425" lIns="91425" tIns="91425" anchor="t" anchorCtr="0">
            <a:noAutofit/>
          </a:bodyPr>
          <a:lstStyle/>
          <a:p>
            <a:pPr>
              <a:spcBef>
                <a:spcPts val="0"/>
              </a:spcBef>
              <a:buNone/>
            </a:pPr>
            <a:r>
              <a:rPr lang="en"/>
              <a:t>If anyone has any questions, we will have some time at the end to talk about them.</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 name="Shape 30"/>
        <p:cNvGrpSpPr/>
        <p:nvPr/>
      </p:nvGrpSpPr>
      <p:grpSpPr>
        <a:xfrm>
          <a:off y="0" x="0"/>
          <a:ext cy="0" cx="0"/>
          <a:chOff y="0" x="0"/>
          <a:chExt cy="0" cx="0"/>
        </a:xfrm>
      </p:grpSpPr>
      <p:sp>
        <p:nvSpPr>
          <p:cNvPr id="31" name="Shape 31"/>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Review</a:t>
            </a:r>
          </a:p>
        </p:txBody>
      </p:sp>
      <p:sp>
        <p:nvSpPr>
          <p:cNvPr id="32" name="Shape 3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Syntax</a:t>
            </a:r>
          </a:p>
          <a:p>
            <a:pPr rtl="0">
              <a:spcBef>
                <a:spcPts val="0"/>
              </a:spcBef>
              <a:buNone/>
            </a:pPr>
            <a:r>
              <a:t/>
            </a:r>
            <a:endParaRPr/>
          </a:p>
          <a:p>
            <a:pPr rtl="0">
              <a:spcBef>
                <a:spcPts val="0"/>
              </a:spcBef>
              <a:buNone/>
            </a:pPr>
            <a:r>
              <a:rPr lang="en"/>
              <a:t>Property Vs Value</a:t>
            </a:r>
          </a:p>
          <a:p>
            <a:pPr rtl="0">
              <a:spcBef>
                <a:spcPts val="0"/>
              </a:spcBef>
              <a:buNone/>
            </a:pPr>
            <a:r>
              <a:t/>
            </a:r>
            <a:endParaRPr/>
          </a:p>
          <a:p>
            <a:pPr rtl="0">
              <a:spcBef>
                <a:spcPts val="0"/>
              </a:spcBef>
              <a:buNone/>
            </a:pPr>
            <a:r>
              <a:rPr lang="en"/>
              <a:t>:hover</a:t>
            </a:r>
          </a:p>
          <a:p>
            <a:pPr rtl="0">
              <a:spcBef>
                <a:spcPts val="0"/>
              </a:spcBef>
              <a:buNone/>
            </a:pPr>
            <a:r>
              <a:t/>
            </a:r>
            <a:endParaRPr/>
          </a:p>
          <a:p>
            <a:pPr rtl="0">
              <a:spcBef>
                <a:spcPts val="0"/>
              </a:spcBef>
              <a:buNone/>
            </a:pPr>
            <a:r>
              <a:rPr lang="en"/>
              <a:t>transition</a:t>
            </a:r>
          </a:p>
          <a:p>
            <a:pPr rtl="0">
              <a:spcBef>
                <a:spcPts val="0"/>
              </a:spcBef>
              <a:buNone/>
            </a:pPr>
            <a:r>
              <a:t/>
            </a:r>
            <a:endParaRPr/>
          </a:p>
          <a:p>
            <a:pPr rtl="0">
              <a:spcBef>
                <a:spcPts val="0"/>
              </a:spcBef>
              <a:buNone/>
            </a:pPr>
            <a:r>
              <a:rPr lang="en"/>
              <a:t>transforms</a:t>
            </a:r>
          </a:p>
          <a:p>
            <a:pPr rtl="0">
              <a:spcBef>
                <a:spcPts val="0"/>
              </a:spcBef>
              <a:buNone/>
            </a:pPr>
            <a:r>
              <a:t/>
            </a:r>
            <a:endParaRPr/>
          </a:p>
          <a:p>
            <a:pPr rtl="0">
              <a:spcBef>
                <a:spcPts val="0"/>
              </a:spcBef>
              <a:buNone/>
            </a:pPr>
            <a:r>
              <a:t/>
            </a:r>
            <a:endParaRPr/>
          </a:p>
          <a:p>
            <a:pPr>
              <a:spcBef>
                <a:spcPts val="0"/>
              </a:spcBef>
              <a:buNone/>
            </a:pPr>
            <a:r>
              <a:t/>
            </a:r>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 name="Shape 36"/>
        <p:cNvGrpSpPr/>
        <p:nvPr/>
      </p:nvGrpSpPr>
      <p:grpSpPr>
        <a:xfrm>
          <a:off y="0" x="0"/>
          <a:ext cy="0" cx="0"/>
          <a:chOff y="0" x="0"/>
          <a:chExt cy="0" cx="0"/>
        </a:xfrm>
      </p:grpSpPr>
      <p:sp>
        <p:nvSpPr>
          <p:cNvPr id="37" name="Shape 37"/>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Review: Syntax</a:t>
            </a:r>
          </a:p>
        </p:txBody>
      </p:sp>
      <p:sp>
        <p:nvSpPr>
          <p:cNvPr id="38" name="Shape 38"/>
          <p:cNvSpPr/>
          <p:nvPr/>
        </p:nvSpPr>
        <p:spPr>
          <a:xfrm>
            <a:off y="1169700" x="0"/>
            <a:ext cy="3973799" cx="9144000"/>
          </a:xfrm>
          <a:prstGeom prst="rect">
            <a:avLst/>
          </a:prstGeom>
          <a:solidFill>
            <a:srgbClr val="FFFFFF"/>
          </a:solidFill>
          <a:ln>
            <a:noFill/>
          </a:ln>
        </p:spPr>
        <p:txBody>
          <a:bodyPr bIns="91425" rIns="91425" lIns="91425" tIns="91425" anchor="ctr" anchorCtr="0">
            <a:noAutofit/>
          </a:bodyPr>
          <a:lstStyle/>
          <a:p>
            <a:pPr>
              <a:spcBef>
                <a:spcPts val="0"/>
              </a:spcBef>
              <a:buNone/>
            </a:pPr>
            <a:r>
              <a:t/>
            </a:r>
            <a:endParaRPr/>
          </a:p>
        </p:txBody>
      </p:sp>
      <p:sp>
        <p:nvSpPr>
          <p:cNvPr id="39" name="Shape 39"/>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solidFill>
                  <a:srgbClr val="351C75"/>
                </a:solidFill>
                <a:latin typeface="PT Mono"/>
                <a:ea typeface="PT Mono"/>
                <a:cs typeface="PT Mono"/>
                <a:sym typeface="PT Mono"/>
              </a:rPr>
              <a:t>div {</a:t>
            </a:r>
          </a:p>
          <a:p>
            <a:pPr rtl="0">
              <a:spcBef>
                <a:spcPts val="0"/>
              </a:spcBef>
              <a:buNone/>
            </a:pPr>
            <a:r>
              <a:rPr lang="en">
                <a:solidFill>
                  <a:srgbClr val="351C75"/>
                </a:solidFill>
                <a:latin typeface="PT Mono"/>
                <a:ea typeface="PT Mono"/>
                <a:cs typeface="PT Mono"/>
                <a:sym typeface="PT Mono"/>
              </a:rPr>
              <a:t>	width: 200px;</a:t>
            </a:r>
          </a:p>
          <a:p>
            <a:pPr rtl="0">
              <a:spcBef>
                <a:spcPts val="0"/>
              </a:spcBef>
              <a:buNone/>
            </a:pPr>
            <a:r>
              <a:rPr lang="en">
                <a:solidFill>
                  <a:srgbClr val="351C75"/>
                </a:solidFill>
                <a:latin typeface="PT Mono"/>
                <a:ea typeface="PT Mono"/>
                <a:cs typeface="PT Mono"/>
                <a:sym typeface="PT Mono"/>
              </a:rPr>
              <a:t>}</a:t>
            </a:r>
          </a:p>
          <a:p>
            <a:pPr rtl="0">
              <a:spcBef>
                <a:spcPts val="0"/>
              </a:spcBef>
              <a:buNone/>
            </a:pPr>
            <a:r>
              <a:rPr lang="en">
                <a:solidFill>
                  <a:srgbClr val="351C75"/>
                </a:solidFill>
                <a:latin typeface="PT Mono"/>
                <a:ea typeface="PT Mono"/>
                <a:cs typeface="PT Mono"/>
                <a:sym typeface="PT Mono"/>
              </a:rPr>
              <a:t>/* Starts with a selector, followed by a { which starts a declaration block followed by the declarations and the declaration block ends with a closing }. Each declaration ends with a ; to let the browser know you are done. */</a:t>
            </a:r>
          </a:p>
          <a:p>
            <a:pPr rtl="0">
              <a:spcBef>
                <a:spcPts val="0"/>
              </a:spcBef>
              <a:buNone/>
            </a:pPr>
            <a:r>
              <a:rPr lang="en">
                <a:solidFill>
                  <a:srgbClr val="351C75"/>
                </a:solidFill>
                <a:latin typeface="PT Mono"/>
                <a:ea typeface="PT Mono"/>
                <a:cs typeface="PT Mono"/>
                <a:sym typeface="PT Mono"/>
              </a:rPr>
              <a:t>.box {</a:t>
            </a:r>
          </a:p>
          <a:p>
            <a:pPr rtl="0">
              <a:spcBef>
                <a:spcPts val="0"/>
              </a:spcBef>
              <a:buNone/>
            </a:pPr>
            <a:r>
              <a:rPr lang="en">
                <a:solidFill>
                  <a:srgbClr val="351C75"/>
                </a:solidFill>
                <a:latin typeface="PT Mono"/>
                <a:ea typeface="PT Mono"/>
                <a:cs typeface="PT Mono"/>
                <a:sym typeface="PT Mono"/>
              </a:rPr>
              <a:t>	height: 500px;</a:t>
            </a:r>
          </a:p>
          <a:p>
            <a:pPr>
              <a:spcBef>
                <a:spcPts val="0"/>
              </a:spcBef>
              <a:buNone/>
            </a:pPr>
            <a:r>
              <a:rPr lang="en">
                <a:solidFill>
                  <a:srgbClr val="351C75"/>
                </a:solidFill>
                <a:latin typeface="PT Mono"/>
                <a:ea typeface="PT Mono"/>
                <a:cs typeface="PT Mono"/>
                <a:sym typeface="PT Mono"/>
              </a:rPr>
              <a:t>}</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 name="Shape 43"/>
        <p:cNvGrpSpPr/>
        <p:nvPr/>
      </p:nvGrpSpPr>
      <p:grpSpPr>
        <a:xfrm>
          <a:off y="0" x="0"/>
          <a:ext cy="0" cx="0"/>
          <a:chOff y="0" x="0"/>
          <a:chExt cy="0" cx="0"/>
        </a:xfrm>
      </p:grpSpPr>
      <p:sp>
        <p:nvSpPr>
          <p:cNvPr id="44" name="Shape 44"/>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Review: Property vs Value</a:t>
            </a:r>
          </a:p>
        </p:txBody>
      </p:sp>
      <p:sp>
        <p:nvSpPr>
          <p:cNvPr id="45" name="Shape 45"/>
          <p:cNvSpPr/>
          <p:nvPr/>
        </p:nvSpPr>
        <p:spPr>
          <a:xfrm>
            <a:off y="1169700" x="0"/>
            <a:ext cy="3973799" cx="9144000"/>
          </a:xfrm>
          <a:prstGeom prst="rect">
            <a:avLst/>
          </a:prstGeom>
          <a:solidFill>
            <a:srgbClr val="FFFFFF"/>
          </a:solidFill>
          <a:ln>
            <a:noFill/>
          </a:ln>
        </p:spPr>
        <p:txBody>
          <a:bodyPr bIns="91425" rIns="91425" lIns="91425" tIns="91425" anchor="ctr" anchorCtr="0">
            <a:noAutofit/>
          </a:bodyPr>
          <a:lstStyle/>
          <a:p>
            <a:pPr>
              <a:spcBef>
                <a:spcPts val="0"/>
              </a:spcBef>
              <a:buNone/>
            </a:pPr>
            <a:r>
              <a:t/>
            </a:r>
            <a:endParaRPr/>
          </a:p>
        </p:txBody>
      </p:sp>
      <p:sp>
        <p:nvSpPr>
          <p:cNvPr id="46" name="Shape 4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solidFill>
                  <a:srgbClr val="351C75"/>
                </a:solidFill>
                <a:latin typeface="PT Mono"/>
                <a:ea typeface="PT Mono"/>
                <a:cs typeface="PT Mono"/>
                <a:sym typeface="PT Mono"/>
              </a:rPr>
              <a:t>div {</a:t>
            </a:r>
          </a:p>
          <a:p>
            <a:pPr rtl="0">
              <a:spcBef>
                <a:spcPts val="0"/>
              </a:spcBef>
              <a:buNone/>
            </a:pPr>
            <a:r>
              <a:rPr lang="en">
                <a:solidFill>
                  <a:srgbClr val="351C75"/>
                </a:solidFill>
                <a:latin typeface="PT Mono"/>
                <a:ea typeface="PT Mono"/>
                <a:cs typeface="PT Mono"/>
                <a:sym typeface="PT Mono"/>
              </a:rPr>
              <a:t>	width: 200px;</a:t>
            </a:r>
          </a:p>
          <a:p>
            <a:pPr rtl="0">
              <a:spcBef>
                <a:spcPts val="0"/>
              </a:spcBef>
              <a:buNone/>
            </a:pPr>
            <a:r>
              <a:rPr lang="en">
                <a:solidFill>
                  <a:srgbClr val="351C75"/>
                </a:solidFill>
                <a:latin typeface="PT Mono"/>
                <a:ea typeface="PT Mono"/>
                <a:cs typeface="PT Mono"/>
                <a:sym typeface="PT Mono"/>
              </a:rPr>
              <a:t>}</a:t>
            </a:r>
          </a:p>
          <a:p>
            <a:pPr rtl="0">
              <a:spcBef>
                <a:spcPts val="0"/>
              </a:spcBef>
              <a:buNone/>
            </a:pPr>
            <a:r>
              <a:rPr lang="en">
                <a:solidFill>
                  <a:srgbClr val="351C75"/>
                </a:solidFill>
                <a:latin typeface="PT Mono"/>
                <a:ea typeface="PT Mono"/>
                <a:cs typeface="PT Mono"/>
                <a:sym typeface="PT Mono"/>
              </a:rPr>
              <a:t>/* width = property */</a:t>
            </a:r>
          </a:p>
          <a:p>
            <a:pPr rtl="0">
              <a:spcBef>
                <a:spcPts val="0"/>
              </a:spcBef>
              <a:buNone/>
            </a:pPr>
            <a:r>
              <a:rPr lang="en">
                <a:solidFill>
                  <a:srgbClr val="351C75"/>
                </a:solidFill>
                <a:latin typeface="PT Mono"/>
                <a:ea typeface="PT Mono"/>
                <a:cs typeface="PT Mono"/>
                <a:sym typeface="PT Mono"/>
              </a:rPr>
              <a:t>/* 200px = value */</a:t>
            </a:r>
          </a:p>
          <a:p>
            <a:pPr rtl="0">
              <a:spcBef>
                <a:spcPts val="0"/>
              </a:spcBef>
              <a:buNone/>
            </a:pPr>
            <a:r>
              <a:t/>
            </a:r>
            <a:endParaRPr>
              <a:solidFill>
                <a:srgbClr val="351C75"/>
              </a:solidFill>
              <a:latin typeface="PT Mono"/>
              <a:ea typeface="PT Mono"/>
              <a:cs typeface="PT Mono"/>
              <a:sym typeface="PT Mono"/>
            </a:endParaRPr>
          </a:p>
          <a:p>
            <a:pPr>
              <a:spcBef>
                <a:spcPts val="0"/>
              </a:spcBef>
              <a:buNone/>
            </a:pPr>
            <a:r>
              <a:rPr lang="en">
                <a:solidFill>
                  <a:srgbClr val="351C75"/>
                </a:solidFill>
                <a:latin typeface="PT Mono"/>
                <a:ea typeface="PT Mono"/>
                <a:cs typeface="PT Mono"/>
                <a:sym typeface="PT Mono"/>
              </a:rPr>
              <a:t>/* Understanding the terminology is important to communicating with others when working together as well as when learning further */</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 name="Shape 50"/>
        <p:cNvGrpSpPr/>
        <p:nvPr/>
      </p:nvGrpSpPr>
      <p:grpSpPr>
        <a:xfrm>
          <a:off y="0" x="0"/>
          <a:ext cy="0" cx="0"/>
          <a:chOff y="0" x="0"/>
          <a:chExt cy="0" cx="0"/>
        </a:xfrm>
      </p:grpSpPr>
      <p:sp>
        <p:nvSpPr>
          <p:cNvPr id="51" name="Shape 51"/>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Review: :hover pseudo class</a:t>
            </a:r>
          </a:p>
        </p:txBody>
      </p:sp>
      <p:sp>
        <p:nvSpPr>
          <p:cNvPr id="52" name="Shape 52"/>
          <p:cNvSpPr/>
          <p:nvPr/>
        </p:nvSpPr>
        <p:spPr>
          <a:xfrm>
            <a:off y="1169700" x="0"/>
            <a:ext cy="3973799" cx="9144000"/>
          </a:xfrm>
          <a:prstGeom prst="rect">
            <a:avLst/>
          </a:prstGeom>
          <a:solidFill>
            <a:srgbClr val="FFFFFF"/>
          </a:solidFill>
          <a:ln>
            <a:noFill/>
          </a:ln>
        </p:spPr>
        <p:txBody>
          <a:bodyPr bIns="91425" rIns="91425" lIns="91425" tIns="91425" anchor="ctr" anchorCtr="0">
            <a:noAutofit/>
          </a:bodyPr>
          <a:lstStyle/>
          <a:p>
            <a:pPr>
              <a:spcBef>
                <a:spcPts val="0"/>
              </a:spcBef>
              <a:buNone/>
            </a:pPr>
            <a:r>
              <a:t/>
            </a:r>
            <a:endParaRPr/>
          </a:p>
        </p:txBody>
      </p:sp>
      <p:sp>
        <p:nvSpPr>
          <p:cNvPr id="53" name="Shape 53"/>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solidFill>
                  <a:srgbClr val="351C75"/>
                </a:solidFill>
                <a:latin typeface="PT Mono"/>
                <a:ea typeface="PT Mono"/>
                <a:cs typeface="PT Mono"/>
                <a:sym typeface="PT Mono"/>
              </a:rPr>
              <a:t>.box {</a:t>
            </a:r>
          </a:p>
          <a:p>
            <a:pPr rtl="0">
              <a:spcBef>
                <a:spcPts val="0"/>
              </a:spcBef>
              <a:buNone/>
            </a:pPr>
            <a:r>
              <a:rPr lang="en">
                <a:solidFill>
                  <a:srgbClr val="351C75"/>
                </a:solidFill>
                <a:latin typeface="PT Mono"/>
                <a:ea typeface="PT Mono"/>
                <a:cs typeface="PT Mono"/>
                <a:sym typeface="PT Mono"/>
              </a:rPr>
              <a:t>	background-color: #4264FF;</a:t>
            </a:r>
          </a:p>
          <a:p>
            <a:pPr rtl="0">
              <a:spcBef>
                <a:spcPts val="0"/>
              </a:spcBef>
              <a:buNone/>
            </a:pPr>
            <a:r>
              <a:rPr lang="en">
                <a:solidFill>
                  <a:srgbClr val="351C75"/>
                </a:solidFill>
                <a:latin typeface="PT Mono"/>
                <a:ea typeface="PT Mono"/>
                <a:cs typeface="PT Mono"/>
                <a:sym typeface="PT Mono"/>
              </a:rPr>
              <a:t>}</a:t>
            </a:r>
          </a:p>
          <a:p>
            <a:pPr rtl="0">
              <a:spcBef>
                <a:spcPts val="0"/>
              </a:spcBef>
              <a:buNone/>
            </a:pPr>
            <a:r>
              <a:rPr lang="en">
                <a:solidFill>
                  <a:srgbClr val="351C75"/>
                </a:solidFill>
                <a:latin typeface="PT Mono"/>
                <a:ea typeface="PT Mono"/>
                <a:cs typeface="PT Mono"/>
                <a:sym typeface="PT Mono"/>
              </a:rPr>
              <a:t>/* The :hover pseudo class is applied to an element when you want something to happen after a user interacts with it. This is commonly used with the :focus pseudo class, as :focus is trigger from tabbing into an element */</a:t>
            </a:r>
          </a:p>
          <a:p>
            <a:pPr rtl="0">
              <a:spcBef>
                <a:spcPts val="0"/>
              </a:spcBef>
              <a:buNone/>
            </a:pPr>
            <a:r>
              <a:rPr lang="en">
                <a:solidFill>
                  <a:srgbClr val="351C75"/>
                </a:solidFill>
                <a:latin typeface="PT Mono"/>
                <a:ea typeface="PT Mono"/>
                <a:cs typeface="PT Mono"/>
                <a:sym typeface="PT Mono"/>
              </a:rPr>
              <a:t>.box:hover {</a:t>
            </a:r>
          </a:p>
          <a:p>
            <a:pPr rtl="0">
              <a:spcBef>
                <a:spcPts val="0"/>
              </a:spcBef>
              <a:buNone/>
            </a:pPr>
            <a:r>
              <a:rPr lang="en">
                <a:solidFill>
                  <a:srgbClr val="351C75"/>
                </a:solidFill>
                <a:latin typeface="PT Mono"/>
                <a:ea typeface="PT Mono"/>
                <a:cs typeface="PT Mono"/>
                <a:sym typeface="PT Mono"/>
              </a:rPr>
              <a:t>	background-color: #A20CE8;</a:t>
            </a:r>
          </a:p>
          <a:p>
            <a:pPr>
              <a:spcBef>
                <a:spcPts val="0"/>
              </a:spcBef>
              <a:buNone/>
            </a:pPr>
            <a:r>
              <a:rPr lang="en">
                <a:solidFill>
                  <a:srgbClr val="351C75"/>
                </a:solidFill>
                <a:latin typeface="PT Mono"/>
                <a:ea typeface="PT Mono"/>
                <a:cs typeface="PT Mono"/>
                <a:sym typeface="PT Mono"/>
              </a:rPr>
              <a:t>}</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y="0" x="0"/>
          <a:ext cy="0" cx="0"/>
          <a:chOff y="0" x="0"/>
          <a:chExt cy="0" cx="0"/>
        </a:xfrm>
      </p:grpSpPr>
      <p:sp>
        <p:nvSpPr>
          <p:cNvPr id="58" name="Shape 58"/>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Review: Transitions </a:t>
            </a:r>
          </a:p>
        </p:txBody>
      </p:sp>
      <p:sp>
        <p:nvSpPr>
          <p:cNvPr id="59" name="Shape 59"/>
          <p:cNvSpPr/>
          <p:nvPr/>
        </p:nvSpPr>
        <p:spPr>
          <a:xfrm>
            <a:off y="1169700" x="0"/>
            <a:ext cy="3973799" cx="9144000"/>
          </a:xfrm>
          <a:prstGeom prst="rect">
            <a:avLst/>
          </a:prstGeom>
          <a:solidFill>
            <a:srgbClr val="FFFFFF"/>
          </a:solidFill>
          <a:ln>
            <a:noFill/>
          </a:ln>
        </p:spPr>
        <p:txBody>
          <a:bodyPr bIns="91425" rIns="91425" lIns="91425" tIns="91425" anchor="ctr" anchorCtr="0">
            <a:noAutofit/>
          </a:bodyPr>
          <a:lstStyle/>
          <a:p>
            <a:pPr>
              <a:spcBef>
                <a:spcPts val="0"/>
              </a:spcBef>
              <a:buNone/>
            </a:pPr>
            <a:r>
              <a:t/>
            </a:r>
            <a:endParaRPr/>
          </a:p>
        </p:txBody>
      </p:sp>
      <p:sp>
        <p:nvSpPr>
          <p:cNvPr id="60" name="Shape 6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Clr>
                <a:schemeClr val="dk1"/>
              </a:buClr>
              <a:buSzPct val="61111"/>
              <a:buFont typeface="Arial"/>
              <a:buNone/>
            </a:pPr>
            <a:r>
              <a:rPr lang="en">
                <a:solidFill>
                  <a:srgbClr val="351C75"/>
                </a:solidFill>
                <a:latin typeface="PT Mono"/>
                <a:ea typeface="PT Mono"/>
                <a:cs typeface="PT Mono"/>
                <a:sym typeface="PT Mono"/>
              </a:rPr>
              <a:t>.box {</a:t>
            </a:r>
          </a:p>
          <a:p>
            <a:pPr rtl="0" lvl="0">
              <a:spcBef>
                <a:spcPts val="0"/>
              </a:spcBef>
              <a:buNone/>
            </a:pPr>
            <a:r>
              <a:rPr lang="en">
                <a:solidFill>
                  <a:srgbClr val="351C75"/>
                </a:solidFill>
                <a:latin typeface="PT Mono"/>
                <a:ea typeface="PT Mono"/>
                <a:cs typeface="PT Mono"/>
                <a:sym typeface="PT Mono"/>
              </a:rPr>
              <a:t>	background-color: #4264FF;</a:t>
            </a:r>
          </a:p>
          <a:p>
            <a:pPr rtl="0" lvl="0" indent="457200">
              <a:spcBef>
                <a:spcPts val="0"/>
              </a:spcBef>
              <a:buClr>
                <a:schemeClr val="dk1"/>
              </a:buClr>
              <a:buSzPct val="61111"/>
              <a:buFont typeface="Arial"/>
              <a:buNone/>
            </a:pPr>
            <a:r>
              <a:rPr lang="en">
                <a:solidFill>
                  <a:srgbClr val="351C75"/>
                </a:solidFill>
                <a:latin typeface="PT Mono"/>
                <a:ea typeface="PT Mono"/>
                <a:cs typeface="PT Mono"/>
                <a:sym typeface="PT Mono"/>
              </a:rPr>
              <a:t>transition: all 0.5s ease;</a:t>
            </a:r>
          </a:p>
          <a:p>
            <a:pPr rtl="0" lvl="0">
              <a:spcBef>
                <a:spcPts val="0"/>
              </a:spcBef>
              <a:buClr>
                <a:schemeClr val="dk1"/>
              </a:buClr>
              <a:buSzPct val="61111"/>
              <a:buFont typeface="Arial"/>
              <a:buNone/>
            </a:pPr>
            <a:r>
              <a:rPr lang="en">
                <a:solidFill>
                  <a:srgbClr val="351C75"/>
                </a:solidFill>
                <a:latin typeface="PT Mono"/>
                <a:ea typeface="PT Mono"/>
                <a:cs typeface="PT Mono"/>
                <a:sym typeface="PT Mono"/>
              </a:rPr>
              <a:t>}</a:t>
            </a:r>
          </a:p>
          <a:p>
            <a:pPr rtl="0" lvl="0">
              <a:spcBef>
                <a:spcPts val="0"/>
              </a:spcBef>
              <a:buNone/>
            </a:pPr>
            <a:r>
              <a:rPr lang="en">
                <a:solidFill>
                  <a:srgbClr val="351C75"/>
                </a:solidFill>
                <a:latin typeface="PT Mono"/>
                <a:ea typeface="PT Mono"/>
                <a:cs typeface="PT Mono"/>
                <a:sym typeface="PT Mono"/>
              </a:rPr>
              <a:t>/* transition is used to transition between two states, transitions have 3 arguments and a 4th options one */</a:t>
            </a:r>
          </a:p>
          <a:p>
            <a:pPr rtl="0" lvl="0">
              <a:spcBef>
                <a:spcPts val="0"/>
              </a:spcBef>
              <a:buNone/>
            </a:pPr>
            <a:r>
              <a:rPr lang="en">
                <a:solidFill>
                  <a:srgbClr val="351C75"/>
                </a:solidFill>
                <a:latin typeface="PT Mono"/>
                <a:ea typeface="PT Mono"/>
                <a:cs typeface="PT Mono"/>
                <a:sym typeface="PT Mono"/>
              </a:rPr>
              <a:t>	/* property duration timing-function delay */</a:t>
            </a:r>
          </a:p>
          <a:p>
            <a:pPr rtl="0" lvl="0">
              <a:spcBef>
                <a:spcPts val="0"/>
              </a:spcBef>
              <a:buClr>
                <a:schemeClr val="dk1"/>
              </a:buClr>
              <a:buSzPct val="61111"/>
              <a:buFont typeface="Arial"/>
              <a:buNone/>
            </a:pPr>
            <a:r>
              <a:rPr lang="en">
                <a:solidFill>
                  <a:srgbClr val="351C75"/>
                </a:solidFill>
                <a:latin typeface="PT Mono"/>
                <a:ea typeface="PT Mono"/>
                <a:cs typeface="PT Mono"/>
                <a:sym typeface="PT Mono"/>
              </a:rPr>
              <a:t>transition: all 0.5s ease 3s</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y="0" x="0"/>
          <a:ext cy="0" cx="0"/>
          <a:chOff y="0" x="0"/>
          <a:chExt cy="0" cx="0"/>
        </a:xfrm>
      </p:grpSpPr>
      <p:sp>
        <p:nvSpPr>
          <p:cNvPr id="65" name="Shape 65"/>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Review: Transform basics </a:t>
            </a:r>
          </a:p>
        </p:txBody>
      </p:sp>
      <p:sp>
        <p:nvSpPr>
          <p:cNvPr id="66" name="Shape 66"/>
          <p:cNvSpPr/>
          <p:nvPr/>
        </p:nvSpPr>
        <p:spPr>
          <a:xfrm>
            <a:off y="1169700" x="0"/>
            <a:ext cy="3973799" cx="9144000"/>
          </a:xfrm>
          <a:prstGeom prst="rect">
            <a:avLst/>
          </a:prstGeom>
          <a:solidFill>
            <a:srgbClr val="FFFFFF"/>
          </a:solidFill>
          <a:ln>
            <a:noFill/>
          </a:ln>
        </p:spPr>
        <p:txBody>
          <a:bodyPr bIns="91425" rIns="91425" lIns="91425" tIns="91425" anchor="ctr" anchorCtr="0">
            <a:noAutofit/>
          </a:bodyPr>
          <a:lstStyle/>
          <a:p>
            <a:pPr>
              <a:spcBef>
                <a:spcPts val="0"/>
              </a:spcBef>
              <a:buNone/>
            </a:pPr>
            <a:r>
              <a:rPr lang="en"/>
              <a:t>   </a:t>
            </a:r>
          </a:p>
        </p:txBody>
      </p:sp>
      <p:sp>
        <p:nvSpPr>
          <p:cNvPr id="67" name="Shape 67"/>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solidFill>
                  <a:srgbClr val="351C75"/>
                </a:solidFill>
                <a:latin typeface="PT Mono"/>
                <a:ea typeface="PT Mono"/>
                <a:cs typeface="PT Mono"/>
                <a:sym typeface="PT Mono"/>
              </a:rPr>
              <a:t>.box {</a:t>
            </a:r>
          </a:p>
          <a:p>
            <a:pPr rtl="0">
              <a:spcBef>
                <a:spcPts val="0"/>
              </a:spcBef>
              <a:buNone/>
            </a:pPr>
            <a:r>
              <a:rPr lang="en">
                <a:solidFill>
                  <a:srgbClr val="351C75"/>
                </a:solidFill>
                <a:latin typeface="PT Mono"/>
                <a:ea typeface="PT Mono"/>
                <a:cs typeface="PT Mono"/>
                <a:sym typeface="PT Mono"/>
              </a:rPr>
              <a:t>	transform: rotate(45deg);</a:t>
            </a:r>
          </a:p>
          <a:p>
            <a:pPr rtl="0">
              <a:spcBef>
                <a:spcPts val="0"/>
              </a:spcBef>
              <a:buNone/>
            </a:pPr>
            <a:r>
              <a:rPr lang="en">
                <a:solidFill>
                  <a:srgbClr val="351C75"/>
                </a:solidFill>
                <a:latin typeface="PT Mono"/>
                <a:ea typeface="PT Mono"/>
                <a:cs typeface="PT Mono"/>
                <a:sym typeface="PT Mono"/>
              </a:rPr>
              <a:t>}</a:t>
            </a:r>
          </a:p>
          <a:p>
            <a:pPr rtl="0">
              <a:spcBef>
                <a:spcPts val="0"/>
              </a:spcBef>
              <a:buNone/>
            </a:pPr>
            <a:r>
              <a:rPr lang="en">
                <a:solidFill>
                  <a:srgbClr val="351C75"/>
                </a:solidFill>
                <a:latin typeface="PT Mono"/>
                <a:ea typeface="PT Mono"/>
                <a:cs typeface="PT Mono"/>
                <a:sym typeface="PT Mono"/>
              </a:rPr>
              <a:t>.box:hover {</a:t>
            </a:r>
          </a:p>
          <a:p>
            <a:pPr rtl="0">
              <a:spcBef>
                <a:spcPts val="0"/>
              </a:spcBef>
              <a:buNone/>
            </a:pPr>
            <a:r>
              <a:rPr lang="en">
                <a:solidFill>
                  <a:srgbClr val="351C75"/>
                </a:solidFill>
                <a:latin typeface="PT Mono"/>
                <a:ea typeface="PT Mono"/>
                <a:cs typeface="PT Mono"/>
                <a:sym typeface="PT Mono"/>
              </a:rPr>
              <a:t>	transform: rotate(90deg);</a:t>
            </a:r>
          </a:p>
          <a:p>
            <a:pPr rtl="0">
              <a:spcBef>
                <a:spcPts val="0"/>
              </a:spcBef>
              <a:buNone/>
            </a:pPr>
            <a:r>
              <a:rPr lang="en">
                <a:solidFill>
                  <a:srgbClr val="351C75"/>
                </a:solidFill>
                <a:latin typeface="PT Mono"/>
                <a:ea typeface="PT Mono"/>
                <a:cs typeface="PT Mono"/>
                <a:sym typeface="PT Mono"/>
              </a:rPr>
              <a:t>}</a:t>
            </a:r>
          </a:p>
          <a:p>
            <a:pPr rtl="0">
              <a:spcBef>
                <a:spcPts val="0"/>
              </a:spcBef>
              <a:buNone/>
            </a:pPr>
            <a:r>
              <a:rPr lang="en">
                <a:solidFill>
                  <a:srgbClr val="351C75"/>
                </a:solidFill>
                <a:latin typeface="PT Mono"/>
                <a:ea typeface="PT Mono"/>
                <a:cs typeface="PT Mono"/>
                <a:sym typeface="PT Mono"/>
              </a:rPr>
              <a:t>.box-large {</a:t>
            </a:r>
          </a:p>
          <a:p>
            <a:pPr rtl="0">
              <a:spcBef>
                <a:spcPts val="0"/>
              </a:spcBef>
              <a:buNone/>
            </a:pPr>
            <a:r>
              <a:rPr lang="en">
                <a:solidFill>
                  <a:srgbClr val="351C75"/>
                </a:solidFill>
                <a:latin typeface="PT Mono"/>
                <a:ea typeface="PT Mono"/>
                <a:cs typeface="PT Mono"/>
                <a:sym typeface="PT Mono"/>
              </a:rPr>
              <a:t>	transform: rotate(45deg);</a:t>
            </a:r>
          </a:p>
          <a:p>
            <a:pPr rtl="0">
              <a:spcBef>
                <a:spcPts val="0"/>
              </a:spcBef>
              <a:buNone/>
            </a:pPr>
            <a:r>
              <a:rPr lang="en">
                <a:solidFill>
                  <a:srgbClr val="351C75"/>
                </a:solidFill>
                <a:latin typeface="PT Mono"/>
                <a:ea typeface="PT Mono"/>
                <a:cs typeface="PT Mono"/>
                <a:sym typeface="PT Mono"/>
              </a:rPr>
              <a:t>	transition: all 0.5s ease;</a:t>
            </a:r>
          </a:p>
          <a:p>
            <a:pPr>
              <a:spcBef>
                <a:spcPts val="0"/>
              </a:spcBef>
              <a:buNone/>
            </a:pPr>
            <a:r>
              <a:rPr lang="en">
                <a:solidFill>
                  <a:srgbClr val="351C75"/>
                </a:solidFill>
                <a:latin typeface="PT Mono"/>
                <a:ea typeface="PT Mono"/>
                <a:cs typeface="PT Mono"/>
                <a:sym typeface="PT Mono"/>
              </a:rPr>
              <a:t>}</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y="0" x="0"/>
          <a:ext cy="0" cx="0"/>
          <a:chOff y="0" x="0"/>
          <a:chExt cy="0" cx="0"/>
        </a:xfrm>
      </p:grpSpPr>
      <p:sp>
        <p:nvSpPr>
          <p:cNvPr id="72" name="Shape 72"/>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Transform functions</a:t>
            </a:r>
          </a:p>
        </p:txBody>
      </p:sp>
      <p:sp>
        <p:nvSpPr>
          <p:cNvPr id="73" name="Shape 73"/>
          <p:cNvSpPr/>
          <p:nvPr/>
        </p:nvSpPr>
        <p:spPr>
          <a:xfrm>
            <a:off y="1169700" x="0"/>
            <a:ext cy="3973799" cx="9144000"/>
          </a:xfrm>
          <a:prstGeom prst="rect">
            <a:avLst/>
          </a:prstGeom>
          <a:solidFill>
            <a:srgbClr val="FFFFFF"/>
          </a:solidFill>
          <a:ln>
            <a:noFill/>
          </a:ln>
        </p:spPr>
        <p:txBody>
          <a:bodyPr bIns="91425" rIns="91425" lIns="91425" tIns="91425" anchor="ctr" anchorCtr="0">
            <a:noAutofit/>
          </a:bodyPr>
          <a:lstStyle/>
          <a:p>
            <a:pPr>
              <a:spcBef>
                <a:spcPts val="0"/>
              </a:spcBef>
              <a:buNone/>
            </a:pPr>
            <a:r>
              <a:t/>
            </a:r>
            <a:endParaRPr/>
          </a:p>
        </p:txBody>
      </p:sp>
      <p:sp>
        <p:nvSpPr>
          <p:cNvPr id="74" name="Shape 7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solidFill>
                  <a:srgbClr val="351C75"/>
                </a:solidFill>
                <a:latin typeface="PT Mono"/>
                <a:ea typeface="PT Mono"/>
                <a:cs typeface="PT Mono"/>
                <a:sym typeface="PT Mono"/>
              </a:rPr>
              <a:t>scale();            </a:t>
            </a:r>
          </a:p>
          <a:p>
            <a:pPr rtl="0">
              <a:spcBef>
                <a:spcPts val="0"/>
              </a:spcBef>
              <a:buNone/>
            </a:pPr>
            <a:r>
              <a:rPr lang="en">
                <a:solidFill>
                  <a:srgbClr val="351C75"/>
                </a:solidFill>
                <a:latin typeface="PT Mono"/>
                <a:ea typeface="PT Mono"/>
                <a:cs typeface="PT Mono"/>
                <a:sym typeface="PT Mono"/>
              </a:rPr>
              <a:t>scaleX();</a:t>
            </a:r>
          </a:p>
          <a:p>
            <a:pPr rtl="0">
              <a:spcBef>
                <a:spcPts val="0"/>
              </a:spcBef>
              <a:buNone/>
            </a:pPr>
            <a:r>
              <a:rPr lang="en">
                <a:solidFill>
                  <a:srgbClr val="351C75"/>
                </a:solidFill>
                <a:latin typeface="PT Mono"/>
                <a:ea typeface="PT Mono"/>
                <a:cs typeface="PT Mono"/>
                <a:sym typeface="PT Mono"/>
              </a:rPr>
              <a:t>scaleY();</a:t>
            </a:r>
          </a:p>
          <a:p>
            <a:pPr rtl="0">
              <a:spcBef>
                <a:spcPts val="0"/>
              </a:spcBef>
              <a:buNone/>
            </a:pPr>
            <a:r>
              <a:rPr lang="en">
                <a:solidFill>
                  <a:srgbClr val="351C75"/>
                </a:solidFill>
                <a:latin typeface="PT Mono"/>
                <a:ea typeface="PT Mono"/>
                <a:cs typeface="PT Mono"/>
                <a:sym typeface="PT Mono"/>
              </a:rPr>
              <a:t>rotate();</a:t>
            </a:r>
          </a:p>
          <a:p>
            <a:pPr rtl="0">
              <a:spcBef>
                <a:spcPts val="0"/>
              </a:spcBef>
              <a:buNone/>
            </a:pPr>
            <a:r>
              <a:rPr lang="en">
                <a:solidFill>
                  <a:srgbClr val="351C75"/>
                </a:solidFill>
                <a:latin typeface="PT Mono"/>
                <a:ea typeface="PT Mono"/>
                <a:cs typeface="PT Mono"/>
                <a:sym typeface="PT Mono"/>
              </a:rPr>
              <a:t>translate();</a:t>
            </a:r>
          </a:p>
          <a:p>
            <a:pPr rtl="0">
              <a:spcBef>
                <a:spcPts val="0"/>
              </a:spcBef>
              <a:buNone/>
            </a:pPr>
            <a:r>
              <a:rPr lang="en">
                <a:solidFill>
                  <a:srgbClr val="351C75"/>
                </a:solidFill>
                <a:latin typeface="PT Mono"/>
                <a:ea typeface="PT Mono"/>
                <a:cs typeface="PT Mono"/>
                <a:sym typeface="PT Mono"/>
              </a:rPr>
              <a:t>translateX();</a:t>
            </a:r>
          </a:p>
          <a:p>
            <a:pPr rtl="0">
              <a:spcBef>
                <a:spcPts val="0"/>
              </a:spcBef>
              <a:buNone/>
            </a:pPr>
            <a:r>
              <a:rPr lang="en">
                <a:solidFill>
                  <a:srgbClr val="351C75"/>
                </a:solidFill>
                <a:latin typeface="PT Mono"/>
                <a:ea typeface="PT Mono"/>
                <a:cs typeface="PT Mono"/>
                <a:sym typeface="PT Mono"/>
              </a:rPr>
              <a:t>translateY();</a:t>
            </a:r>
          </a:p>
          <a:p>
            <a:pPr rtl="0">
              <a:spcBef>
                <a:spcPts val="0"/>
              </a:spcBef>
              <a:buNone/>
            </a:pPr>
            <a:r>
              <a:rPr lang="en">
                <a:solidFill>
                  <a:srgbClr val="351C75"/>
                </a:solidFill>
                <a:latin typeface="PT Mono"/>
                <a:ea typeface="PT Mono"/>
                <a:cs typeface="PT Mono"/>
                <a:sym typeface="PT Mono"/>
              </a:rPr>
              <a:t>skew();</a:t>
            </a:r>
          </a:p>
          <a:p>
            <a:pPr rtl="0">
              <a:spcBef>
                <a:spcPts val="0"/>
              </a:spcBef>
              <a:buNone/>
            </a:pPr>
            <a:r>
              <a:rPr lang="en">
                <a:solidFill>
                  <a:srgbClr val="351C75"/>
                </a:solidFill>
                <a:latin typeface="PT Mono"/>
                <a:ea typeface="PT Mono"/>
                <a:cs typeface="PT Mono"/>
                <a:sym typeface="PT Mono"/>
              </a:rPr>
              <a:t>skewX()</a:t>
            </a:r>
          </a:p>
          <a:p>
            <a:pPr>
              <a:spcBef>
                <a:spcPts val="0"/>
              </a:spcBef>
              <a:buNone/>
            </a:pPr>
            <a:r>
              <a:rPr lang="en">
                <a:solidFill>
                  <a:srgbClr val="351C75"/>
                </a:solidFill>
                <a:latin typeface="PT Mono"/>
                <a:ea typeface="PT Mono"/>
                <a:cs typeface="PT Mono"/>
                <a:sym typeface="PT Mono"/>
              </a:rPr>
              <a:t>skewY();</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y="0" x="0"/>
          <a:ext cy="0" cx="0"/>
          <a:chOff y="0" x="0"/>
          <a:chExt cy="0" cx="0"/>
        </a:xfrm>
      </p:grpSpPr>
      <p:sp>
        <p:nvSpPr>
          <p:cNvPr id="79" name="Shape 79"/>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Transform-origin</a:t>
            </a:r>
          </a:p>
        </p:txBody>
      </p:sp>
      <p:sp>
        <p:nvSpPr>
          <p:cNvPr id="80" name="Shape 80"/>
          <p:cNvSpPr/>
          <p:nvPr/>
        </p:nvSpPr>
        <p:spPr>
          <a:xfrm>
            <a:off y="2277050" x="-47625"/>
            <a:ext cy="2866500" cx="9191699"/>
          </a:xfrm>
          <a:prstGeom prst="rect">
            <a:avLst/>
          </a:prstGeom>
          <a:solidFill>
            <a:srgbClr val="FFFFFF"/>
          </a:solidFill>
          <a:ln>
            <a:noFill/>
          </a:ln>
        </p:spPr>
        <p:txBody>
          <a:bodyPr bIns="91425" rIns="91425" lIns="91425" tIns="91425" anchor="ctr" anchorCtr="0">
            <a:noAutofit/>
          </a:bodyPr>
          <a:lstStyle/>
          <a:p>
            <a:pPr>
              <a:spcBef>
                <a:spcPts val="0"/>
              </a:spcBef>
              <a:buNone/>
            </a:pPr>
            <a:r>
              <a:t/>
            </a:r>
            <a:endParaRPr/>
          </a:p>
        </p:txBody>
      </p:sp>
      <p:sp>
        <p:nvSpPr>
          <p:cNvPr id="81" name="Shape 81"/>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There is another property we can apply to our elements as we transform them. This is the </a:t>
            </a:r>
            <a:r>
              <a:rPr lang="en">
                <a:solidFill>
                  <a:srgbClr val="351C75"/>
                </a:solidFill>
                <a:latin typeface="PT Mono"/>
                <a:ea typeface="PT Mono"/>
                <a:cs typeface="PT Mono"/>
                <a:sym typeface="PT Mono"/>
              </a:rPr>
              <a:t>transform-origin</a:t>
            </a:r>
            <a:r>
              <a:rPr lang="en"/>
              <a:t> property. This lets us specify where we want our transform from. By default the origin will be in the center of the element.</a:t>
            </a:r>
          </a:p>
          <a:p>
            <a:pPr rtl="0">
              <a:spcBef>
                <a:spcPts val="0"/>
              </a:spcBef>
              <a:buNone/>
            </a:pPr>
            <a:r>
              <a:rPr lang="en"/>
              <a:t>.</a:t>
            </a:r>
          </a:p>
          <a:p>
            <a:pPr rtl="0">
              <a:spcBef>
                <a:spcPts val="0"/>
              </a:spcBef>
              <a:buNone/>
            </a:pPr>
            <a:r>
              <a:rPr lang="en">
                <a:solidFill>
                  <a:srgbClr val="351C75"/>
                </a:solidFill>
                <a:latin typeface="PT Mono"/>
                <a:ea typeface="PT Mono"/>
                <a:cs typeface="PT Mono"/>
                <a:sym typeface="PT Mono"/>
              </a:rPr>
              <a:t>.box {</a:t>
            </a:r>
          </a:p>
          <a:p>
            <a:pPr rtl="0">
              <a:spcBef>
                <a:spcPts val="0"/>
              </a:spcBef>
              <a:buNone/>
            </a:pPr>
            <a:r>
              <a:rPr lang="en">
                <a:solidFill>
                  <a:srgbClr val="351C75"/>
                </a:solidFill>
                <a:latin typeface="PT Mono"/>
                <a:ea typeface="PT Mono"/>
                <a:cs typeface="PT Mono"/>
                <a:sym typeface="PT Mono"/>
              </a:rPr>
              <a:t>	transform: rotate(45deg);</a:t>
            </a:r>
          </a:p>
          <a:p>
            <a:pPr rtl="0">
              <a:spcBef>
                <a:spcPts val="0"/>
              </a:spcBef>
              <a:buNone/>
            </a:pPr>
            <a:r>
              <a:rPr lang="en">
                <a:solidFill>
                  <a:srgbClr val="351C75"/>
                </a:solidFill>
                <a:latin typeface="PT Mono"/>
                <a:ea typeface="PT Mono"/>
                <a:cs typeface="PT Mono"/>
                <a:sym typeface="PT Mono"/>
              </a:rPr>
              <a:t>	transform-origin: bottom right;</a:t>
            </a:r>
          </a:p>
          <a:p>
            <a:pPr rtl="0">
              <a:spcBef>
                <a:spcPts val="0"/>
              </a:spcBef>
              <a:buNone/>
            </a:pPr>
            <a:r>
              <a:rPr lang="en">
                <a:solidFill>
                  <a:srgbClr val="351C75"/>
                </a:solidFill>
                <a:latin typeface="PT Mono"/>
                <a:ea typeface="PT Mono"/>
                <a:cs typeface="PT Mono"/>
                <a:sym typeface="PT Mono"/>
              </a:rPr>
              <a:t>}</a:t>
            </a:r>
          </a:p>
          <a:p>
            <a:pPr rtl="0">
              <a:spcBef>
                <a:spcPts val="0"/>
              </a:spcBef>
              <a:buNone/>
            </a:pPr>
            <a:r>
              <a:rPr lang="en">
                <a:solidFill>
                  <a:srgbClr val="351C75"/>
                </a:solidFill>
              </a:rPr>
              <a:t>/* example </a:t>
            </a:r>
            <a:r>
              <a:rPr u="sng" lang="en">
                <a:solidFill>
                  <a:srgbClr val="351C75"/>
                </a:solidFill>
                <a:hlinkClick r:id="rId3"/>
              </a:rPr>
              <a:t>http://jsbin.com/vacisu/1/</a:t>
            </a:r>
            <a:r>
              <a:rPr lang="en">
                <a:solidFill>
                  <a:srgbClr val="351C75"/>
                </a:solidFill>
              </a:rPr>
              <a:t>  */</a:t>
            </a:r>
          </a:p>
          <a:p>
            <a:pPr rtl="0">
              <a:spcBef>
                <a:spcPts val="0"/>
              </a:spcBef>
              <a:buNone/>
            </a:pPr>
            <a:r>
              <a:t/>
            </a:r>
            <a:endParaRPr/>
          </a:p>
          <a:p>
            <a:pPr rtl="0">
              <a:spcBef>
                <a:spcPts val="0"/>
              </a:spcBef>
              <a:buNone/>
            </a:pPr>
            <a:r>
              <a:t/>
            </a:r>
            <a:endParaRPr/>
          </a:p>
          <a:p>
            <a:pPr>
              <a:spcBef>
                <a:spcPts val="0"/>
              </a:spcBef>
              <a:buNone/>
            </a:pPr>
            <a:r>
              <a:t/>
            </a:r>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