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1" name="Shape 121"/>
        <p:cNvGrpSpPr/>
        <p:nvPr/>
      </p:nvGrpSpPr>
      <p:grpSpPr>
        <a:xfrm>
          <a:off y="0" x="0"/>
          <a:ext cy="0" cx="0"/>
          <a:chOff y="0" x="0"/>
          <a:chExt cy="0" cx="0"/>
        </a:xfrm>
      </p:grpSpPr>
      <p:sp>
        <p:nvSpPr>
          <p:cNvPr id="122" name="Shape 12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3" name="Shape 12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 name="Shape 40"/>
        <p:cNvGrpSpPr/>
        <p:nvPr/>
      </p:nvGrpSpPr>
      <p:grpSpPr>
        <a:xfrm>
          <a:off y="0" x="0"/>
          <a:ext cy="0" cx="0"/>
          <a:chOff y="0" x="0"/>
          <a:chExt cy="0" cx="0"/>
        </a:xfrm>
      </p:grpSpPr>
      <p:sp>
        <p:nvSpPr>
          <p:cNvPr id="41" name="Shape 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2" name="Shape 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 name="Shape 46"/>
        <p:cNvGrpSpPr/>
        <p:nvPr/>
      </p:nvGrpSpPr>
      <p:grpSpPr>
        <a:xfrm>
          <a:off y="0" x="0"/>
          <a:ext cy="0" cx="0"/>
          <a:chOff y="0" x="0"/>
          <a:chExt cy="0" cx="0"/>
        </a:xfrm>
      </p:grpSpPr>
      <p:sp>
        <p:nvSpPr>
          <p:cNvPr id="47" name="Shape 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8" name="Shape 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 name="Shape 52"/>
        <p:cNvGrpSpPr/>
        <p:nvPr/>
      </p:nvGrpSpPr>
      <p:grpSpPr>
        <a:xfrm>
          <a:off y="0" x="0"/>
          <a:ext cy="0" cx="0"/>
          <a:chOff y="0" x="0"/>
          <a:chExt cy="0" cx="0"/>
        </a:xfrm>
      </p:grpSpPr>
      <p:sp>
        <p:nvSpPr>
          <p:cNvPr id="53" name="Shape 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 name="Shape 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 name="Shape 58"/>
        <p:cNvGrpSpPr/>
        <p:nvPr/>
      </p:nvGrpSpPr>
      <p:grpSpPr>
        <a:xfrm>
          <a:off y="0" x="0"/>
          <a:ext cy="0" cx="0"/>
          <a:chOff y="0" x="0"/>
          <a:chExt cy="0" cx="0"/>
        </a:xfrm>
      </p:grpSpPr>
      <p:sp>
        <p:nvSpPr>
          <p:cNvPr id="59" name="Shape 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 name="Shape 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 name="Shape 64"/>
        <p:cNvGrpSpPr/>
        <p:nvPr/>
      </p:nvGrpSpPr>
      <p:grpSpPr>
        <a:xfrm>
          <a:off y="0" x="0"/>
          <a:ext cy="0" cx="0"/>
          <a:chOff y="0" x="0"/>
          <a:chExt cy="0" cx="0"/>
        </a:xfrm>
      </p:grpSpPr>
      <p:sp>
        <p:nvSpPr>
          <p:cNvPr id="65" name="Shape 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 name="Shape 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sz="1800">
                <a:solidFill>
                  <a:srgbClr val="FFFFFF"/>
                </a:solidFil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64D79"/>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https://developer.mozilla.org/en-US/docs/Web/CSS/animation" Type="http://schemas.openxmlformats.org/officeDocument/2006/relationships/hyperlink" TargetMode="External" Id="rId4"/><Relationship Target="http://jsbin.com/xuwuj/3/" Type="http://schemas.openxmlformats.org/officeDocument/2006/relationships/hyperlink" TargetMode="External"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http://caniuse.com/#feat=css-animation" Type="http://schemas.openxmlformats.org/officeDocument/2006/relationships/hyperlink" TargetMode="External"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http://rachelnabors.com/" Type="http://schemas.openxmlformats.org/officeDocument/2006/relationships/hyperlink" TargetMode="External"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https://docs.google.com/document/d/1xJ-kdKNsM9r36lJkX7BIJ_zy7se4XB1DEen3adNJrWs/edit?usp=sharing" Type="http://schemas.openxmlformats.org/officeDocument/2006/relationships/hyperlink" TargetMode="External"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https://developer.mozilla.org/en-US/docs/Web/CSS/transform-origin"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681148" x="685800"/>
            <a:ext cy="886500" cx="7772400"/>
          </a:xfrm>
          <a:prstGeom prst="rect">
            <a:avLst/>
          </a:prstGeom>
        </p:spPr>
        <p:txBody>
          <a:bodyPr bIns="91425" rIns="91425" lIns="91425" tIns="91425" anchor="b" anchorCtr="0">
            <a:noAutofit/>
          </a:bodyPr>
          <a:lstStyle/>
          <a:p>
            <a:pPr algn="l">
              <a:spcBef>
                <a:spcPts val="0"/>
              </a:spcBef>
              <a:buNone/>
            </a:pPr>
            <a:r>
              <a:rPr lang="en">
                <a:latin typeface="Oswald"/>
                <a:ea typeface="Oswald"/>
                <a:cs typeface="Oswald"/>
                <a:sym typeface="Oswald"/>
              </a:rPr>
              <a:t>CSS Animations</a:t>
            </a:r>
          </a:p>
        </p:txBody>
      </p:sp>
      <p:sp>
        <p:nvSpPr>
          <p:cNvPr id="24" name="Shape 24"/>
          <p:cNvSpPr txBox="1"/>
          <p:nvPr>
            <p:ph idx="1" type="subTitle"/>
          </p:nvPr>
        </p:nvSpPr>
        <p:spPr>
          <a:xfrm>
            <a:off y="4015503" x="685800"/>
            <a:ext cy="784799" cx="7772400"/>
          </a:xfrm>
          <a:prstGeom prst="rect">
            <a:avLst/>
          </a:prstGeom>
        </p:spPr>
        <p:txBody>
          <a:bodyPr bIns="91425" rIns="91425" lIns="91425" tIns="91425" anchor="t" anchorCtr="0">
            <a:noAutofit/>
          </a:bodyPr>
          <a:lstStyle/>
          <a:p>
            <a:pPr algn="l" rtl="0">
              <a:spcBef>
                <a:spcPts val="0"/>
              </a:spcBef>
              <a:buNone/>
            </a:pPr>
            <a:r>
              <a:rPr sz="1100" lang="en">
                <a:solidFill>
                  <a:schemeClr val="lt1"/>
                </a:solidFill>
              </a:rPr>
              <a:t>Ryan Christiani</a:t>
            </a:r>
          </a:p>
          <a:p>
            <a:pPr algn="l" rtl="0">
              <a:spcBef>
                <a:spcPts val="0"/>
              </a:spcBef>
              <a:buNone/>
            </a:pPr>
            <a:r>
              <a:rPr sz="1100" lang="en">
                <a:solidFill>
                  <a:schemeClr val="lt1"/>
                </a:solidFill>
              </a:rPr>
              <a:t>Week 5</a:t>
            </a:r>
          </a:p>
          <a:p>
            <a:pPr algn="l">
              <a:spcBef>
                <a:spcPts val="0"/>
              </a:spcBef>
              <a:buNone/>
            </a:pPr>
            <a:r>
              <a:t/>
            </a:r>
            <a:endParaRPr sz="1200"/>
          </a:p>
        </p:txBody>
      </p:sp>
      <p:sp>
        <p:nvSpPr>
          <p:cNvPr id="25" name="Shape 25"/>
          <p:cNvSpPr txBox="1"/>
          <p:nvPr/>
        </p:nvSpPr>
        <p:spPr>
          <a:xfrm>
            <a:off y="402025" x="685800"/>
            <a:ext cy="324599" cx="7852199"/>
          </a:xfrm>
          <a:prstGeom prst="rect">
            <a:avLst/>
          </a:prstGeom>
          <a:noFill/>
          <a:ln>
            <a:noFill/>
          </a:ln>
        </p:spPr>
        <p:txBody>
          <a:bodyPr bIns="91425" rIns="91425" lIns="91425" tIns="91425" anchor="t" anchorCtr="0">
            <a:noAutofit/>
          </a:bodyPr>
          <a:lstStyle/>
          <a:p>
            <a:pPr>
              <a:spcBef>
                <a:spcPts val="0"/>
              </a:spcBef>
              <a:buNone/>
            </a:pPr>
            <a:r>
              <a:rPr lang="en">
                <a:solidFill>
                  <a:schemeClr val="lt1"/>
                </a:solidFill>
              </a:rPr>
              <a:t>WEBD 113 - Motion Graphics</a:t>
            </a:r>
          </a:p>
        </p:txBody>
      </p:sp>
      <p:sp>
        <p:nvSpPr>
          <p:cNvPr id="26" name="Shape 26"/>
          <p:cNvSpPr txBox="1"/>
          <p:nvPr/>
        </p:nvSpPr>
        <p:spPr>
          <a:xfrm>
            <a:off y="1826275" x="685800"/>
            <a:ext cy="624000" cx="6660600"/>
          </a:xfrm>
          <a:prstGeom prst="rect">
            <a:avLst/>
          </a:prstGeom>
          <a:noFill/>
          <a:ln>
            <a:noFill/>
          </a:ln>
        </p:spPr>
        <p:txBody>
          <a:bodyPr bIns="91425" rIns="91425" lIns="91425" tIns="91425" anchor="t" anchorCtr="0">
            <a:noAutofit/>
          </a:bodyPr>
          <a:lstStyle/>
          <a:p>
            <a:pPr>
              <a:spcBef>
                <a:spcPts val="0"/>
              </a:spcBef>
              <a:buNone/>
            </a:pPr>
            <a:r>
              <a:rPr sz="1800" lang="en">
                <a:solidFill>
                  <a:srgbClr val="FFFFFF"/>
                </a:solidFill>
              </a:rPr>
              <a:t>Link to slides: http://bit.ly/humber-motion-5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@Keyframes</a:t>
            </a:r>
          </a:p>
        </p:txBody>
      </p:sp>
      <p:sp>
        <p:nvSpPr>
          <p:cNvPr id="82" name="Shape 8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lang="en"/>
              <a:t>You can list the keyframes in any order; they will be handled in the order in which their specified percentages indicate they should occur.</a:t>
            </a:r>
          </a:p>
          <a:p>
            <a:pPr rtl="0" lvl="0">
              <a:lnSpc>
                <a:spcPct val="115000"/>
              </a:lnSpc>
              <a:spcBef>
                <a:spcPts val="0"/>
              </a:spcBef>
              <a:buClr>
                <a:schemeClr val="dk1"/>
              </a:buClr>
              <a:buFont typeface="Arial"/>
              <a:buNone/>
            </a:pPr>
            <a:r>
              <a:t/>
            </a:r>
            <a:endParaRPr sz="1100">
              <a:solidFill>
                <a:srgbClr val="4D4E53"/>
              </a:solidFill>
            </a:endParaRPr>
          </a:p>
          <a:p>
            <a:pPr rtl="0">
              <a:spcBef>
                <a:spcPts val="0"/>
              </a:spcBef>
              <a:buNone/>
            </a:pPr>
            <a:r>
              <a:rPr lang="en"/>
              <a:t>The @keyframe consists of a </a:t>
            </a:r>
            <a:r>
              <a:rPr lang="en">
                <a:solidFill>
                  <a:srgbClr val="351C75"/>
                </a:solidFill>
                <a:latin typeface="PT Mono"/>
                <a:ea typeface="PT Mono"/>
                <a:cs typeface="PT Mono"/>
                <a:sym typeface="PT Mono"/>
              </a:rPr>
              <a:t>name</a:t>
            </a:r>
            <a:r>
              <a:rPr lang="en"/>
              <a:t> or </a:t>
            </a:r>
            <a:r>
              <a:rPr lang="en">
                <a:solidFill>
                  <a:srgbClr val="351C75"/>
                </a:solidFill>
                <a:latin typeface="PT Mono"/>
                <a:ea typeface="PT Mono"/>
                <a:cs typeface="PT Mono"/>
                <a:sym typeface="PT Mono"/>
              </a:rPr>
              <a:t>identifier</a:t>
            </a:r>
            <a:r>
              <a:rPr lang="en"/>
              <a:t> and then a list of your keyframes. This list is typically percentages of a duration. But the keywords to and from are accepted. But it reality using </a:t>
            </a:r>
            <a:r>
              <a:rPr lang="en">
                <a:solidFill>
                  <a:srgbClr val="351C75"/>
                </a:solidFill>
                <a:latin typeface="PT Mono"/>
                <a:ea typeface="PT Mono"/>
                <a:cs typeface="PT Mono"/>
                <a:sym typeface="PT Mono"/>
              </a:rPr>
              <a:t>to</a:t>
            </a:r>
            <a:r>
              <a:rPr lang="en"/>
              <a:t> and </a:t>
            </a:r>
            <a:r>
              <a:rPr lang="en">
                <a:solidFill>
                  <a:srgbClr val="351C75"/>
                </a:solidFill>
                <a:latin typeface="PT Mono"/>
                <a:ea typeface="PT Mono"/>
                <a:cs typeface="PT Mono"/>
                <a:sym typeface="PT Mono"/>
              </a:rPr>
              <a:t>from</a:t>
            </a:r>
            <a:r>
              <a:rPr lang="en"/>
              <a:t> is just like using a transition.</a:t>
            </a:r>
          </a:p>
          <a:p>
            <a:pPr rtl="0">
              <a:spcBef>
                <a:spcPts val="0"/>
              </a:spcBef>
              <a:buNone/>
            </a:pPr>
            <a:r>
              <a:t/>
            </a:r>
            <a:endParaRPr/>
          </a:p>
          <a:p>
            <a:pPr>
              <a:spcBef>
                <a:spcPts val="0"/>
              </a:spcBef>
              <a:buNone/>
            </a:pPr>
            <a:r>
              <a:rPr lang="en"/>
              <a:t>Lets look at how to call the animation and then get into some examples.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Animation</a:t>
            </a:r>
          </a:p>
        </p:txBody>
      </p:sp>
      <p:sp>
        <p:nvSpPr>
          <p:cNvPr id="88" name="Shape 8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 </a:t>
            </a:r>
            <a:r>
              <a:rPr lang="en">
                <a:solidFill>
                  <a:srgbClr val="351C75"/>
                </a:solidFill>
                <a:latin typeface="PT Mono"/>
                <a:ea typeface="PT Mono"/>
                <a:cs typeface="PT Mono"/>
                <a:sym typeface="PT Mono"/>
              </a:rPr>
              <a:t>animation</a:t>
            </a:r>
            <a:r>
              <a:rPr lang="en"/>
              <a:t> property works much like the </a:t>
            </a:r>
            <a:r>
              <a:rPr lang="en">
                <a:solidFill>
                  <a:srgbClr val="351C75"/>
                </a:solidFill>
                <a:latin typeface="PT Mono"/>
                <a:ea typeface="PT Mono"/>
                <a:cs typeface="PT Mono"/>
                <a:sym typeface="PT Mono"/>
              </a:rPr>
              <a:t>transition</a:t>
            </a:r>
            <a:r>
              <a:rPr lang="en"/>
              <a:t> syntax.</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animation: bounce 3s ease 0s infinite;</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bounce</a:t>
            </a:r>
            <a:r>
              <a:rPr lang="en"/>
              <a:t> = animation name, or identifier.</a:t>
            </a:r>
          </a:p>
          <a:p>
            <a:pPr rtl="0">
              <a:spcBef>
                <a:spcPts val="0"/>
              </a:spcBef>
              <a:buNone/>
            </a:pPr>
            <a:r>
              <a:rPr lang="en">
                <a:solidFill>
                  <a:srgbClr val="351C75"/>
                </a:solidFill>
                <a:latin typeface="PT Mono"/>
                <a:ea typeface="PT Mono"/>
                <a:cs typeface="PT Mono"/>
                <a:sym typeface="PT Mono"/>
              </a:rPr>
              <a:t>3s</a:t>
            </a:r>
            <a:r>
              <a:rPr lang="en"/>
              <a:t> = duration</a:t>
            </a:r>
          </a:p>
          <a:p>
            <a:pPr rtl="0">
              <a:spcBef>
                <a:spcPts val="0"/>
              </a:spcBef>
              <a:buNone/>
            </a:pPr>
            <a:r>
              <a:rPr lang="en">
                <a:solidFill>
                  <a:srgbClr val="351C75"/>
                </a:solidFill>
                <a:latin typeface="PT Mono"/>
                <a:ea typeface="PT Mono"/>
                <a:cs typeface="PT Mono"/>
                <a:sym typeface="PT Mono"/>
              </a:rPr>
              <a:t>ease</a:t>
            </a:r>
            <a:r>
              <a:rPr lang="en"/>
              <a:t> = timing function</a:t>
            </a:r>
          </a:p>
          <a:p>
            <a:pPr rtl="0">
              <a:spcBef>
                <a:spcPts val="0"/>
              </a:spcBef>
              <a:buNone/>
            </a:pPr>
            <a:r>
              <a:rPr lang="en">
                <a:solidFill>
                  <a:srgbClr val="351C75"/>
                </a:solidFill>
                <a:latin typeface="PT Mono"/>
                <a:ea typeface="PT Mono"/>
                <a:cs typeface="PT Mono"/>
                <a:sym typeface="PT Mono"/>
              </a:rPr>
              <a:t>0s</a:t>
            </a:r>
            <a:r>
              <a:rPr lang="en"/>
              <a:t> = delay</a:t>
            </a:r>
          </a:p>
          <a:p>
            <a:pPr>
              <a:spcBef>
                <a:spcPts val="0"/>
              </a:spcBef>
              <a:buNone/>
            </a:pPr>
            <a:r>
              <a:rPr lang="en">
                <a:solidFill>
                  <a:srgbClr val="351C75"/>
                </a:solidFill>
                <a:latin typeface="PT Mono"/>
                <a:ea typeface="PT Mono"/>
                <a:cs typeface="PT Mono"/>
                <a:sym typeface="PT Mono"/>
              </a:rPr>
              <a:t>infinite</a:t>
            </a:r>
            <a:r>
              <a:rPr lang="en"/>
              <a:t> = iteration count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Animation Example</a:t>
            </a:r>
          </a:p>
        </p:txBody>
      </p:sp>
      <p:sp>
        <p:nvSpPr>
          <p:cNvPr id="94" name="Shape 9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Lets look at an example of putting this all together.</a:t>
            </a:r>
          </a:p>
          <a:p>
            <a:pPr rtl="0">
              <a:spcBef>
                <a:spcPts val="0"/>
              </a:spcBef>
              <a:buNone/>
            </a:pPr>
            <a:r>
              <a:t/>
            </a:r>
            <a:endParaRPr/>
          </a:p>
          <a:p>
            <a:pPr rtl="0">
              <a:spcBef>
                <a:spcPts val="0"/>
              </a:spcBef>
              <a:buNone/>
            </a:pPr>
            <a:r>
              <a:rPr lang="en"/>
              <a:t>Notice how we used the animation property on the element we want to animate, just like we did with transition. We first set the name of animation and then use that in are keyframes definition.</a:t>
            </a:r>
          </a:p>
          <a:p>
            <a:pPr rtl="0">
              <a:spcBef>
                <a:spcPts val="0"/>
              </a:spcBef>
              <a:buNone/>
            </a:pPr>
            <a:r>
              <a:t/>
            </a:r>
            <a:endParaRPr/>
          </a:p>
          <a:p>
            <a:pPr rtl="0">
              <a:spcBef>
                <a:spcPts val="0"/>
              </a:spcBef>
              <a:buNone/>
            </a:pPr>
            <a:r>
              <a:rPr u="sng" lang="en">
                <a:solidFill>
                  <a:srgbClr val="FFFFFF"/>
                </a:solidFill>
                <a:hlinkClick r:id="rId3"/>
              </a:rPr>
              <a:t>http://jsbin.com/xuwuj/3/</a:t>
            </a:r>
          </a:p>
          <a:p>
            <a:pPr rtl="0">
              <a:spcBef>
                <a:spcPts val="0"/>
              </a:spcBef>
              <a:buNone/>
            </a:pPr>
            <a:r>
              <a:t/>
            </a:r>
            <a:endParaRPr/>
          </a:p>
          <a:p>
            <a:pPr rtl="0">
              <a:spcBef>
                <a:spcPts val="0"/>
              </a:spcBef>
              <a:buNone/>
            </a:pPr>
            <a:r>
              <a:rPr lang="en"/>
              <a:t>Further reading.</a:t>
            </a:r>
          </a:p>
          <a:p>
            <a:pPr>
              <a:spcBef>
                <a:spcPts val="0"/>
              </a:spcBef>
              <a:buNone/>
            </a:pPr>
            <a:r>
              <a:rPr u="sng" lang="en">
                <a:solidFill>
                  <a:srgbClr val="FFFFFF"/>
                </a:solidFill>
                <a:hlinkClick r:id="rId4"/>
              </a:rPr>
              <a:t>https://developer.mozilla.org/en-US/docs/Web/CSS/animation</a:t>
            </a:r>
            <a:r>
              <a:rPr lang="en">
                <a:solidFill>
                  <a:srgbClr val="FFFFFF"/>
                </a:solidFill>
              </a:rPr>
              <a:t>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Vendor prefix	</a:t>
            </a:r>
          </a:p>
        </p:txBody>
      </p:sp>
      <p:sp>
        <p:nvSpPr>
          <p:cNvPr id="100" name="Shape 100"/>
          <p:cNvSpPr/>
          <p:nvPr/>
        </p:nvSpPr>
        <p:spPr>
          <a:xfrm>
            <a:off y="2024425" x="-34425"/>
            <a:ext cy="3150900" cx="92000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01" name="Shape 10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Here is a case when we have to use a vendor prefix for the </a:t>
            </a:r>
            <a:r>
              <a:rPr lang="en">
                <a:solidFill>
                  <a:srgbClr val="351C75"/>
                </a:solidFill>
                <a:latin typeface="PT Mono"/>
                <a:ea typeface="PT Mono"/>
                <a:cs typeface="PT Mono"/>
                <a:sym typeface="PT Mono"/>
              </a:rPr>
              <a:t>animation</a:t>
            </a:r>
            <a:r>
              <a:rPr lang="en"/>
              <a:t> and </a:t>
            </a:r>
            <a:r>
              <a:rPr lang="en">
                <a:solidFill>
                  <a:srgbClr val="351C75"/>
                </a:solidFill>
                <a:latin typeface="PT Mono"/>
                <a:ea typeface="PT Mono"/>
                <a:cs typeface="PT Mono"/>
                <a:sym typeface="PT Mono"/>
              </a:rPr>
              <a:t>keyframes</a:t>
            </a:r>
            <a:r>
              <a:rPr lang="en"/>
              <a:t> to work. </a:t>
            </a:r>
          </a:p>
          <a:p>
            <a:pPr rtl="0">
              <a:spcBef>
                <a:spcPts val="0"/>
              </a:spcBef>
              <a:buNone/>
            </a:pPr>
            <a:r>
              <a:t/>
            </a:r>
            <a:endParaRPr/>
          </a:p>
          <a:p>
            <a:pPr rtl="0" lvl="0">
              <a:spcBef>
                <a:spcPts val="0"/>
              </a:spcBef>
              <a:buNone/>
            </a:pPr>
            <a:r>
              <a:rPr lang="en">
                <a:solidFill>
                  <a:srgbClr val="351C75"/>
                </a:solidFill>
                <a:latin typeface="PT Mono"/>
                <a:ea typeface="PT Mono"/>
                <a:cs typeface="PT Mono"/>
                <a:sym typeface="PT Mono"/>
              </a:rPr>
              <a:t>-webkit-animation: …;</a:t>
            </a:r>
          </a:p>
          <a:p>
            <a:pPr rtl="0" lvl="0">
              <a:spcBef>
                <a:spcPts val="0"/>
              </a:spcBef>
              <a:buNone/>
            </a:pPr>
            <a:r>
              <a:rPr lang="en">
                <a:solidFill>
                  <a:srgbClr val="351C75"/>
                </a:solidFill>
                <a:latin typeface="PT Mono"/>
                <a:ea typeface="PT Mono"/>
                <a:cs typeface="PT Mono"/>
                <a:sym typeface="PT Mono"/>
              </a:rPr>
              <a:t>-moz-animation: …;</a:t>
            </a:r>
          </a:p>
          <a:p>
            <a:pPr rtl="0">
              <a:spcBef>
                <a:spcPts val="0"/>
              </a:spcBef>
              <a:buNone/>
            </a:pPr>
            <a:r>
              <a:rPr lang="en">
                <a:solidFill>
                  <a:srgbClr val="351C75"/>
                </a:solidFill>
                <a:latin typeface="PT Mono"/>
                <a:ea typeface="PT Mono"/>
                <a:cs typeface="PT Mono"/>
                <a:sym typeface="PT Mono"/>
              </a:rPr>
              <a:t>-o-animation: …;</a:t>
            </a:r>
          </a:p>
          <a:p>
            <a:pPr>
              <a:spcBef>
                <a:spcPts val="0"/>
              </a:spcBef>
              <a:buNone/>
            </a:pPr>
            <a:r>
              <a:rPr lang="en">
                <a:solidFill>
                  <a:srgbClr val="351C75"/>
                </a:solidFill>
                <a:latin typeface="PT Mono"/>
                <a:ea typeface="PT Mono"/>
                <a:cs typeface="PT Mono"/>
                <a:sym typeface="PT Mono"/>
              </a:rPr>
              <a:t>animation: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Vendor prefix cont.</a:t>
            </a:r>
          </a:p>
        </p:txBody>
      </p:sp>
      <p:sp>
        <p:nvSpPr>
          <p:cNvPr id="107" name="Shape 107"/>
          <p:cNvSpPr/>
          <p:nvPr/>
        </p:nvSpPr>
        <p:spPr>
          <a:xfrm>
            <a:off y="1118650" x="-34425"/>
            <a:ext cy="1319999" cx="92000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08" name="Shape 10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@-webkit-keyframes: …;</a:t>
            </a:r>
          </a:p>
          <a:p>
            <a:pPr rtl="0">
              <a:spcBef>
                <a:spcPts val="0"/>
              </a:spcBef>
              <a:buNone/>
            </a:pPr>
            <a:r>
              <a:rPr lang="en">
                <a:solidFill>
                  <a:srgbClr val="351C75"/>
                </a:solidFill>
                <a:latin typeface="PT Mono"/>
                <a:ea typeface="PT Mono"/>
                <a:cs typeface="PT Mono"/>
                <a:sym typeface="PT Mono"/>
              </a:rPr>
              <a:t>@keyframes: …;</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FFFFFF"/>
                </a:solidFill>
              </a:rPr>
              <a:t>This is a good case when you need to be aware of what prefixes are required. </a:t>
            </a:r>
          </a:p>
          <a:p>
            <a:pPr rtl="0">
              <a:spcBef>
                <a:spcPts val="0"/>
              </a:spcBef>
              <a:buNone/>
            </a:pPr>
            <a:r>
              <a:t/>
            </a:r>
            <a:endParaRPr>
              <a:solidFill>
                <a:srgbClr val="FFFFFF"/>
              </a:solidFill>
            </a:endParaRPr>
          </a:p>
          <a:p>
            <a:pPr>
              <a:spcBef>
                <a:spcPts val="0"/>
              </a:spcBef>
              <a:buNone/>
            </a:pPr>
            <a:r>
              <a:rPr u="sng" lang="en">
                <a:solidFill>
                  <a:srgbClr val="FFFFFF"/>
                </a:solidFill>
                <a:hlinkClick r:id="rId3"/>
              </a:rPr>
              <a:t>http://caniuse.com/#feat=css-animation</a:t>
            </a:r>
            <a:r>
              <a:rPr lang="en">
                <a:solidFill>
                  <a:srgbClr val="FFFFFF"/>
                </a:solidFill>
              </a:rPr>
              <a:t> </a:t>
            </a:r>
            <a:r>
              <a:rPr lang="en">
                <a:solidFill>
                  <a:srgbClr val="351C75"/>
                </a:solidFill>
                <a:latin typeface="PT Mono"/>
                <a:ea typeface="PT Mono"/>
                <a:cs typeface="PT Mono"/>
                <a:sym typeface="PT Mono"/>
              </a:rPr>
              <a:t>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Putting it all together. </a:t>
            </a:r>
          </a:p>
        </p:txBody>
      </p:sp>
      <p:sp>
        <p:nvSpPr>
          <p:cNvPr id="114" name="Shape 11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Lets walk through playing around with these and familiarize ourselves with the markup.</a:t>
            </a:r>
          </a:p>
          <a:p>
            <a:pPr rtl="0">
              <a:spcBef>
                <a:spcPts val="0"/>
              </a:spcBef>
              <a:buNone/>
            </a:pPr>
            <a:r>
              <a:t/>
            </a:r>
            <a:endParaRPr/>
          </a:p>
          <a:p>
            <a:pPr rtl="0" lvl="0">
              <a:spcBef>
                <a:spcPts val="0"/>
              </a:spcBef>
              <a:buNone/>
            </a:pPr>
            <a:r>
              <a:rPr lang="en"/>
              <a:t>We will use transforms and animations to create something fun.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Play Around. </a:t>
            </a:r>
          </a:p>
        </p:txBody>
      </p:sp>
      <p:sp>
        <p:nvSpPr>
          <p:cNvPr id="120" name="Shape 12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You have the rest of the class to play around with the animations and transforms.</a:t>
            </a:r>
          </a:p>
          <a:p>
            <a:pPr rtl="0">
              <a:spcBef>
                <a:spcPts val="0"/>
              </a:spcBef>
              <a:buNone/>
            </a:pPr>
            <a:r>
              <a:t/>
            </a:r>
            <a:endParaRPr/>
          </a:p>
          <a:p>
            <a:pPr rtl="0">
              <a:spcBef>
                <a:spcPts val="0"/>
              </a:spcBef>
              <a:buNone/>
            </a:pPr>
            <a:r>
              <a:rPr lang="en"/>
              <a:t>Get very familiar with the syntax, and the keyframes.</a:t>
            </a:r>
          </a:p>
          <a:p>
            <a:pPr rtl="0">
              <a:spcBef>
                <a:spcPts val="0"/>
              </a:spcBef>
              <a:buNone/>
            </a:pPr>
            <a:r>
              <a:t/>
            </a:r>
            <a:endParaRPr/>
          </a:p>
          <a:p>
            <a:pPr rtl="0">
              <a:spcBef>
                <a:spcPts val="0"/>
              </a:spcBef>
              <a:buNone/>
            </a:pPr>
            <a:r>
              <a:rPr lang="en"/>
              <a:t>Next week we will start looking at using all of these tools together to create motion. Using what we have talked about to date.</a:t>
            </a:r>
          </a:p>
          <a:p>
            <a:pPr rtl="0">
              <a:spcBef>
                <a:spcPts val="0"/>
              </a:spcBef>
              <a:buNone/>
            </a:pPr>
            <a:r>
              <a:t/>
            </a:r>
            <a:endParaRPr/>
          </a:p>
          <a:p>
            <a:pPr>
              <a:spcBef>
                <a:spcPts val="0"/>
              </a:spcBef>
              <a:buNone/>
            </a:pPr>
            <a:r>
              <a:rPr lang="en"/>
              <a:t>Examples: </a:t>
            </a:r>
            <a:r>
              <a:rPr u="sng" lang="en">
                <a:solidFill>
                  <a:srgbClr val="FFFFFF"/>
                </a:solidFill>
                <a:hlinkClick r:id="rId3"/>
              </a:rPr>
              <a:t>http://rachelnabors.com/</a:t>
            </a:r>
            <a:r>
              <a:rPr lang="en"/>
              <a: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Assignment</a:t>
            </a:r>
          </a:p>
        </p:txBody>
      </p:sp>
      <p:sp>
        <p:nvSpPr>
          <p:cNvPr id="126" name="Shape 12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You will have time today and next week to work on this. But I would like you to create an animated interactive scene. Think landscape, space, underwater, etc.</a:t>
            </a:r>
          </a:p>
          <a:p>
            <a:pPr rtl="0">
              <a:spcBef>
                <a:spcPts val="0"/>
              </a:spcBef>
              <a:buNone/>
            </a:pPr>
            <a:r>
              <a:t/>
            </a:r>
            <a:endParaRPr/>
          </a:p>
          <a:p>
            <a:pPr rtl="0">
              <a:spcBef>
                <a:spcPts val="0"/>
              </a:spcBef>
              <a:buNone/>
            </a:pPr>
            <a:r>
              <a:rPr lang="en"/>
              <a:t>Using all you know about transitions, transforms, positioning, animating and creating shapes have some fun. </a:t>
            </a:r>
          </a:p>
          <a:p>
            <a:pPr rtl="0">
              <a:spcBef>
                <a:spcPts val="0"/>
              </a:spcBef>
              <a:buNone/>
            </a:pPr>
            <a:r>
              <a:t/>
            </a:r>
            <a:endParaRPr/>
          </a:p>
          <a:p>
            <a:pPr rtl="0">
              <a:spcBef>
                <a:spcPts val="0"/>
              </a:spcBef>
              <a:buNone/>
            </a:pPr>
            <a:r>
              <a:t/>
            </a:r>
            <a:endParaRPr/>
          </a:p>
          <a:p>
            <a:pPr rtl="0">
              <a:spcBef>
                <a:spcPts val="0"/>
              </a:spcBef>
              <a:buNone/>
            </a:pPr>
            <a:r>
              <a:rPr u="sng" lang="en">
                <a:solidFill>
                  <a:srgbClr val="FFFFFF"/>
                </a:solidFill>
                <a:hlinkClick r:id="rId3"/>
              </a:rPr>
              <a:t>Breakdown here. </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Assignment Hand in</a:t>
            </a:r>
          </a:p>
        </p:txBody>
      </p:sp>
      <p:sp>
        <p:nvSpPr>
          <p:cNvPr id="32" name="Shape 3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Please zip up the files.</a:t>
            </a:r>
          </a:p>
          <a:p>
            <a:pPr rtl="0">
              <a:spcBef>
                <a:spcPts val="0"/>
              </a:spcBef>
              <a:buNone/>
            </a:pPr>
            <a:r>
              <a:t/>
            </a:r>
            <a:endParaRPr/>
          </a:p>
          <a:p>
            <a:pPr rtl="0">
              <a:spcBef>
                <a:spcPts val="0"/>
              </a:spcBef>
              <a:buNone/>
            </a:pPr>
            <a:r>
              <a:rPr lang="en"/>
              <a:t>Watch your markup and indentation.</a:t>
            </a:r>
          </a:p>
          <a:p>
            <a:pPr rtl="0">
              <a:spcBef>
                <a:spcPts val="0"/>
              </a:spcBef>
              <a:buNone/>
            </a:pPr>
            <a:r>
              <a:t/>
            </a:r>
            <a:endParaRPr/>
          </a:p>
          <a:p>
            <a:pPr>
              <a:spcBef>
                <a:spcPts val="0"/>
              </a:spcBef>
              <a:buNone/>
            </a:pPr>
            <a:r>
              <a:rPr lang="en"/>
              <a:t>If you didn’t get a mark, let me know.</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Review - Transform Origins	</a:t>
            </a:r>
          </a:p>
        </p:txBody>
      </p:sp>
      <p:sp>
        <p:nvSpPr>
          <p:cNvPr id="38" name="Shape 38"/>
          <p:cNvSpPr/>
          <p:nvPr/>
        </p:nvSpPr>
        <p:spPr>
          <a:xfrm>
            <a:off y="2416675" x="-47625"/>
            <a:ext cy="2726999" cx="91916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39" name="Shape 3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By default, if you want to transform your html element it transforms from the center of the element. But maybe you don’t want to transform it from there, we can use the </a:t>
            </a:r>
            <a:r>
              <a:rPr lang="en">
                <a:solidFill>
                  <a:srgbClr val="351C75"/>
                </a:solidFill>
                <a:latin typeface="PT Mono"/>
                <a:ea typeface="PT Mono"/>
                <a:cs typeface="PT Mono"/>
                <a:sym typeface="PT Mono"/>
              </a:rPr>
              <a:t>transform-origin </a:t>
            </a:r>
            <a:r>
              <a:rPr lang="en"/>
              <a:t>property to change this point of origin.</a:t>
            </a:r>
          </a:p>
          <a:p>
            <a:pPr rtl="0">
              <a:spcBef>
                <a:spcPts val="0"/>
              </a:spcBef>
              <a:buNone/>
            </a:pPr>
            <a:r>
              <a:t/>
            </a:r>
            <a:endParaRP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transform-origin: x-offset;</a:t>
            </a: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transform-origin: x-offset y-offset;</a:t>
            </a:r>
          </a:p>
          <a:p>
            <a:pPr rtl="0" lvl="0">
              <a:spcBef>
                <a:spcPts val="0"/>
              </a:spcBef>
              <a:buClr>
                <a:schemeClr val="dk1"/>
              </a:buClr>
              <a:buSzPct val="61111"/>
              <a:buFont typeface="Arial"/>
              <a:buNone/>
            </a:pPr>
            <a:r>
              <a:rPr lang="en">
                <a:solidFill>
                  <a:srgbClr val="351C75"/>
                </a:solidFill>
                <a:latin typeface="PT Mono"/>
                <a:ea typeface="PT Mono"/>
                <a:cs typeface="PT Mono"/>
                <a:sym typeface="PT Mono"/>
              </a:rPr>
              <a:t>transform-origin: x-offset-keyword y-offset-keyword; </a:t>
            </a:r>
          </a:p>
          <a:p>
            <a:pPr rtl="0" lvl="0">
              <a:spcBef>
                <a:spcPts val="0"/>
              </a:spcBef>
              <a:buClr>
                <a:schemeClr val="dk1"/>
              </a:buClr>
              <a:buFont typeface="Arial"/>
              <a:buNone/>
            </a:pPr>
            <a:r>
              <a:t/>
            </a:r>
            <a:endParaRPr>
              <a:solidFill>
                <a:srgbClr val="351C75"/>
              </a:solidFill>
              <a:latin typeface="PT Mono"/>
              <a:ea typeface="PT Mono"/>
              <a:cs typeface="PT Mono"/>
              <a:sym typeface="PT Mono"/>
            </a:endParaRPr>
          </a:p>
          <a:p>
            <a:pPr rtl="0" lvl="0">
              <a:spcBef>
                <a:spcPts val="0"/>
              </a:spcBef>
              <a:buNone/>
            </a:pPr>
            <a:r>
              <a:rPr lang="en">
                <a:solidFill>
                  <a:srgbClr val="351C75"/>
                </a:solidFill>
                <a:latin typeface="PT Mono"/>
                <a:ea typeface="PT Mono"/>
                <a:cs typeface="PT Mono"/>
                <a:sym typeface="PT Mono"/>
              </a:rPr>
              <a:t>/*</a:t>
            </a:r>
          </a:p>
          <a:p>
            <a:pPr rtl="0" lvl="0">
              <a:spcBef>
                <a:spcPts val="0"/>
              </a:spcBef>
              <a:buClr>
                <a:schemeClr val="dk1"/>
              </a:buClr>
              <a:buSzPct val="61111"/>
              <a:buFont typeface="Arial"/>
              <a:buNone/>
            </a:pPr>
            <a:r>
              <a:rPr u="sng" lang="en">
                <a:solidFill>
                  <a:srgbClr val="351C75"/>
                </a:solidFill>
                <a:latin typeface="PT Mono"/>
                <a:ea typeface="PT Mono"/>
                <a:cs typeface="PT Mono"/>
                <a:sym typeface="PT Mono"/>
                <a:hlinkClick r:id="rId3"/>
              </a:rPr>
              <a:t>https://developer.mozilla.org/en-US/docs/Web/CSS/transform-origin</a:t>
            </a:r>
            <a:r>
              <a:rPr lang="en">
                <a:solidFill>
                  <a:srgbClr val="351C75"/>
                </a:solidFill>
                <a:latin typeface="PT Mono"/>
                <a:ea typeface="PT Mono"/>
                <a:cs typeface="PT Mono"/>
                <a:sym typeface="PT Mono"/>
              </a:rPr>
              <a:t>  */</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y="0" x="0"/>
          <a:ext cy="0" cx="0"/>
          <a:chOff y="0" x="0"/>
          <a:chExt cy="0" cx="0"/>
        </a:xfrm>
      </p:grpSpPr>
      <p:sp>
        <p:nvSpPr>
          <p:cNvPr id="44" name="Shape 44"/>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solidFill>
                  <a:schemeClr val="dk1"/>
                </a:solidFill>
              </a:rPr>
              <a:t>Review - Transform Origins	 </a:t>
            </a:r>
          </a:p>
        </p:txBody>
      </p:sp>
      <p:sp>
        <p:nvSpPr>
          <p:cNvPr id="45" name="Shape 4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When it says </a:t>
            </a:r>
            <a:r>
              <a:rPr lang="en">
                <a:solidFill>
                  <a:srgbClr val="351C75"/>
                </a:solidFill>
                <a:latin typeface="PT Mono"/>
                <a:ea typeface="PT Mono"/>
                <a:cs typeface="PT Mono"/>
                <a:sym typeface="PT Mono"/>
              </a:rPr>
              <a:t>x-offset-keyword</a:t>
            </a:r>
            <a:r>
              <a:rPr lang="en"/>
              <a:t> or </a:t>
            </a:r>
            <a:r>
              <a:rPr lang="en">
                <a:solidFill>
                  <a:srgbClr val="351C75"/>
                </a:solidFill>
                <a:latin typeface="PT Mono"/>
                <a:ea typeface="PT Mono"/>
                <a:cs typeface="PT Mono"/>
                <a:sym typeface="PT Mono"/>
              </a:rPr>
              <a:t>y-offset-keyword</a:t>
            </a:r>
            <a:r>
              <a:rPr lang="en"/>
              <a:t> it is referring to these fours keywords. </a:t>
            </a:r>
            <a:r>
              <a:rPr lang="en">
                <a:solidFill>
                  <a:srgbClr val="351C75"/>
                </a:solidFill>
                <a:latin typeface="PT Mono"/>
                <a:ea typeface="PT Mono"/>
                <a:cs typeface="PT Mono"/>
                <a:sym typeface="PT Mono"/>
              </a:rPr>
              <a:t>top, bottom, left</a:t>
            </a:r>
            <a:r>
              <a:rPr lang="en"/>
              <a:t> and </a:t>
            </a:r>
            <a:r>
              <a:rPr lang="en">
                <a:solidFill>
                  <a:srgbClr val="351C75"/>
                </a:solidFill>
                <a:latin typeface="PT Mono"/>
                <a:ea typeface="PT Mono"/>
                <a:cs typeface="PT Mono"/>
                <a:sym typeface="PT Mono"/>
              </a:rPr>
              <a:t>right</a:t>
            </a:r>
            <a:r>
              <a:rPr lang="en"/>
              <a:t>.</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x-offset-keyword</a:t>
            </a:r>
            <a:r>
              <a:rPr lang="en"/>
              <a:t> = </a:t>
            </a:r>
            <a:r>
              <a:rPr lang="en">
                <a:solidFill>
                  <a:srgbClr val="351C75"/>
                </a:solidFill>
                <a:latin typeface="PT Mono"/>
                <a:ea typeface="PT Mono"/>
                <a:cs typeface="PT Mono"/>
                <a:sym typeface="PT Mono"/>
              </a:rPr>
              <a:t>left, right</a:t>
            </a:r>
          </a:p>
          <a:p>
            <a:pPr rtl="0">
              <a:spcBef>
                <a:spcPts val="0"/>
              </a:spcBef>
              <a:buNone/>
            </a:pPr>
            <a:r>
              <a:rPr lang="en">
                <a:solidFill>
                  <a:srgbClr val="351C75"/>
                </a:solidFill>
                <a:latin typeface="PT Mono"/>
                <a:ea typeface="PT Mono"/>
                <a:cs typeface="PT Mono"/>
                <a:sym typeface="PT Mono"/>
              </a:rPr>
              <a:t>y-offset-keyword</a:t>
            </a:r>
            <a:r>
              <a:rPr lang="en"/>
              <a:t> = </a:t>
            </a:r>
            <a:r>
              <a:rPr lang="en">
                <a:solidFill>
                  <a:srgbClr val="351C75"/>
                </a:solidFill>
                <a:latin typeface="PT Mono"/>
                <a:ea typeface="PT Mono"/>
                <a:cs typeface="PT Mono"/>
                <a:sym typeface="PT Mono"/>
              </a:rPr>
              <a:t>top, bottom</a:t>
            </a:r>
          </a:p>
          <a:p>
            <a:pPr rtl="0">
              <a:spcBef>
                <a:spcPts val="0"/>
              </a:spcBef>
              <a:buNone/>
            </a:pPr>
            <a:r>
              <a:t/>
            </a:r>
            <a:endParaRPr>
              <a:solidFill>
                <a:srgbClr val="351C75"/>
              </a:solidFill>
              <a:latin typeface="PT Mono"/>
              <a:ea typeface="PT Mono"/>
              <a:cs typeface="PT Mono"/>
              <a:sym typeface="PT Mono"/>
            </a:endParaRPr>
          </a:p>
          <a:p>
            <a:pPr>
              <a:spcBef>
                <a:spcPts val="0"/>
              </a:spcBef>
              <a:buNone/>
            </a:pPr>
            <a:r>
              <a:rPr lang="en">
                <a:solidFill>
                  <a:srgbClr val="FFFFFF"/>
                </a:solidFill>
              </a:rPr>
              <a:t>When you read </a:t>
            </a:r>
            <a:r>
              <a:rPr lang="en">
                <a:solidFill>
                  <a:srgbClr val="351C75"/>
                </a:solidFill>
                <a:latin typeface="PT Mono"/>
                <a:ea typeface="PT Mono"/>
                <a:cs typeface="PT Mono"/>
                <a:sym typeface="PT Mono"/>
              </a:rPr>
              <a:t>x-offset</a:t>
            </a:r>
            <a:r>
              <a:rPr lang="en">
                <a:solidFill>
                  <a:srgbClr val="FFFFFF"/>
                </a:solidFill>
              </a:rPr>
              <a:t> or </a:t>
            </a:r>
            <a:r>
              <a:rPr lang="en">
                <a:solidFill>
                  <a:srgbClr val="351C75"/>
                </a:solidFill>
                <a:latin typeface="PT Mono"/>
                <a:ea typeface="PT Mono"/>
                <a:cs typeface="PT Mono"/>
                <a:sym typeface="PT Mono"/>
              </a:rPr>
              <a:t>y-offset</a:t>
            </a:r>
            <a:r>
              <a:rPr lang="en">
                <a:solidFill>
                  <a:srgbClr val="FFFFFF"/>
                </a:solidFill>
              </a:rPr>
              <a:t>, they are referring to a css measurement value. Something like </a:t>
            </a:r>
            <a:r>
              <a:rPr lang="en">
                <a:solidFill>
                  <a:srgbClr val="351C75"/>
                </a:solidFill>
                <a:latin typeface="PT Mono"/>
                <a:ea typeface="PT Mono"/>
                <a:cs typeface="PT Mono"/>
                <a:sym typeface="PT Mono"/>
              </a:rPr>
              <a:t>30px</a:t>
            </a:r>
            <a:r>
              <a:rPr lang="en">
                <a:solidFill>
                  <a:srgbClr val="FFFFFF"/>
                </a:solidFill>
              </a:rPr>
              <a:t> or</a:t>
            </a:r>
            <a:r>
              <a:rPr lang="en">
                <a:solidFill>
                  <a:srgbClr val="351C75"/>
                </a:solidFill>
                <a:latin typeface="PT Mono"/>
                <a:ea typeface="PT Mono"/>
                <a:cs typeface="PT Mono"/>
                <a:sym typeface="PT Mono"/>
              </a:rPr>
              <a:t> 45%</a:t>
            </a:r>
            <a:r>
              <a:rPr lang="en">
                <a:solidFill>
                  <a:srgbClr val="FFFFFF"/>
                </a:solidFill>
                <a:latin typeface="PT Mono"/>
                <a:ea typeface="PT Mono"/>
                <a:cs typeface="PT Mono"/>
                <a:sym typeface="PT Mono"/>
              </a:rPr>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y="0" x="0"/>
          <a:ext cy="0" cx="0"/>
          <a:chOff y="0" x="0"/>
          <a:chExt cy="0" cx="0"/>
        </a:xfrm>
      </p:grpSpPr>
      <p:sp>
        <p:nvSpPr>
          <p:cNvPr id="50" name="Shape 50"/>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solidFill>
                  <a:schemeClr val="dk1"/>
                </a:solidFill>
              </a:rPr>
              <a:t>Review - Transform Origins	</a:t>
            </a:r>
          </a:p>
        </p:txBody>
      </p:sp>
      <p:sp>
        <p:nvSpPr>
          <p:cNvPr id="51" name="Shape 5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If you set a custom transform-origin, meaning anything other than the default. What is the number based on? It starts on at the top left corner. Or the 0,0 coordinates. </a:t>
            </a:r>
          </a:p>
          <a:p>
            <a:pPr rtl="0">
              <a:spcBef>
                <a:spcPts val="0"/>
              </a:spcBef>
              <a:buNone/>
            </a:pPr>
            <a:r>
              <a:t/>
            </a:r>
            <a:endParaRPr/>
          </a:p>
          <a:p>
            <a:pPr rtl="0">
              <a:spcBef>
                <a:spcPts val="0"/>
              </a:spcBef>
              <a:buNone/>
            </a:pPr>
            <a:r>
              <a:rPr lang="en"/>
              <a:t>Setting something to be:</a:t>
            </a:r>
          </a:p>
          <a:p>
            <a:pPr rtl="0">
              <a:spcBef>
                <a:spcPts val="0"/>
              </a:spcBef>
              <a:buNone/>
            </a:pPr>
            <a:r>
              <a:rPr lang="en">
                <a:solidFill>
                  <a:srgbClr val="351C75"/>
                </a:solidFill>
                <a:latin typeface="PT Mono"/>
                <a:ea typeface="PT Mono"/>
                <a:cs typeface="PT Mono"/>
                <a:sym typeface="PT Mono"/>
              </a:rPr>
              <a:t>transform-origin: 50% 50%;</a:t>
            </a:r>
          </a:p>
          <a:p>
            <a:pPr rtl="0">
              <a:spcBef>
                <a:spcPts val="0"/>
              </a:spcBef>
              <a:buNone/>
            </a:pPr>
            <a:r>
              <a:t/>
            </a:r>
            <a:endParaRPr/>
          </a:p>
          <a:p>
            <a:pPr>
              <a:spcBef>
                <a:spcPts val="0"/>
              </a:spcBef>
              <a:buNone/>
            </a:pPr>
            <a:r>
              <a:rPr lang="en"/>
              <a:t>Would set the origin to be in the center of the element, as it is by default.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y="0" x="0"/>
          <a:ext cy="0" cx="0"/>
          <a:chOff y="0" x="0"/>
          <a:chExt cy="0" cx="0"/>
        </a:xfrm>
      </p:grpSpPr>
      <p:sp>
        <p:nvSpPr>
          <p:cNvPr id="56" name="Shape 56"/>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solidFill>
                  <a:schemeClr val="dk1"/>
                </a:solidFill>
              </a:rPr>
              <a:t>Review - Transform Origins	</a:t>
            </a:r>
          </a:p>
        </p:txBody>
      </p:sp>
      <p:sp>
        <p:nvSpPr>
          <p:cNvPr id="57" name="Shape 5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Setting something like:</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transform-origin: 10px 50px;</a:t>
            </a:r>
          </a:p>
          <a:p>
            <a:pPr rtl="0">
              <a:spcBef>
                <a:spcPts val="0"/>
              </a:spcBef>
              <a:buNone/>
            </a:pPr>
            <a:r>
              <a:t/>
            </a:r>
            <a:endParaRPr/>
          </a:p>
          <a:p>
            <a:pPr>
              <a:spcBef>
                <a:spcPts val="0"/>
              </a:spcBef>
              <a:buNone/>
            </a:pPr>
            <a:r>
              <a:rPr lang="en"/>
              <a:t>Sets the transform point to be </a:t>
            </a:r>
            <a:r>
              <a:rPr lang="en">
                <a:solidFill>
                  <a:srgbClr val="351C75"/>
                </a:solidFill>
                <a:latin typeface="PT Mono"/>
                <a:ea typeface="PT Mono"/>
                <a:cs typeface="PT Mono"/>
                <a:sym typeface="PT Mono"/>
              </a:rPr>
              <a:t>10px</a:t>
            </a:r>
            <a:r>
              <a:rPr lang="en"/>
              <a:t> in from the left, or x. And </a:t>
            </a:r>
            <a:r>
              <a:rPr lang="en">
                <a:solidFill>
                  <a:srgbClr val="351C75"/>
                </a:solidFill>
                <a:latin typeface="PT Mono"/>
                <a:ea typeface="PT Mono"/>
                <a:cs typeface="PT Mono"/>
                <a:sym typeface="PT Mono"/>
              </a:rPr>
              <a:t>50px</a:t>
            </a:r>
            <a:r>
              <a:rPr lang="en"/>
              <a:t> down from the top, or 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y="0" x="0"/>
          <a:ext cy="0" cx="0"/>
          <a:chOff y="0" x="0"/>
          <a:chExt cy="0" cx="0"/>
        </a:xfrm>
      </p:grpSpPr>
      <p:sp>
        <p:nvSpPr>
          <p:cNvPr id="62" name="Shape 6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CSS Animations</a:t>
            </a:r>
          </a:p>
        </p:txBody>
      </p:sp>
      <p:sp>
        <p:nvSpPr>
          <p:cNvPr id="63" name="Shape 6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So far we have learned the basics of CSS. We have learned how to transition between two states with the :hover pseudo class. We then learned of a way to smoothly transition between those two states. Then we looked at how we can manipulate the elements using transforms. </a:t>
            </a:r>
          </a:p>
          <a:p>
            <a:pPr rtl="0">
              <a:spcBef>
                <a:spcPts val="0"/>
              </a:spcBef>
              <a:buNone/>
            </a:pPr>
            <a:r>
              <a:t/>
            </a:r>
            <a:endParaRPr/>
          </a:p>
          <a:p>
            <a:pPr rtl="0">
              <a:spcBef>
                <a:spcPts val="0"/>
              </a:spcBef>
              <a:buNone/>
            </a:pPr>
            <a:r>
              <a:rPr lang="en"/>
              <a:t>Now we will look at setting up our own CSS Animations using the </a:t>
            </a:r>
            <a:r>
              <a:rPr lang="en">
                <a:solidFill>
                  <a:srgbClr val="351C75"/>
                </a:solidFill>
                <a:latin typeface="PT Mono"/>
                <a:ea typeface="PT Mono"/>
                <a:cs typeface="PT Mono"/>
                <a:sym typeface="PT Mono"/>
              </a:rPr>
              <a:t>animation</a:t>
            </a:r>
            <a:r>
              <a:rPr lang="en"/>
              <a:t> and </a:t>
            </a:r>
            <a:r>
              <a:rPr lang="en">
                <a:solidFill>
                  <a:srgbClr val="351C75"/>
                </a:solidFill>
                <a:latin typeface="PT Mono"/>
                <a:ea typeface="PT Mono"/>
                <a:cs typeface="PT Mono"/>
                <a:sym typeface="PT Mono"/>
              </a:rPr>
              <a:t>@keyframes</a:t>
            </a:r>
            <a:r>
              <a:rPr lang="en"/>
              <a:t> properties.</a:t>
            </a:r>
          </a:p>
          <a:p>
            <a:pPr>
              <a:spcBef>
                <a:spcPts val="0"/>
              </a:spcBef>
              <a:buNone/>
            </a:pPr>
            <a:r>
              <a:rPr lang="en"/>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y="0" x="0"/>
          <a:ext cy="0" cx="0"/>
          <a:chOff y="0" x="0"/>
          <a:chExt cy="0" cx="0"/>
        </a:xfrm>
      </p:grpSpPr>
      <p:sp>
        <p:nvSpPr>
          <p:cNvPr id="68" name="Shape 6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@Keyframes</a:t>
            </a:r>
          </a:p>
        </p:txBody>
      </p:sp>
      <p:sp>
        <p:nvSpPr>
          <p:cNvPr id="69" name="Shape 69"/>
          <p:cNvSpPr/>
          <p:nvPr/>
        </p:nvSpPr>
        <p:spPr>
          <a:xfrm>
            <a:off y="1118650" x="-34425"/>
            <a:ext cy="4056600" cx="92000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70" name="Shape 7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1200" lang="en">
                <a:solidFill>
                  <a:srgbClr val="351C75"/>
                </a:solidFill>
                <a:latin typeface="PT Mono"/>
                <a:ea typeface="PT Mono"/>
                <a:cs typeface="PT Mono"/>
                <a:sym typeface="PT Mono"/>
              </a:rPr>
              <a:t>@keyframes bounce {</a:t>
            </a:r>
          </a:p>
          <a:p>
            <a:pPr rtl="0">
              <a:spcBef>
                <a:spcPts val="0"/>
              </a:spcBef>
              <a:buNone/>
            </a:pPr>
            <a:r>
              <a:rPr sz="1200" lang="en">
                <a:solidFill>
                  <a:srgbClr val="351C75"/>
                </a:solidFill>
                <a:latin typeface="PT Mono"/>
                <a:ea typeface="PT Mono"/>
                <a:cs typeface="PT Mono"/>
                <a:sym typeface="PT Mono"/>
              </a:rPr>
              <a:t>	0% {</a:t>
            </a:r>
          </a:p>
          <a:p>
            <a:pPr rtl="0">
              <a:spcBef>
                <a:spcPts val="0"/>
              </a:spcBef>
              <a:buNone/>
            </a:pPr>
            <a:r>
              <a:rPr sz="1200" lang="en">
                <a:solidFill>
                  <a:srgbClr val="351C75"/>
                </a:solidFill>
                <a:latin typeface="PT Mono"/>
                <a:ea typeface="PT Mono"/>
                <a:cs typeface="PT Mono"/>
                <a:sym typeface="PT Mono"/>
              </a:rPr>
              <a:t>		top: 100px;</a:t>
            </a:r>
          </a:p>
          <a:p>
            <a:pPr rtl="0">
              <a:spcBef>
                <a:spcPts val="0"/>
              </a:spcBef>
              <a:buNone/>
            </a:pPr>
            <a:r>
              <a:rPr sz="1200" lang="en">
                <a:solidFill>
                  <a:srgbClr val="351C75"/>
                </a:solidFill>
                <a:latin typeface="PT Mono"/>
                <a:ea typeface="PT Mono"/>
                <a:cs typeface="PT Mono"/>
                <a:sym typeface="PT Mono"/>
              </a:rPr>
              <a:t>	}</a:t>
            </a:r>
          </a:p>
          <a:p>
            <a:pPr rtl="0">
              <a:spcBef>
                <a:spcPts val="0"/>
              </a:spcBef>
              <a:buNone/>
            </a:pPr>
            <a:r>
              <a:rPr sz="1200" lang="en">
                <a:solidFill>
                  <a:srgbClr val="351C75"/>
                </a:solidFill>
                <a:latin typeface="PT Mono"/>
                <a:ea typeface="PT Mono"/>
                <a:cs typeface="PT Mono"/>
                <a:sym typeface="PT Mono"/>
              </a:rPr>
              <a:t>	50% {</a:t>
            </a:r>
          </a:p>
          <a:p>
            <a:pPr rtl="0">
              <a:spcBef>
                <a:spcPts val="0"/>
              </a:spcBef>
              <a:buNone/>
            </a:pPr>
            <a:r>
              <a:rPr sz="1200" lang="en">
                <a:solidFill>
                  <a:srgbClr val="351C75"/>
                </a:solidFill>
                <a:latin typeface="PT Mono"/>
                <a:ea typeface="PT Mono"/>
                <a:cs typeface="PT Mono"/>
                <a:sym typeface="PT Mono"/>
              </a:rPr>
              <a:t>		top: 0px;</a:t>
            </a:r>
          </a:p>
          <a:p>
            <a:pPr rtl="0">
              <a:spcBef>
                <a:spcPts val="0"/>
              </a:spcBef>
              <a:buNone/>
            </a:pPr>
            <a:r>
              <a:rPr sz="1200" lang="en">
                <a:solidFill>
                  <a:srgbClr val="351C75"/>
                </a:solidFill>
                <a:latin typeface="PT Mono"/>
                <a:ea typeface="PT Mono"/>
                <a:cs typeface="PT Mono"/>
                <a:sym typeface="PT Mono"/>
              </a:rPr>
              <a:t>	}</a:t>
            </a:r>
          </a:p>
          <a:p>
            <a:pPr rtl="0">
              <a:spcBef>
                <a:spcPts val="0"/>
              </a:spcBef>
              <a:buNone/>
            </a:pPr>
            <a:r>
              <a:rPr sz="1200" lang="en">
                <a:solidFill>
                  <a:srgbClr val="351C75"/>
                </a:solidFill>
                <a:latin typeface="PT Mono"/>
                <a:ea typeface="PT Mono"/>
                <a:cs typeface="PT Mono"/>
                <a:sym typeface="PT Mono"/>
              </a:rPr>
              <a:t>	75% {</a:t>
            </a:r>
          </a:p>
          <a:p>
            <a:pPr rtl="0">
              <a:spcBef>
                <a:spcPts val="0"/>
              </a:spcBef>
              <a:buNone/>
            </a:pPr>
            <a:r>
              <a:rPr sz="1200" lang="en">
                <a:solidFill>
                  <a:srgbClr val="351C75"/>
                </a:solidFill>
                <a:latin typeface="PT Mono"/>
                <a:ea typeface="PT Mono"/>
                <a:cs typeface="PT Mono"/>
                <a:sym typeface="PT Mono"/>
              </a:rPr>
              <a:t>		top: 20px;</a:t>
            </a:r>
          </a:p>
          <a:p>
            <a:pPr rtl="0">
              <a:spcBef>
                <a:spcPts val="0"/>
              </a:spcBef>
              <a:buNone/>
            </a:pPr>
            <a:r>
              <a:rPr sz="1200" lang="en">
                <a:solidFill>
                  <a:srgbClr val="351C75"/>
                </a:solidFill>
                <a:latin typeface="PT Mono"/>
                <a:ea typeface="PT Mono"/>
                <a:cs typeface="PT Mono"/>
                <a:sym typeface="PT Mono"/>
              </a:rPr>
              <a:t>	}</a:t>
            </a:r>
          </a:p>
          <a:p>
            <a:pPr rtl="0">
              <a:spcBef>
                <a:spcPts val="0"/>
              </a:spcBef>
              <a:buNone/>
            </a:pPr>
            <a:r>
              <a:rPr sz="1200" lang="en">
                <a:solidFill>
                  <a:srgbClr val="351C75"/>
                </a:solidFill>
                <a:latin typeface="PT Mono"/>
                <a:ea typeface="PT Mono"/>
                <a:cs typeface="PT Mono"/>
                <a:sym typeface="PT Mono"/>
              </a:rPr>
              <a:t>	100% {</a:t>
            </a:r>
          </a:p>
          <a:p>
            <a:pPr rtl="0">
              <a:spcBef>
                <a:spcPts val="0"/>
              </a:spcBef>
              <a:buNone/>
            </a:pPr>
            <a:r>
              <a:rPr sz="1200" lang="en">
                <a:solidFill>
                  <a:srgbClr val="351C75"/>
                </a:solidFill>
                <a:latin typeface="PT Mono"/>
                <a:ea typeface="PT Mono"/>
                <a:cs typeface="PT Mono"/>
                <a:sym typeface="PT Mono"/>
              </a:rPr>
              <a:t>		top: 0px;</a:t>
            </a:r>
          </a:p>
          <a:p>
            <a:pPr rtl="0" indent="457200">
              <a:spcBef>
                <a:spcPts val="0"/>
              </a:spcBef>
              <a:buNone/>
            </a:pPr>
            <a:r>
              <a:rPr sz="1200" lang="en">
                <a:solidFill>
                  <a:srgbClr val="351C75"/>
                </a:solidFill>
                <a:latin typeface="PT Mono"/>
                <a:ea typeface="PT Mono"/>
                <a:cs typeface="PT Mono"/>
                <a:sym typeface="PT Mono"/>
              </a:rPr>
              <a:t>}</a:t>
            </a:r>
          </a:p>
          <a:p>
            <a:pPr>
              <a:spcBef>
                <a:spcPts val="0"/>
              </a:spcBef>
              <a:buNone/>
            </a:pPr>
            <a:r>
              <a:rPr sz="1200" lang="en">
                <a:solidFill>
                  <a:srgbClr val="351C75"/>
                </a:solidFill>
                <a:latin typeface="PT Mono"/>
                <a:ea typeface="PT Mono"/>
                <a:cs typeface="PT Mono"/>
                <a:sym typeface="PT Mono"/>
              </a:rPr>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@Keyframes</a:t>
            </a:r>
          </a:p>
        </p:txBody>
      </p:sp>
      <p:sp>
        <p:nvSpPr>
          <p:cNvPr id="76" name="Shape 7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@keyframes</a:t>
            </a:r>
            <a:r>
              <a:rPr lang="en"/>
              <a:t> lets you control the steps of your animation by establishing keyframes. This gives you more specific control over the intermediate steps of the animation sequence than you get when letting the browser handle everything automatically.</a:t>
            </a:r>
          </a:p>
          <a:p>
            <a:pPr rtl="0">
              <a:spcBef>
                <a:spcPts val="0"/>
              </a:spcBef>
              <a:buNone/>
            </a:pPr>
            <a:r>
              <a:t/>
            </a:r>
            <a:endParaRPr/>
          </a:p>
          <a:p>
            <a:pPr>
              <a:spcBef>
                <a:spcPts val="0"/>
              </a:spcBef>
              <a:buNone/>
            </a:pPr>
            <a:r>
              <a:rPr lang="en"/>
              <a:t>To use keyframes, you create a </a:t>
            </a:r>
            <a:r>
              <a:rPr lang="en">
                <a:solidFill>
                  <a:srgbClr val="351C75"/>
                </a:solidFill>
                <a:latin typeface="PT Mono"/>
                <a:ea typeface="PT Mono"/>
                <a:cs typeface="PT Mono"/>
                <a:sym typeface="PT Mono"/>
              </a:rPr>
              <a:t>@keyframes</a:t>
            </a:r>
            <a:r>
              <a:rPr lang="en"/>
              <a:t> rule with a name that is then used by the </a:t>
            </a:r>
            <a:r>
              <a:rPr lang="en">
                <a:solidFill>
                  <a:srgbClr val="351C75"/>
                </a:solidFill>
                <a:latin typeface="PT Mono"/>
                <a:ea typeface="PT Mono"/>
                <a:cs typeface="PT Mono"/>
                <a:sym typeface="PT Mono"/>
              </a:rPr>
              <a:t>animation-name</a:t>
            </a:r>
            <a:r>
              <a:rPr lang="en"/>
              <a:t> property to match an animation to its keyframe list. Each </a:t>
            </a:r>
            <a:r>
              <a:rPr lang="en">
                <a:solidFill>
                  <a:srgbClr val="351C75"/>
                </a:solidFill>
                <a:latin typeface="PT Mono"/>
                <a:ea typeface="PT Mono"/>
                <a:cs typeface="PT Mono"/>
                <a:sym typeface="PT Mono"/>
              </a:rPr>
              <a:t>@keyframes</a:t>
            </a:r>
            <a:r>
              <a:rPr lang="en"/>
              <a:t> rule contains a style list of keyframe selectors, each of which is comprised of a percentage along the animation at which the keyframe occurs as well as a block containing the style information for that keyframe.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