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9.xml" ContentType="application/vnd.openxmlformats-officedocument.presentationml.notesSlide+xml"/>
  <Override PartName="/ppt/notesSlides/notesSlide13.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showSpecialPlsOnTitleSld="0" firstSlideNum="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1.xml" Type="http://schemas.openxmlformats.org/officeDocument/2006/relationships/slide" Id="rId26"/><Relationship Target="slides/slide20.xml" Type="http://schemas.openxmlformats.org/officeDocument/2006/relationships/slide" Id="rId25"/><Relationship Target="presProps.xml" Type="http://schemas.openxmlformats.org/officeDocument/2006/relationships/presProps" Id="rId2"/><Relationship Target="slides/slide16.xml" Type="http://schemas.openxmlformats.org/officeDocument/2006/relationships/slide" Id="rId21"/><Relationship Target="theme/theme3.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 name="Shape 27"/>
        <p:cNvGrpSpPr/>
        <p:nvPr/>
      </p:nvGrpSpPr>
      <p:grpSpPr>
        <a:xfrm>
          <a:off y="0" x="0"/>
          <a:ext cy="0" cx="0"/>
          <a:chOff y="0" x="0"/>
          <a:chExt cy="0" cx="0"/>
        </a:xfrm>
      </p:grpSpPr>
      <p:sp>
        <p:nvSpPr>
          <p:cNvPr id="28" name="Shape 2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9" name="Shape 2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5" name="Shape 85"/>
        <p:cNvGrpSpPr/>
        <p:nvPr/>
      </p:nvGrpSpPr>
      <p:grpSpPr>
        <a:xfrm>
          <a:off y="0" x="0"/>
          <a:ext cy="0" cx="0"/>
          <a:chOff y="0" x="0"/>
          <a:chExt cy="0" cx="0"/>
        </a:xfrm>
      </p:grpSpPr>
      <p:sp>
        <p:nvSpPr>
          <p:cNvPr id="86" name="Shape 8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7" name="Shape 8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1" name="Shape 91"/>
        <p:cNvGrpSpPr/>
        <p:nvPr/>
      </p:nvGrpSpPr>
      <p:grpSpPr>
        <a:xfrm>
          <a:off y="0" x="0"/>
          <a:ext cy="0" cx="0"/>
          <a:chOff y="0" x="0"/>
          <a:chExt cy="0" cx="0"/>
        </a:xfrm>
      </p:grpSpPr>
      <p:sp>
        <p:nvSpPr>
          <p:cNvPr id="92" name="Shape 9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3" name="Shape 9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7" name="Shape 97"/>
        <p:cNvGrpSpPr/>
        <p:nvPr/>
      </p:nvGrpSpPr>
      <p:grpSpPr>
        <a:xfrm>
          <a:off y="0" x="0"/>
          <a:ext cy="0" cx="0"/>
          <a:chOff y="0" x="0"/>
          <a:chExt cy="0" cx="0"/>
        </a:xfrm>
      </p:grpSpPr>
      <p:sp>
        <p:nvSpPr>
          <p:cNvPr id="98" name="Shape 9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9" name="Shape 9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3" name="Shape 103"/>
        <p:cNvGrpSpPr/>
        <p:nvPr/>
      </p:nvGrpSpPr>
      <p:grpSpPr>
        <a:xfrm>
          <a:off y="0" x="0"/>
          <a:ext cy="0" cx="0"/>
          <a:chOff y="0" x="0"/>
          <a:chExt cy="0" cx="0"/>
        </a:xfrm>
      </p:grpSpPr>
      <p:sp>
        <p:nvSpPr>
          <p:cNvPr id="104" name="Shape 10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5" name="Shape 10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9" name="Shape 109"/>
        <p:cNvGrpSpPr/>
        <p:nvPr/>
      </p:nvGrpSpPr>
      <p:grpSpPr>
        <a:xfrm>
          <a:off y="0" x="0"/>
          <a:ext cy="0" cx="0"/>
          <a:chOff y="0" x="0"/>
          <a:chExt cy="0" cx="0"/>
        </a:xfrm>
      </p:grpSpPr>
      <p:sp>
        <p:nvSpPr>
          <p:cNvPr id="110" name="Shape 11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1" name="Shape 11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5" name="Shape 115"/>
        <p:cNvGrpSpPr/>
        <p:nvPr/>
      </p:nvGrpSpPr>
      <p:grpSpPr>
        <a:xfrm>
          <a:off y="0" x="0"/>
          <a:ext cy="0" cx="0"/>
          <a:chOff y="0" x="0"/>
          <a:chExt cy="0" cx="0"/>
        </a:xfrm>
      </p:grpSpPr>
      <p:sp>
        <p:nvSpPr>
          <p:cNvPr id="116" name="Shape 11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7" name="Shape 11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2" name="Shape 122"/>
        <p:cNvGrpSpPr/>
        <p:nvPr/>
      </p:nvGrpSpPr>
      <p:grpSpPr>
        <a:xfrm>
          <a:off y="0" x="0"/>
          <a:ext cy="0" cx="0"/>
          <a:chOff y="0" x="0"/>
          <a:chExt cy="0" cx="0"/>
        </a:xfrm>
      </p:grpSpPr>
      <p:sp>
        <p:nvSpPr>
          <p:cNvPr id="123" name="Shape 12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4" name="Shape 12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9" name="Shape 129"/>
        <p:cNvGrpSpPr/>
        <p:nvPr/>
      </p:nvGrpSpPr>
      <p:grpSpPr>
        <a:xfrm>
          <a:off y="0" x="0"/>
          <a:ext cy="0" cx="0"/>
          <a:chOff y="0" x="0"/>
          <a:chExt cy="0" cx="0"/>
        </a:xfrm>
      </p:grpSpPr>
      <p:sp>
        <p:nvSpPr>
          <p:cNvPr id="130" name="Shape 13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1" name="Shape 13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6" name="Shape 136"/>
        <p:cNvGrpSpPr/>
        <p:nvPr/>
      </p:nvGrpSpPr>
      <p:grpSpPr>
        <a:xfrm>
          <a:off y="0" x="0"/>
          <a:ext cy="0" cx="0"/>
          <a:chOff y="0" x="0"/>
          <a:chExt cy="0" cx="0"/>
        </a:xfrm>
      </p:grpSpPr>
      <p:sp>
        <p:nvSpPr>
          <p:cNvPr id="137" name="Shape 13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8" name="Shape 13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3" name="Shape 143"/>
        <p:cNvGrpSpPr/>
        <p:nvPr/>
      </p:nvGrpSpPr>
      <p:grpSpPr>
        <a:xfrm>
          <a:off y="0" x="0"/>
          <a:ext cy="0" cx="0"/>
          <a:chOff y="0" x="0"/>
          <a:chExt cy="0" cx="0"/>
        </a:xfrm>
      </p:grpSpPr>
      <p:sp>
        <p:nvSpPr>
          <p:cNvPr id="144" name="Shape 14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5" name="Shape 14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 name="Shape 33"/>
        <p:cNvGrpSpPr/>
        <p:nvPr/>
      </p:nvGrpSpPr>
      <p:grpSpPr>
        <a:xfrm>
          <a:off y="0" x="0"/>
          <a:ext cy="0" cx="0"/>
          <a:chOff y="0" x="0"/>
          <a:chExt cy="0" cx="0"/>
        </a:xfrm>
      </p:grpSpPr>
      <p:sp>
        <p:nvSpPr>
          <p:cNvPr id="34" name="Shape 3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5" name="Shape 3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9" name="Shape 149"/>
        <p:cNvGrpSpPr/>
        <p:nvPr/>
      </p:nvGrpSpPr>
      <p:grpSpPr>
        <a:xfrm>
          <a:off y="0" x="0"/>
          <a:ext cy="0" cx="0"/>
          <a:chOff y="0" x="0"/>
          <a:chExt cy="0" cx="0"/>
        </a:xfrm>
      </p:grpSpPr>
      <p:sp>
        <p:nvSpPr>
          <p:cNvPr id="150" name="Shape 1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1" name="Shape 15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5" name="Shape 155"/>
        <p:cNvGrpSpPr/>
        <p:nvPr/>
      </p:nvGrpSpPr>
      <p:grpSpPr>
        <a:xfrm>
          <a:off y="0" x="0"/>
          <a:ext cy="0" cx="0"/>
          <a:chOff y="0" x="0"/>
          <a:chExt cy="0" cx="0"/>
        </a:xfrm>
      </p:grpSpPr>
      <p:sp>
        <p:nvSpPr>
          <p:cNvPr id="156" name="Shape 1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7" name="Shape 15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 name="Shape 39"/>
        <p:cNvGrpSpPr/>
        <p:nvPr/>
      </p:nvGrpSpPr>
      <p:grpSpPr>
        <a:xfrm>
          <a:off y="0" x="0"/>
          <a:ext cy="0" cx="0"/>
          <a:chOff y="0" x="0"/>
          <a:chExt cy="0" cx="0"/>
        </a:xfrm>
      </p:grpSpPr>
      <p:sp>
        <p:nvSpPr>
          <p:cNvPr id="40" name="Shape 4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1" name="Shape 4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 name="Shape 45"/>
        <p:cNvGrpSpPr/>
        <p:nvPr/>
      </p:nvGrpSpPr>
      <p:grpSpPr>
        <a:xfrm>
          <a:off y="0" x="0"/>
          <a:ext cy="0" cx="0"/>
          <a:chOff y="0" x="0"/>
          <a:chExt cy="0" cx="0"/>
        </a:xfrm>
      </p:grpSpPr>
      <p:sp>
        <p:nvSpPr>
          <p:cNvPr id="46" name="Shape 4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7" name="Shape 4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 name="Shape 53"/>
        <p:cNvGrpSpPr/>
        <p:nvPr/>
      </p:nvGrpSpPr>
      <p:grpSpPr>
        <a:xfrm>
          <a:off y="0" x="0"/>
          <a:ext cy="0" cx="0"/>
          <a:chOff y="0" x="0"/>
          <a:chExt cy="0" cx="0"/>
        </a:xfrm>
      </p:grpSpPr>
      <p:sp>
        <p:nvSpPr>
          <p:cNvPr id="54" name="Shape 5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5" name="Shape 5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9" name="Shape 59"/>
        <p:cNvGrpSpPr/>
        <p:nvPr/>
      </p:nvGrpSpPr>
      <p:grpSpPr>
        <a:xfrm>
          <a:off y="0" x="0"/>
          <a:ext cy="0" cx="0"/>
          <a:chOff y="0" x="0"/>
          <a:chExt cy="0" cx="0"/>
        </a:xfrm>
      </p:grpSpPr>
      <p:sp>
        <p:nvSpPr>
          <p:cNvPr id="60" name="Shape 6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1" name="Shape 6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 name="Shape 65"/>
        <p:cNvGrpSpPr/>
        <p:nvPr/>
      </p:nvGrpSpPr>
      <p:grpSpPr>
        <a:xfrm>
          <a:off y="0" x="0"/>
          <a:ext cy="0" cx="0"/>
          <a:chOff y="0" x="0"/>
          <a:chExt cy="0" cx="0"/>
        </a:xfrm>
      </p:grpSpPr>
      <p:sp>
        <p:nvSpPr>
          <p:cNvPr id="66" name="Shape 6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7" name="Shape 6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1" name="Shape 71"/>
        <p:cNvGrpSpPr/>
        <p:nvPr/>
      </p:nvGrpSpPr>
      <p:grpSpPr>
        <a:xfrm>
          <a:off y="0" x="0"/>
          <a:ext cy="0" cx="0"/>
          <a:chOff y="0" x="0"/>
          <a:chExt cy="0" cx="0"/>
        </a:xfrm>
      </p:grpSpPr>
      <p:sp>
        <p:nvSpPr>
          <p:cNvPr id="72" name="Shape 7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3" name="Shape 7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8" name="Shape 78"/>
        <p:cNvGrpSpPr/>
        <p:nvPr/>
      </p:nvGrpSpPr>
      <p:grpSpPr>
        <a:xfrm>
          <a:off y="0" x="0"/>
          <a:ext cy="0" cx="0"/>
          <a:chOff y="0" x="0"/>
          <a:chExt cy="0" cx="0"/>
        </a:xfrm>
      </p:grpSpPr>
      <p:sp>
        <p:nvSpPr>
          <p:cNvPr id="79" name="Shape 7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0" name="Shape 8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type="ctrTitle"/>
          </p:nvPr>
        </p:nvSpPr>
        <p:spPr>
          <a:xfrm>
            <a:off y="1583342" x="685800"/>
            <a:ext cy="1159856"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9" name="Shape 9"/>
          <p:cNvSpPr txBox="1"/>
          <p:nvPr>
            <p:ph idx="1" type="subTitle"/>
          </p:nvPr>
        </p:nvSpPr>
        <p:spPr>
          <a:xfrm>
            <a:off y="2840053" x="685800"/>
            <a:ext cy="784737" cx="7772400"/>
          </a:xfrm>
          <a:prstGeom prst="rect">
            <a:avLst/>
          </a:prstGeom>
        </p:spPr>
        <p:txBody>
          <a:bodyPr bIns="91425" rIns="91425" lIns="91425" t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solidFill>
                  <a:srgbClr val="000000"/>
                </a:solidFill>
                <a:latin typeface="Oswald"/>
                <a:ea typeface="Oswald"/>
                <a:cs typeface="Oswald"/>
                <a:sym typeface="Oswald"/>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sz="1800">
                <a:solidFill>
                  <a:srgbClr val="FFFFFF"/>
                </a:solidFill>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y="1200150" x="457200"/>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y="1200150" x="4692273"/>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4406309" x="457200"/>
            <a:ext cy="519520" cx="8229600"/>
          </a:xfrm>
          <a:prstGeom prst="rect">
            <a:avLst/>
          </a:prstGeom>
        </p:spPr>
        <p:txBody>
          <a:bodyPr bIns="91425" rIns="91425" lIns="91425" tIns="91425" anchor="t" anchorCtr="0"/>
          <a:lstStyle>
            <a:lvl1pPr algn="ctr">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A64D79"/>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250" cx="8229600"/>
          </a:xfrm>
          <a:prstGeom prst="rect">
            <a:avLst/>
          </a:prstGeom>
          <a:noFill/>
          <a:ln>
            <a:noFill/>
          </a:ln>
        </p:spPr>
        <p:txBody>
          <a:bodyPr bIns="91425" rIns="91425" lIns="91425" tIns="91425" anchor="b" anchorCtr="0"/>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80"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http://www.gonzaloperez.ws/" Type="http://schemas.openxmlformats.org/officeDocument/2006/relationships/hyperlink" TargetMode="External"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4"/><Relationship Target="http://api.jquery.com/" Type="http://schemas.openxmlformats.org/officeDocument/2006/relationships/hyperlink" TargetMode="External"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 Target="http://teamtreehouse.com/library/jquery-basics" Type="http://schemas.openxmlformats.org/officeDocument/2006/relationships/hyperlink" TargetMode="External"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http://studioaka.co.uk/" Type="http://schemas.openxmlformats.org/officeDocument/2006/relationships/hyperlink" TargetMode="External" Id="rId4"/><Relationship Target="http://www.gonzaloperez.ws/" Type="http://schemas.openxmlformats.org/officeDocument/2006/relationships/hyperlink" TargetMode="External" Id="rId3"/><Relationship Target="http://app360.quixey.com/" Type="http://schemas.openxmlformats.org/officeDocument/2006/relationships/hyperlink" TargetMode="External" Id="rId5"/></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http://jquery.com/download/#using-jquery-with-a-cdn" Type="http://schemas.openxmlformats.org/officeDocument/2006/relationships/hyperlink" TargetMode="External" Id="rId4"/><Relationship Target="http://jquery.com/" Type="http://schemas.openxmlformats.org/officeDocument/2006/relationships/hyperlink" TargetMode="External"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681148" x="685800"/>
            <a:ext cy="886500" cx="7772400"/>
          </a:xfrm>
          <a:prstGeom prst="rect">
            <a:avLst/>
          </a:prstGeom>
        </p:spPr>
        <p:txBody>
          <a:bodyPr bIns="91425" rIns="91425" lIns="91425" tIns="91425" anchor="b" anchorCtr="0">
            <a:noAutofit/>
          </a:bodyPr>
          <a:lstStyle/>
          <a:p>
            <a:pPr algn="l">
              <a:spcBef>
                <a:spcPts val="0"/>
              </a:spcBef>
              <a:buNone/>
            </a:pPr>
            <a:r>
              <a:rPr lang="en">
                <a:latin typeface="Oswald"/>
                <a:ea typeface="Oswald"/>
                <a:cs typeface="Oswald"/>
                <a:sym typeface="Oswald"/>
              </a:rPr>
              <a:t>Intro to jQuery</a:t>
            </a:r>
          </a:p>
        </p:txBody>
      </p:sp>
      <p:sp>
        <p:nvSpPr>
          <p:cNvPr id="24" name="Shape 24"/>
          <p:cNvSpPr txBox="1"/>
          <p:nvPr>
            <p:ph idx="1" type="subTitle"/>
          </p:nvPr>
        </p:nvSpPr>
        <p:spPr>
          <a:xfrm>
            <a:off y="4015503" x="685800"/>
            <a:ext cy="784799" cx="7772400"/>
          </a:xfrm>
          <a:prstGeom prst="rect">
            <a:avLst/>
          </a:prstGeom>
        </p:spPr>
        <p:txBody>
          <a:bodyPr bIns="91425" rIns="91425" lIns="91425" tIns="91425" anchor="t" anchorCtr="0">
            <a:noAutofit/>
          </a:bodyPr>
          <a:lstStyle/>
          <a:p>
            <a:pPr algn="l" rtl="0">
              <a:spcBef>
                <a:spcPts val="0"/>
              </a:spcBef>
              <a:buNone/>
            </a:pPr>
            <a:r>
              <a:rPr sz="1100" lang="en">
                <a:solidFill>
                  <a:schemeClr val="lt1"/>
                </a:solidFill>
              </a:rPr>
              <a:t>Ryan Christiani</a:t>
            </a:r>
          </a:p>
          <a:p>
            <a:pPr algn="l" rtl="0">
              <a:spcBef>
                <a:spcPts val="0"/>
              </a:spcBef>
              <a:buNone/>
            </a:pPr>
            <a:r>
              <a:rPr sz="1100" lang="en">
                <a:solidFill>
                  <a:schemeClr val="lt1"/>
                </a:solidFill>
              </a:rPr>
              <a:t>Week 7</a:t>
            </a:r>
          </a:p>
          <a:p>
            <a:pPr algn="l">
              <a:spcBef>
                <a:spcPts val="0"/>
              </a:spcBef>
              <a:buNone/>
            </a:pPr>
            <a:r>
              <a:t/>
            </a:r>
            <a:endParaRPr sz="1200"/>
          </a:p>
        </p:txBody>
      </p:sp>
      <p:sp>
        <p:nvSpPr>
          <p:cNvPr id="25" name="Shape 25"/>
          <p:cNvSpPr txBox="1"/>
          <p:nvPr/>
        </p:nvSpPr>
        <p:spPr>
          <a:xfrm>
            <a:off y="402025" x="685800"/>
            <a:ext cy="324599" cx="7852199"/>
          </a:xfrm>
          <a:prstGeom prst="rect">
            <a:avLst/>
          </a:prstGeom>
          <a:noFill/>
          <a:ln>
            <a:noFill/>
          </a:ln>
        </p:spPr>
        <p:txBody>
          <a:bodyPr bIns="91425" rIns="91425" lIns="91425" tIns="91425" anchor="t" anchorCtr="0">
            <a:noAutofit/>
          </a:bodyPr>
          <a:lstStyle/>
          <a:p>
            <a:pPr>
              <a:spcBef>
                <a:spcPts val="0"/>
              </a:spcBef>
              <a:buNone/>
            </a:pPr>
            <a:r>
              <a:rPr lang="en">
                <a:solidFill>
                  <a:schemeClr val="lt1"/>
                </a:solidFill>
              </a:rPr>
              <a:t>WEBD 113 - Motion Graphics</a:t>
            </a:r>
          </a:p>
        </p:txBody>
      </p:sp>
      <p:sp>
        <p:nvSpPr>
          <p:cNvPr id="26" name="Shape 26"/>
          <p:cNvSpPr txBox="1"/>
          <p:nvPr/>
        </p:nvSpPr>
        <p:spPr>
          <a:xfrm>
            <a:off y="1826275" x="685800"/>
            <a:ext cy="624000" cx="6660600"/>
          </a:xfrm>
          <a:prstGeom prst="rect">
            <a:avLst/>
          </a:prstGeom>
          <a:noFill/>
          <a:ln>
            <a:noFill/>
          </a:ln>
        </p:spPr>
        <p:txBody>
          <a:bodyPr bIns="91425" rIns="91425" lIns="91425" tIns="91425" anchor="t" anchorCtr="0">
            <a:noAutofit/>
          </a:bodyPr>
          <a:lstStyle/>
          <a:p>
            <a:pPr>
              <a:spcBef>
                <a:spcPts val="0"/>
              </a:spcBef>
              <a:buNone/>
            </a:pPr>
            <a:r>
              <a:rPr sz="1800" lang="en">
                <a:solidFill>
                  <a:srgbClr val="FFFFFF"/>
                </a:solidFill>
              </a:rPr>
              <a:t>Link to slides: http://bit.ly/humber-motion-7</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y="0" x="0"/>
          <a:ext cy="0" cx="0"/>
          <a:chOff y="0" x="0"/>
          <a:chExt cy="0" cx="0"/>
        </a:xfrm>
      </p:grpSpPr>
      <p:sp>
        <p:nvSpPr>
          <p:cNvPr id="82" name="Shape 82"/>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Using jQuery</a:t>
            </a:r>
          </a:p>
        </p:txBody>
      </p:sp>
      <p:sp>
        <p:nvSpPr>
          <p:cNvPr id="83" name="Shape 83"/>
          <p:cNvSpPr/>
          <p:nvPr/>
        </p:nvSpPr>
        <p:spPr>
          <a:xfrm>
            <a:off y="2701550" x="-115375"/>
            <a:ext cy="2470799" cx="9315899"/>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84" name="Shape 8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jQuery is very easy to use. We call jQuery with this syntax </a:t>
            </a:r>
            <a:r>
              <a:rPr lang="en">
                <a:solidFill>
                  <a:srgbClr val="351C75"/>
                </a:solidFill>
                <a:latin typeface="PT Mono"/>
                <a:ea typeface="PT Mono"/>
                <a:cs typeface="PT Mono"/>
                <a:sym typeface="PT Mono"/>
              </a:rPr>
              <a:t>$()</a:t>
            </a:r>
            <a:r>
              <a:rPr lang="en">
                <a:solidFill>
                  <a:srgbClr val="FFFFFF"/>
                </a:solidFill>
              </a:rPr>
              <a:t> the important thing here being the </a:t>
            </a:r>
            <a:r>
              <a:rPr lang="en">
                <a:solidFill>
                  <a:srgbClr val="351C75"/>
                </a:solidFill>
                <a:latin typeface="PT Mono"/>
                <a:ea typeface="PT Mono"/>
                <a:cs typeface="PT Mono"/>
                <a:sym typeface="PT Mono"/>
              </a:rPr>
              <a:t>$</a:t>
            </a:r>
            <a:r>
              <a:rPr lang="en">
                <a:solidFill>
                  <a:srgbClr val="FFFFFF"/>
                </a:solidFill>
              </a:rPr>
              <a:t> sign. This is the variable that jQuery is aliased too. Inside the parentheses we can use our familiar CSS selectors to get references to our HTML elements.</a:t>
            </a:r>
          </a:p>
          <a:p>
            <a:pPr rtl="0">
              <a:spcBef>
                <a:spcPts val="0"/>
              </a:spcBef>
              <a:buNone/>
            </a:pPr>
            <a:r>
              <a:t/>
            </a:r>
            <a:endParaRPr>
              <a:solidFill>
                <a:srgbClr val="FFFFFF"/>
              </a:solidFill>
            </a:endParaRPr>
          </a:p>
          <a:p>
            <a:pPr rtl="0">
              <a:spcBef>
                <a:spcPts val="0"/>
              </a:spcBef>
              <a:buNone/>
            </a:pPr>
            <a:r>
              <a:rPr lang="en">
                <a:solidFill>
                  <a:srgbClr val="351C75"/>
                </a:solidFill>
                <a:latin typeface="PT Mono"/>
                <a:ea typeface="PT Mono"/>
                <a:cs typeface="PT Mono"/>
                <a:sym typeface="PT Mono"/>
              </a:rPr>
              <a:t>$(‘.box’).height(‘500px’); </a:t>
            </a:r>
          </a:p>
          <a:p>
            <a:pPr rtl="0">
              <a:spcBef>
                <a:spcPts val="0"/>
              </a:spcBef>
              <a:buNone/>
            </a:pPr>
            <a:r>
              <a:rPr lang="en">
                <a:solidFill>
                  <a:srgbClr val="351C75"/>
                </a:solidFill>
                <a:latin typeface="PT Mono"/>
                <a:ea typeface="PT Mono"/>
                <a:cs typeface="PT Mono"/>
                <a:sym typeface="PT Mono"/>
              </a:rPr>
              <a:t>//Will get .box elements and set the height to be 500px.</a:t>
            </a:r>
          </a:p>
          <a:p>
            <a:pPr rtl="0">
              <a:spcBef>
                <a:spcPts val="0"/>
              </a:spcBef>
              <a:buNone/>
            </a:pPr>
            <a:r>
              <a:rPr lang="en">
                <a:solidFill>
                  <a:srgbClr val="351C75"/>
                </a:solidFill>
                <a:latin typeface="PT Mono"/>
                <a:ea typeface="PT Mono"/>
                <a:cs typeface="PT Mono"/>
                <a:sym typeface="PT Mono"/>
              </a:rPr>
              <a:t>//Alternative</a:t>
            </a:r>
          </a:p>
          <a:p>
            <a:pPr>
              <a:spcBef>
                <a:spcPts val="0"/>
              </a:spcBef>
              <a:buNone/>
            </a:pPr>
            <a:r>
              <a:rPr lang="en">
                <a:solidFill>
                  <a:srgbClr val="351C75"/>
                </a:solidFill>
                <a:latin typeface="PT Mono"/>
                <a:ea typeface="PT Mono"/>
                <a:cs typeface="PT Mono"/>
                <a:sym typeface="PT Mono"/>
              </a:rPr>
              <a:t>jQuery(‘.box’)......</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y="0" x="0"/>
          <a:ext cy="0" cx="0"/>
          <a:chOff y="0" x="0"/>
          <a:chExt cy="0" cx="0"/>
        </a:xfrm>
      </p:grpSpPr>
      <p:sp>
        <p:nvSpPr>
          <p:cNvPr id="89" name="Shape 8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Lets try this out.</a:t>
            </a:r>
          </a:p>
        </p:txBody>
      </p:sp>
      <p:sp>
        <p:nvSpPr>
          <p:cNvPr id="90" name="Shape 9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Open up Chrome and lets go to </a:t>
            </a:r>
            <a:r>
              <a:rPr u="sng" lang="en">
                <a:solidFill>
                  <a:schemeClr val="hlink"/>
                </a:solidFill>
                <a:hlinkClick r:id="rId3"/>
              </a:rPr>
              <a:t>http://www.gonzaloperez.ws/</a:t>
            </a:r>
            <a:r>
              <a:rPr lang="en"/>
              <a:t> </a:t>
            </a:r>
          </a:p>
          <a:p>
            <a:pPr rtl="0">
              <a:spcBef>
                <a:spcPts val="0"/>
              </a:spcBef>
              <a:buNone/>
            </a:pPr>
            <a:r>
              <a:t/>
            </a:r>
            <a:endParaRPr/>
          </a:p>
          <a:p>
            <a:pPr rtl="0">
              <a:spcBef>
                <a:spcPts val="0"/>
              </a:spcBef>
              <a:buNone/>
            </a:pPr>
            <a:r>
              <a:rPr lang="en"/>
              <a:t>Open up the developer tools. You can do it by hitting cmd(ctrl) + option(alt) + j, or right clicking on the page and selecting inspect element.</a:t>
            </a:r>
          </a:p>
          <a:p>
            <a:pPr rtl="0">
              <a:spcBef>
                <a:spcPts val="0"/>
              </a:spcBef>
              <a:buNone/>
            </a:pPr>
            <a:r>
              <a:t/>
            </a:r>
            <a:endParaRPr/>
          </a:p>
          <a:p>
            <a:pPr rtl="0">
              <a:spcBef>
                <a:spcPts val="0"/>
              </a:spcBef>
              <a:buNone/>
            </a:pPr>
            <a:r>
              <a:rPr lang="en"/>
              <a:t>Lets take a minute to go through the developer tools.</a:t>
            </a:r>
          </a:p>
          <a:p>
            <a:pPr rtl="0">
              <a:spcBef>
                <a:spcPts val="0"/>
              </a:spcBef>
              <a:buNone/>
            </a:pPr>
            <a:r>
              <a:t/>
            </a:r>
            <a:endParaRPr/>
          </a:p>
          <a:p>
            <a:pPr>
              <a:spcBef>
                <a:spcPts val="0"/>
              </a:spcBef>
              <a:buNone/>
            </a:pPr>
            <a:r>
              <a:rPr lang="en"/>
              <a:t>The developer tools let you interact with sites, and play around with the code. You can debug your of html, css or javascript from here. You can test something, play with values and then when you know what you want go back to your code and make the change.</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y="0" x="0"/>
          <a:ext cy="0" cx="0"/>
          <a:chOff y="0" x="0"/>
          <a:chExt cy="0" cx="0"/>
        </a:xfrm>
      </p:grpSpPr>
      <p:sp>
        <p:nvSpPr>
          <p:cNvPr id="95" name="Shape 9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jQuery Plugins</a:t>
            </a:r>
          </a:p>
        </p:txBody>
      </p:sp>
      <p:sp>
        <p:nvSpPr>
          <p:cNvPr id="96" name="Shape 9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One of the greatest things about web development is that if you need to perform certain task, odds are someone has created a jQuery Plugin for that. </a:t>
            </a:r>
          </a:p>
          <a:p>
            <a:pPr rtl="0">
              <a:spcBef>
                <a:spcPts val="0"/>
              </a:spcBef>
              <a:buNone/>
            </a:pPr>
            <a:r>
              <a:t/>
            </a:r>
            <a:endParaRPr/>
          </a:p>
          <a:p>
            <a:pPr rtl="0">
              <a:spcBef>
                <a:spcPts val="0"/>
              </a:spcBef>
              <a:buNone/>
            </a:pPr>
            <a:r>
              <a:rPr lang="en"/>
              <a:t>What is a jQuery Plugin? </a:t>
            </a:r>
          </a:p>
          <a:p>
            <a:pPr rtl="0">
              <a:spcBef>
                <a:spcPts val="0"/>
              </a:spcBef>
              <a:buNone/>
            </a:pPr>
            <a:r>
              <a:t/>
            </a:r>
            <a:endParaRPr i="1"/>
          </a:p>
          <a:p>
            <a:pPr>
              <a:spcBef>
                <a:spcPts val="0"/>
              </a:spcBef>
              <a:buNone/>
            </a:pPr>
            <a:r>
              <a:rPr lang="en" i="1"/>
              <a:t>A jQuery plugin is simply a new method that we use to extend jQuery'sprototype object. By extending the prototype object you enable alljQuery objects to inherit any methods that you add. As established, whenever you call jQuery() you're creating a new jQuery object, with all of jQuery's methods inherited</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y="0" x="0"/>
          <a:ext cy="0" cx="0"/>
          <a:chOff y="0" x="0"/>
          <a:chExt cy="0" cx="0"/>
        </a:xfrm>
      </p:grpSpPr>
      <p:sp>
        <p:nvSpPr>
          <p:cNvPr id="101" name="Shape 10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Common jQuery Plugins	</a:t>
            </a:r>
          </a:p>
        </p:txBody>
      </p:sp>
      <p:sp>
        <p:nvSpPr>
          <p:cNvPr id="102" name="Shape 10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Image Sliders, drop down menus, date pickers, colour pickers, calendars, light boxes, images galleries, accordion menus, tooltips, animations, tweening, auto scrolling, parallax, forms, custom input fields, etc… </a:t>
            </a:r>
          </a:p>
          <a:p>
            <a:pPr rtl="0">
              <a:spcBef>
                <a:spcPts val="0"/>
              </a:spcBef>
              <a:buNone/>
            </a:pPr>
            <a:r>
              <a:t/>
            </a:r>
            <a:endParaRPr/>
          </a:p>
          <a:p>
            <a:pPr>
              <a:spcBef>
                <a:spcPts val="0"/>
              </a:spcBef>
              <a:buNone/>
            </a:pPr>
            <a:r>
              <a:rPr lang="en"/>
              <a:t>A jQuery plugin will help you save time by doing a lot of the heavy lifting for you. Example being an image slider, everyone has tried to write one of these, but odds are there is a plugin out there that fits your needs. </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y="0" x="0"/>
          <a:ext cy="0" cx="0"/>
          <a:chOff y="0" x="0"/>
          <a:chExt cy="0" cx="0"/>
        </a:xfrm>
      </p:grpSpPr>
      <p:sp>
        <p:nvSpPr>
          <p:cNvPr id="107" name="Shape 10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Lets play with jQuery	</a:t>
            </a:r>
          </a:p>
        </p:txBody>
      </p:sp>
      <p:sp>
        <p:nvSpPr>
          <p:cNvPr id="108" name="Shape 10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Lets play around with getting familiar with jQuery. We won’t go too indepth today, but lets get our hands a little dirty.</a:t>
            </a:r>
          </a:p>
          <a:p>
            <a:pPr rtl="0">
              <a:spcBef>
                <a:spcPts val="0"/>
              </a:spcBef>
              <a:buNone/>
            </a:pPr>
            <a:r>
              <a:t/>
            </a:r>
            <a:endParaRPr/>
          </a:p>
          <a:p>
            <a:pPr>
              <a:spcBef>
                <a:spcPts val="0"/>
              </a:spcBef>
              <a:buNone/>
            </a:pPr>
            <a:r>
              <a:rPr lang="en"/>
              <a:t>Lets start a new file and go through the process of adding jQuery and adding our own Javascript file. </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y="0" x="0"/>
          <a:ext cy="0" cx="0"/>
          <a:chOff y="0" x="0"/>
          <a:chExt cy="0" cx="0"/>
        </a:xfrm>
      </p:grpSpPr>
      <p:sp>
        <p:nvSpPr>
          <p:cNvPr id="113" name="Shape 11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Common jQuery Methods</a:t>
            </a:r>
          </a:p>
        </p:txBody>
      </p:sp>
      <p:sp>
        <p:nvSpPr>
          <p:cNvPr id="114" name="Shape 11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There are something like 300+ jQuery Methods, but lets look at a few of them right now.</a:t>
            </a:r>
          </a:p>
          <a:p>
            <a:pPr rtl="0">
              <a:spcBef>
                <a:spcPts val="0"/>
              </a:spcBef>
              <a:buNone/>
            </a:pPr>
            <a:r>
              <a:t/>
            </a:r>
            <a:endParaRPr/>
          </a:p>
          <a:p>
            <a:pPr rtl="0">
              <a:spcBef>
                <a:spcPts val="0"/>
              </a:spcBef>
              <a:buNone/>
            </a:pPr>
            <a:r>
              <a:rPr lang="en">
                <a:solidFill>
                  <a:srgbClr val="351C75"/>
                </a:solidFill>
                <a:latin typeface="PT Mono"/>
                <a:ea typeface="PT Mono"/>
                <a:cs typeface="PT Mono"/>
                <a:sym typeface="PT Mono"/>
              </a:rPr>
              <a:t>.hide();</a:t>
            </a:r>
          </a:p>
          <a:p>
            <a:pPr rtl="0">
              <a:spcBef>
                <a:spcPts val="0"/>
              </a:spcBef>
              <a:buNone/>
            </a:pPr>
            <a:r>
              <a:rPr lang="en">
                <a:solidFill>
                  <a:srgbClr val="351C75"/>
                </a:solidFill>
                <a:latin typeface="PT Mono"/>
                <a:ea typeface="PT Mono"/>
                <a:cs typeface="PT Mono"/>
                <a:sym typeface="PT Mono"/>
              </a:rPr>
              <a:t>.show();</a:t>
            </a:r>
          </a:p>
          <a:p>
            <a:pPr rtl="0">
              <a:spcBef>
                <a:spcPts val="0"/>
              </a:spcBef>
              <a:buNone/>
            </a:pPr>
            <a:r>
              <a:rPr lang="en">
                <a:solidFill>
                  <a:srgbClr val="351C75"/>
                </a:solidFill>
                <a:latin typeface="PT Mono"/>
                <a:ea typeface="PT Mono"/>
                <a:cs typeface="PT Mono"/>
                <a:sym typeface="PT Mono"/>
              </a:rPr>
              <a:t>.addClass();</a:t>
            </a:r>
          </a:p>
          <a:p>
            <a:pPr rtl="0">
              <a:spcBef>
                <a:spcPts val="0"/>
              </a:spcBef>
              <a:buNone/>
            </a:pPr>
            <a:r>
              <a:rPr lang="en">
                <a:solidFill>
                  <a:srgbClr val="351C75"/>
                </a:solidFill>
                <a:latin typeface="PT Mono"/>
                <a:ea typeface="PT Mono"/>
                <a:cs typeface="PT Mono"/>
                <a:sym typeface="PT Mono"/>
              </a:rPr>
              <a:t>.removeClass();</a:t>
            </a:r>
          </a:p>
          <a:p>
            <a:pPr rtl="0">
              <a:spcBef>
                <a:spcPts val="0"/>
              </a:spcBef>
              <a:buNone/>
            </a:pPr>
            <a:r>
              <a:rPr lang="en">
                <a:solidFill>
                  <a:srgbClr val="351C75"/>
                </a:solidFill>
                <a:latin typeface="PT Mono"/>
                <a:ea typeface="PT Mono"/>
                <a:cs typeface="PT Mono"/>
                <a:sym typeface="PT Mono"/>
              </a:rPr>
              <a:t>.slideUp();</a:t>
            </a:r>
          </a:p>
          <a:p>
            <a:pPr rtl="0">
              <a:spcBef>
                <a:spcPts val="0"/>
              </a:spcBef>
              <a:buNone/>
            </a:pPr>
            <a:r>
              <a:rPr lang="en">
                <a:solidFill>
                  <a:srgbClr val="351C75"/>
                </a:solidFill>
                <a:latin typeface="PT Mono"/>
                <a:ea typeface="PT Mono"/>
                <a:cs typeface="PT Mono"/>
                <a:sym typeface="PT Mono"/>
              </a:rPr>
              <a:t>.slideDown();</a:t>
            </a:r>
          </a:p>
          <a:p>
            <a:pPr>
              <a:spcBef>
                <a:spcPts val="0"/>
              </a:spcBef>
              <a:buNone/>
            </a:pPr>
            <a:r>
              <a:rPr lang="en">
                <a:solidFill>
                  <a:srgbClr val="351C75"/>
                </a:solidFill>
                <a:latin typeface="PT Mono"/>
                <a:ea typeface="PT Mono"/>
                <a:cs typeface="PT Mono"/>
                <a:sym typeface="PT Mono"/>
              </a:rPr>
              <a:t>.css();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y="0" x="0"/>
          <a:ext cy="0" cx="0"/>
          <a:chOff y="0" x="0"/>
          <a:chExt cy="0" cx="0"/>
        </a:xfrm>
      </p:grpSpPr>
      <p:sp>
        <p:nvSpPr>
          <p:cNvPr id="119" name="Shape 11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jQuery Documentation </a:t>
            </a:r>
          </a:p>
        </p:txBody>
      </p:sp>
      <p:sp>
        <p:nvSpPr>
          <p:cNvPr id="120" name="Shape 12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All of these methods are show up on </a:t>
            </a:r>
            <a:r>
              <a:rPr u="sng" lang="en">
                <a:solidFill>
                  <a:schemeClr val="hlink"/>
                </a:solidFill>
                <a:hlinkClick r:id="rId3"/>
              </a:rPr>
              <a:t>http://api.jquery.com/</a:t>
            </a:r>
            <a:r>
              <a:rPr lang="en"/>
              <a:t>. Reading the documentation is fairly straightforward. </a:t>
            </a:r>
          </a:p>
          <a:p>
            <a:pPr rtl="0">
              <a:spcBef>
                <a:spcPts val="0"/>
              </a:spcBef>
              <a:buNone/>
            </a:pPr>
            <a:r>
              <a:t/>
            </a:r>
            <a:endParaRPr/>
          </a:p>
          <a:p>
            <a:pPr>
              <a:spcBef>
                <a:spcPts val="0"/>
              </a:spcBef>
              <a:buNone/>
            </a:pPr>
            <a:r>
              <a:t/>
            </a:r>
            <a:endParaRPr/>
          </a:p>
        </p:txBody>
      </p:sp>
      <p:pic>
        <p:nvPicPr>
          <p:cNvPr id="121" name="Shape 121"/>
          <p:cNvPicPr preferRelativeResize="0"/>
          <p:nvPr/>
        </p:nvPicPr>
        <p:blipFill>
          <a:blip r:embed="rId4">
            <a:alphaModFix/>
          </a:blip>
          <a:stretch>
            <a:fillRect/>
          </a:stretch>
        </p:blipFill>
        <p:spPr>
          <a:xfrm>
            <a:off y="2115925" x="1335050"/>
            <a:ext cy="2809924" cx="6161700"/>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y="0" x="0"/>
          <a:ext cy="0" cx="0"/>
          <a:chOff y="0" x="0"/>
          <a:chExt cy="0" cx="0"/>
        </a:xfrm>
      </p:grpSpPr>
      <p:sp>
        <p:nvSpPr>
          <p:cNvPr id="126" name="Shape 12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$(document).ready()...</a:t>
            </a:r>
          </a:p>
        </p:txBody>
      </p:sp>
      <p:sp>
        <p:nvSpPr>
          <p:cNvPr id="127" name="Shape 127"/>
          <p:cNvSpPr/>
          <p:nvPr/>
        </p:nvSpPr>
        <p:spPr>
          <a:xfrm>
            <a:off y="2932000" x="-91725"/>
            <a:ext cy="2250000" cx="9344100"/>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128" name="Shape 12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One thing you have to keep in mind when using javascript and working with the DOM(HTML) is that the HTML needs to be loaded before we start manipulating it. </a:t>
            </a:r>
          </a:p>
          <a:p>
            <a:pPr rtl="0">
              <a:spcBef>
                <a:spcPts val="0"/>
              </a:spcBef>
              <a:buNone/>
            </a:pPr>
            <a:r>
              <a:rPr lang="en"/>
              <a:t>jQuery offers a way to check to make sure that the document is ready before we start interacting with it.</a:t>
            </a:r>
          </a:p>
          <a:p>
            <a:pPr rtl="0">
              <a:spcBef>
                <a:spcPts val="0"/>
              </a:spcBef>
              <a:buNone/>
            </a:pPr>
            <a:r>
              <a:t/>
            </a:r>
            <a:endParaRPr/>
          </a:p>
          <a:p>
            <a:pPr rtl="0">
              <a:spcBef>
                <a:spcPts val="0"/>
              </a:spcBef>
              <a:buNone/>
            </a:pPr>
            <a:r>
              <a:rPr lang="en">
                <a:solidFill>
                  <a:srgbClr val="351C75"/>
                </a:solidFill>
                <a:latin typeface="PT Mono"/>
                <a:ea typeface="PT Mono"/>
                <a:cs typeface="PT Mono"/>
                <a:sym typeface="PT Mono"/>
              </a:rPr>
              <a:t>$(document).ready(function() {</a:t>
            </a:r>
          </a:p>
          <a:p>
            <a:pPr rtl="0">
              <a:spcBef>
                <a:spcPts val="0"/>
              </a:spcBef>
              <a:buNone/>
            </a:pPr>
            <a:r>
              <a:rPr lang="en">
                <a:solidFill>
                  <a:srgbClr val="351C75"/>
                </a:solidFill>
                <a:latin typeface="PT Mono"/>
                <a:ea typeface="PT Mono"/>
                <a:cs typeface="PT Mono"/>
                <a:sym typeface="PT Mono"/>
              </a:rPr>
              <a:t>	//Your code in here.</a:t>
            </a:r>
          </a:p>
          <a:p>
            <a:pPr>
              <a:spcBef>
                <a:spcPts val="0"/>
              </a:spcBef>
              <a:buNone/>
            </a:pPr>
            <a:r>
              <a:rPr lang="en">
                <a:solidFill>
                  <a:srgbClr val="351C75"/>
                </a:solidFill>
                <a:latin typeface="PT Mono"/>
                <a:ea typeface="PT Mono"/>
                <a:cs typeface="PT Mono"/>
                <a:sym typeface="PT Mono"/>
              </a:rPr>
              <a:t>});</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y="0" x="0"/>
          <a:ext cy="0" cx="0"/>
          <a:chOff y="0" x="0"/>
          <a:chExt cy="0" cx="0"/>
        </a:xfrm>
      </p:grpSpPr>
      <p:sp>
        <p:nvSpPr>
          <p:cNvPr id="133" name="Shape 133"/>
          <p:cNvSpPr txBox="1"/>
          <p:nvPr>
            <p:ph type="title"/>
          </p:nvPr>
        </p:nvSpPr>
        <p:spPr>
          <a:xfrm>
            <a:off y="205978" x="457200"/>
            <a:ext cy="857400" cx="8229600"/>
          </a:xfrm>
          <a:prstGeom prst="rect">
            <a:avLst/>
          </a:prstGeom>
        </p:spPr>
        <p:txBody>
          <a:bodyPr bIns="91425" rIns="91425" lIns="91425" tIns="91425" anchor="b" anchorCtr="0">
            <a:noAutofit/>
          </a:bodyPr>
          <a:lstStyle/>
          <a:p>
            <a:pPr lvl="0">
              <a:spcBef>
                <a:spcPts val="0"/>
              </a:spcBef>
              <a:buNone/>
            </a:pPr>
            <a:r>
              <a:rPr lang="en">
                <a:solidFill>
                  <a:schemeClr val="dk1"/>
                </a:solidFill>
              </a:rPr>
              <a:t>$(document).ready()...</a:t>
            </a:r>
          </a:p>
        </p:txBody>
      </p:sp>
      <p:sp>
        <p:nvSpPr>
          <p:cNvPr id="134" name="Shape 134"/>
          <p:cNvSpPr/>
          <p:nvPr/>
        </p:nvSpPr>
        <p:spPr>
          <a:xfrm>
            <a:off y="1775225" x="-100050"/>
            <a:ext cy="1618800" cx="9344100"/>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135" name="Shape 13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We can test to see if this works by adding this line</a:t>
            </a:r>
          </a:p>
          <a:p>
            <a:pPr rtl="0">
              <a:spcBef>
                <a:spcPts val="0"/>
              </a:spcBef>
              <a:buNone/>
            </a:pPr>
            <a:r>
              <a:t/>
            </a:r>
            <a:endParaRPr/>
          </a:p>
          <a:p>
            <a:pPr rtl="0">
              <a:spcBef>
                <a:spcPts val="0"/>
              </a:spcBef>
              <a:buNone/>
            </a:pPr>
            <a:r>
              <a:rPr lang="en">
                <a:solidFill>
                  <a:srgbClr val="351C75"/>
                </a:solidFill>
                <a:latin typeface="PT Mono"/>
                <a:ea typeface="PT Mono"/>
                <a:cs typeface="PT Mono"/>
                <a:sym typeface="PT Mono"/>
              </a:rPr>
              <a:t>$(document).ready(function() {</a:t>
            </a:r>
          </a:p>
          <a:p>
            <a:pPr rtl="0">
              <a:spcBef>
                <a:spcPts val="0"/>
              </a:spcBef>
              <a:buNone/>
            </a:pPr>
            <a:r>
              <a:rPr lang="en">
                <a:solidFill>
                  <a:srgbClr val="351C75"/>
                </a:solidFill>
                <a:latin typeface="PT Mono"/>
                <a:ea typeface="PT Mono"/>
                <a:cs typeface="PT Mono"/>
                <a:sym typeface="PT Mono"/>
              </a:rPr>
              <a:t>	console.log(‘Testing’);</a:t>
            </a:r>
          </a:p>
          <a:p>
            <a:pPr rtl="0">
              <a:spcBef>
                <a:spcPts val="0"/>
              </a:spcBef>
              <a:buNone/>
            </a:pPr>
            <a:r>
              <a:rPr lang="en">
                <a:solidFill>
                  <a:srgbClr val="351C75"/>
                </a:solidFill>
                <a:latin typeface="PT Mono"/>
                <a:ea typeface="PT Mono"/>
                <a:cs typeface="PT Mono"/>
                <a:sym typeface="PT Mono"/>
              </a:rPr>
              <a:t>});</a:t>
            </a:r>
          </a:p>
          <a:p>
            <a:pPr rtl="0">
              <a:spcBef>
                <a:spcPts val="0"/>
              </a:spcBef>
              <a:buNone/>
            </a:pPr>
            <a:r>
              <a:t/>
            </a:r>
            <a:endParaRPr>
              <a:solidFill>
                <a:srgbClr val="351C75"/>
              </a:solidFill>
              <a:latin typeface="PT Mono"/>
              <a:ea typeface="PT Mono"/>
              <a:cs typeface="PT Mono"/>
              <a:sym typeface="PT Mono"/>
            </a:endParaRPr>
          </a:p>
          <a:p>
            <a:pPr rtl="0">
              <a:spcBef>
                <a:spcPts val="0"/>
              </a:spcBef>
              <a:buNone/>
            </a:pPr>
            <a:r>
              <a:t/>
            </a:r>
            <a:endParaRPr>
              <a:solidFill>
                <a:srgbClr val="351C75"/>
              </a:solidFill>
            </a:endParaRPr>
          </a:p>
          <a:p>
            <a:pPr>
              <a:spcBef>
                <a:spcPts val="0"/>
              </a:spcBef>
              <a:buNone/>
            </a:pPr>
            <a:r>
              <a:rPr lang="en">
                <a:solidFill>
                  <a:srgbClr val="351C75"/>
                </a:solidFill>
                <a:latin typeface="PT Mono"/>
                <a:ea typeface="PT Mono"/>
                <a:cs typeface="PT Mono"/>
                <a:sym typeface="PT Mono"/>
              </a:rPr>
              <a:t>console.log(); </a:t>
            </a:r>
            <a:r>
              <a:rPr lang="en">
                <a:solidFill>
                  <a:srgbClr val="FFFFFF"/>
                </a:solidFill>
              </a:rPr>
              <a:t>logs a message to the console(in the dev tools). This is great for debugging.</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y="0" x="0"/>
          <a:ext cy="0" cx="0"/>
          <a:chOff y="0" x="0"/>
          <a:chExt cy="0" cx="0"/>
        </a:xfrm>
      </p:grpSpPr>
      <p:sp>
        <p:nvSpPr>
          <p:cNvPr id="140" name="Shape 140"/>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jQuery Events</a:t>
            </a:r>
          </a:p>
        </p:txBody>
      </p:sp>
      <p:sp>
        <p:nvSpPr>
          <p:cNvPr id="141" name="Shape 141"/>
          <p:cNvSpPr/>
          <p:nvPr/>
        </p:nvSpPr>
        <p:spPr>
          <a:xfrm>
            <a:off y="3035850" x="-91725"/>
            <a:ext cy="2146199" cx="9344100"/>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142" name="Shape 14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The great thing about Javascript is that we can hook into browser events. Stuff like </a:t>
            </a:r>
            <a:r>
              <a:rPr lang="en">
                <a:solidFill>
                  <a:srgbClr val="351C75"/>
                </a:solidFill>
                <a:latin typeface="PT Mono"/>
                <a:ea typeface="PT Mono"/>
                <a:cs typeface="PT Mono"/>
                <a:sym typeface="PT Mono"/>
              </a:rPr>
              <a:t>click</a:t>
            </a:r>
            <a:r>
              <a:rPr lang="en"/>
              <a:t>, </a:t>
            </a:r>
            <a:r>
              <a:rPr lang="en">
                <a:solidFill>
                  <a:srgbClr val="351C75"/>
                </a:solidFill>
                <a:latin typeface="PT Mono"/>
                <a:ea typeface="PT Mono"/>
                <a:cs typeface="PT Mono"/>
                <a:sym typeface="PT Mono"/>
              </a:rPr>
              <a:t>mouseover</a:t>
            </a:r>
            <a:r>
              <a:rPr lang="en"/>
              <a:t>(hover), </a:t>
            </a:r>
            <a:r>
              <a:rPr lang="en">
                <a:solidFill>
                  <a:srgbClr val="351C75"/>
                </a:solidFill>
                <a:latin typeface="PT Mono"/>
                <a:ea typeface="PT Mono"/>
                <a:cs typeface="PT Mono"/>
                <a:sym typeface="PT Mono"/>
              </a:rPr>
              <a:t>scroll</a:t>
            </a:r>
            <a:r>
              <a:rPr lang="en"/>
              <a:t>, </a:t>
            </a:r>
            <a:r>
              <a:rPr lang="en">
                <a:solidFill>
                  <a:srgbClr val="351C75"/>
                </a:solidFill>
                <a:latin typeface="PT Mono"/>
                <a:ea typeface="PT Mono"/>
                <a:cs typeface="PT Mono"/>
                <a:sym typeface="PT Mono"/>
              </a:rPr>
              <a:t>resize</a:t>
            </a:r>
            <a:r>
              <a:rPr lang="en"/>
              <a:t>, etc…</a:t>
            </a:r>
          </a:p>
          <a:p>
            <a:pPr rtl="0">
              <a:spcBef>
                <a:spcPts val="0"/>
              </a:spcBef>
              <a:buNone/>
            </a:pPr>
            <a:r>
              <a:t/>
            </a:r>
            <a:endParaRPr/>
          </a:p>
          <a:p>
            <a:pPr rtl="0">
              <a:spcBef>
                <a:spcPts val="0"/>
              </a:spcBef>
              <a:buNone/>
            </a:pPr>
            <a:r>
              <a:rPr lang="en"/>
              <a:t>In this case we will just look at the click event. We can add an event in jQuery using the </a:t>
            </a:r>
            <a:r>
              <a:rPr lang="en">
                <a:solidFill>
                  <a:srgbClr val="351C75"/>
                </a:solidFill>
                <a:latin typeface="PT Mono"/>
                <a:ea typeface="PT Mono"/>
                <a:cs typeface="PT Mono"/>
                <a:sym typeface="PT Mono"/>
              </a:rPr>
              <a:t>.on()</a:t>
            </a:r>
            <a:r>
              <a:rPr lang="en"/>
              <a:t> method.</a:t>
            </a:r>
          </a:p>
          <a:p>
            <a:pPr rtl="0">
              <a:spcBef>
                <a:spcPts val="0"/>
              </a:spcBef>
              <a:buNone/>
            </a:pPr>
            <a:r>
              <a:t/>
            </a:r>
            <a:endParaRPr/>
          </a:p>
          <a:p>
            <a:pPr rtl="0">
              <a:spcBef>
                <a:spcPts val="0"/>
              </a:spcBef>
              <a:buNone/>
            </a:pPr>
            <a:r>
              <a:rPr lang="en">
                <a:solidFill>
                  <a:srgbClr val="351C75"/>
                </a:solidFill>
                <a:latin typeface="PT Mono"/>
                <a:ea typeface="PT Mono"/>
                <a:cs typeface="PT Mono"/>
                <a:sym typeface="PT Mono"/>
              </a:rPr>
              <a:t>$(‘.box’).on(‘click’,function() {</a:t>
            </a:r>
          </a:p>
          <a:p>
            <a:pPr rtl="0">
              <a:spcBef>
                <a:spcPts val="0"/>
              </a:spcBef>
              <a:buNone/>
            </a:pPr>
            <a:r>
              <a:rPr lang="en">
                <a:solidFill>
                  <a:srgbClr val="351C75"/>
                </a:solidFill>
                <a:latin typeface="PT Mono"/>
                <a:ea typeface="PT Mono"/>
                <a:cs typeface="PT Mono"/>
                <a:sym typeface="PT Mono"/>
              </a:rPr>
              <a:t>	… //Do something!</a:t>
            </a:r>
          </a:p>
          <a:p>
            <a:pPr>
              <a:spcBef>
                <a:spcPts val="0"/>
              </a:spcBef>
              <a:buNone/>
            </a:pPr>
            <a:r>
              <a:rPr lang="en">
                <a:solidFill>
                  <a:srgbClr val="351C75"/>
                </a:solidFill>
                <a:latin typeface="PT Mono"/>
                <a:ea typeface="PT Mono"/>
                <a:cs typeface="PT Mono"/>
                <a:sym typeface="PT Mono"/>
              </a:rPr>
              <a: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 name="Shape 30"/>
        <p:cNvGrpSpPr/>
        <p:nvPr/>
      </p:nvGrpSpPr>
      <p:grpSpPr>
        <a:xfrm>
          <a:off y="0" x="0"/>
          <a:ext cy="0" cx="0"/>
          <a:chOff y="0" x="0"/>
          <a:chExt cy="0" cx="0"/>
        </a:xfrm>
      </p:grpSpPr>
      <p:sp>
        <p:nvSpPr>
          <p:cNvPr id="31" name="Shape 3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Assignment Review</a:t>
            </a:r>
          </a:p>
        </p:txBody>
      </p:sp>
      <p:sp>
        <p:nvSpPr>
          <p:cNvPr id="32" name="Shape 3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Use of Prefixes</a:t>
            </a:r>
          </a:p>
          <a:p>
            <a:pPr rtl="0">
              <a:spcBef>
                <a:spcPts val="0"/>
              </a:spcBef>
              <a:buNone/>
            </a:pPr>
            <a:r>
              <a:t/>
            </a:r>
            <a:endParaRPr/>
          </a:p>
          <a:p>
            <a:pPr rtl="0">
              <a:spcBef>
                <a:spcPts val="0"/>
              </a:spcBef>
              <a:buNone/>
            </a:pPr>
            <a:r>
              <a:rPr lang="en"/>
              <a:t>Repetition.</a:t>
            </a:r>
          </a:p>
          <a:p>
            <a:pPr rtl="0">
              <a:spcBef>
                <a:spcPts val="0"/>
              </a:spcBef>
              <a:buNone/>
            </a:pPr>
            <a:r>
              <a:t/>
            </a:r>
            <a:endParaRPr/>
          </a:p>
          <a:p>
            <a:pPr>
              <a:spcBef>
                <a:spcPts val="0"/>
              </a:spcBef>
              <a:buNone/>
            </a:pPr>
            <a:r>
              <a:t/>
            </a:r>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y="0" x="0"/>
          <a:ext cy="0" cx="0"/>
          <a:chOff y="0" x="0"/>
          <a:chExt cy="0" cx="0"/>
        </a:xfrm>
      </p:grpSpPr>
      <p:sp>
        <p:nvSpPr>
          <p:cNvPr id="147" name="Shape 14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Lets play with events.</a:t>
            </a:r>
          </a:p>
        </p:txBody>
      </p:sp>
      <p:sp>
        <p:nvSpPr>
          <p:cNvPr id="148" name="Shape 14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Lets add an event to our page. We will use .on() and .toggleClass() to toggle a class on an element.</a:t>
            </a:r>
          </a:p>
          <a:p>
            <a:pPr rtl="0">
              <a:spcBef>
                <a:spcPts val="0"/>
              </a:spcBef>
              <a:buNone/>
            </a:pPr>
            <a:r>
              <a:t/>
            </a:r>
            <a:endParaRPr/>
          </a:p>
          <a:p>
            <a:pPr>
              <a:spcBef>
                <a:spcPts val="0"/>
              </a:spcBef>
              <a:buNone/>
            </a:pPr>
            <a:r>
              <a:rPr lang="en"/>
              <a:t>The idea will be that we can click on 1 HTML element and toggle a class on another HTML element to do something, the something will be some CSS animations we are familiar with. </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y="0" x="0"/>
          <a:ext cy="0" cx="0"/>
          <a:chOff y="0" x="0"/>
          <a:chExt cy="0" cx="0"/>
        </a:xfrm>
      </p:grpSpPr>
      <p:sp>
        <p:nvSpPr>
          <p:cNvPr id="153" name="Shape 15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Next Week.</a:t>
            </a:r>
          </a:p>
        </p:txBody>
      </p:sp>
      <p:sp>
        <p:nvSpPr>
          <p:cNvPr id="154" name="Shape 15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I will be away next week. </a:t>
            </a:r>
          </a:p>
          <a:p>
            <a:pPr rtl="0">
              <a:spcBef>
                <a:spcPts val="0"/>
              </a:spcBef>
              <a:buNone/>
            </a:pPr>
            <a:r>
              <a:t/>
            </a:r>
            <a:endParaRPr/>
          </a:p>
          <a:p>
            <a:pPr rtl="0">
              <a:spcBef>
                <a:spcPts val="0"/>
              </a:spcBef>
              <a:buNone/>
            </a:pPr>
            <a:r>
              <a:rPr lang="en"/>
              <a:t>I would like you to take everything you know and play around. There is so much that can be done with what you know. Come up with a crazy idea and just go to town.</a:t>
            </a:r>
          </a:p>
          <a:p>
            <a:pPr rtl="0">
              <a:spcBef>
                <a:spcPts val="0"/>
              </a:spcBef>
              <a:buNone/>
            </a:pPr>
            <a:r>
              <a:t/>
            </a:r>
            <a:endParaRPr/>
          </a:p>
          <a:p>
            <a:pPr>
              <a:spcBef>
                <a:spcPts val="0"/>
              </a:spcBef>
              <a:buNone/>
            </a:pPr>
            <a:r>
              <a:rPr lang="en"/>
              <a:t>Also take the time to do the first two courses in the jQuery Basics on Treehouse </a:t>
            </a:r>
            <a:r>
              <a:rPr u="sng" lang="en">
                <a:solidFill>
                  <a:schemeClr val="hlink"/>
                </a:solidFill>
                <a:hlinkClick r:id="rId3"/>
              </a:rPr>
              <a:t>http://teamtreehouse.com/library/jquery-basics</a:t>
            </a:r>
            <a:r>
              <a:rPr lang="en"/>
              <a:t>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y="0" x="0"/>
          <a:ext cy="0" cx="0"/>
          <a:chOff y="0" x="0"/>
          <a:chExt cy="0" cx="0"/>
        </a:xfrm>
      </p:grpSpPr>
      <p:sp>
        <p:nvSpPr>
          <p:cNvPr id="37" name="Shape 3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What is Javascript</a:t>
            </a:r>
          </a:p>
        </p:txBody>
      </p:sp>
      <p:sp>
        <p:nvSpPr>
          <p:cNvPr id="38" name="Shape 3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Javascript is the brains of your website. </a:t>
            </a:r>
          </a:p>
          <a:p>
            <a:pPr rtl="0">
              <a:spcBef>
                <a:spcPts val="0"/>
              </a:spcBef>
              <a:buNone/>
            </a:pPr>
            <a:r>
              <a:t/>
            </a:r>
            <a:endParaRPr/>
          </a:p>
          <a:p>
            <a:pPr rtl="0">
              <a:spcBef>
                <a:spcPts val="0"/>
              </a:spcBef>
              <a:buNone/>
            </a:pPr>
            <a:r>
              <a:rPr lang="en"/>
              <a:t>It handles the complex interactions and logic that you can not handle with CSS.</a:t>
            </a:r>
          </a:p>
          <a:p>
            <a:pPr rtl="0">
              <a:spcBef>
                <a:spcPts val="0"/>
              </a:spcBef>
              <a:buNone/>
            </a:pPr>
            <a:r>
              <a:t/>
            </a:r>
            <a:endParaRPr/>
          </a:p>
          <a:p>
            <a:pPr rtl="0">
              <a:spcBef>
                <a:spcPts val="0"/>
              </a:spcBef>
              <a:buNone/>
            </a:pPr>
            <a:r>
              <a:rPr lang="en"/>
              <a:t>It was created in 10 days, today it is one of the most used languages in the world.</a:t>
            </a:r>
          </a:p>
          <a:p>
            <a:pPr rtl="0">
              <a:spcBef>
                <a:spcPts val="0"/>
              </a:spcBef>
              <a:buNone/>
            </a:pPr>
            <a:r>
              <a:t/>
            </a:r>
            <a:endParaRPr/>
          </a:p>
          <a:p>
            <a:pPr>
              <a:spcBef>
                <a:spcPts val="0"/>
              </a:spcBef>
              <a:buNone/>
            </a:pPr>
            <a:r>
              <a:rPr lang="en"/>
              <a:t>Javascript is NOT Java, Java is another programing language altogether.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 name="Shape 42"/>
        <p:cNvGrpSpPr/>
        <p:nvPr/>
      </p:nvGrpSpPr>
      <p:grpSpPr>
        <a:xfrm>
          <a:off y="0" x="0"/>
          <a:ext cy="0" cx="0"/>
          <a:chOff y="0" x="0"/>
          <a:chExt cy="0" cx="0"/>
        </a:xfrm>
      </p:grpSpPr>
      <p:sp>
        <p:nvSpPr>
          <p:cNvPr id="43" name="Shape 4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What is jQuery</a:t>
            </a:r>
          </a:p>
        </p:txBody>
      </p:sp>
      <p:sp>
        <p:nvSpPr>
          <p:cNvPr id="44" name="Shape 4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jQuery is a Javascript library that was developed to help make long tasks in “vanilla” Javascript, simple and easy to do. </a:t>
            </a:r>
          </a:p>
          <a:p>
            <a:pPr rtl="0">
              <a:spcBef>
                <a:spcPts val="0"/>
              </a:spcBef>
              <a:buNone/>
            </a:pPr>
            <a:r>
              <a:t/>
            </a:r>
            <a:endParaRPr/>
          </a:p>
          <a:p>
            <a:pPr rtl="0">
              <a:spcBef>
                <a:spcPts val="0"/>
              </a:spcBef>
              <a:buNone/>
            </a:pPr>
            <a:r>
              <a:rPr lang="en"/>
              <a:t>It takes care of all the browser differences that you would have to be mindful of.</a:t>
            </a:r>
          </a:p>
          <a:p>
            <a:pPr rtl="0">
              <a:spcBef>
                <a:spcPts val="0"/>
              </a:spcBef>
              <a:buNone/>
            </a:pPr>
            <a:r>
              <a:t/>
            </a:r>
            <a:endParaRPr/>
          </a:p>
          <a:p>
            <a:pPr>
              <a:spcBef>
                <a:spcPts val="0"/>
              </a:spcBef>
              <a:buNone/>
            </a:pPr>
            <a:r>
              <a:rPr lang="en"/>
              <a:t>It is awesome.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 name="Shape 48"/>
        <p:cNvGrpSpPr/>
        <p:nvPr/>
      </p:nvGrpSpPr>
      <p:grpSpPr>
        <a:xfrm>
          <a:off y="0" x="0"/>
          <a:ext cy="0" cx="0"/>
          <a:chOff y="0" x="0"/>
          <a:chExt cy="0" cx="0"/>
        </a:xfrm>
      </p:grpSpPr>
      <p:sp>
        <p:nvSpPr>
          <p:cNvPr id="49" name="Shape 4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Why use jQuery</a:t>
            </a:r>
          </a:p>
        </p:txBody>
      </p:sp>
      <p:sp>
        <p:nvSpPr>
          <p:cNvPr id="50" name="Shape 50"/>
          <p:cNvSpPr/>
          <p:nvPr/>
        </p:nvSpPr>
        <p:spPr>
          <a:xfrm>
            <a:off y="2054175" x="0"/>
            <a:ext cy="890700" cx="9169200"/>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51" name="Shape 51"/>
          <p:cNvSpPr/>
          <p:nvPr/>
        </p:nvSpPr>
        <p:spPr>
          <a:xfrm>
            <a:off y="3494075" x="-75200"/>
            <a:ext cy="890700" cx="9169200"/>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52" name="Shape 5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Lets look at an example. In javascript, in order to get a reference to an element that has an id of box-container, you would have to write this.</a:t>
            </a:r>
          </a:p>
          <a:p>
            <a:pPr rtl="0">
              <a:spcBef>
                <a:spcPts val="0"/>
              </a:spcBef>
              <a:buNone/>
            </a:pPr>
            <a:r>
              <a:t/>
            </a:r>
            <a:endParaRPr>
              <a:solidFill>
                <a:srgbClr val="351C75"/>
              </a:solidFill>
              <a:latin typeface="PT Mono"/>
              <a:ea typeface="PT Mono"/>
              <a:cs typeface="PT Mono"/>
              <a:sym typeface="PT Mono"/>
            </a:endParaRPr>
          </a:p>
          <a:p>
            <a:pPr rtl="0">
              <a:spcBef>
                <a:spcPts val="0"/>
              </a:spcBef>
              <a:buNone/>
            </a:pPr>
            <a:r>
              <a:rPr lang="en">
                <a:solidFill>
                  <a:srgbClr val="351C75"/>
                </a:solidFill>
                <a:latin typeface="PT Mono"/>
                <a:ea typeface="PT Mono"/>
                <a:cs typeface="PT Mono"/>
                <a:sym typeface="PT Mono"/>
              </a:rPr>
              <a:t>var boxEl = document.getElementById(‘box-container’);</a:t>
            </a:r>
          </a:p>
          <a:p>
            <a:pPr rtl="0">
              <a:spcBef>
                <a:spcPts val="0"/>
              </a:spcBef>
              <a:buNone/>
            </a:pPr>
            <a:r>
              <a:t/>
            </a:r>
            <a:endParaRPr>
              <a:solidFill>
                <a:srgbClr val="351C75"/>
              </a:solidFill>
              <a:latin typeface="PT Mono"/>
              <a:ea typeface="PT Mono"/>
              <a:cs typeface="PT Mono"/>
              <a:sym typeface="PT Mono"/>
            </a:endParaRPr>
          </a:p>
          <a:p>
            <a:pPr rtl="0">
              <a:spcBef>
                <a:spcPts val="0"/>
              </a:spcBef>
              <a:buNone/>
            </a:pPr>
            <a:r>
              <a:rPr lang="en">
                <a:solidFill>
                  <a:srgbClr val="FFFFFF"/>
                </a:solidFill>
              </a:rPr>
              <a:t>jQuery example:</a:t>
            </a:r>
          </a:p>
          <a:p>
            <a:pPr rtl="0">
              <a:spcBef>
                <a:spcPts val="0"/>
              </a:spcBef>
              <a:buNone/>
            </a:pPr>
            <a:r>
              <a:t/>
            </a:r>
            <a:endParaRPr>
              <a:solidFill>
                <a:srgbClr val="351C75"/>
              </a:solidFill>
              <a:latin typeface="PT Mono"/>
              <a:ea typeface="PT Mono"/>
              <a:cs typeface="PT Mono"/>
              <a:sym typeface="PT Mono"/>
            </a:endParaRPr>
          </a:p>
          <a:p>
            <a:pPr>
              <a:spcBef>
                <a:spcPts val="0"/>
              </a:spcBef>
              <a:buNone/>
            </a:pPr>
            <a:r>
              <a:rPr lang="en">
                <a:solidFill>
                  <a:srgbClr val="351C75"/>
                </a:solidFill>
                <a:latin typeface="PT Mono"/>
                <a:ea typeface="PT Mono"/>
                <a:cs typeface="PT Mono"/>
                <a:sym typeface="PT Mono"/>
              </a:rPr>
              <a:t>var boxEl = $(‘#box-container’);</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y="0" x="0"/>
          <a:ext cy="0" cx="0"/>
          <a:chOff y="0" x="0"/>
          <a:chExt cy="0" cx="0"/>
        </a:xfrm>
      </p:grpSpPr>
      <p:sp>
        <p:nvSpPr>
          <p:cNvPr id="57" name="Shape 5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Interactions built with Javascript</a:t>
            </a:r>
          </a:p>
        </p:txBody>
      </p:sp>
      <p:sp>
        <p:nvSpPr>
          <p:cNvPr id="58" name="Shape 5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u="sng" lang="en">
                <a:solidFill>
                  <a:schemeClr val="hlink"/>
                </a:solidFill>
                <a:hlinkClick r:id="rId3"/>
              </a:rPr>
              <a:t>http://www.gonzaloperez.ws/</a:t>
            </a:r>
          </a:p>
          <a:p>
            <a:pPr rtl="0">
              <a:spcBef>
                <a:spcPts val="0"/>
              </a:spcBef>
              <a:buNone/>
            </a:pPr>
            <a:r>
              <a:t/>
            </a:r>
            <a:endParaRPr/>
          </a:p>
          <a:p>
            <a:pPr rtl="0">
              <a:spcBef>
                <a:spcPts val="0"/>
              </a:spcBef>
              <a:buNone/>
            </a:pPr>
            <a:r>
              <a:t/>
            </a:r>
            <a:endParaRPr/>
          </a:p>
          <a:p>
            <a:pPr rtl="0">
              <a:spcBef>
                <a:spcPts val="0"/>
              </a:spcBef>
              <a:buNone/>
            </a:pPr>
            <a:r>
              <a:rPr u="sng" lang="en">
                <a:solidFill>
                  <a:schemeClr val="hlink"/>
                </a:solidFill>
                <a:hlinkClick r:id="rId4"/>
              </a:rPr>
              <a:t>http://studioaka.co.uk/</a:t>
            </a:r>
            <a:r>
              <a:rPr lang="en"/>
              <a:t> </a:t>
            </a:r>
          </a:p>
          <a:p>
            <a:pPr rtl="0">
              <a:spcBef>
                <a:spcPts val="0"/>
              </a:spcBef>
              <a:buNone/>
            </a:pPr>
            <a:r>
              <a:t/>
            </a:r>
            <a:endParaRPr/>
          </a:p>
          <a:p>
            <a:pPr rtl="0">
              <a:spcBef>
                <a:spcPts val="0"/>
              </a:spcBef>
              <a:buNone/>
            </a:pPr>
            <a:r>
              <a:t/>
            </a:r>
            <a:endParaRPr/>
          </a:p>
          <a:p>
            <a:pPr rtl="0">
              <a:spcBef>
                <a:spcPts val="0"/>
              </a:spcBef>
              <a:buNone/>
            </a:pPr>
            <a:r>
              <a:rPr u="sng" lang="en">
                <a:solidFill>
                  <a:schemeClr val="hlink"/>
                </a:solidFill>
                <a:hlinkClick r:id="rId5"/>
              </a:rPr>
              <a:t>http://app360.quixey.com/</a:t>
            </a:r>
            <a:r>
              <a:rPr lang="en"/>
              <a:t>	</a:t>
            </a:r>
          </a:p>
          <a:p>
            <a:pPr rtl="0">
              <a:spcBef>
                <a:spcPts val="0"/>
              </a:spcBef>
              <a:buNone/>
            </a:pPr>
            <a:r>
              <a:t/>
            </a:r>
            <a:endParaRPr/>
          </a:p>
          <a:p>
            <a:pPr>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y="0" x="0"/>
          <a:ext cy="0" cx="0"/>
          <a:chOff y="0" x="0"/>
          <a:chExt cy="0" cx="0"/>
        </a:xfrm>
      </p:grpSpPr>
      <p:sp>
        <p:nvSpPr>
          <p:cNvPr id="63" name="Shape 6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Adding jQuery to your page</a:t>
            </a:r>
          </a:p>
        </p:txBody>
      </p:sp>
      <p:sp>
        <p:nvSpPr>
          <p:cNvPr id="64" name="Shape 6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There are 2 ways to add jQuery to your page. One involves downloading the file and linking it in your document. The second involves linking the files from a CDN(content delivery network).</a:t>
            </a:r>
          </a:p>
          <a:p>
            <a:pPr rtl="0">
              <a:spcBef>
                <a:spcPts val="0"/>
              </a:spcBef>
              <a:buNone/>
            </a:pPr>
            <a:r>
              <a:t/>
            </a:r>
            <a:endParaRPr/>
          </a:p>
          <a:p>
            <a:pPr rtl="0">
              <a:spcBef>
                <a:spcPts val="0"/>
              </a:spcBef>
              <a:buNone/>
            </a:pPr>
            <a:r>
              <a:rPr lang="en"/>
              <a:t>1: Go to </a:t>
            </a:r>
            <a:r>
              <a:rPr u="sng" lang="en">
                <a:solidFill>
                  <a:schemeClr val="hlink"/>
                </a:solidFill>
                <a:hlinkClick r:id="rId3"/>
              </a:rPr>
              <a:t>http://jquery.com/</a:t>
            </a:r>
            <a:r>
              <a:rPr lang="en"/>
              <a:t> and click “Download”. Select the version you want. Pick one that says “production”</a:t>
            </a:r>
          </a:p>
          <a:p>
            <a:pPr rtl="0">
              <a:spcBef>
                <a:spcPts val="0"/>
              </a:spcBef>
              <a:buNone/>
            </a:pPr>
            <a:r>
              <a:t/>
            </a:r>
            <a:endParaRPr/>
          </a:p>
          <a:p>
            <a:pPr lvl="0">
              <a:spcBef>
                <a:spcPts val="0"/>
              </a:spcBef>
              <a:buNone/>
            </a:pPr>
            <a:r>
              <a:rPr lang="en"/>
              <a:t>2: Go to the same page but a different section </a:t>
            </a:r>
            <a:r>
              <a:rPr u="sng" lang="en">
                <a:solidFill>
                  <a:schemeClr val="hlink"/>
                </a:solidFill>
                <a:hlinkClick r:id="rId4"/>
              </a:rPr>
              <a:t>HERE</a:t>
            </a:r>
            <a:r>
              <a:rPr lang="en"/>
              <a:t> and follow the instructions there.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y="0" x="0"/>
          <a:ext cy="0" cx="0"/>
          <a:chOff y="0" x="0"/>
          <a:chExt cy="0" cx="0"/>
        </a:xfrm>
      </p:grpSpPr>
      <p:sp>
        <p:nvSpPr>
          <p:cNvPr id="69" name="Shape 6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Differences in loading jQuery. </a:t>
            </a:r>
          </a:p>
        </p:txBody>
      </p:sp>
      <p:sp>
        <p:nvSpPr>
          <p:cNvPr id="70" name="Shape 7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If you download and link the file you have what is considered to be a local copy of jQuery. Good for when you need to develop offline</a:t>
            </a:r>
          </a:p>
          <a:p>
            <a:pPr rtl="0">
              <a:spcBef>
                <a:spcPts val="0"/>
              </a:spcBef>
              <a:buNone/>
            </a:pPr>
            <a:r>
              <a:t/>
            </a:r>
            <a:endParaRPr/>
          </a:p>
          <a:p>
            <a:pPr rtl="0">
              <a:spcBef>
                <a:spcPts val="0"/>
              </a:spcBef>
              <a:buNone/>
            </a:pPr>
            <a:r>
              <a:rPr lang="en"/>
              <a:t>When you use a CDN you do not have access to that files on your computer. But you have the benefit of this file being cached* on the users computer. Bad for when you need to develop offline.</a:t>
            </a: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sz="1100"/>
          </a:p>
          <a:p>
            <a:pPr rtl="0">
              <a:spcBef>
                <a:spcPts val="0"/>
              </a:spcBef>
              <a:buNone/>
            </a:pPr>
            <a:r>
              <a:t/>
            </a:r>
            <a:endParaRPr sz="1100"/>
          </a:p>
          <a:p>
            <a:pPr>
              <a:spcBef>
                <a:spcPts val="0"/>
              </a:spcBef>
              <a:buNone/>
            </a:pPr>
            <a:r>
              <a:rPr sz="1100" lang="en"/>
              <a:t>*file has already been downloaded once before and does not need to be downloaded again.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y="0" x="0"/>
          <a:ext cy="0" cx="0"/>
          <a:chOff y="0" x="0"/>
          <a:chExt cy="0" cx="0"/>
        </a:xfrm>
      </p:grpSpPr>
      <p:sp>
        <p:nvSpPr>
          <p:cNvPr id="75" name="Shape 7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Adding jQuery to your page cont.</a:t>
            </a:r>
          </a:p>
        </p:txBody>
      </p:sp>
      <p:sp>
        <p:nvSpPr>
          <p:cNvPr id="76" name="Shape 76"/>
          <p:cNvSpPr/>
          <p:nvPr/>
        </p:nvSpPr>
        <p:spPr>
          <a:xfrm>
            <a:off y="1139250" x="-115375"/>
            <a:ext cy="2216099" cx="9315899"/>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77" name="Shape 7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indent="457200" marL="457200">
              <a:spcBef>
                <a:spcPts val="0"/>
              </a:spcBef>
              <a:buNone/>
            </a:pPr>
            <a:r>
              <a:rPr lang="en">
                <a:solidFill>
                  <a:srgbClr val="351C75"/>
                </a:solidFill>
                <a:latin typeface="PT Mono"/>
                <a:ea typeface="PT Mono"/>
                <a:cs typeface="PT Mono"/>
                <a:sym typeface="PT Mono"/>
              </a:rPr>
              <a:t>…</a:t>
            </a:r>
          </a:p>
          <a:p>
            <a:pPr rtl="0">
              <a:spcBef>
                <a:spcPts val="0"/>
              </a:spcBef>
              <a:buNone/>
            </a:pPr>
            <a:r>
              <a:rPr lang="en">
                <a:solidFill>
                  <a:srgbClr val="351C75"/>
                </a:solidFill>
                <a:latin typeface="PT Mono"/>
                <a:ea typeface="PT Mono"/>
                <a:cs typeface="PT Mono"/>
                <a:sym typeface="PT Mono"/>
              </a:rPr>
              <a:t>		&lt;script src=”path/to/jquery.js”&gt;&lt;/script&gt;</a:t>
            </a:r>
          </a:p>
          <a:p>
            <a:pPr rtl="0">
              <a:spcBef>
                <a:spcPts val="0"/>
              </a:spcBef>
              <a:buNone/>
            </a:pPr>
            <a:r>
              <a:rPr lang="en">
                <a:solidFill>
                  <a:srgbClr val="351C75"/>
                </a:solidFill>
                <a:latin typeface="PT Mono"/>
                <a:ea typeface="PT Mono"/>
                <a:cs typeface="PT Mono"/>
                <a:sym typeface="PT Mono"/>
              </a:rPr>
              <a:t>		&lt;script src=”path/to/yourfile.js”&gt;&lt;/script&gt;</a:t>
            </a:r>
          </a:p>
          <a:p>
            <a:pPr rtl="0" indent="457200">
              <a:spcBef>
                <a:spcPts val="0"/>
              </a:spcBef>
              <a:buNone/>
            </a:pPr>
            <a:r>
              <a:rPr lang="en">
                <a:solidFill>
                  <a:srgbClr val="351C75"/>
                </a:solidFill>
                <a:latin typeface="PT Mono"/>
                <a:ea typeface="PT Mono"/>
                <a:cs typeface="PT Mono"/>
                <a:sym typeface="PT Mono"/>
              </a:rPr>
              <a:t>&lt;/body&gt;</a:t>
            </a:r>
          </a:p>
          <a:p>
            <a:pPr rtl="0">
              <a:spcBef>
                <a:spcPts val="0"/>
              </a:spcBef>
              <a:buNone/>
            </a:pPr>
            <a:r>
              <a:rPr lang="en">
                <a:solidFill>
                  <a:srgbClr val="351C75"/>
                </a:solidFill>
                <a:latin typeface="PT Mono"/>
                <a:ea typeface="PT Mono"/>
                <a:cs typeface="PT Mono"/>
                <a:sym typeface="PT Mono"/>
              </a:rPr>
              <a:t>&lt;/html&gt;</a:t>
            </a:r>
          </a:p>
          <a:p>
            <a:pPr rtl="0">
              <a:spcBef>
                <a:spcPts val="0"/>
              </a:spcBef>
              <a:buNone/>
            </a:pPr>
            <a:r>
              <a:t/>
            </a:r>
            <a:endParaRPr>
              <a:solidFill>
                <a:srgbClr val="351C75"/>
              </a:solidFill>
              <a:latin typeface="PT Mono"/>
              <a:ea typeface="PT Mono"/>
              <a:cs typeface="PT Mono"/>
              <a:sym typeface="PT Mono"/>
            </a:endParaRPr>
          </a:p>
          <a:p>
            <a:pPr>
              <a:spcBef>
                <a:spcPts val="0"/>
              </a:spcBef>
              <a:buNone/>
            </a:pPr>
            <a:r>
              <a:rPr lang="en">
                <a:solidFill>
                  <a:srgbClr val="FFFFFF"/>
                </a:solidFill>
              </a:rPr>
              <a:t>Load your js at the end of your page so that it does not block the page from loading. This helps speed up the page in terms of what people can see before interactions take place.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