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2.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 name="Shape 27"/>
        <p:cNvGrpSpPr/>
        <p:nvPr/>
      </p:nvGrpSpPr>
      <p:grpSpPr>
        <a:xfrm>
          <a:off y="0" x="0"/>
          <a:ext cy="0" cx="0"/>
          <a:chOff y="0" x="0"/>
          <a:chExt cy="0" cx="0"/>
        </a:xfrm>
      </p:grpSpPr>
      <p:sp>
        <p:nvSpPr>
          <p:cNvPr id="28" name="Shape 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 name="Shape 2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9" name="Shape 8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4" name="Shape 94"/>
        <p:cNvGrpSpPr/>
        <p:nvPr/>
      </p:nvGrpSpPr>
      <p:grpSpPr>
        <a:xfrm>
          <a:off y="0" x="0"/>
          <a:ext cy="0" cx="0"/>
          <a:chOff y="0" x="0"/>
          <a:chExt cy="0" cx="0"/>
        </a:xfrm>
      </p:grpSpPr>
      <p:sp>
        <p:nvSpPr>
          <p:cNvPr id="95" name="Shape 9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6" name="Shape 9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1" name="Shape 101"/>
        <p:cNvGrpSpPr/>
        <p:nvPr/>
      </p:nvGrpSpPr>
      <p:grpSpPr>
        <a:xfrm>
          <a:off y="0" x="0"/>
          <a:ext cy="0" cx="0"/>
          <a:chOff y="0" x="0"/>
          <a:chExt cy="0" cx="0"/>
        </a:xfrm>
      </p:grpSpPr>
      <p:sp>
        <p:nvSpPr>
          <p:cNvPr id="102" name="Shape 10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3" name="Shape 10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9" name="Shape 10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3" name="Shape 113"/>
        <p:cNvGrpSpPr/>
        <p:nvPr/>
      </p:nvGrpSpPr>
      <p:grpSpPr>
        <a:xfrm>
          <a:off y="0" x="0"/>
          <a:ext cy="0" cx="0"/>
          <a:chOff y="0" x="0"/>
          <a:chExt cy="0" cx="0"/>
        </a:xfrm>
      </p:grpSpPr>
      <p:sp>
        <p:nvSpPr>
          <p:cNvPr id="114" name="Shape 11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5" name="Shape 11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 name="Shape 35"/>
        <p:cNvGrpSpPr/>
        <p:nvPr/>
      </p:nvGrpSpPr>
      <p:grpSpPr>
        <a:xfrm>
          <a:off y="0" x="0"/>
          <a:ext cy="0" cx="0"/>
          <a:chOff y="0" x="0"/>
          <a:chExt cy="0" cx="0"/>
        </a:xfrm>
      </p:grpSpPr>
      <p:sp>
        <p:nvSpPr>
          <p:cNvPr id="36" name="Shape 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7" name="Shape 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 name="Shape 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5" name="Shape 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2" name="Shape 8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000000"/>
                </a:solidFill>
                <a:latin typeface="Oswald"/>
                <a:ea typeface="Oswald"/>
                <a:cs typeface="Oswald"/>
                <a:sym typeface="Oswald"/>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sz="1800">
                <a:solidFill>
                  <a:srgbClr val="FFFFFF"/>
                </a:solidFill>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A64D79"/>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http://jquery.com/download/#using-jquery-with-a-cdn" Type="http://schemas.openxmlformats.org/officeDocument/2006/relationships/hyperlink" TargetMode="External" Id="rId4"/><Relationship Target="http://jquery.com/" Type="http://schemas.openxmlformats.org/officeDocument/2006/relationships/hyperlink" TargetMode="External"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681148" x="685800"/>
            <a:ext cy="886500" cx="7772400"/>
          </a:xfrm>
          <a:prstGeom prst="rect">
            <a:avLst/>
          </a:prstGeom>
        </p:spPr>
        <p:txBody>
          <a:bodyPr bIns="91425" rIns="91425" lIns="91425" tIns="91425" anchor="b" anchorCtr="0">
            <a:noAutofit/>
          </a:bodyPr>
          <a:lstStyle/>
          <a:p>
            <a:pPr algn="l">
              <a:spcBef>
                <a:spcPts val="0"/>
              </a:spcBef>
              <a:buNone/>
            </a:pPr>
            <a:r>
              <a:rPr lang="en">
                <a:latin typeface="Oswald"/>
                <a:ea typeface="Oswald"/>
                <a:cs typeface="Oswald"/>
                <a:sym typeface="Oswald"/>
              </a:rPr>
              <a:t>jQuery Review</a:t>
            </a:r>
          </a:p>
        </p:txBody>
      </p:sp>
      <p:sp>
        <p:nvSpPr>
          <p:cNvPr id="24" name="Shape 24"/>
          <p:cNvSpPr txBox="1"/>
          <p:nvPr>
            <p:ph idx="1" type="subTitle"/>
          </p:nvPr>
        </p:nvSpPr>
        <p:spPr>
          <a:xfrm>
            <a:off y="4015503" x="685800"/>
            <a:ext cy="784799" cx="7772400"/>
          </a:xfrm>
          <a:prstGeom prst="rect">
            <a:avLst/>
          </a:prstGeom>
        </p:spPr>
        <p:txBody>
          <a:bodyPr bIns="91425" rIns="91425" lIns="91425" tIns="91425" anchor="t" anchorCtr="0">
            <a:noAutofit/>
          </a:bodyPr>
          <a:lstStyle/>
          <a:p>
            <a:pPr algn="l" rtl="0">
              <a:spcBef>
                <a:spcPts val="0"/>
              </a:spcBef>
              <a:buNone/>
            </a:pPr>
            <a:r>
              <a:rPr sz="1100" lang="en">
                <a:solidFill>
                  <a:schemeClr val="lt1"/>
                </a:solidFill>
              </a:rPr>
              <a:t>Ryan Christiani</a:t>
            </a:r>
          </a:p>
          <a:p>
            <a:pPr algn="l" rtl="0">
              <a:spcBef>
                <a:spcPts val="0"/>
              </a:spcBef>
              <a:buNone/>
            </a:pPr>
            <a:r>
              <a:rPr sz="1100" lang="en">
                <a:solidFill>
                  <a:schemeClr val="lt1"/>
                </a:solidFill>
              </a:rPr>
              <a:t>Week 9</a:t>
            </a:r>
          </a:p>
          <a:p>
            <a:pPr algn="l">
              <a:spcBef>
                <a:spcPts val="0"/>
              </a:spcBef>
              <a:buNone/>
            </a:pPr>
            <a:r>
              <a:t/>
            </a:r>
            <a:endParaRPr sz="1200"/>
          </a:p>
        </p:txBody>
      </p:sp>
      <p:sp>
        <p:nvSpPr>
          <p:cNvPr id="25" name="Shape 25"/>
          <p:cNvSpPr txBox="1"/>
          <p:nvPr/>
        </p:nvSpPr>
        <p:spPr>
          <a:xfrm>
            <a:off y="402025" x="685800"/>
            <a:ext cy="324599" cx="7852199"/>
          </a:xfrm>
          <a:prstGeom prst="rect">
            <a:avLst/>
          </a:prstGeom>
          <a:noFill/>
          <a:ln>
            <a:noFill/>
          </a:ln>
        </p:spPr>
        <p:txBody>
          <a:bodyPr bIns="91425" rIns="91425" lIns="91425" tIns="91425" anchor="t" anchorCtr="0">
            <a:noAutofit/>
          </a:bodyPr>
          <a:lstStyle/>
          <a:p>
            <a:pPr>
              <a:spcBef>
                <a:spcPts val="0"/>
              </a:spcBef>
              <a:buNone/>
            </a:pPr>
            <a:r>
              <a:rPr lang="en">
                <a:solidFill>
                  <a:schemeClr val="lt1"/>
                </a:solidFill>
              </a:rPr>
              <a:t>WEBD 113 - Motion Graphics</a:t>
            </a:r>
          </a:p>
        </p:txBody>
      </p:sp>
      <p:sp>
        <p:nvSpPr>
          <p:cNvPr id="26" name="Shape 26"/>
          <p:cNvSpPr txBox="1"/>
          <p:nvPr/>
        </p:nvSpPr>
        <p:spPr>
          <a:xfrm>
            <a:off y="1826275" x="685800"/>
            <a:ext cy="624000" cx="6660600"/>
          </a:xfrm>
          <a:prstGeom prst="rect">
            <a:avLst/>
          </a:prstGeom>
          <a:noFill/>
          <a:ln>
            <a:noFill/>
          </a:ln>
        </p:spPr>
        <p:txBody>
          <a:bodyPr bIns="91425" rIns="91425" lIns="91425" tIns="91425" anchor="t" anchorCtr="0">
            <a:noAutofit/>
          </a:bodyPr>
          <a:lstStyle/>
          <a:p>
            <a:pPr>
              <a:spcBef>
                <a:spcPts val="0"/>
              </a:spcBef>
              <a:buNone/>
            </a:pPr>
            <a:r>
              <a:rPr sz="1800" lang="en">
                <a:solidFill>
                  <a:srgbClr val="FFFFFF"/>
                </a:solidFill>
              </a:rPr>
              <a:t>Link to slides: http://bit.ly/humber-motion-9</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title"/>
          </p:nvPr>
        </p:nvSpPr>
        <p:spPr>
          <a:xfrm>
            <a:off y="205978" x="457200"/>
            <a:ext cy="857400" cx="8229600"/>
          </a:xfrm>
          <a:prstGeom prst="rect">
            <a:avLst/>
          </a:prstGeom>
        </p:spPr>
        <p:txBody>
          <a:bodyPr bIns="91425" rIns="91425" lIns="91425" tIns="91425" anchor="b" anchorCtr="0">
            <a:noAutofit/>
          </a:bodyPr>
          <a:lstStyle/>
          <a:p>
            <a:pPr lvl="0">
              <a:spcBef>
                <a:spcPts val="0"/>
              </a:spcBef>
              <a:buNone/>
            </a:pPr>
            <a:r>
              <a:rPr lang="en">
                <a:solidFill>
                  <a:schemeClr val="dk1"/>
                </a:solidFill>
              </a:rPr>
              <a:t>$(document).ready()...</a:t>
            </a:r>
          </a:p>
        </p:txBody>
      </p:sp>
      <p:sp>
        <p:nvSpPr>
          <p:cNvPr id="85" name="Shape 85"/>
          <p:cNvSpPr/>
          <p:nvPr/>
        </p:nvSpPr>
        <p:spPr>
          <a:xfrm>
            <a:off y="1775225" x="-100050"/>
            <a:ext cy="1618800" cx="93441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86" name="Shape 8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We can test to see if this works by adding this line</a:t>
            </a:r>
          </a:p>
          <a:p>
            <a:pPr rtl="0">
              <a:spcBef>
                <a:spcPts val="0"/>
              </a:spcBef>
              <a:buNone/>
            </a:pPr>
            <a:r>
              <a:t/>
            </a:r>
            <a:endParaRPr/>
          </a:p>
          <a:p>
            <a:pPr rtl="0">
              <a:spcBef>
                <a:spcPts val="0"/>
              </a:spcBef>
              <a:buNone/>
            </a:pPr>
            <a:r>
              <a:rPr lang="en">
                <a:solidFill>
                  <a:srgbClr val="351C75"/>
                </a:solidFill>
                <a:latin typeface="PT Mono"/>
                <a:ea typeface="PT Mono"/>
                <a:cs typeface="PT Mono"/>
                <a:sym typeface="PT Mono"/>
              </a:rPr>
              <a:t>$(document).ready(function() {</a:t>
            </a:r>
          </a:p>
          <a:p>
            <a:pPr rtl="0">
              <a:spcBef>
                <a:spcPts val="0"/>
              </a:spcBef>
              <a:buNone/>
            </a:pPr>
            <a:r>
              <a:rPr lang="en">
                <a:solidFill>
                  <a:srgbClr val="351C75"/>
                </a:solidFill>
                <a:latin typeface="PT Mono"/>
                <a:ea typeface="PT Mono"/>
                <a:cs typeface="PT Mono"/>
                <a:sym typeface="PT Mono"/>
              </a:rPr>
              <a:t>	console.log(‘Testing’);</a:t>
            </a:r>
          </a:p>
          <a:p>
            <a:pPr rtl="0">
              <a:spcBef>
                <a:spcPts val="0"/>
              </a:spcBef>
              <a:buNone/>
            </a:pPr>
            <a:r>
              <a:rPr lang="en">
                <a:solidFill>
                  <a:srgbClr val="351C75"/>
                </a:solidFill>
                <a:latin typeface="PT Mono"/>
                <a:ea typeface="PT Mono"/>
                <a:cs typeface="PT Mono"/>
                <a:sym typeface="PT Mono"/>
              </a:rPr>
              <a:t>});</a:t>
            </a:r>
          </a:p>
          <a:p>
            <a:pPr rtl="0">
              <a:spcBef>
                <a:spcPts val="0"/>
              </a:spcBef>
              <a:buNone/>
            </a:pPr>
            <a:r>
              <a:t/>
            </a:r>
            <a:endParaRPr>
              <a:solidFill>
                <a:srgbClr val="351C75"/>
              </a:solidFill>
              <a:latin typeface="PT Mono"/>
              <a:ea typeface="PT Mono"/>
              <a:cs typeface="PT Mono"/>
              <a:sym typeface="PT Mono"/>
            </a:endParaRPr>
          </a:p>
          <a:p>
            <a:pPr rtl="0">
              <a:spcBef>
                <a:spcPts val="0"/>
              </a:spcBef>
              <a:buNone/>
            </a:pPr>
            <a:r>
              <a:t/>
            </a:r>
            <a:endParaRPr>
              <a:solidFill>
                <a:srgbClr val="351C75"/>
              </a:solidFill>
            </a:endParaRPr>
          </a:p>
          <a:p>
            <a:pPr>
              <a:spcBef>
                <a:spcPts val="0"/>
              </a:spcBef>
              <a:buNone/>
            </a:pPr>
            <a:r>
              <a:rPr lang="en">
                <a:solidFill>
                  <a:srgbClr val="351C75"/>
                </a:solidFill>
                <a:latin typeface="PT Mono"/>
                <a:ea typeface="PT Mono"/>
                <a:cs typeface="PT Mono"/>
                <a:sym typeface="PT Mono"/>
              </a:rPr>
              <a:t>console.log(); </a:t>
            </a:r>
            <a:r>
              <a:rPr lang="en">
                <a:solidFill>
                  <a:srgbClr val="FFFFFF"/>
                </a:solidFill>
              </a:rPr>
              <a:t>logs a message to the console(in the dev tools). This is great for debugging.</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y="0" x="0"/>
          <a:ext cy="0" cx="0"/>
          <a:chOff y="0" x="0"/>
          <a:chExt cy="0" cx="0"/>
        </a:xfrm>
      </p:grpSpPr>
      <p:sp>
        <p:nvSpPr>
          <p:cNvPr id="91" name="Shape 9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Shorthand document.ready</a:t>
            </a:r>
          </a:p>
        </p:txBody>
      </p:sp>
      <p:sp>
        <p:nvSpPr>
          <p:cNvPr id="92" name="Shape 92"/>
          <p:cNvSpPr/>
          <p:nvPr/>
        </p:nvSpPr>
        <p:spPr>
          <a:xfrm>
            <a:off y="1063375" x="-91725"/>
            <a:ext cy="4118700" cx="93441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93" name="Shape 9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solidFill>
                  <a:srgbClr val="351C75"/>
                </a:solidFill>
                <a:latin typeface="PT Mono"/>
                <a:ea typeface="PT Mono"/>
                <a:cs typeface="PT Mono"/>
                <a:sym typeface="PT Mono"/>
              </a:rPr>
              <a:t>$(function() {</a:t>
            </a:r>
          </a:p>
          <a:p>
            <a:pPr rtl="0">
              <a:spcBef>
                <a:spcPts val="0"/>
              </a:spcBef>
              <a:buNone/>
            </a:pPr>
            <a:r>
              <a:rPr lang="en">
                <a:solidFill>
                  <a:srgbClr val="351C75"/>
                </a:solidFill>
                <a:latin typeface="PT Mono"/>
                <a:ea typeface="PT Mono"/>
                <a:cs typeface="PT Mono"/>
                <a:sym typeface="PT Mono"/>
              </a:rPr>
              <a:t>	… //your code here</a:t>
            </a:r>
          </a:p>
          <a:p>
            <a:pPr rtl="0">
              <a:spcBef>
                <a:spcPts val="0"/>
              </a:spcBef>
              <a:buNone/>
            </a:pPr>
            <a:r>
              <a:rPr lang="en">
                <a:solidFill>
                  <a:srgbClr val="351C75"/>
                </a:solidFill>
                <a:latin typeface="PT Mono"/>
                <a:ea typeface="PT Mono"/>
                <a:cs typeface="PT Mono"/>
                <a:sym typeface="PT Mono"/>
              </a:rPr>
              <a:t>});</a:t>
            </a:r>
          </a:p>
          <a:p>
            <a:pPr rtl="0">
              <a:spcBef>
                <a:spcPts val="0"/>
              </a:spcBef>
              <a:buNone/>
            </a:pPr>
            <a:r>
              <a:t/>
            </a:r>
            <a:endParaRPr>
              <a:solidFill>
                <a:srgbClr val="351C75"/>
              </a:solidFill>
              <a:latin typeface="PT Mono"/>
              <a:ea typeface="PT Mono"/>
              <a:cs typeface="PT Mono"/>
              <a:sym typeface="PT Mono"/>
            </a:endParaRPr>
          </a:p>
          <a:p>
            <a:pPr>
              <a:spcBef>
                <a:spcPts val="0"/>
              </a:spcBef>
              <a:buNone/>
            </a:pPr>
            <a:r>
              <a:rPr lang="en">
                <a:solidFill>
                  <a:srgbClr val="351C75"/>
                </a:solidFill>
                <a:latin typeface="PT Mono"/>
                <a:ea typeface="PT Mono"/>
                <a:cs typeface="PT Mono"/>
                <a:sym typeface="PT Mono"/>
              </a:rPr>
              <a:t>//It is an anonymous function wrapped in jQuery.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y="0" x="0"/>
          <a:ext cy="0" cx="0"/>
          <a:chOff y="0" x="0"/>
          <a:chExt cy="0" cx="0"/>
        </a:xfrm>
      </p:grpSpPr>
      <p:sp>
        <p:nvSpPr>
          <p:cNvPr id="98" name="Shape 9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jQuery Events</a:t>
            </a:r>
          </a:p>
        </p:txBody>
      </p:sp>
      <p:sp>
        <p:nvSpPr>
          <p:cNvPr id="99" name="Shape 99"/>
          <p:cNvSpPr/>
          <p:nvPr/>
        </p:nvSpPr>
        <p:spPr>
          <a:xfrm>
            <a:off y="3035850" x="-91725"/>
            <a:ext cy="2146199" cx="93441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100" name="Shape 10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The great thing about Javascript is that we can hook into browser events. Stuff like </a:t>
            </a:r>
            <a:r>
              <a:rPr lang="en">
                <a:solidFill>
                  <a:srgbClr val="351C75"/>
                </a:solidFill>
                <a:latin typeface="PT Mono"/>
                <a:ea typeface="PT Mono"/>
                <a:cs typeface="PT Mono"/>
                <a:sym typeface="PT Mono"/>
              </a:rPr>
              <a:t>click</a:t>
            </a:r>
            <a:r>
              <a:rPr lang="en"/>
              <a:t>, </a:t>
            </a:r>
            <a:r>
              <a:rPr lang="en">
                <a:solidFill>
                  <a:srgbClr val="351C75"/>
                </a:solidFill>
                <a:latin typeface="PT Mono"/>
                <a:ea typeface="PT Mono"/>
                <a:cs typeface="PT Mono"/>
                <a:sym typeface="PT Mono"/>
              </a:rPr>
              <a:t>mouseover</a:t>
            </a:r>
            <a:r>
              <a:rPr lang="en"/>
              <a:t>(hover), </a:t>
            </a:r>
            <a:r>
              <a:rPr lang="en">
                <a:solidFill>
                  <a:srgbClr val="351C75"/>
                </a:solidFill>
                <a:latin typeface="PT Mono"/>
                <a:ea typeface="PT Mono"/>
                <a:cs typeface="PT Mono"/>
                <a:sym typeface="PT Mono"/>
              </a:rPr>
              <a:t>scroll</a:t>
            </a:r>
            <a:r>
              <a:rPr lang="en"/>
              <a:t>, </a:t>
            </a:r>
            <a:r>
              <a:rPr lang="en">
                <a:solidFill>
                  <a:srgbClr val="351C75"/>
                </a:solidFill>
                <a:latin typeface="PT Mono"/>
                <a:ea typeface="PT Mono"/>
                <a:cs typeface="PT Mono"/>
                <a:sym typeface="PT Mono"/>
              </a:rPr>
              <a:t>resize</a:t>
            </a:r>
            <a:r>
              <a:rPr lang="en"/>
              <a:t>, etc…</a:t>
            </a:r>
          </a:p>
          <a:p>
            <a:pPr rtl="0">
              <a:spcBef>
                <a:spcPts val="0"/>
              </a:spcBef>
              <a:buNone/>
            </a:pPr>
            <a:r>
              <a:t/>
            </a:r>
            <a:endParaRPr/>
          </a:p>
          <a:p>
            <a:pPr rtl="0">
              <a:spcBef>
                <a:spcPts val="0"/>
              </a:spcBef>
              <a:buNone/>
            </a:pPr>
            <a:r>
              <a:rPr lang="en"/>
              <a:t>In this case we will just look at the click event. We can add an event in jQuery using the </a:t>
            </a:r>
            <a:r>
              <a:rPr lang="en">
                <a:solidFill>
                  <a:srgbClr val="351C75"/>
                </a:solidFill>
                <a:latin typeface="PT Mono"/>
                <a:ea typeface="PT Mono"/>
                <a:cs typeface="PT Mono"/>
                <a:sym typeface="PT Mono"/>
              </a:rPr>
              <a:t>.on()</a:t>
            </a:r>
            <a:r>
              <a:rPr lang="en"/>
              <a:t> method.</a:t>
            </a:r>
          </a:p>
          <a:p>
            <a:pPr rtl="0">
              <a:spcBef>
                <a:spcPts val="0"/>
              </a:spcBef>
              <a:buNone/>
            </a:pPr>
            <a:r>
              <a:t/>
            </a:r>
            <a:endParaRPr/>
          </a:p>
          <a:p>
            <a:pPr rtl="0">
              <a:spcBef>
                <a:spcPts val="0"/>
              </a:spcBef>
              <a:buNone/>
            </a:pPr>
            <a:r>
              <a:rPr lang="en">
                <a:solidFill>
                  <a:srgbClr val="351C75"/>
                </a:solidFill>
                <a:latin typeface="PT Mono"/>
                <a:ea typeface="PT Mono"/>
                <a:cs typeface="PT Mono"/>
                <a:sym typeface="PT Mono"/>
              </a:rPr>
              <a:t>$(‘.box’).on(‘click’,function() {</a:t>
            </a:r>
          </a:p>
          <a:p>
            <a:pPr rtl="0">
              <a:spcBef>
                <a:spcPts val="0"/>
              </a:spcBef>
              <a:buNone/>
            </a:pPr>
            <a:r>
              <a:rPr lang="en">
                <a:solidFill>
                  <a:srgbClr val="351C75"/>
                </a:solidFill>
                <a:latin typeface="PT Mono"/>
                <a:ea typeface="PT Mono"/>
                <a:cs typeface="PT Mono"/>
                <a:sym typeface="PT Mono"/>
              </a:rPr>
              <a:t>	… //Do something!</a:t>
            </a:r>
          </a:p>
          <a:p>
            <a:pPr>
              <a:spcBef>
                <a:spcPts val="0"/>
              </a:spcBef>
              <a:buNone/>
            </a:pPr>
            <a:r>
              <a:rPr lang="en">
                <a:solidFill>
                  <a:srgbClr val="351C75"/>
                </a:solidFill>
                <a:latin typeface="PT Mono"/>
                <a:ea typeface="PT Mono"/>
                <a:cs typeface="PT Mono"/>
                <a:sym typeface="PT Mono"/>
              </a:rPr>
              <a: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y="0" x="0"/>
          <a:ext cy="0" cx="0"/>
          <a:chOff y="0" x="0"/>
          <a:chExt cy="0" cx="0"/>
        </a:xfrm>
      </p:grpSpPr>
      <p:sp>
        <p:nvSpPr>
          <p:cNvPr id="105" name="Shape 10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Pseudo Code</a:t>
            </a:r>
          </a:p>
        </p:txBody>
      </p:sp>
      <p:sp>
        <p:nvSpPr>
          <p:cNvPr id="106" name="Shape 10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You will never get the program write the first time, or understand how it should work. </a:t>
            </a:r>
          </a:p>
          <a:p>
            <a:pPr rtl="0">
              <a:spcBef>
                <a:spcPts val="0"/>
              </a:spcBef>
              <a:buNone/>
            </a:pPr>
            <a:r>
              <a:t/>
            </a:r>
            <a:endParaRPr/>
          </a:p>
          <a:p>
            <a:pPr rtl="0">
              <a:spcBef>
                <a:spcPts val="0"/>
              </a:spcBef>
              <a:buNone/>
            </a:pPr>
            <a:r>
              <a:rPr lang="en"/>
              <a:t>The concept of writing Pseudo code is that you think about the steps needed to complete the task at hand. Typically you write them as comments so that you can write actual code below that matches the pseudo code.</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y="0" x="0"/>
          <a:ext cy="0" cx="0"/>
          <a:chOff y="0" x="0"/>
          <a:chExt cy="0" cx="0"/>
        </a:xfrm>
      </p:grpSpPr>
      <p:sp>
        <p:nvSpPr>
          <p:cNvPr id="111" name="Shape 11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In Class Exercises</a:t>
            </a:r>
          </a:p>
        </p:txBody>
      </p:sp>
      <p:sp>
        <p:nvSpPr>
          <p:cNvPr id="112" name="Shape 11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1 - Create an accordion widget. Example shown in class. It will have x number of options, when you click one it will expand and show some content. If you click another it will do that same. BONUS: Clicking a new item, the last open one will close.</a:t>
            </a:r>
          </a:p>
          <a:p>
            <a:pPr rtl="0">
              <a:spcBef>
                <a:spcPts val="0"/>
              </a:spcBef>
              <a:buNone/>
            </a:pPr>
            <a:r>
              <a:t/>
            </a:r>
            <a:endParaRPr/>
          </a:p>
          <a:p>
            <a:pPr rtl="0" lvl="0">
              <a:spcBef>
                <a:spcPts val="0"/>
              </a:spcBef>
              <a:buNone/>
            </a:pPr>
            <a:r>
              <a:rPr lang="en"/>
              <a:t>2 - Create a Modal Window. Have a button that when you click it a modal window appears. This window is not a browser window, it is an HTML box that appears on top of everything. BONUS: Fade out the background. BONUS BONUS: Use CSS to make it more entertaining.</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y="0" x="0"/>
          <a:ext cy="0" cx="0"/>
          <a:chOff y="0" x="0"/>
          <a:chExt cy="0" cx="0"/>
        </a:xfrm>
      </p:grpSpPr>
      <p:sp>
        <p:nvSpPr>
          <p:cNvPr id="31" name="Shape 3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Why use jQuery</a:t>
            </a:r>
          </a:p>
        </p:txBody>
      </p:sp>
      <p:sp>
        <p:nvSpPr>
          <p:cNvPr id="32" name="Shape 32"/>
          <p:cNvSpPr/>
          <p:nvPr/>
        </p:nvSpPr>
        <p:spPr>
          <a:xfrm>
            <a:off y="2054175" x="0"/>
            <a:ext cy="890700" cx="91692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33" name="Shape 33"/>
          <p:cNvSpPr/>
          <p:nvPr/>
        </p:nvSpPr>
        <p:spPr>
          <a:xfrm>
            <a:off y="3494075" x="-75200"/>
            <a:ext cy="890700" cx="91692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34" name="Shape 3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Lets look at an example. In javascript, in order to get a reference to an element that has an id of box-container, you would have to write this.</a:t>
            </a:r>
          </a:p>
          <a:p>
            <a:pPr rtl="0">
              <a:spcBef>
                <a:spcPts val="0"/>
              </a:spcBef>
              <a:buNone/>
            </a:pPr>
            <a:r>
              <a:t/>
            </a:r>
            <a:endParaRPr>
              <a:solidFill>
                <a:srgbClr val="351C75"/>
              </a:solidFill>
              <a:latin typeface="PT Mono"/>
              <a:ea typeface="PT Mono"/>
              <a:cs typeface="PT Mono"/>
              <a:sym typeface="PT Mono"/>
            </a:endParaRPr>
          </a:p>
          <a:p>
            <a:pPr rtl="0">
              <a:spcBef>
                <a:spcPts val="0"/>
              </a:spcBef>
              <a:buNone/>
            </a:pPr>
            <a:r>
              <a:rPr lang="en">
                <a:solidFill>
                  <a:srgbClr val="351C75"/>
                </a:solidFill>
                <a:latin typeface="PT Mono"/>
                <a:ea typeface="PT Mono"/>
                <a:cs typeface="PT Mono"/>
                <a:sym typeface="PT Mono"/>
              </a:rPr>
              <a:t>var boxEl = document.getElementById(‘box-container’);</a:t>
            </a:r>
          </a:p>
          <a:p>
            <a:pPr rtl="0">
              <a:spcBef>
                <a:spcPts val="0"/>
              </a:spcBef>
              <a:buNone/>
            </a:pPr>
            <a:r>
              <a:t/>
            </a:r>
            <a:endParaRPr>
              <a:solidFill>
                <a:srgbClr val="351C75"/>
              </a:solidFill>
              <a:latin typeface="PT Mono"/>
              <a:ea typeface="PT Mono"/>
              <a:cs typeface="PT Mono"/>
              <a:sym typeface="PT Mono"/>
            </a:endParaRPr>
          </a:p>
          <a:p>
            <a:pPr rtl="0">
              <a:spcBef>
                <a:spcPts val="0"/>
              </a:spcBef>
              <a:buNone/>
            </a:pPr>
            <a:r>
              <a:rPr lang="en">
                <a:solidFill>
                  <a:srgbClr val="FFFFFF"/>
                </a:solidFill>
              </a:rPr>
              <a:t>jQuery example:</a:t>
            </a:r>
          </a:p>
          <a:p>
            <a:pPr rtl="0">
              <a:spcBef>
                <a:spcPts val="0"/>
              </a:spcBef>
              <a:buNone/>
            </a:pPr>
            <a:r>
              <a:t/>
            </a:r>
            <a:endParaRPr>
              <a:solidFill>
                <a:srgbClr val="351C75"/>
              </a:solidFill>
              <a:latin typeface="PT Mono"/>
              <a:ea typeface="PT Mono"/>
              <a:cs typeface="PT Mono"/>
              <a:sym typeface="PT Mono"/>
            </a:endParaRPr>
          </a:p>
          <a:p>
            <a:pPr>
              <a:spcBef>
                <a:spcPts val="0"/>
              </a:spcBef>
              <a:buNone/>
            </a:pPr>
            <a:r>
              <a:rPr lang="en">
                <a:solidFill>
                  <a:srgbClr val="351C75"/>
                </a:solidFill>
                <a:latin typeface="PT Mono"/>
                <a:ea typeface="PT Mono"/>
                <a:cs typeface="PT Mono"/>
                <a:sym typeface="PT Mono"/>
              </a:rPr>
              <a:t>var boxEl = $(‘#box-container’);</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Adding jQuery to your page</a:t>
            </a:r>
          </a:p>
        </p:txBody>
      </p:sp>
      <p:sp>
        <p:nvSpPr>
          <p:cNvPr id="40" name="Shape 4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There are 2 ways to add jQuery to your page. One involves downloading the file and linking it in your document. The second involves linking the files from a CDN(content delivery network).</a:t>
            </a:r>
          </a:p>
          <a:p>
            <a:pPr rtl="0" lvl="0">
              <a:spcBef>
                <a:spcPts val="0"/>
              </a:spcBef>
              <a:buNone/>
            </a:pPr>
            <a:r>
              <a:t/>
            </a:r>
            <a:endParaRPr/>
          </a:p>
          <a:p>
            <a:pPr rtl="0" lvl="0">
              <a:spcBef>
                <a:spcPts val="0"/>
              </a:spcBef>
              <a:buNone/>
            </a:pPr>
            <a:r>
              <a:rPr lang="en"/>
              <a:t>1: Go to </a:t>
            </a:r>
            <a:r>
              <a:rPr u="sng" lang="en">
                <a:solidFill>
                  <a:schemeClr val="hlink"/>
                </a:solidFill>
                <a:hlinkClick r:id="rId3"/>
              </a:rPr>
              <a:t>http://jquery.com/</a:t>
            </a:r>
            <a:r>
              <a:rPr lang="en"/>
              <a:t> and click “Download”. Select the version you want. Pick one that says “production”</a:t>
            </a:r>
          </a:p>
          <a:p>
            <a:pPr rtl="0" lvl="0">
              <a:spcBef>
                <a:spcPts val="0"/>
              </a:spcBef>
              <a:buNone/>
            </a:pPr>
            <a:r>
              <a:t/>
            </a:r>
            <a:endParaRPr/>
          </a:p>
          <a:p>
            <a:pPr rtl="0" lvl="0">
              <a:spcBef>
                <a:spcPts val="0"/>
              </a:spcBef>
              <a:buNone/>
            </a:pPr>
            <a:r>
              <a:rPr lang="en"/>
              <a:t>2: Go to the same page but a different section </a:t>
            </a:r>
            <a:r>
              <a:rPr u="sng" lang="en">
                <a:solidFill>
                  <a:schemeClr val="hlink"/>
                </a:solidFill>
                <a:hlinkClick r:id="rId4"/>
              </a:rPr>
              <a:t>HERE</a:t>
            </a:r>
            <a:r>
              <a:rPr lang="en"/>
              <a:t> and follow the instructions there.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Differences in loading jQuery. </a:t>
            </a:r>
          </a:p>
        </p:txBody>
      </p:sp>
      <p:sp>
        <p:nvSpPr>
          <p:cNvPr id="46" name="Shape 4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If you download and link the file you have what is considered to be a local copy of jQuery. Good for when you need to develop offline</a:t>
            </a:r>
          </a:p>
          <a:p>
            <a:pPr rtl="0">
              <a:spcBef>
                <a:spcPts val="0"/>
              </a:spcBef>
              <a:buNone/>
            </a:pPr>
            <a:r>
              <a:t/>
            </a:r>
            <a:endParaRPr/>
          </a:p>
          <a:p>
            <a:pPr rtl="0">
              <a:spcBef>
                <a:spcPts val="0"/>
              </a:spcBef>
              <a:buNone/>
            </a:pPr>
            <a:r>
              <a:rPr lang="en"/>
              <a:t>When you use a CDN you do not have access to that files on your computer. But you have the benefit of this file being cached* on the users computer. Bad for when you need to develop offline.</a:t>
            </a: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sz="1100"/>
          </a:p>
          <a:p>
            <a:pPr rtl="0">
              <a:spcBef>
                <a:spcPts val="0"/>
              </a:spcBef>
              <a:buNone/>
            </a:pPr>
            <a:r>
              <a:t/>
            </a:r>
            <a:endParaRPr sz="1100"/>
          </a:p>
          <a:p>
            <a:pPr>
              <a:spcBef>
                <a:spcPts val="0"/>
              </a:spcBef>
              <a:buNone/>
            </a:pPr>
            <a:r>
              <a:rPr sz="1100" lang="en"/>
              <a:t>*file has already been downloaded once before and does not need to be downloaded again.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Adding jQuery to your page cont.</a:t>
            </a:r>
          </a:p>
        </p:txBody>
      </p:sp>
      <p:sp>
        <p:nvSpPr>
          <p:cNvPr id="52" name="Shape 52"/>
          <p:cNvSpPr/>
          <p:nvPr/>
        </p:nvSpPr>
        <p:spPr>
          <a:xfrm>
            <a:off y="1139250" x="-115375"/>
            <a:ext cy="2216099" cx="93158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53" name="Shape 5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indent="457200" marL="457200">
              <a:spcBef>
                <a:spcPts val="0"/>
              </a:spcBef>
              <a:buNone/>
            </a:pPr>
            <a:r>
              <a:rPr lang="en">
                <a:solidFill>
                  <a:srgbClr val="351C75"/>
                </a:solidFill>
                <a:latin typeface="PT Mono"/>
                <a:ea typeface="PT Mono"/>
                <a:cs typeface="PT Mono"/>
                <a:sym typeface="PT Mono"/>
              </a:rPr>
              <a:t>…</a:t>
            </a:r>
          </a:p>
          <a:p>
            <a:pPr rtl="0">
              <a:spcBef>
                <a:spcPts val="0"/>
              </a:spcBef>
              <a:buNone/>
            </a:pPr>
            <a:r>
              <a:rPr lang="en">
                <a:solidFill>
                  <a:srgbClr val="351C75"/>
                </a:solidFill>
                <a:latin typeface="PT Mono"/>
                <a:ea typeface="PT Mono"/>
                <a:cs typeface="PT Mono"/>
                <a:sym typeface="PT Mono"/>
              </a:rPr>
              <a:t>		&lt;script src=”path/to/jquery.js”&gt;&lt;/script&gt;</a:t>
            </a:r>
          </a:p>
          <a:p>
            <a:pPr rtl="0">
              <a:spcBef>
                <a:spcPts val="0"/>
              </a:spcBef>
              <a:buNone/>
            </a:pPr>
            <a:r>
              <a:rPr lang="en">
                <a:solidFill>
                  <a:srgbClr val="351C75"/>
                </a:solidFill>
                <a:latin typeface="PT Mono"/>
                <a:ea typeface="PT Mono"/>
                <a:cs typeface="PT Mono"/>
                <a:sym typeface="PT Mono"/>
              </a:rPr>
              <a:t>		&lt;script src=”path/to/yourfile.js”&gt;&lt;/script&gt;</a:t>
            </a:r>
          </a:p>
          <a:p>
            <a:pPr rtl="0" indent="457200">
              <a:spcBef>
                <a:spcPts val="0"/>
              </a:spcBef>
              <a:buNone/>
            </a:pPr>
            <a:r>
              <a:rPr lang="en">
                <a:solidFill>
                  <a:srgbClr val="351C75"/>
                </a:solidFill>
                <a:latin typeface="PT Mono"/>
                <a:ea typeface="PT Mono"/>
                <a:cs typeface="PT Mono"/>
                <a:sym typeface="PT Mono"/>
              </a:rPr>
              <a:t>&lt;/body&gt;</a:t>
            </a:r>
          </a:p>
          <a:p>
            <a:pPr rtl="0">
              <a:spcBef>
                <a:spcPts val="0"/>
              </a:spcBef>
              <a:buNone/>
            </a:pPr>
            <a:r>
              <a:rPr lang="en">
                <a:solidFill>
                  <a:srgbClr val="351C75"/>
                </a:solidFill>
                <a:latin typeface="PT Mono"/>
                <a:ea typeface="PT Mono"/>
                <a:cs typeface="PT Mono"/>
                <a:sym typeface="PT Mono"/>
              </a:rPr>
              <a:t>&lt;/html&gt;</a:t>
            </a:r>
          </a:p>
          <a:p>
            <a:pPr rtl="0">
              <a:spcBef>
                <a:spcPts val="0"/>
              </a:spcBef>
              <a:buNone/>
            </a:pPr>
            <a:r>
              <a:t/>
            </a:r>
            <a:endParaRPr>
              <a:solidFill>
                <a:srgbClr val="351C75"/>
              </a:solidFill>
              <a:latin typeface="PT Mono"/>
              <a:ea typeface="PT Mono"/>
              <a:cs typeface="PT Mono"/>
              <a:sym typeface="PT Mono"/>
            </a:endParaRPr>
          </a:p>
          <a:p>
            <a:pPr>
              <a:spcBef>
                <a:spcPts val="0"/>
              </a:spcBef>
              <a:buNone/>
            </a:pPr>
            <a:r>
              <a:rPr lang="en">
                <a:solidFill>
                  <a:srgbClr val="FFFFFF"/>
                </a:solidFill>
              </a:rPr>
              <a:t>Load your js at the end of your page so that it does not block the page from loading. This helps speed up the page in terms of what people can see before interactions take place.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Using jQuery</a:t>
            </a:r>
          </a:p>
        </p:txBody>
      </p:sp>
      <p:sp>
        <p:nvSpPr>
          <p:cNvPr id="59" name="Shape 59"/>
          <p:cNvSpPr/>
          <p:nvPr/>
        </p:nvSpPr>
        <p:spPr>
          <a:xfrm>
            <a:off y="2701550" x="-115375"/>
            <a:ext cy="2470799" cx="9315899"/>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60" name="Shape 6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t>jQuery is very easy to use. We call jQuery with this syntax </a:t>
            </a:r>
            <a:r>
              <a:rPr lang="en">
                <a:solidFill>
                  <a:srgbClr val="351C75"/>
                </a:solidFill>
                <a:latin typeface="PT Mono"/>
                <a:ea typeface="PT Mono"/>
                <a:cs typeface="PT Mono"/>
                <a:sym typeface="PT Mono"/>
              </a:rPr>
              <a:t>$()</a:t>
            </a:r>
            <a:r>
              <a:rPr lang="en">
                <a:solidFill>
                  <a:srgbClr val="FFFFFF"/>
                </a:solidFill>
              </a:rPr>
              <a:t> the important thing here being the </a:t>
            </a:r>
            <a:r>
              <a:rPr lang="en">
                <a:solidFill>
                  <a:srgbClr val="351C75"/>
                </a:solidFill>
                <a:latin typeface="PT Mono"/>
                <a:ea typeface="PT Mono"/>
                <a:cs typeface="PT Mono"/>
                <a:sym typeface="PT Mono"/>
              </a:rPr>
              <a:t>$</a:t>
            </a:r>
            <a:r>
              <a:rPr lang="en">
                <a:solidFill>
                  <a:srgbClr val="FFFFFF"/>
                </a:solidFill>
              </a:rPr>
              <a:t> sign. This is the variable that jQuery is aliased too. Inside the parentheses we can use our familiar CSS selectors to get references to our HTML elements.</a:t>
            </a:r>
          </a:p>
          <a:p>
            <a:pPr rtl="0">
              <a:spcBef>
                <a:spcPts val="0"/>
              </a:spcBef>
              <a:buNone/>
            </a:pPr>
            <a:r>
              <a:t/>
            </a:r>
            <a:endParaRPr>
              <a:solidFill>
                <a:srgbClr val="FFFFFF"/>
              </a:solidFill>
            </a:endParaRPr>
          </a:p>
          <a:p>
            <a:pPr rtl="0">
              <a:spcBef>
                <a:spcPts val="0"/>
              </a:spcBef>
              <a:buNone/>
            </a:pPr>
            <a:r>
              <a:rPr lang="en">
                <a:solidFill>
                  <a:srgbClr val="351C75"/>
                </a:solidFill>
                <a:latin typeface="PT Mono"/>
                <a:ea typeface="PT Mono"/>
                <a:cs typeface="PT Mono"/>
                <a:sym typeface="PT Mono"/>
              </a:rPr>
              <a:t>$(‘.box’).height(‘500px’); </a:t>
            </a:r>
          </a:p>
          <a:p>
            <a:pPr rtl="0">
              <a:spcBef>
                <a:spcPts val="0"/>
              </a:spcBef>
              <a:buNone/>
            </a:pPr>
            <a:r>
              <a:rPr lang="en">
                <a:solidFill>
                  <a:srgbClr val="351C75"/>
                </a:solidFill>
                <a:latin typeface="PT Mono"/>
                <a:ea typeface="PT Mono"/>
                <a:cs typeface="PT Mono"/>
                <a:sym typeface="PT Mono"/>
              </a:rPr>
              <a:t>//Will get .box elements and set the height to be 500px.</a:t>
            </a:r>
          </a:p>
          <a:p>
            <a:pPr rtl="0">
              <a:spcBef>
                <a:spcPts val="0"/>
              </a:spcBef>
              <a:buNone/>
            </a:pPr>
            <a:r>
              <a:rPr lang="en">
                <a:solidFill>
                  <a:srgbClr val="351C75"/>
                </a:solidFill>
                <a:latin typeface="PT Mono"/>
                <a:ea typeface="PT Mono"/>
                <a:cs typeface="PT Mono"/>
                <a:sym typeface="PT Mono"/>
              </a:rPr>
              <a:t>//Alternative</a:t>
            </a:r>
          </a:p>
          <a:p>
            <a:pPr>
              <a:spcBef>
                <a:spcPts val="0"/>
              </a:spcBef>
              <a:buNone/>
            </a:pPr>
            <a:r>
              <a:rPr lang="en">
                <a:solidFill>
                  <a:srgbClr val="351C75"/>
                </a:solidFill>
                <a:latin typeface="PT Mono"/>
                <a:ea typeface="PT Mono"/>
                <a:cs typeface="PT Mono"/>
                <a:sym typeface="PT Mono"/>
              </a:rPr>
              <a:t>jQuery(‘.box’)......</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Common jQuery Plugins	</a:t>
            </a:r>
          </a:p>
        </p:txBody>
      </p:sp>
      <p:sp>
        <p:nvSpPr>
          <p:cNvPr id="66" name="Shape 6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Image Sliders, drop down menus, date pickers, colour pickers, calendars, light boxes, images galleries, accordion menus, tooltips, animations, tweening, auto scrolling, parallax, forms, custom input fields, etc… </a:t>
            </a:r>
          </a:p>
          <a:p>
            <a:pPr rtl="0" lvl="0">
              <a:spcBef>
                <a:spcPts val="0"/>
              </a:spcBef>
              <a:buNone/>
            </a:pPr>
            <a:r>
              <a:t/>
            </a:r>
            <a:endParaRPr/>
          </a:p>
          <a:p>
            <a:pPr rtl="0" lvl="0">
              <a:spcBef>
                <a:spcPts val="0"/>
              </a:spcBef>
              <a:buNone/>
            </a:pPr>
            <a:r>
              <a:rPr lang="en"/>
              <a:t>A jQuery plugin will help you save time by doing a lot of the heavy lifting for you. Example being an image slider, everyone has tried to write one of these, but odds are there is a plugin out there that fits your needs.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Common jQuery Methods</a:t>
            </a:r>
          </a:p>
        </p:txBody>
      </p:sp>
      <p:sp>
        <p:nvSpPr>
          <p:cNvPr id="72" name="Shape 7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lang="en">
                <a:solidFill>
                  <a:srgbClr val="351C75"/>
                </a:solidFill>
                <a:latin typeface="PT Mono"/>
                <a:ea typeface="PT Mono"/>
                <a:cs typeface="PT Mono"/>
                <a:sym typeface="PT Mono"/>
              </a:rPr>
              <a:t>.hide();</a:t>
            </a:r>
          </a:p>
          <a:p>
            <a:pPr rtl="0">
              <a:spcBef>
                <a:spcPts val="0"/>
              </a:spcBef>
              <a:buNone/>
            </a:pPr>
            <a:r>
              <a:rPr lang="en">
                <a:solidFill>
                  <a:srgbClr val="351C75"/>
                </a:solidFill>
                <a:latin typeface="PT Mono"/>
                <a:ea typeface="PT Mono"/>
                <a:cs typeface="PT Mono"/>
                <a:sym typeface="PT Mono"/>
              </a:rPr>
              <a:t>.show();</a:t>
            </a:r>
          </a:p>
          <a:p>
            <a:pPr rtl="0">
              <a:spcBef>
                <a:spcPts val="0"/>
              </a:spcBef>
              <a:buNone/>
            </a:pPr>
            <a:r>
              <a:rPr lang="en">
                <a:solidFill>
                  <a:srgbClr val="351C75"/>
                </a:solidFill>
                <a:latin typeface="PT Mono"/>
                <a:ea typeface="PT Mono"/>
                <a:cs typeface="PT Mono"/>
                <a:sym typeface="PT Mono"/>
              </a:rPr>
              <a:t>.addClass();</a:t>
            </a:r>
          </a:p>
          <a:p>
            <a:pPr rtl="0">
              <a:spcBef>
                <a:spcPts val="0"/>
              </a:spcBef>
              <a:buNone/>
            </a:pPr>
            <a:r>
              <a:rPr lang="en">
                <a:solidFill>
                  <a:srgbClr val="351C75"/>
                </a:solidFill>
                <a:latin typeface="PT Mono"/>
                <a:ea typeface="PT Mono"/>
                <a:cs typeface="PT Mono"/>
                <a:sym typeface="PT Mono"/>
              </a:rPr>
              <a:t>.removeClass();</a:t>
            </a:r>
          </a:p>
          <a:p>
            <a:pPr rtl="0">
              <a:spcBef>
                <a:spcPts val="0"/>
              </a:spcBef>
              <a:buNone/>
            </a:pPr>
            <a:r>
              <a:rPr lang="en">
                <a:solidFill>
                  <a:srgbClr val="351C75"/>
                </a:solidFill>
                <a:latin typeface="PT Mono"/>
                <a:ea typeface="PT Mono"/>
                <a:cs typeface="PT Mono"/>
                <a:sym typeface="PT Mono"/>
              </a:rPr>
              <a:t>.hasClass();</a:t>
            </a:r>
          </a:p>
          <a:p>
            <a:pPr rtl="0">
              <a:spcBef>
                <a:spcPts val="0"/>
              </a:spcBef>
              <a:buNone/>
            </a:pPr>
            <a:r>
              <a:rPr lang="en">
                <a:solidFill>
                  <a:srgbClr val="351C75"/>
                </a:solidFill>
                <a:latin typeface="PT Mono"/>
                <a:ea typeface="PT Mono"/>
                <a:cs typeface="PT Mono"/>
                <a:sym typeface="PT Mono"/>
              </a:rPr>
              <a:t>.slideUp();</a:t>
            </a:r>
          </a:p>
          <a:p>
            <a:pPr rtl="0">
              <a:spcBef>
                <a:spcPts val="0"/>
              </a:spcBef>
              <a:buNone/>
            </a:pPr>
            <a:r>
              <a:rPr lang="en">
                <a:solidFill>
                  <a:srgbClr val="351C75"/>
                </a:solidFill>
                <a:latin typeface="PT Mono"/>
                <a:ea typeface="PT Mono"/>
                <a:cs typeface="PT Mono"/>
                <a:sym typeface="PT Mono"/>
              </a:rPr>
              <a:t>.slideDown();</a:t>
            </a:r>
          </a:p>
          <a:p>
            <a:pPr rtl="0">
              <a:spcBef>
                <a:spcPts val="0"/>
              </a:spcBef>
              <a:buNone/>
            </a:pPr>
            <a:r>
              <a:rPr lang="en">
                <a:solidFill>
                  <a:srgbClr val="351C75"/>
                </a:solidFill>
                <a:latin typeface="PT Mono"/>
                <a:ea typeface="PT Mono"/>
                <a:cs typeface="PT Mono"/>
                <a:sym typeface="PT Mono"/>
              </a:rPr>
              <a:t>.slideToggle();</a:t>
            </a:r>
          </a:p>
          <a:p>
            <a:pPr>
              <a:spcBef>
                <a:spcPts val="0"/>
              </a:spcBef>
              <a:buNone/>
            </a:pPr>
            <a:r>
              <a:rPr lang="en">
                <a:solidFill>
                  <a:srgbClr val="351C75"/>
                </a:solidFill>
                <a:latin typeface="PT Mono"/>
                <a:ea typeface="PT Mono"/>
                <a:cs typeface="PT Mono"/>
                <a:sym typeface="PT Mono"/>
              </a:rPr>
              <a:t>.css();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$(document).ready()...</a:t>
            </a:r>
          </a:p>
        </p:txBody>
      </p:sp>
      <p:sp>
        <p:nvSpPr>
          <p:cNvPr id="78" name="Shape 78"/>
          <p:cNvSpPr/>
          <p:nvPr/>
        </p:nvSpPr>
        <p:spPr>
          <a:xfrm>
            <a:off y="2932000" x="-91725"/>
            <a:ext cy="2250000" cx="9344100"/>
          </a:xfrm>
          <a:prstGeom prst="rect">
            <a:avLst/>
          </a:prstGeom>
          <a:solidFill>
            <a:srgbClr val="FFFFFF"/>
          </a:solidFill>
          <a:ln>
            <a:noFill/>
          </a:ln>
        </p:spPr>
        <p:txBody>
          <a:bodyPr bIns="91425" rIns="91425" lIns="91425" tIns="91425" anchor="ctr" anchorCtr="0">
            <a:noAutofit/>
          </a:bodyPr>
          <a:lstStyle/>
          <a:p>
            <a:pPr>
              <a:spcBef>
                <a:spcPts val="0"/>
              </a:spcBef>
              <a:buNone/>
            </a:pPr>
            <a:r>
              <a:t/>
            </a:r>
            <a:endParaRPr/>
          </a:p>
        </p:txBody>
      </p:sp>
      <p:sp>
        <p:nvSpPr>
          <p:cNvPr id="79" name="Shape 7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One thing you have to keep in mind when using javascript and working with the DOM(HTML) is that the HTML needs to be loaded before we start manipulating it. </a:t>
            </a:r>
          </a:p>
          <a:p>
            <a:pPr rtl="0" lvl="0">
              <a:spcBef>
                <a:spcPts val="0"/>
              </a:spcBef>
              <a:buNone/>
            </a:pPr>
            <a:r>
              <a:rPr lang="en"/>
              <a:t>jQuery offers a way to check to make sure that the document is ready before we start interacting with it.</a:t>
            </a:r>
          </a:p>
          <a:p>
            <a:pPr rtl="0" lvl="0">
              <a:spcBef>
                <a:spcPts val="0"/>
              </a:spcBef>
              <a:buNone/>
            </a:pPr>
            <a:r>
              <a:t/>
            </a:r>
            <a:endParaRPr/>
          </a:p>
          <a:p>
            <a:pPr rtl="0" lvl="0">
              <a:spcBef>
                <a:spcPts val="0"/>
              </a:spcBef>
              <a:buNone/>
            </a:pPr>
            <a:r>
              <a:rPr lang="en">
                <a:solidFill>
                  <a:srgbClr val="351C75"/>
                </a:solidFill>
                <a:latin typeface="PT Mono"/>
                <a:ea typeface="PT Mono"/>
                <a:cs typeface="PT Mono"/>
                <a:sym typeface="PT Mono"/>
              </a:rPr>
              <a:t>$(document).ready(function() {</a:t>
            </a:r>
          </a:p>
          <a:p>
            <a:pPr rtl="0" lvl="0">
              <a:spcBef>
                <a:spcPts val="0"/>
              </a:spcBef>
              <a:buNone/>
            </a:pPr>
            <a:r>
              <a:rPr lang="en">
                <a:solidFill>
                  <a:srgbClr val="351C75"/>
                </a:solidFill>
                <a:latin typeface="PT Mono"/>
                <a:ea typeface="PT Mono"/>
                <a:cs typeface="PT Mono"/>
                <a:sym typeface="PT Mono"/>
              </a:rPr>
              <a:t>	//Your code in here.</a:t>
            </a:r>
          </a:p>
          <a:p>
            <a:pPr rtl="0" lvl="0">
              <a:spcBef>
                <a:spcPts val="0"/>
              </a:spcBef>
              <a:buNone/>
            </a:pPr>
            <a:r>
              <a:rPr lang="en">
                <a:solidFill>
                  <a:srgbClr val="351C75"/>
                </a:solidFill>
                <a:latin typeface="PT Mono"/>
                <a:ea typeface="PT Mono"/>
                <a:cs typeface="PT Mono"/>
                <a:sym typeface="PT Mono"/>
              </a:rPr>
              <a: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