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3.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 name="Shape 27"/>
        <p:cNvGrpSpPr/>
        <p:nvPr/>
      </p:nvGrpSpPr>
      <p:grpSpPr>
        <a:xfrm>
          <a:off y="0" x="0"/>
          <a:ext cy="0" cx="0"/>
          <a:chOff y="0" x="0"/>
          <a:chExt cy="0" cx="0"/>
        </a:xfrm>
      </p:grpSpPr>
      <p:sp>
        <p:nvSpPr>
          <p:cNvPr id="28" name="Shape 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 name="Shape 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 name="Shape 83"/>
        <p:cNvGrpSpPr/>
        <p:nvPr/>
      </p:nvGrpSpPr>
      <p:grpSpPr>
        <a:xfrm>
          <a:off y="0" x="0"/>
          <a:ext cy="0" cx="0"/>
          <a:chOff y="0" x="0"/>
          <a:chExt cy="0" cx="0"/>
        </a:xfrm>
      </p:grpSpPr>
      <p:sp>
        <p:nvSpPr>
          <p:cNvPr id="84" name="Shape 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5" name="Shape 8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 name="Shape 89"/>
        <p:cNvGrpSpPr/>
        <p:nvPr/>
      </p:nvGrpSpPr>
      <p:grpSpPr>
        <a:xfrm>
          <a:off y="0" x="0"/>
          <a:ext cy="0" cx="0"/>
          <a:chOff y="0" x="0"/>
          <a:chExt cy="0" cx="0"/>
        </a:xfrm>
      </p:grpSpPr>
      <p:sp>
        <p:nvSpPr>
          <p:cNvPr id="90" name="Shape 9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1" name="Shape 9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1" name="Shape 11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2" name="Shape 122"/>
        <p:cNvGrpSpPr/>
        <p:nvPr/>
      </p:nvGrpSpPr>
      <p:grpSpPr>
        <a:xfrm>
          <a:off y="0" x="0"/>
          <a:ext cy="0" cx="0"/>
          <a:chOff y="0" x="0"/>
          <a:chExt cy="0" cx="0"/>
        </a:xfrm>
      </p:grpSpPr>
      <p:sp>
        <p:nvSpPr>
          <p:cNvPr id="123" name="Shape 12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4" name="Shape 12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9" name="Shape 129"/>
        <p:cNvGrpSpPr/>
        <p:nvPr/>
      </p:nvGrpSpPr>
      <p:grpSpPr>
        <a:xfrm>
          <a:off y="0" x="0"/>
          <a:ext cy="0" cx="0"/>
          <a:chOff y="0" x="0"/>
          <a:chExt cy="0" cx="0"/>
        </a:xfrm>
      </p:grpSpPr>
      <p:sp>
        <p:nvSpPr>
          <p:cNvPr id="130" name="Shape 1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1" name="Shape 13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5" name="Shape 135"/>
        <p:cNvGrpSpPr/>
        <p:nvPr/>
      </p:nvGrpSpPr>
      <p:grpSpPr>
        <a:xfrm>
          <a:off y="0" x="0"/>
          <a:ext cy="0" cx="0"/>
          <a:chOff y="0" x="0"/>
          <a:chExt cy="0" cx="0"/>
        </a:xfrm>
      </p:grpSpPr>
      <p:sp>
        <p:nvSpPr>
          <p:cNvPr id="136" name="Shape 1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7" name="Shape 1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2" name="Shape 142"/>
        <p:cNvGrpSpPr/>
        <p:nvPr/>
      </p:nvGrpSpPr>
      <p:grpSpPr>
        <a:xfrm>
          <a:off y="0" x="0"/>
          <a:ext cy="0" cx="0"/>
          <a:chOff y="0" x="0"/>
          <a:chExt cy="0" cx="0"/>
        </a:xfrm>
      </p:grpSpPr>
      <p:sp>
        <p:nvSpPr>
          <p:cNvPr id="143" name="Shape 1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4" name="Shape 14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5" name="Shape 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8" name="Shape 148"/>
        <p:cNvGrpSpPr/>
        <p:nvPr/>
      </p:nvGrpSpPr>
      <p:grpSpPr>
        <a:xfrm>
          <a:off y="0" x="0"/>
          <a:ext cy="0" cx="0"/>
          <a:chOff y="0" x="0"/>
          <a:chExt cy="0" cx="0"/>
        </a:xfrm>
      </p:grpSpPr>
      <p:sp>
        <p:nvSpPr>
          <p:cNvPr id="149" name="Shape 1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0" name="Shape 15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4" name="Shape 154"/>
        <p:cNvGrpSpPr/>
        <p:nvPr/>
      </p:nvGrpSpPr>
      <p:grpSpPr>
        <a:xfrm>
          <a:off y="0" x="0"/>
          <a:ext cy="0" cx="0"/>
          <a:chOff y="0" x="0"/>
          <a:chExt cy="0" cx="0"/>
        </a:xfrm>
      </p:grpSpPr>
      <p:sp>
        <p:nvSpPr>
          <p:cNvPr id="155" name="Shape 1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6" name="Shape 15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3" name="Shape 1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7" name="Shape 167"/>
        <p:cNvGrpSpPr/>
        <p:nvPr/>
      </p:nvGrpSpPr>
      <p:grpSpPr>
        <a:xfrm>
          <a:off y="0" x="0"/>
          <a:ext cy="0" cx="0"/>
          <a:chOff y="0" x="0"/>
          <a:chExt cy="0" cx="0"/>
        </a:xfrm>
      </p:grpSpPr>
      <p:sp>
        <p:nvSpPr>
          <p:cNvPr id="168" name="Shape 1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9" name="Shape 1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3" name="Shape 173"/>
        <p:cNvGrpSpPr/>
        <p:nvPr/>
      </p:nvGrpSpPr>
      <p:grpSpPr>
        <a:xfrm>
          <a:off y="0" x="0"/>
          <a:ext cy="0" cx="0"/>
          <a:chOff y="0" x="0"/>
          <a:chExt cy="0" cx="0"/>
        </a:xfrm>
      </p:grpSpPr>
      <p:sp>
        <p:nvSpPr>
          <p:cNvPr id="174" name="Shape 1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5" name="Shape 1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9" name="Shape 179"/>
        <p:cNvGrpSpPr/>
        <p:nvPr/>
      </p:nvGrpSpPr>
      <p:grpSpPr>
        <a:xfrm>
          <a:off y="0" x="0"/>
          <a:ext cy="0" cx="0"/>
          <a:chOff y="0" x="0"/>
          <a:chExt cy="0" cx="0"/>
        </a:xfrm>
      </p:grpSpPr>
      <p:sp>
        <p:nvSpPr>
          <p:cNvPr id="180" name="Shape 1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1" name="Shape 1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6" name="Shape 186"/>
        <p:cNvGrpSpPr/>
        <p:nvPr/>
      </p:nvGrpSpPr>
      <p:grpSpPr>
        <a:xfrm>
          <a:off y="0" x="0"/>
          <a:ext cy="0" cx="0"/>
          <a:chOff y="0" x="0"/>
          <a:chExt cy="0" cx="0"/>
        </a:xfrm>
      </p:grpSpPr>
      <p:sp>
        <p:nvSpPr>
          <p:cNvPr id="187" name="Shape 1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8" name="Shape 18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2" name="Shape 192"/>
        <p:cNvGrpSpPr/>
        <p:nvPr/>
      </p:nvGrpSpPr>
      <p:grpSpPr>
        <a:xfrm>
          <a:off y="0" x="0"/>
          <a:ext cy="0" cx="0"/>
          <a:chOff y="0" x="0"/>
          <a:chExt cy="0" cx="0"/>
        </a:xfrm>
      </p:grpSpPr>
      <p:sp>
        <p:nvSpPr>
          <p:cNvPr id="193" name="Shape 19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4" name="Shape 19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8" name="Shape 198"/>
        <p:cNvGrpSpPr/>
        <p:nvPr/>
      </p:nvGrpSpPr>
      <p:grpSpPr>
        <a:xfrm>
          <a:off y="0" x="0"/>
          <a:ext cy="0" cx="0"/>
          <a:chOff y="0" x="0"/>
          <a:chExt cy="0" cx="0"/>
        </a:xfrm>
      </p:grpSpPr>
      <p:sp>
        <p:nvSpPr>
          <p:cNvPr id="199" name="Shape 19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0" name="Shape 20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4" name="Shape 204"/>
        <p:cNvGrpSpPr/>
        <p:nvPr/>
      </p:nvGrpSpPr>
      <p:grpSpPr>
        <a:xfrm>
          <a:off y="0" x="0"/>
          <a:ext cy="0" cx="0"/>
          <a:chOff y="0" x="0"/>
          <a:chExt cy="0" cx="0"/>
        </a:xfrm>
      </p:grpSpPr>
      <p:sp>
        <p:nvSpPr>
          <p:cNvPr id="205" name="Shape 2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6" name="Shape 20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 name="Shape 39"/>
        <p:cNvGrpSpPr/>
        <p:nvPr/>
      </p:nvGrpSpPr>
      <p:grpSpPr>
        <a:xfrm>
          <a:off y="0" x="0"/>
          <a:ext cy="0" cx="0"/>
          <a:chOff y="0" x="0"/>
          <a:chExt cy="0" cx="0"/>
        </a:xfrm>
      </p:grpSpPr>
      <p:sp>
        <p:nvSpPr>
          <p:cNvPr id="40" name="Shape 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1" name="Shape 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9" name="Shape 209"/>
        <p:cNvGrpSpPr/>
        <p:nvPr/>
      </p:nvGrpSpPr>
      <p:grpSpPr>
        <a:xfrm>
          <a:off y="0" x="0"/>
          <a:ext cy="0" cx="0"/>
          <a:chOff y="0" x="0"/>
          <a:chExt cy="0" cx="0"/>
        </a:xfrm>
      </p:grpSpPr>
      <p:sp>
        <p:nvSpPr>
          <p:cNvPr id="210" name="Shape 2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1" name="Shape 21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 name="Shape 45"/>
        <p:cNvGrpSpPr/>
        <p:nvPr/>
      </p:nvGrpSpPr>
      <p:grpSpPr>
        <a:xfrm>
          <a:off y="0" x="0"/>
          <a:ext cy="0" cx="0"/>
          <a:chOff y="0" x="0"/>
          <a:chExt cy="0" cx="0"/>
        </a:xfrm>
      </p:grpSpPr>
      <p:sp>
        <p:nvSpPr>
          <p:cNvPr id="46" name="Shape 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7" name="Shape 4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 name="Shape 51"/>
        <p:cNvGrpSpPr/>
        <p:nvPr/>
      </p:nvGrpSpPr>
      <p:grpSpPr>
        <a:xfrm>
          <a:off y="0" x="0"/>
          <a:ext cy="0" cx="0"/>
          <a:chOff y="0" x="0"/>
          <a:chExt cy="0" cx="0"/>
        </a:xfrm>
      </p:grpSpPr>
      <p:sp>
        <p:nvSpPr>
          <p:cNvPr id="52" name="Shape 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3" name="Shape 5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9" name="Shape 5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4" name="Shape 64"/>
        <p:cNvGrpSpPr/>
        <p:nvPr/>
      </p:nvGrpSpPr>
      <p:grpSpPr>
        <a:xfrm>
          <a:off y="0" x="0"/>
          <a:ext cy="0" cx="0"/>
          <a:chOff y="0" x="0"/>
          <a:chExt cy="0" cx="0"/>
        </a:xfrm>
      </p:grpSpPr>
      <p:sp>
        <p:nvSpPr>
          <p:cNvPr id="65" name="Shape 6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6" name="Shape 6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9" name="Shape 7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sz="1800">
                <a:solidFill>
                  <a:srgbClr val="F3F3F3"/>
                </a:solidFill>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4"/>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http://html5doctor.com/i-b-em-strong-element/" Type="http://schemas.openxmlformats.org/officeDocument/2006/relationships/hyperlink" TargetMode="External"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 Target="http://ryanchristiani.com" Type="http://schemas.openxmlformats.org/officeDocument/2006/relationships/hyperlink" TargetMode="External"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 Target="http://google.com" Type="http://schemas.openxmlformats.org/officeDocument/2006/relationships/hyperlink" TargetMode="External" Id="rId3"/></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5.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http://www.w3.org/TR/xhtml1/DTD/xhtml1-transitional.dtd" Type="http://schemas.openxmlformats.org/officeDocument/2006/relationships/hyperlink" TargetMode="External"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784197" x="663100"/>
            <a:ext cy="856200" cx="7772400"/>
          </a:xfrm>
          <a:prstGeom prst="rect">
            <a:avLst/>
          </a:prstGeom>
        </p:spPr>
        <p:txBody>
          <a:bodyPr bIns="91425" rIns="91425" lIns="91425" tIns="91425" anchor="b" anchorCtr="0">
            <a:noAutofit/>
          </a:bodyPr>
          <a:lstStyle/>
          <a:p>
            <a:pPr algn="l">
              <a:spcBef>
                <a:spcPts val="0"/>
              </a:spcBef>
              <a:buNone/>
            </a:pPr>
            <a:r>
              <a:rPr lang="en">
                <a:latin typeface="Oswald"/>
                <a:ea typeface="Oswald"/>
                <a:cs typeface="Oswald"/>
                <a:sym typeface="Oswald"/>
              </a:rPr>
              <a:t>HTML + CSS</a:t>
            </a:r>
          </a:p>
        </p:txBody>
      </p:sp>
      <p:sp>
        <p:nvSpPr>
          <p:cNvPr id="24" name="Shape 24"/>
          <p:cNvSpPr txBox="1"/>
          <p:nvPr>
            <p:ph idx="1" type="subTitle"/>
          </p:nvPr>
        </p:nvSpPr>
        <p:spPr>
          <a:xfrm>
            <a:off y="4033478" x="663100"/>
            <a:ext cy="784799" cx="7772400"/>
          </a:xfrm>
          <a:prstGeom prst="rect">
            <a:avLst/>
          </a:prstGeom>
        </p:spPr>
        <p:txBody>
          <a:bodyPr bIns="91425" rIns="91425" lIns="91425" tIns="91425" anchor="t" anchorCtr="0">
            <a:noAutofit/>
          </a:bodyPr>
          <a:lstStyle/>
          <a:p>
            <a:pPr algn="l" rtl="0">
              <a:spcBef>
                <a:spcPts val="0"/>
              </a:spcBef>
              <a:buNone/>
            </a:pPr>
            <a:r>
              <a:rPr sz="1100" lang="en">
                <a:solidFill>
                  <a:srgbClr val="F3F3F3"/>
                </a:solidFill>
              </a:rPr>
              <a:t>Ryan Christiani</a:t>
            </a:r>
          </a:p>
          <a:p>
            <a:pPr algn="l">
              <a:spcBef>
                <a:spcPts val="0"/>
              </a:spcBef>
              <a:buNone/>
            </a:pPr>
            <a:r>
              <a:rPr sz="1100" lang="en">
                <a:solidFill>
                  <a:srgbClr val="F3F3F3"/>
                </a:solidFill>
              </a:rPr>
              <a:t>Week 1</a:t>
            </a:r>
          </a:p>
        </p:txBody>
      </p:sp>
      <p:sp>
        <p:nvSpPr>
          <p:cNvPr id="25" name="Shape 25"/>
          <p:cNvSpPr txBox="1"/>
          <p:nvPr/>
        </p:nvSpPr>
        <p:spPr>
          <a:xfrm>
            <a:off y="433950" x="663100"/>
            <a:ext cy="298500" cx="7673099"/>
          </a:xfrm>
          <a:prstGeom prst="rect">
            <a:avLst/>
          </a:prstGeom>
          <a:noFill/>
          <a:ln>
            <a:noFill/>
          </a:ln>
        </p:spPr>
        <p:txBody>
          <a:bodyPr bIns="91425" rIns="91425" lIns="91425" tIns="91425" anchor="t" anchorCtr="0">
            <a:noAutofit/>
          </a:bodyPr>
          <a:lstStyle/>
          <a:p>
            <a:pPr>
              <a:spcBef>
                <a:spcPts val="0"/>
              </a:spcBef>
              <a:buNone/>
            </a:pPr>
            <a:r>
              <a:rPr lang="en">
                <a:solidFill>
                  <a:srgbClr val="F3F3F3"/>
                </a:solidFill>
              </a:rPr>
              <a:t>WEBD 120 - Web Programming 1</a:t>
            </a:r>
          </a:p>
        </p:txBody>
      </p:sp>
      <p:sp>
        <p:nvSpPr>
          <p:cNvPr id="26" name="Shape 26"/>
          <p:cNvSpPr txBox="1"/>
          <p:nvPr/>
        </p:nvSpPr>
        <p:spPr>
          <a:xfrm>
            <a:off y="1710362" x="663100"/>
            <a:ext cy="1345199" cx="6182099"/>
          </a:xfrm>
          <a:prstGeom prst="rect">
            <a:avLst/>
          </a:prstGeom>
          <a:noFill/>
          <a:ln>
            <a:noFill/>
          </a:ln>
        </p:spPr>
        <p:txBody>
          <a:bodyPr bIns="91425" rIns="91425" lIns="91425" tIns="91425" anchor="t" anchorCtr="0">
            <a:noAutofit/>
          </a:bodyPr>
          <a:lstStyle/>
          <a:p>
            <a:pPr>
              <a:spcBef>
                <a:spcPts val="0"/>
              </a:spcBef>
              <a:buNone/>
            </a:pPr>
            <a:r>
              <a:rPr sz="1800" lang="en">
                <a:solidFill>
                  <a:srgbClr val="FFFFFF"/>
                </a:solidFill>
              </a:rPr>
              <a:t>Link to slides: http://bit.ly/humber-web-1</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!DOCTYPE cont.</a:t>
            </a:r>
          </a:p>
        </p:txBody>
      </p:sp>
      <p:sp>
        <p:nvSpPr>
          <p:cNvPr id="82" name="Shape 8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61111"/>
              <a:buFont typeface="Arial"/>
              <a:buNone/>
            </a:pPr>
            <a:r>
              <a:rPr lang="en"/>
              <a:t>Switches the document into standards mode.</a:t>
            </a:r>
          </a:p>
          <a:p>
            <a:pPr rtl="0" lvl="0">
              <a:spcBef>
                <a:spcPts val="0"/>
              </a:spcBef>
              <a:buNone/>
            </a:pPr>
            <a:r>
              <a:t/>
            </a:r>
            <a:endParaRPr/>
          </a:p>
          <a:p>
            <a:pPr rtl="0" lvl="0">
              <a:spcBef>
                <a:spcPts val="0"/>
              </a:spcBef>
              <a:buClr>
                <a:schemeClr val="dk1"/>
              </a:buClr>
              <a:buSzPct val="61111"/>
              <a:buFont typeface="Arial"/>
              <a:buNone/>
            </a:pPr>
            <a:r>
              <a:rPr lang="en"/>
              <a:t>Helps the browser render the content correctly based on the rules denoted by the DOCTYPE.</a:t>
            </a:r>
          </a:p>
          <a:p>
            <a:pPr rtl="0" lvl="0">
              <a:spcBef>
                <a:spcPts val="0"/>
              </a:spcBef>
              <a:buNone/>
            </a:pPr>
            <a:r>
              <a:t/>
            </a:r>
            <a:endParaRPr/>
          </a:p>
          <a:p>
            <a:pPr rtl="0" lvl="0">
              <a:spcBef>
                <a:spcPts val="0"/>
              </a:spcBef>
              <a:buClr>
                <a:schemeClr val="dk1"/>
              </a:buClr>
              <a:buSzPct val="61111"/>
              <a:buFont typeface="Arial"/>
              <a:buNone/>
            </a:pPr>
            <a:r>
              <a:rPr lang="en"/>
              <a:t>Browsers will try to render your document without a doctype but it will switch into quirks mode and results may not be what you expect. </a:t>
            </a:r>
          </a:p>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y="0" x="0"/>
          <a:ext cy="0" cx="0"/>
          <a:chOff y="0" x="0"/>
          <a:chExt cy="0" cx="0"/>
        </a:xfrm>
      </p:grpSpPr>
      <p:sp>
        <p:nvSpPr>
          <p:cNvPr id="87" name="Shape 8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ANATOMY OF HTML</a:t>
            </a:r>
          </a:p>
        </p:txBody>
      </p:sp>
      <p:sp>
        <p:nvSpPr>
          <p:cNvPr id="88" name="Shape 8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HTML Elements are things like </a:t>
            </a:r>
            <a:r>
              <a:rPr lang="en">
                <a:solidFill>
                  <a:srgbClr val="351C75"/>
                </a:solidFill>
                <a:latin typeface="PT Mono"/>
                <a:ea typeface="PT Mono"/>
                <a:cs typeface="PT Mono"/>
                <a:sym typeface="PT Mono"/>
              </a:rPr>
              <a:t>img</a:t>
            </a:r>
            <a:r>
              <a:rPr lang="en">
                <a:latin typeface="PT Mono"/>
                <a:ea typeface="PT Mono"/>
                <a:cs typeface="PT Mono"/>
                <a:sym typeface="PT Mono"/>
              </a:rPr>
              <a:t>, </a:t>
            </a:r>
            <a:r>
              <a:rPr lang="en">
                <a:solidFill>
                  <a:srgbClr val="351C75"/>
                </a:solidFill>
                <a:latin typeface="PT Mono"/>
                <a:ea typeface="PT Mono"/>
                <a:cs typeface="PT Mono"/>
                <a:sym typeface="PT Mono"/>
              </a:rPr>
              <a:t>p</a:t>
            </a:r>
            <a:r>
              <a:rPr lang="en">
                <a:latin typeface="PT Mono"/>
                <a:ea typeface="PT Mono"/>
                <a:cs typeface="PT Mono"/>
                <a:sym typeface="PT Mono"/>
              </a:rPr>
              <a:t>, </a:t>
            </a:r>
            <a:r>
              <a:rPr lang="en">
                <a:solidFill>
                  <a:srgbClr val="351C75"/>
                </a:solidFill>
                <a:latin typeface="PT Mono"/>
                <a:ea typeface="PT Mono"/>
                <a:cs typeface="PT Mono"/>
                <a:sym typeface="PT Mono"/>
              </a:rPr>
              <a:t>a</a:t>
            </a:r>
            <a:r>
              <a:rPr lang="en">
                <a:latin typeface="PT Mono"/>
                <a:ea typeface="PT Mono"/>
                <a:cs typeface="PT Mono"/>
                <a:sym typeface="PT Mono"/>
              </a:rPr>
              <a:t>, </a:t>
            </a:r>
            <a:r>
              <a:rPr lang="en">
                <a:solidFill>
                  <a:srgbClr val="351C75"/>
                </a:solidFill>
                <a:latin typeface="PT Mono"/>
                <a:ea typeface="PT Mono"/>
                <a:cs typeface="PT Mono"/>
                <a:sym typeface="PT Mono"/>
              </a:rPr>
              <a:t>div</a:t>
            </a:r>
            <a:r>
              <a:rPr lang="en"/>
              <a:t>. </a:t>
            </a:r>
            <a:r>
              <a:rPr lang="en">
                <a:solidFill>
                  <a:srgbClr val="351C75"/>
                </a:solidFill>
                <a:latin typeface="PT Mono"/>
                <a:ea typeface="PT Mono"/>
                <a:cs typeface="PT Mono"/>
                <a:sym typeface="PT Mono"/>
              </a:rPr>
              <a:t>img</a:t>
            </a:r>
            <a:r>
              <a:rPr lang="en">
                <a:latin typeface="PT Mono"/>
                <a:ea typeface="PT Mono"/>
                <a:cs typeface="PT Mono"/>
                <a:sym typeface="PT Mono"/>
              </a:rPr>
              <a:t> </a:t>
            </a:r>
            <a:r>
              <a:rPr lang="en"/>
              <a:t>is an image element. These are the components that define the structure of your page.</a:t>
            </a:r>
          </a:p>
          <a:p>
            <a:pPr rtl="0">
              <a:spcBef>
                <a:spcPts val="0"/>
              </a:spcBef>
              <a:buNone/>
            </a:pPr>
            <a:r>
              <a:t/>
            </a:r>
            <a:endParaRPr/>
          </a:p>
          <a:p>
            <a:pPr rtl="0">
              <a:spcBef>
                <a:spcPts val="0"/>
              </a:spcBef>
              <a:buNone/>
            </a:pPr>
            <a:r>
              <a:rPr lang="en"/>
              <a:t>HTML Tags are how you define the element. </a:t>
            </a:r>
            <a:r>
              <a:rPr lang="en">
                <a:solidFill>
                  <a:srgbClr val="351C75"/>
                </a:solidFill>
                <a:latin typeface="PT Mono"/>
                <a:ea typeface="PT Mono"/>
                <a:cs typeface="PT Mono"/>
                <a:sym typeface="PT Mono"/>
              </a:rPr>
              <a:t>&lt;img src=”image.jpg” /&gt;</a:t>
            </a:r>
            <a:r>
              <a:rPr lang="en">
                <a:latin typeface="PT Mono"/>
                <a:ea typeface="PT Mono"/>
                <a:cs typeface="PT Mono"/>
                <a:sym typeface="PT Mono"/>
              </a:rPr>
              <a:t> </a:t>
            </a:r>
            <a:r>
              <a:rPr lang="en"/>
              <a:t>or </a:t>
            </a:r>
            <a:r>
              <a:rPr lang="en">
                <a:solidFill>
                  <a:srgbClr val="351C75"/>
                </a:solidFill>
              </a:rPr>
              <a:t>&lt;</a:t>
            </a:r>
            <a:r>
              <a:rPr lang="en">
                <a:solidFill>
                  <a:srgbClr val="351C75"/>
                </a:solidFill>
                <a:latin typeface="PT Mono"/>
                <a:ea typeface="PT Mono"/>
                <a:cs typeface="PT Mono"/>
                <a:sym typeface="PT Mono"/>
              </a:rPr>
              <a:t>p&gt;&lt;/p&gt;</a:t>
            </a:r>
          </a:p>
          <a:p>
            <a:pPr rtl="0">
              <a:spcBef>
                <a:spcPts val="0"/>
              </a:spcBef>
              <a:buNone/>
            </a:pPr>
            <a:r>
              <a:t/>
            </a:r>
            <a:endParaRPr/>
          </a:p>
          <a:p>
            <a:pPr rtl="0">
              <a:spcBef>
                <a:spcPts val="0"/>
              </a:spcBef>
              <a:buNone/>
            </a:pPr>
            <a:r>
              <a:rPr lang="en"/>
              <a:t>HTML Attributes are used to provide more information to your elements.</a:t>
            </a:r>
          </a:p>
          <a:p>
            <a:pPr>
              <a:spcBef>
                <a:spcPts val="0"/>
              </a:spcBef>
              <a:buNone/>
            </a:pPr>
            <a:r>
              <a:rPr lang="en">
                <a:solidFill>
                  <a:srgbClr val="351C75"/>
                </a:solidFill>
                <a:latin typeface="PT Mono"/>
                <a:ea typeface="PT Mono"/>
                <a:cs typeface="PT Mono"/>
                <a:sym typeface="PT Mono"/>
              </a:rPr>
              <a:t>&lt;img </a:t>
            </a:r>
            <a:r>
              <a:rPr b="1" lang="en">
                <a:solidFill>
                  <a:srgbClr val="351C75"/>
                </a:solidFill>
                <a:latin typeface="PT Mono"/>
                <a:ea typeface="PT Mono"/>
                <a:cs typeface="PT Mono"/>
                <a:sym typeface="PT Mono"/>
              </a:rPr>
              <a:t>src=”image.jpg”</a:t>
            </a:r>
            <a:r>
              <a:rPr lang="en">
                <a:solidFill>
                  <a:srgbClr val="351C75"/>
                </a:solidFill>
                <a:latin typeface="PT Mono"/>
                <a:ea typeface="PT Mono"/>
                <a:cs typeface="PT Mono"/>
                <a:sym typeface="PT Mono"/>
              </a:rPr>
              <a:t> /&gt;</a:t>
            </a:r>
            <a:r>
              <a:rPr lang="en">
                <a:solidFill>
                  <a:srgbClr val="FFFFFF"/>
                </a:solidFill>
              </a:rPr>
              <a:t>,</a:t>
            </a:r>
            <a:r>
              <a:rPr lang="en">
                <a:solidFill>
                  <a:srgbClr val="FFFFFF"/>
                </a:solidFill>
                <a:latin typeface="PT Mono"/>
                <a:ea typeface="PT Mono"/>
                <a:cs typeface="PT Mono"/>
                <a:sym typeface="PT Mono"/>
              </a:rPr>
              <a:t> </a:t>
            </a:r>
            <a:r>
              <a:rPr lang="en">
                <a:solidFill>
                  <a:srgbClr val="351C75"/>
                </a:solidFill>
                <a:latin typeface="PT Mono"/>
                <a:ea typeface="PT Mono"/>
                <a:cs typeface="PT Mono"/>
                <a:sym typeface="PT Mono"/>
              </a:rPr>
              <a:t>src</a:t>
            </a:r>
            <a:r>
              <a:rPr lang="en">
                <a:solidFill>
                  <a:srgbClr val="FFFFFF"/>
                </a:solidFill>
                <a:latin typeface="PT Mono"/>
                <a:ea typeface="PT Mono"/>
                <a:cs typeface="PT Mono"/>
                <a:sym typeface="PT Mono"/>
              </a:rPr>
              <a:t> </a:t>
            </a:r>
            <a:r>
              <a:rPr lang="en">
                <a:solidFill>
                  <a:srgbClr val="FFFFFF"/>
                </a:solidFill>
              </a:rPr>
              <a:t>stands for source. This attribute lets us tell the image element what image to display.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y="0" x="0"/>
          <a:ext cy="0" cx="0"/>
          <a:chOff y="0" x="0"/>
          <a:chExt cy="0" cx="0"/>
        </a:xfrm>
      </p:grpSpPr>
      <p:sp>
        <p:nvSpPr>
          <p:cNvPr id="93" name="Shape 9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The HTML Element</a:t>
            </a:r>
          </a:p>
        </p:txBody>
      </p:sp>
      <p:sp>
        <p:nvSpPr>
          <p:cNvPr id="94" name="Shape 94"/>
          <p:cNvSpPr/>
          <p:nvPr/>
        </p:nvSpPr>
        <p:spPr>
          <a:xfrm>
            <a:off y="1047475" x="-26575"/>
            <a:ext cy="4153500" cx="92516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95" name="Shape 9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&lt;!doctype html&gt;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&lt;html lang="en"&gt;</a:t>
            </a:r>
          </a:p>
          <a:p>
            <a:pPr rtl="0" lvl="0">
              <a:spcBef>
                <a:spcPts val="0"/>
              </a:spcBef>
              <a:buNone/>
            </a:pPr>
            <a:r>
              <a:rPr sz="1400" lang="en">
                <a:solidFill>
                  <a:srgbClr val="8E7CC3"/>
                </a:solidFill>
                <a:latin typeface="PT Mono"/>
                <a:ea typeface="PT Mono"/>
                <a:cs typeface="PT Mono"/>
                <a:sym typeface="PT Mono"/>
              </a:rPr>
              <a:t>&lt;head&gt;</a:t>
            </a:r>
          </a:p>
          <a:p>
            <a:pPr rtl="0" lvl="0">
              <a:spcBef>
                <a:spcPts val="0"/>
              </a:spcBef>
              <a:buNone/>
            </a:pPr>
            <a:r>
              <a:rPr sz="1400" lang="en">
                <a:solidFill>
                  <a:srgbClr val="8E7CC3"/>
                </a:solidFill>
                <a:latin typeface="PT Mono"/>
                <a:ea typeface="PT Mono"/>
                <a:cs typeface="PT Mono"/>
                <a:sym typeface="PT Mono"/>
              </a:rPr>
              <a:t>	&lt;meta charset="UTF-8"&gt;</a:t>
            </a:r>
          </a:p>
          <a:p>
            <a:pPr rtl="0" lvl="0">
              <a:spcBef>
                <a:spcPts val="0"/>
              </a:spcBef>
              <a:buNone/>
            </a:pPr>
            <a:r>
              <a:rPr sz="1400" lang="en">
                <a:solidFill>
                  <a:srgbClr val="8E7CC3"/>
                </a:solidFill>
                <a:latin typeface="PT Mono"/>
                <a:ea typeface="PT Mono"/>
                <a:cs typeface="PT Mono"/>
                <a:sym typeface="PT Mono"/>
              </a:rPr>
              <a:t>	&lt;title&gt;Document&lt;/title&gt;</a:t>
            </a:r>
          </a:p>
          <a:p>
            <a:pPr rtl="0" lvl="0">
              <a:spcBef>
                <a:spcPts val="0"/>
              </a:spcBef>
              <a:buNone/>
            </a:pPr>
            <a:r>
              <a:rPr sz="1400" lang="en">
                <a:solidFill>
                  <a:srgbClr val="8E7CC3"/>
                </a:solidFill>
                <a:latin typeface="PT Mono"/>
                <a:ea typeface="PT Mono"/>
                <a:cs typeface="PT Mono"/>
                <a:sym typeface="PT Mono"/>
              </a:rPr>
              <a:t>&lt;/head&gt;</a:t>
            </a:r>
          </a:p>
          <a:p>
            <a:pPr rtl="0" lvl="0">
              <a:spcBef>
                <a:spcPts val="0"/>
              </a:spcBef>
              <a:buNone/>
            </a:pPr>
            <a:r>
              <a:rPr sz="1400" lang="en">
                <a:solidFill>
                  <a:srgbClr val="8E7CC3"/>
                </a:solidFill>
                <a:latin typeface="PT Mono"/>
                <a:ea typeface="PT Mono"/>
                <a:cs typeface="PT Mono"/>
                <a:sym typeface="PT Mono"/>
              </a:rPr>
              <a:t>&lt;body&gt;</a:t>
            </a:r>
          </a:p>
          <a:p>
            <a:pPr rtl="0" lvl="0">
              <a:spcBef>
                <a:spcPts val="0"/>
              </a:spcBef>
              <a:buNone/>
            </a:pPr>
            <a:r>
              <a:rPr sz="1400" lang="en">
                <a:solidFill>
                  <a:srgbClr val="8E7CC3"/>
                </a:solidFill>
                <a:latin typeface="PT Mono"/>
                <a:ea typeface="PT Mono"/>
                <a:cs typeface="PT Mono"/>
                <a:sym typeface="PT Mono"/>
              </a:rPr>
              <a:t>	</a:t>
            </a:r>
          </a:p>
          <a:p>
            <a:pPr rtl="0" lvl="0">
              <a:spcBef>
                <a:spcPts val="0"/>
              </a:spcBef>
              <a:buNone/>
            </a:pPr>
            <a:r>
              <a:rPr sz="1400" lang="en">
                <a:solidFill>
                  <a:srgbClr val="8E7CC3"/>
                </a:solidFill>
                <a:latin typeface="PT Mono"/>
                <a:ea typeface="PT Mono"/>
                <a:cs typeface="PT Mono"/>
                <a:sym typeface="PT Mono"/>
              </a:rPr>
              <a:t>&lt;/body&gt;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&lt;/html&gt;</a:t>
            </a:r>
          </a:p>
          <a:p>
            <a:pPr>
              <a:spcBef>
                <a:spcPts val="0"/>
              </a:spcBef>
              <a:buNone/>
            </a:pPr>
            <a:r>
              <a:t/>
            </a:r>
            <a:endParaRPr sz="1400">
              <a:solidFill>
                <a:srgbClr val="351C75"/>
              </a:solidFill>
              <a:latin typeface="PT Mono"/>
              <a:ea typeface="PT Mono"/>
              <a:cs typeface="PT Mono"/>
              <a:sym typeface="PT Mono"/>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The HTML Element</a:t>
            </a:r>
          </a:p>
        </p:txBody>
      </p:sp>
      <p:sp>
        <p:nvSpPr>
          <p:cNvPr id="101" name="Shape 10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The </a:t>
            </a:r>
            <a:r>
              <a:rPr lang="en">
                <a:solidFill>
                  <a:srgbClr val="351C75"/>
                </a:solidFill>
                <a:latin typeface="PT Mono"/>
                <a:ea typeface="PT Mono"/>
                <a:cs typeface="PT Mono"/>
                <a:sym typeface="PT Mono"/>
              </a:rPr>
              <a:t>html</a:t>
            </a:r>
            <a:r>
              <a:rPr lang="en">
                <a:solidFill>
                  <a:srgbClr val="351C75"/>
                </a:solidFill>
              </a:rPr>
              <a:t> </a:t>
            </a:r>
            <a:r>
              <a:rPr lang="en">
                <a:solidFill>
                  <a:srgbClr val="FFFFFF"/>
                </a:solidFill>
              </a:rPr>
              <a:t>element is the first element on the page, it is considered the root element, meaning the top-level element. Everything lives within the </a:t>
            </a:r>
            <a:r>
              <a:rPr lang="en">
                <a:solidFill>
                  <a:srgbClr val="351C75"/>
                </a:solidFill>
                <a:latin typeface="PT Mono"/>
                <a:ea typeface="PT Mono"/>
                <a:cs typeface="PT Mono"/>
                <a:sym typeface="PT Mono"/>
              </a:rPr>
              <a:t>html </a:t>
            </a:r>
            <a:r>
              <a:rPr lang="en">
                <a:solidFill>
                  <a:srgbClr val="FFFFFF"/>
                </a:solidFill>
              </a:rPr>
              <a:t>element.</a:t>
            </a:r>
          </a:p>
          <a:p>
            <a:pPr rtl="0">
              <a:spcBef>
                <a:spcPts val="0"/>
              </a:spcBef>
              <a:buNone/>
            </a:pPr>
            <a:r>
              <a:t/>
            </a:r>
            <a:endParaRPr>
              <a:solidFill>
                <a:srgbClr val="FFFFFF"/>
              </a:solidFill>
            </a:endParaRPr>
          </a:p>
          <a:p>
            <a:pPr rtl="0">
              <a:spcBef>
                <a:spcPts val="0"/>
              </a:spcBef>
              <a:buNone/>
            </a:pPr>
            <a:r>
              <a:rPr lang="en">
                <a:solidFill>
                  <a:srgbClr val="FFFFFF"/>
                </a:solidFill>
              </a:rPr>
              <a:t>There is a </a:t>
            </a:r>
            <a:r>
              <a:rPr lang="en">
                <a:solidFill>
                  <a:srgbClr val="351C75"/>
                </a:solidFill>
                <a:latin typeface="PT Mono"/>
                <a:ea typeface="PT Mono"/>
                <a:cs typeface="PT Mono"/>
                <a:sym typeface="PT Mono"/>
              </a:rPr>
              <a:t>lang</a:t>
            </a:r>
            <a:r>
              <a:rPr lang="en">
                <a:solidFill>
                  <a:srgbClr val="FFFFFF"/>
                </a:solidFill>
              </a:rPr>
              <a:t> attribute on the </a:t>
            </a:r>
            <a:r>
              <a:rPr lang="en">
                <a:solidFill>
                  <a:srgbClr val="351C75"/>
                </a:solidFill>
                <a:latin typeface="PT Mono"/>
                <a:ea typeface="PT Mono"/>
                <a:cs typeface="PT Mono"/>
                <a:sym typeface="PT Mono"/>
              </a:rPr>
              <a:t>html</a:t>
            </a:r>
            <a:r>
              <a:rPr lang="en">
                <a:solidFill>
                  <a:srgbClr val="FFFFFF"/>
                </a:solidFill>
              </a:rPr>
              <a:t> element. This defines the language of the page. When using other doctypes there are other attributes that can be added.</a:t>
            </a:r>
          </a:p>
          <a:p>
            <a:pPr rtl="0">
              <a:spcBef>
                <a:spcPts val="0"/>
              </a:spcBef>
              <a:buNone/>
            </a:pPr>
            <a:r>
              <a:t/>
            </a:r>
            <a:endParaRPr>
              <a:solidFill>
                <a:srgbClr val="FFFFFF"/>
              </a:solidFill>
            </a:endParaRPr>
          </a:p>
          <a:p>
            <a:pPr rtl="0" lvl="0">
              <a:spcBef>
                <a:spcPts val="0"/>
              </a:spcBef>
              <a:buClr>
                <a:schemeClr val="dk1"/>
              </a:buClr>
              <a:buSzPct val="61111"/>
              <a:buFont typeface="Arial"/>
              <a:buNone/>
            </a:pPr>
            <a:r>
              <a:rPr lang="en">
                <a:solidFill>
                  <a:srgbClr val="351C75"/>
                </a:solidFill>
                <a:latin typeface="PT Mono"/>
                <a:ea typeface="PT Mono"/>
                <a:cs typeface="PT Mono"/>
                <a:sym typeface="PT Mono"/>
              </a:rPr>
              <a:t>&lt;html xmlns="http://www.w3.org/1999/xhtml" xml:</a:t>
            </a:r>
          </a:p>
          <a:p>
            <a:pPr rtl="0" lvl="0">
              <a:spcBef>
                <a:spcPts val="0"/>
              </a:spcBef>
              <a:buClr>
                <a:schemeClr val="dk1"/>
              </a:buClr>
              <a:buSzPct val="61111"/>
              <a:buFont typeface="Arial"/>
              <a:buNone/>
            </a:pPr>
            <a:r>
              <a:rPr lang="en">
                <a:solidFill>
                  <a:srgbClr val="351C75"/>
                </a:solidFill>
                <a:latin typeface="PT Mono"/>
                <a:ea typeface="PT Mono"/>
                <a:cs typeface="PT Mono"/>
                <a:sym typeface="PT Mono"/>
              </a:rPr>
              <a:t>lang="en" lang="en"&gt;</a:t>
            </a:r>
          </a:p>
          <a:p>
            <a:pPr>
              <a:spcBef>
                <a:spcPts val="0"/>
              </a:spcBef>
              <a:buNone/>
            </a:pPr>
            <a:r>
              <a:t/>
            </a:r>
            <a:endParaRPr>
              <a:solidFill>
                <a:srgbClr val="FFFFFF"/>
              </a:solidFil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Head and Title Elements</a:t>
            </a:r>
          </a:p>
        </p:txBody>
      </p:sp>
      <p:sp>
        <p:nvSpPr>
          <p:cNvPr id="107" name="Shape 107"/>
          <p:cNvSpPr/>
          <p:nvPr/>
        </p:nvSpPr>
        <p:spPr>
          <a:xfrm>
            <a:off y="1092775" x="-52450"/>
            <a:ext cy="4088700" cx="92711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108" name="Shape 10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78571"/>
              <a:buFont typeface="Arial"/>
              <a:buNone/>
            </a:pPr>
            <a:r>
              <a:rPr sz="1400" lang="en">
                <a:solidFill>
                  <a:srgbClr val="8E7CC3"/>
                </a:solidFill>
                <a:latin typeface="PT Mono"/>
                <a:ea typeface="PT Mono"/>
                <a:cs typeface="PT Mono"/>
                <a:sym typeface="PT Mono"/>
              </a:rPr>
              <a:t>&lt;!doctype html&gt;</a:t>
            </a:r>
          </a:p>
          <a:p>
            <a:pPr rtl="0" lvl="0">
              <a:spcBef>
                <a:spcPts val="0"/>
              </a:spcBef>
              <a:buClr>
                <a:schemeClr val="dk1"/>
              </a:buClr>
              <a:buSzPct val="78571"/>
              <a:buFont typeface="Arial"/>
              <a:buNone/>
            </a:pPr>
            <a:r>
              <a:rPr sz="1400" lang="en">
                <a:solidFill>
                  <a:srgbClr val="8E7CC3"/>
                </a:solidFill>
                <a:latin typeface="PT Mono"/>
                <a:ea typeface="PT Mono"/>
                <a:cs typeface="PT Mono"/>
                <a:sym typeface="PT Mono"/>
              </a:rPr>
              <a:t>&lt;html lang="en"&gt;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&lt;head&gt;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	&lt;meta charset="UTF-8"&gt;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	&lt;title&gt;</a:t>
            </a:r>
            <a:r>
              <a:rPr sz="1400" lang="en">
                <a:solidFill>
                  <a:srgbClr val="434343"/>
                </a:solidFill>
                <a:latin typeface="PT Mono"/>
                <a:ea typeface="PT Mono"/>
                <a:cs typeface="PT Mono"/>
                <a:sym typeface="PT Mono"/>
              </a:rPr>
              <a:t>Document</a:t>
            </a:r>
            <a:r>
              <a:rPr sz="1400" lang="en">
                <a:solidFill>
                  <a:srgbClr val="351C75"/>
                </a:solidFill>
                <a:latin typeface="PT Mono"/>
                <a:ea typeface="PT Mono"/>
                <a:cs typeface="PT Mono"/>
                <a:sym typeface="PT Mono"/>
              </a:rPr>
              <a:t>&lt;/title&gt;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&lt;/head&gt;</a:t>
            </a:r>
          </a:p>
          <a:p>
            <a:pPr rtl="0" lvl="0">
              <a:spcBef>
                <a:spcPts val="0"/>
              </a:spcBef>
              <a:buClr>
                <a:schemeClr val="dk1"/>
              </a:buClr>
              <a:buSzPct val="78571"/>
              <a:buFont typeface="Arial"/>
              <a:buNone/>
            </a:pPr>
            <a:r>
              <a:rPr sz="1400" lang="en">
                <a:solidFill>
                  <a:srgbClr val="8E7CC3"/>
                </a:solidFill>
                <a:latin typeface="PT Mono"/>
                <a:ea typeface="PT Mono"/>
                <a:cs typeface="PT Mono"/>
                <a:sym typeface="PT Mono"/>
              </a:rPr>
              <a:t>&lt;body&gt;</a:t>
            </a:r>
          </a:p>
          <a:p>
            <a:pPr rtl="0" lvl="0">
              <a:spcBef>
                <a:spcPts val="0"/>
              </a:spcBef>
              <a:buClr>
                <a:schemeClr val="dk1"/>
              </a:buClr>
              <a:buSzPct val="78571"/>
              <a:buFont typeface="Arial"/>
              <a:buNone/>
            </a:pPr>
            <a:r>
              <a:rPr sz="1400" lang="en">
                <a:solidFill>
                  <a:srgbClr val="8E7CC3"/>
                </a:solidFill>
                <a:latin typeface="PT Mono"/>
                <a:ea typeface="PT Mono"/>
                <a:cs typeface="PT Mono"/>
                <a:sym typeface="PT Mono"/>
              </a:rPr>
              <a:t>	</a:t>
            </a:r>
          </a:p>
          <a:p>
            <a:pPr rtl="0" lvl="0">
              <a:spcBef>
                <a:spcPts val="0"/>
              </a:spcBef>
              <a:buClr>
                <a:schemeClr val="dk1"/>
              </a:buClr>
              <a:buSzPct val="78571"/>
              <a:buFont typeface="Arial"/>
              <a:buNone/>
            </a:pPr>
            <a:r>
              <a:rPr sz="1400" lang="en">
                <a:solidFill>
                  <a:srgbClr val="8E7CC3"/>
                </a:solidFill>
                <a:latin typeface="PT Mono"/>
                <a:ea typeface="PT Mono"/>
                <a:cs typeface="PT Mono"/>
                <a:sym typeface="PT Mono"/>
              </a:rPr>
              <a:t>&lt;/body&gt;</a:t>
            </a:r>
          </a:p>
          <a:p>
            <a:pPr rtl="0" lvl="0">
              <a:spcBef>
                <a:spcPts val="0"/>
              </a:spcBef>
              <a:buClr>
                <a:schemeClr val="dk1"/>
              </a:buClr>
              <a:buSzPct val="78571"/>
              <a:buFont typeface="Arial"/>
              <a:buNone/>
            </a:pPr>
            <a:r>
              <a:rPr sz="1400" lang="en">
                <a:solidFill>
                  <a:srgbClr val="8E7CC3"/>
                </a:solidFill>
                <a:latin typeface="PT Mono"/>
                <a:ea typeface="PT Mono"/>
                <a:cs typeface="PT Mono"/>
                <a:sym typeface="PT Mono"/>
              </a:rPr>
              <a:t>&lt;/html&gt;</a:t>
            </a:r>
          </a:p>
          <a:p>
            <a:pPr>
              <a:spcBef>
                <a:spcPts val="0"/>
              </a:spcBef>
              <a:buNone/>
            </a:pPr>
            <a:r>
              <a:t/>
            </a:r>
            <a:endParaRPr sz="1400">
              <a:solidFill>
                <a:srgbClr val="351C75"/>
              </a:solidFill>
              <a:latin typeface="PT Mono"/>
              <a:ea typeface="PT Mono"/>
              <a:cs typeface="PT Mono"/>
              <a:sym typeface="PT Mono"/>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Head and Title Elements cont.</a:t>
            </a:r>
          </a:p>
        </p:txBody>
      </p:sp>
      <p:sp>
        <p:nvSpPr>
          <p:cNvPr id="114" name="Shape 11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The </a:t>
            </a:r>
            <a:r>
              <a:rPr lang="en">
                <a:solidFill>
                  <a:srgbClr val="351C75"/>
                </a:solidFill>
                <a:latin typeface="PT Mono"/>
                <a:ea typeface="PT Mono"/>
                <a:cs typeface="PT Mono"/>
                <a:sym typeface="PT Mono"/>
              </a:rPr>
              <a:t>head</a:t>
            </a:r>
            <a:r>
              <a:rPr lang="en"/>
              <a:t> element is used to store information for the page, what scripts are on it, the styles. The elements added in here will not be displayed on the page.</a:t>
            </a:r>
          </a:p>
          <a:p>
            <a:pPr rtl="0">
              <a:spcBef>
                <a:spcPts val="0"/>
              </a:spcBef>
              <a:buNone/>
            </a:pPr>
            <a:r>
              <a:t/>
            </a:r>
            <a:endParaRPr/>
          </a:p>
          <a:p>
            <a:pPr rtl="0">
              <a:spcBef>
                <a:spcPts val="0"/>
              </a:spcBef>
              <a:buNone/>
            </a:pPr>
            <a:r>
              <a:rPr lang="en"/>
              <a:t>The </a:t>
            </a:r>
            <a:r>
              <a:rPr lang="en">
                <a:solidFill>
                  <a:srgbClr val="351C75"/>
                </a:solidFill>
                <a:latin typeface="PT Mono"/>
                <a:ea typeface="PT Mono"/>
                <a:cs typeface="PT Mono"/>
                <a:sym typeface="PT Mono"/>
              </a:rPr>
              <a:t>title</a:t>
            </a:r>
            <a:r>
              <a:rPr lang="en"/>
              <a:t> element is required, it defines the title of the page.</a:t>
            </a:r>
          </a:p>
          <a:p>
            <a:pPr rtl="0">
              <a:spcBef>
                <a:spcPts val="0"/>
              </a:spcBef>
              <a:buNone/>
            </a:pPr>
            <a:r>
              <a:t/>
            </a:r>
            <a:endParaRPr/>
          </a:p>
          <a:p>
            <a:pPr>
              <a:spcBef>
                <a:spcPts val="0"/>
              </a:spcBef>
              <a:buNone/>
            </a:pPr>
            <a:r>
              <a:rPr lang="en"/>
              <a:t>The </a:t>
            </a:r>
            <a:r>
              <a:rPr lang="en">
                <a:solidFill>
                  <a:srgbClr val="351C75"/>
                </a:solidFill>
                <a:latin typeface="PT Mono"/>
                <a:ea typeface="PT Mono"/>
                <a:cs typeface="PT Mono"/>
                <a:sym typeface="PT Mono"/>
              </a:rPr>
              <a:t>meta</a:t>
            </a:r>
            <a:r>
              <a:rPr lang="en">
                <a:solidFill>
                  <a:srgbClr val="FFFFFF"/>
                </a:solidFill>
              </a:rPr>
              <a:t> element</a:t>
            </a:r>
            <a:r>
              <a:rPr lang="en"/>
              <a:t> is used to provide information about the page. The </a:t>
            </a:r>
            <a:r>
              <a:rPr lang="en">
                <a:solidFill>
                  <a:srgbClr val="351C75"/>
                </a:solidFill>
                <a:latin typeface="PT Mono"/>
                <a:ea typeface="PT Mono"/>
                <a:cs typeface="PT Mono"/>
                <a:sym typeface="PT Mono"/>
              </a:rPr>
              <a:t>charset</a:t>
            </a:r>
            <a:r>
              <a:rPr lang="en"/>
              <a:t> attribute defines the character encoding for the page.</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sp>
        <p:nvSpPr>
          <p:cNvPr id="119" name="Shape 11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The Body Element</a:t>
            </a:r>
          </a:p>
        </p:txBody>
      </p:sp>
      <p:sp>
        <p:nvSpPr>
          <p:cNvPr id="120" name="Shape 120"/>
          <p:cNvSpPr/>
          <p:nvPr/>
        </p:nvSpPr>
        <p:spPr>
          <a:xfrm>
            <a:off y="1092775" x="-39525"/>
            <a:ext cy="4140600" cx="92388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121" name="Shape 12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78571"/>
              <a:buFont typeface="Arial"/>
              <a:buNone/>
            </a:pPr>
            <a:r>
              <a:rPr sz="1400" lang="en">
                <a:solidFill>
                  <a:srgbClr val="8E7CC3"/>
                </a:solidFill>
                <a:latin typeface="PT Mono"/>
                <a:ea typeface="PT Mono"/>
                <a:cs typeface="PT Mono"/>
                <a:sym typeface="PT Mono"/>
              </a:rPr>
              <a:t>&lt;!doctype html&gt;</a:t>
            </a:r>
          </a:p>
          <a:p>
            <a:pPr rtl="0" lvl="0">
              <a:spcBef>
                <a:spcPts val="0"/>
              </a:spcBef>
              <a:buClr>
                <a:schemeClr val="dk1"/>
              </a:buClr>
              <a:buSzPct val="78571"/>
              <a:buFont typeface="Arial"/>
              <a:buNone/>
            </a:pPr>
            <a:r>
              <a:rPr sz="1400" lang="en">
                <a:solidFill>
                  <a:srgbClr val="8E7CC3"/>
                </a:solidFill>
                <a:latin typeface="PT Mono"/>
                <a:ea typeface="PT Mono"/>
                <a:cs typeface="PT Mono"/>
                <a:sym typeface="PT Mono"/>
              </a:rPr>
              <a:t>&lt;html lang="en"&gt;</a:t>
            </a:r>
          </a:p>
          <a:p>
            <a:pPr rtl="0" lvl="0">
              <a:spcBef>
                <a:spcPts val="0"/>
              </a:spcBef>
              <a:buClr>
                <a:schemeClr val="dk1"/>
              </a:buClr>
              <a:buSzPct val="78571"/>
              <a:buFont typeface="Arial"/>
              <a:buNone/>
            </a:pPr>
            <a:r>
              <a:rPr sz="1400" lang="en">
                <a:solidFill>
                  <a:srgbClr val="8E7CC3"/>
                </a:solidFill>
                <a:latin typeface="PT Mono"/>
                <a:ea typeface="PT Mono"/>
                <a:cs typeface="PT Mono"/>
                <a:sym typeface="PT Mono"/>
              </a:rPr>
              <a:t>&lt;head&gt;</a:t>
            </a:r>
          </a:p>
          <a:p>
            <a:pPr rtl="0" lvl="0">
              <a:spcBef>
                <a:spcPts val="0"/>
              </a:spcBef>
              <a:buClr>
                <a:schemeClr val="dk1"/>
              </a:buClr>
              <a:buSzPct val="78571"/>
              <a:buFont typeface="Arial"/>
              <a:buNone/>
            </a:pPr>
            <a:r>
              <a:rPr sz="1400" lang="en">
                <a:solidFill>
                  <a:srgbClr val="8E7CC3"/>
                </a:solidFill>
                <a:latin typeface="PT Mono"/>
                <a:ea typeface="PT Mono"/>
                <a:cs typeface="PT Mono"/>
                <a:sym typeface="PT Mono"/>
              </a:rPr>
              <a:t>	&lt;meta charset="UTF-8"&gt;</a:t>
            </a:r>
          </a:p>
          <a:p>
            <a:pPr rtl="0" lvl="0">
              <a:spcBef>
                <a:spcPts val="0"/>
              </a:spcBef>
              <a:buClr>
                <a:schemeClr val="dk1"/>
              </a:buClr>
              <a:buSzPct val="78571"/>
              <a:buFont typeface="Arial"/>
              <a:buNone/>
            </a:pPr>
            <a:r>
              <a:rPr sz="1400" lang="en">
                <a:solidFill>
                  <a:srgbClr val="8E7CC3"/>
                </a:solidFill>
                <a:latin typeface="PT Mono"/>
                <a:ea typeface="PT Mono"/>
                <a:cs typeface="PT Mono"/>
                <a:sym typeface="PT Mono"/>
              </a:rPr>
              <a:t>	&lt;title&gt;Document&lt;/title&gt;</a:t>
            </a:r>
          </a:p>
          <a:p>
            <a:pPr rtl="0" lvl="0">
              <a:spcBef>
                <a:spcPts val="0"/>
              </a:spcBef>
              <a:buClr>
                <a:schemeClr val="dk1"/>
              </a:buClr>
              <a:buSzPct val="78571"/>
              <a:buFont typeface="Arial"/>
              <a:buNone/>
            </a:pPr>
            <a:r>
              <a:rPr sz="1400" lang="en">
                <a:solidFill>
                  <a:srgbClr val="8E7CC3"/>
                </a:solidFill>
                <a:latin typeface="PT Mono"/>
                <a:ea typeface="PT Mono"/>
                <a:cs typeface="PT Mono"/>
                <a:sym typeface="PT Mono"/>
              </a:rPr>
              <a:t>&lt;/head&gt;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&lt;body&gt;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	</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&lt;/body&gt;</a:t>
            </a:r>
          </a:p>
          <a:p>
            <a:pPr lvl="0">
              <a:spcBef>
                <a:spcPts val="0"/>
              </a:spcBef>
              <a:buClr>
                <a:schemeClr val="dk1"/>
              </a:buClr>
              <a:buSzPct val="78571"/>
              <a:buFont typeface="Arial"/>
              <a:buNone/>
            </a:pPr>
            <a:r>
              <a:rPr sz="1400" lang="en">
                <a:solidFill>
                  <a:srgbClr val="8E7CC3"/>
                </a:solidFill>
                <a:latin typeface="PT Mono"/>
                <a:ea typeface="PT Mono"/>
                <a:cs typeface="PT Mono"/>
                <a:sym typeface="PT Mono"/>
              </a:rPr>
              <a:t>&lt;/html&gt;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y="0" x="0"/>
          <a:ext cy="0" cx="0"/>
          <a:chOff y="0" x="0"/>
          <a:chExt cy="0" cx="0"/>
        </a:xfrm>
      </p:grpSpPr>
      <p:sp>
        <p:nvSpPr>
          <p:cNvPr id="126" name="Shape 12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The Body Element</a:t>
            </a:r>
          </a:p>
        </p:txBody>
      </p:sp>
      <p:sp>
        <p:nvSpPr>
          <p:cNvPr id="127" name="Shape 127"/>
          <p:cNvSpPr/>
          <p:nvPr/>
        </p:nvSpPr>
        <p:spPr>
          <a:xfrm>
            <a:off y="1825450" x="-95350"/>
            <a:ext cy="3422099" cx="92858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128" name="Shape 12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All your content will live in the </a:t>
            </a:r>
            <a:r>
              <a:rPr lang="en">
                <a:latin typeface="PT Mono"/>
                <a:ea typeface="PT Mono"/>
                <a:cs typeface="PT Mono"/>
                <a:sym typeface="PT Mono"/>
              </a:rPr>
              <a:t>body</a:t>
            </a:r>
            <a:r>
              <a:rPr lang="en"/>
              <a:t> element. </a:t>
            </a:r>
          </a:p>
          <a:p>
            <a:pPr rtl="0">
              <a:spcBef>
                <a:spcPts val="0"/>
              </a:spcBef>
              <a:buNone/>
            </a:pPr>
            <a:r>
              <a:t/>
            </a:r>
            <a:endParaRP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&lt;body&gt;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	&lt;p&gt;</a:t>
            </a:r>
            <a:r>
              <a:rPr sz="1400" lang="en">
                <a:solidFill>
                  <a:srgbClr val="434343"/>
                </a:solidFill>
                <a:latin typeface="PT Mono"/>
                <a:ea typeface="PT Mono"/>
                <a:cs typeface="PT Mono"/>
                <a:sym typeface="PT Mono"/>
              </a:rPr>
              <a:t>Some text</a:t>
            </a:r>
            <a:r>
              <a:rPr sz="1400" lang="en">
                <a:solidFill>
                  <a:srgbClr val="351C75"/>
                </a:solidFill>
                <a:latin typeface="PT Mono"/>
                <a:ea typeface="PT Mono"/>
                <a:cs typeface="PT Mono"/>
                <a:sym typeface="PT Mono"/>
              </a:rPr>
              <a:t>&lt;/p&gt;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	&lt;img src="</a:t>
            </a:r>
            <a:r>
              <a:rPr sz="1400" lang="en">
                <a:solidFill>
                  <a:srgbClr val="434343"/>
                </a:solidFill>
                <a:latin typeface="PT Mono"/>
                <a:ea typeface="PT Mono"/>
                <a:cs typeface="PT Mono"/>
                <a:sym typeface="PT Mono"/>
              </a:rPr>
              <a:t>cat.gif</a:t>
            </a:r>
            <a:r>
              <a:rPr sz="1400" lang="en">
                <a:solidFill>
                  <a:srgbClr val="351C75"/>
                </a:solidFill>
                <a:latin typeface="PT Mono"/>
                <a:ea typeface="PT Mono"/>
                <a:cs typeface="PT Mono"/>
                <a:sym typeface="PT Mono"/>
              </a:rPr>
              <a:t>" alt="</a:t>
            </a:r>
            <a:r>
              <a:rPr sz="1400" lang="en">
                <a:solidFill>
                  <a:srgbClr val="434343"/>
                </a:solidFill>
                <a:latin typeface="PT Mono"/>
                <a:ea typeface="PT Mono"/>
                <a:cs typeface="PT Mono"/>
                <a:sym typeface="PT Mono"/>
              </a:rPr>
              <a:t>A cat gif</a:t>
            </a:r>
            <a:r>
              <a:rPr sz="1400" lang="en">
                <a:solidFill>
                  <a:srgbClr val="351C75"/>
                </a:solidFill>
                <a:latin typeface="PT Mono"/>
                <a:ea typeface="PT Mono"/>
                <a:cs typeface="PT Mono"/>
                <a:sym typeface="PT Mono"/>
              </a:rPr>
              <a:t>"&gt;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	&lt;ul&gt;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		&lt;li&gt;</a:t>
            </a:r>
            <a:r>
              <a:rPr sz="1400" lang="en">
                <a:solidFill>
                  <a:srgbClr val="434343"/>
                </a:solidFill>
                <a:latin typeface="PT Mono"/>
                <a:ea typeface="PT Mono"/>
                <a:cs typeface="PT Mono"/>
                <a:sym typeface="PT Mono"/>
              </a:rPr>
              <a:t>List Item</a:t>
            </a:r>
            <a:r>
              <a:rPr sz="1400" lang="en">
                <a:solidFill>
                  <a:srgbClr val="351C75"/>
                </a:solidFill>
                <a:latin typeface="PT Mono"/>
                <a:ea typeface="PT Mono"/>
                <a:cs typeface="PT Mono"/>
                <a:sym typeface="PT Mono"/>
              </a:rPr>
              <a:t>&lt;/li&gt;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		&lt;li&gt;</a:t>
            </a:r>
            <a:r>
              <a:rPr sz="1400" lang="en">
                <a:solidFill>
                  <a:srgbClr val="434343"/>
                </a:solidFill>
                <a:latin typeface="PT Mono"/>
                <a:ea typeface="PT Mono"/>
                <a:cs typeface="PT Mono"/>
                <a:sym typeface="PT Mono"/>
              </a:rPr>
              <a:t>List Item</a:t>
            </a:r>
            <a:r>
              <a:rPr sz="1400" lang="en">
                <a:solidFill>
                  <a:srgbClr val="351C75"/>
                </a:solidFill>
                <a:latin typeface="PT Mono"/>
                <a:ea typeface="PT Mono"/>
                <a:cs typeface="PT Mono"/>
                <a:sym typeface="PT Mono"/>
              </a:rPr>
              <a:t>&lt;/li&gt;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	&lt;/ul&gt;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&lt;/body&gt;</a:t>
            </a:r>
          </a:p>
          <a:p>
            <a:pPr rtl="0">
              <a:spcBef>
                <a:spcPts val="0"/>
              </a:spcBef>
              <a:buNone/>
            </a:pPr>
            <a:r>
              <a:t/>
            </a:r>
            <a:endParaRPr>
              <a:solidFill>
                <a:srgbClr val="351C75"/>
              </a:solidFill>
              <a:latin typeface="PT Mono"/>
              <a:ea typeface="PT Mono"/>
              <a:cs typeface="PT Mono"/>
              <a:sym typeface="PT Mono"/>
            </a:endParaRPr>
          </a:p>
          <a:p>
            <a:pPr rtl="0">
              <a:spcBef>
                <a:spcPts val="0"/>
              </a:spcBef>
              <a:buNone/>
            </a:pPr>
            <a:r>
              <a:t/>
            </a:r>
            <a:endParaRPr/>
          </a:p>
          <a:p>
            <a:pPr>
              <a:spcBef>
                <a:spcPts val="0"/>
              </a:spcBef>
              <a:buNone/>
            </a:pPr>
            <a:r>
              <a:rPr lang="en"/>
              <a:t>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y="0" x="0"/>
          <a:ext cy="0" cx="0"/>
          <a:chOff y="0" x="0"/>
          <a:chExt cy="0" cx="0"/>
        </a:xfrm>
      </p:grpSpPr>
      <p:sp>
        <p:nvSpPr>
          <p:cNvPr id="133" name="Shape 13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REVIEW!</a:t>
            </a:r>
          </a:p>
        </p:txBody>
      </p:sp>
      <p:sp>
        <p:nvSpPr>
          <p:cNvPr id="134" name="Shape 13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What is the DOCTYPE</a:t>
            </a:r>
          </a:p>
          <a:p>
            <a:pPr rtl="0">
              <a:spcBef>
                <a:spcPts val="0"/>
              </a:spcBef>
              <a:buNone/>
            </a:pPr>
            <a:r>
              <a:t/>
            </a:r>
            <a:endParaRPr/>
          </a:p>
          <a:p>
            <a:pPr rtl="0">
              <a:spcBef>
                <a:spcPts val="0"/>
              </a:spcBef>
              <a:buNone/>
            </a:pPr>
            <a:r>
              <a:rPr lang="en"/>
              <a:t>What is the first element on the page?</a:t>
            </a:r>
          </a:p>
          <a:p>
            <a:pPr rtl="0">
              <a:spcBef>
                <a:spcPts val="0"/>
              </a:spcBef>
              <a:buNone/>
            </a:pPr>
            <a:r>
              <a:t/>
            </a:r>
            <a:endParaRPr/>
          </a:p>
          <a:p>
            <a:pPr rtl="0">
              <a:spcBef>
                <a:spcPts val="0"/>
              </a:spcBef>
              <a:buNone/>
            </a:pPr>
            <a:r>
              <a:rPr lang="en"/>
              <a:t>How do you define HTML elements on a page?</a:t>
            </a:r>
          </a:p>
          <a:p>
            <a:pPr rtl="0">
              <a:spcBef>
                <a:spcPts val="0"/>
              </a:spcBef>
              <a:buNone/>
            </a:pPr>
            <a:r>
              <a:t/>
            </a:r>
            <a:endParaRPr/>
          </a:p>
          <a:p>
            <a:pPr rtl="0">
              <a:spcBef>
                <a:spcPts val="0"/>
              </a:spcBef>
              <a:buNone/>
            </a:pPr>
            <a:r>
              <a:rPr lang="en"/>
              <a:t>What does the </a:t>
            </a:r>
            <a:r>
              <a:rPr lang="en">
                <a:solidFill>
                  <a:srgbClr val="351C75"/>
                </a:solidFill>
                <a:latin typeface="PT Mono"/>
                <a:ea typeface="PT Mono"/>
                <a:cs typeface="PT Mono"/>
                <a:sym typeface="PT Mono"/>
              </a:rPr>
              <a:t>title</a:t>
            </a:r>
            <a:r>
              <a:rPr lang="en"/>
              <a:t> element do?</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y="0" x="0"/>
          <a:ext cy="0" cx="0"/>
          <a:chOff y="0" x="0"/>
          <a:chExt cy="0" cx="0"/>
        </a:xfrm>
      </p:grpSpPr>
      <p:sp>
        <p:nvSpPr>
          <p:cNvPr id="139" name="Shape 13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Typography </a:t>
            </a:r>
          </a:p>
        </p:txBody>
      </p:sp>
      <p:sp>
        <p:nvSpPr>
          <p:cNvPr id="140" name="Shape 140"/>
          <p:cNvSpPr/>
          <p:nvPr/>
        </p:nvSpPr>
        <p:spPr>
          <a:xfrm>
            <a:off y="1063375" x="-43950"/>
            <a:ext cy="4064700" cx="92319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141" name="Shape 14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1400" lang="en">
                <a:solidFill>
                  <a:srgbClr val="351C75"/>
                </a:solidFill>
                <a:latin typeface="PT Mono"/>
                <a:ea typeface="PT Mono"/>
                <a:cs typeface="PT Mono"/>
                <a:sym typeface="PT Mono"/>
              </a:rPr>
              <a:t>&lt;h1&gt;</a:t>
            </a:r>
            <a:r>
              <a:rPr sz="1400" lang="en">
                <a:solidFill>
                  <a:srgbClr val="434343"/>
                </a:solidFill>
                <a:latin typeface="PT Mono"/>
                <a:ea typeface="PT Mono"/>
                <a:cs typeface="PT Mono"/>
                <a:sym typeface="PT Mono"/>
              </a:rPr>
              <a:t>Header</a:t>
            </a:r>
            <a:r>
              <a:rPr sz="1400" lang="en">
                <a:solidFill>
                  <a:srgbClr val="351C75"/>
                </a:solidFill>
                <a:latin typeface="PT Mono"/>
                <a:ea typeface="PT Mono"/>
                <a:cs typeface="PT Mono"/>
                <a:sym typeface="PT Mono"/>
              </a:rPr>
              <a:t>&lt;/h1&gt;</a:t>
            </a:r>
          </a:p>
          <a:p>
            <a:pPr rtl="0" lvl="0">
              <a:spcBef>
                <a:spcPts val="0"/>
              </a:spcBef>
              <a:buClr>
                <a:schemeClr val="dk1"/>
              </a:buClr>
              <a:buFont typeface="Arial"/>
              <a:buNone/>
            </a:pPr>
            <a:r>
              <a:t/>
            </a:r>
            <a:endParaRPr sz="1400">
              <a:solidFill>
                <a:srgbClr val="351C75"/>
              </a:solidFill>
              <a:latin typeface="PT Mono"/>
              <a:ea typeface="PT Mono"/>
              <a:cs typeface="PT Mono"/>
              <a:sym typeface="PT Mono"/>
            </a:endParaRP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&lt;h2&gt;</a:t>
            </a:r>
            <a:r>
              <a:rPr sz="1400" lang="en">
                <a:solidFill>
                  <a:srgbClr val="434343"/>
                </a:solidFill>
                <a:latin typeface="PT Mono"/>
                <a:ea typeface="PT Mono"/>
                <a:cs typeface="PT Mono"/>
                <a:sym typeface="PT Mono"/>
              </a:rPr>
              <a:t>Sub header</a:t>
            </a:r>
            <a:r>
              <a:rPr sz="1400" lang="en">
                <a:solidFill>
                  <a:srgbClr val="351C75"/>
                </a:solidFill>
                <a:latin typeface="PT Mono"/>
                <a:ea typeface="PT Mono"/>
                <a:cs typeface="PT Mono"/>
                <a:sym typeface="PT Mono"/>
              </a:rPr>
              <a:t>&lt;/h2&gt;</a:t>
            </a:r>
          </a:p>
          <a:p>
            <a:pPr rtl="0" lvl="0">
              <a:spcBef>
                <a:spcPts val="0"/>
              </a:spcBef>
              <a:buNone/>
            </a:pPr>
            <a:r>
              <a:t/>
            </a:r>
            <a:endParaRPr sz="1400">
              <a:solidFill>
                <a:srgbClr val="351C75"/>
              </a:solidFill>
              <a:latin typeface="PT Mono"/>
              <a:ea typeface="PT Mono"/>
              <a:cs typeface="PT Mono"/>
              <a:sym typeface="PT Mono"/>
            </a:endParaRP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&lt;p&gt;</a:t>
            </a:r>
            <a:r>
              <a:rPr sz="1400" lang="en">
                <a:solidFill>
                  <a:srgbClr val="434343"/>
                </a:solidFill>
                <a:latin typeface="PT Mono"/>
                <a:ea typeface="PT Mono"/>
                <a:cs typeface="PT Mono"/>
                <a:sym typeface="PT Mono"/>
              </a:rPr>
              <a:t>Some text</a:t>
            </a:r>
            <a:r>
              <a:rPr sz="1400" lang="en">
                <a:solidFill>
                  <a:srgbClr val="351C75"/>
                </a:solidFill>
                <a:latin typeface="PT Mono"/>
                <a:ea typeface="PT Mono"/>
                <a:cs typeface="PT Mono"/>
                <a:sym typeface="PT Mono"/>
              </a:rPr>
              <a:t>&lt;/p&gt;</a:t>
            </a:r>
          </a:p>
          <a:p>
            <a:pPr rtl="0" lvl="0">
              <a:spcBef>
                <a:spcPts val="0"/>
              </a:spcBef>
              <a:buNone/>
            </a:pPr>
            <a:r>
              <a:t/>
            </a:r>
            <a:endParaRPr sz="1400">
              <a:solidFill>
                <a:srgbClr val="351C75"/>
              </a:solidFill>
              <a:latin typeface="PT Mono"/>
              <a:ea typeface="PT Mono"/>
              <a:cs typeface="PT Mono"/>
              <a:sym typeface="PT Mono"/>
            </a:endParaRP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&lt;p&gt;</a:t>
            </a:r>
            <a:r>
              <a:rPr sz="1400" lang="en">
                <a:solidFill>
                  <a:srgbClr val="434343"/>
                </a:solidFill>
                <a:latin typeface="PT Mono"/>
                <a:ea typeface="PT Mono"/>
                <a:cs typeface="PT Mono"/>
                <a:sym typeface="PT Mono"/>
              </a:rPr>
              <a:t>A longer sentence with some </a:t>
            </a:r>
            <a:r>
              <a:rPr sz="1400" lang="en">
                <a:solidFill>
                  <a:srgbClr val="351C75"/>
                </a:solidFill>
                <a:latin typeface="PT Mono"/>
                <a:ea typeface="PT Mono"/>
                <a:cs typeface="PT Mono"/>
                <a:sym typeface="PT Mono"/>
              </a:rPr>
              <a:t>&lt;i&gt;</a:t>
            </a:r>
            <a:r>
              <a:rPr sz="1400" lang="en">
                <a:solidFill>
                  <a:srgbClr val="434343"/>
                </a:solidFill>
                <a:latin typeface="PT Mono"/>
                <a:ea typeface="PT Mono"/>
                <a:cs typeface="PT Mono"/>
                <a:sym typeface="PT Mono"/>
              </a:rPr>
              <a:t>italic</a:t>
            </a:r>
            <a:r>
              <a:rPr sz="1400" lang="en">
                <a:solidFill>
                  <a:srgbClr val="351C75"/>
                </a:solidFill>
                <a:latin typeface="PT Mono"/>
                <a:ea typeface="PT Mono"/>
                <a:cs typeface="PT Mono"/>
                <a:sym typeface="PT Mono"/>
              </a:rPr>
              <a:t>&lt;/i&gt; </a:t>
            </a:r>
            <a:r>
              <a:rPr sz="1400" lang="en">
                <a:solidFill>
                  <a:srgbClr val="434343"/>
                </a:solidFill>
                <a:latin typeface="PT Mono"/>
                <a:ea typeface="PT Mono"/>
                <a:cs typeface="PT Mono"/>
                <a:sym typeface="PT Mono"/>
              </a:rPr>
              <a:t>text in it.</a:t>
            </a:r>
            <a:r>
              <a:rPr sz="1400" lang="en">
                <a:solidFill>
                  <a:srgbClr val="351C75"/>
                </a:solidFill>
                <a:latin typeface="PT Mono"/>
                <a:ea typeface="PT Mono"/>
                <a:cs typeface="PT Mono"/>
                <a:sym typeface="PT Mono"/>
              </a:rPr>
              <a:t>&lt;/p&gt;</a:t>
            </a:r>
          </a:p>
          <a:p>
            <a:pPr rtl="0" lvl="0">
              <a:spcBef>
                <a:spcPts val="0"/>
              </a:spcBef>
              <a:buNone/>
            </a:pPr>
            <a:r>
              <a:t/>
            </a:r>
            <a:endParaRPr sz="1400">
              <a:solidFill>
                <a:srgbClr val="351C75"/>
              </a:solidFill>
              <a:latin typeface="PT Mono"/>
              <a:ea typeface="PT Mono"/>
              <a:cs typeface="PT Mono"/>
              <a:sym typeface="PT Mono"/>
            </a:endParaRP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&lt;p&gt;</a:t>
            </a:r>
            <a:r>
              <a:rPr sz="1400" lang="en">
                <a:solidFill>
                  <a:srgbClr val="434343"/>
                </a:solidFill>
                <a:latin typeface="PT Mono"/>
                <a:ea typeface="PT Mono"/>
                <a:cs typeface="PT Mono"/>
                <a:sym typeface="PT Mono"/>
              </a:rPr>
              <a:t>This sentence has some </a:t>
            </a:r>
            <a:r>
              <a:rPr sz="1400" lang="en">
                <a:solidFill>
                  <a:srgbClr val="351C75"/>
                </a:solidFill>
                <a:latin typeface="PT Mono"/>
                <a:ea typeface="PT Mono"/>
                <a:cs typeface="PT Mono"/>
                <a:sym typeface="PT Mono"/>
              </a:rPr>
              <a:t>&lt;b&gt;</a:t>
            </a:r>
            <a:r>
              <a:rPr sz="1400" lang="en">
                <a:solidFill>
                  <a:srgbClr val="434343"/>
                </a:solidFill>
                <a:latin typeface="PT Mono"/>
                <a:ea typeface="PT Mono"/>
                <a:cs typeface="PT Mono"/>
                <a:sym typeface="PT Mono"/>
              </a:rPr>
              <a:t>bold</a:t>
            </a:r>
            <a:r>
              <a:rPr sz="1400" lang="en">
                <a:solidFill>
                  <a:srgbClr val="351C75"/>
                </a:solidFill>
                <a:latin typeface="PT Mono"/>
                <a:ea typeface="PT Mono"/>
                <a:cs typeface="PT Mono"/>
                <a:sym typeface="PT Mono"/>
              </a:rPr>
              <a:t>&lt;/b&gt; </a:t>
            </a:r>
            <a:r>
              <a:rPr sz="1400" lang="en">
                <a:solidFill>
                  <a:srgbClr val="434343"/>
                </a:solidFill>
                <a:latin typeface="PT Mono"/>
                <a:ea typeface="PT Mono"/>
                <a:cs typeface="PT Mono"/>
                <a:sym typeface="PT Mono"/>
              </a:rPr>
              <a:t>text in it.</a:t>
            </a:r>
            <a:r>
              <a:rPr sz="1400" lang="en">
                <a:solidFill>
                  <a:srgbClr val="351C75"/>
                </a:solidFill>
                <a:latin typeface="PT Mono"/>
                <a:ea typeface="PT Mono"/>
                <a:cs typeface="PT Mono"/>
                <a:sym typeface="PT Mono"/>
              </a:rPr>
              <a:t>&lt;/p&gt;</a:t>
            </a:r>
          </a:p>
          <a:p>
            <a:pPr>
              <a:spcBef>
                <a:spcPts val="0"/>
              </a:spcBef>
              <a:buNone/>
            </a:pPr>
            <a:r>
              <a:t/>
            </a:r>
            <a:endParaRPr sz="1400">
              <a:solidFill>
                <a:srgbClr val="351C75"/>
              </a:solidFill>
              <a:latin typeface="PT Mono"/>
              <a:ea typeface="PT Mono"/>
              <a:cs typeface="PT Mono"/>
              <a:sym typeface="PT Mono"/>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y="0" x="0"/>
          <a:ext cy="0" cx="0"/>
          <a:chOff y="0" x="0"/>
          <a:chExt cy="0" cx="0"/>
        </a:xfrm>
      </p:grpSpPr>
      <p:sp>
        <p:nvSpPr>
          <p:cNvPr id="31" name="Shape 3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A Series of Tubes	</a:t>
            </a:r>
          </a:p>
        </p:txBody>
      </p:sp>
      <p:sp>
        <p:nvSpPr>
          <p:cNvPr id="32" name="Shape 3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1800" lang="en">
                <a:solidFill>
                  <a:srgbClr val="F3F3F3"/>
                </a:solidFill>
              </a:rPr>
              <a:t>In 1989 Sir Tim Berners-Lee is working at CERN, he began working on a way to share research documents. This eventually led to the creation of the World Wide Web.</a:t>
            </a:r>
          </a:p>
          <a:p>
            <a:pPr rtl="0" lvl="0">
              <a:lnSpc>
                <a:spcPct val="130000"/>
              </a:lnSpc>
              <a:spcBef>
                <a:spcPts val="0"/>
              </a:spcBef>
              <a:spcAft>
                <a:spcPts val="600"/>
              </a:spcAft>
              <a:buNone/>
            </a:pPr>
            <a:r>
              <a:t/>
            </a:r>
            <a:endParaRPr sz="1800">
              <a:solidFill>
                <a:srgbClr val="F3F3F3"/>
              </a:solidFill>
            </a:endParaRPr>
          </a:p>
          <a:p>
            <a:pPr rtl="0" lvl="0">
              <a:lnSpc>
                <a:spcPct val="130000"/>
              </a:lnSpc>
              <a:spcBef>
                <a:spcPts val="0"/>
              </a:spcBef>
              <a:spcAft>
                <a:spcPts val="600"/>
              </a:spcAft>
              <a:buNone/>
            </a:pPr>
            <a:r>
              <a:rPr sz="1800" lang="en">
                <a:solidFill>
                  <a:srgbClr val="F3F3F3"/>
                </a:solidFill>
              </a:rPr>
              <a:t>In 1994 he founded the W3C (World Wide Web Consortium). The W3C is a group that defines the specifications and standards for the web.</a:t>
            </a:r>
          </a:p>
          <a:p>
            <a:pPr rtl="0" lvl="0">
              <a:lnSpc>
                <a:spcPct val="130000"/>
              </a:lnSpc>
              <a:spcBef>
                <a:spcPts val="0"/>
              </a:spcBef>
              <a:spcAft>
                <a:spcPts val="600"/>
              </a:spcAft>
              <a:buNone/>
            </a:pPr>
            <a:r>
              <a:t/>
            </a:r>
            <a:endParaRPr sz="1800">
              <a:solidFill>
                <a:srgbClr val="F3F3F3"/>
              </a:solidFill>
            </a:endParaRPr>
          </a:p>
          <a:p>
            <a:pPr rtl="0" lvl="0">
              <a:lnSpc>
                <a:spcPct val="130000"/>
              </a:lnSpc>
              <a:spcBef>
                <a:spcPts val="0"/>
              </a:spcBef>
              <a:spcAft>
                <a:spcPts val="600"/>
              </a:spcAft>
              <a:buNone/>
            </a:pPr>
            <a:r>
              <a:t/>
            </a:r>
            <a:endParaRPr sz="1800">
              <a:solidFill>
                <a:srgbClr val="F3F3F3"/>
              </a:solidFill>
            </a:endParaRPr>
          </a:p>
          <a:p>
            <a:pPr rtl="0" lvl="0">
              <a:lnSpc>
                <a:spcPct val="130000"/>
              </a:lnSpc>
              <a:spcBef>
                <a:spcPts val="0"/>
              </a:spcBef>
              <a:spcAft>
                <a:spcPts val="600"/>
              </a:spcAft>
              <a:buClr>
                <a:schemeClr val="dk1"/>
              </a:buClr>
              <a:buSzPct val="91666"/>
              <a:buFont typeface="Arial"/>
              <a:buNone/>
            </a:pPr>
            <a:r>
              <a:rPr sz="1200" lang="en" i="1">
                <a:solidFill>
                  <a:srgbClr val="D9D9D9"/>
                </a:solidFill>
              </a:rPr>
              <a:t>/* A quick note, the World Wide Web and Internet are different things. The Internet is the physical connections of computers, the World Wide Web is the system in which linked documents are accessed via the Internet */</a:t>
            </a:r>
          </a:p>
          <a:p>
            <a:pPr>
              <a:spcBef>
                <a:spcPts val="0"/>
              </a:spcBef>
              <a:buNone/>
            </a:pPr>
            <a:r>
              <a:t/>
            </a:r>
            <a:endParaRPr sz="1800">
              <a:solidFill>
                <a:srgbClr val="F3F3F3"/>
              </a:solidFill>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y="0" x="0"/>
          <a:ext cy="0" cx="0"/>
          <a:chOff y="0" x="0"/>
          <a:chExt cy="0" cx="0"/>
        </a:xfrm>
      </p:grpSpPr>
      <p:sp>
        <p:nvSpPr>
          <p:cNvPr id="146" name="Shape 14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Text Header Element</a:t>
            </a:r>
          </a:p>
        </p:txBody>
      </p:sp>
      <p:sp>
        <p:nvSpPr>
          <p:cNvPr id="147" name="Shape 14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solidFill>
                  <a:srgbClr val="351C75"/>
                </a:solidFill>
                <a:latin typeface="PT Mono"/>
                <a:ea typeface="PT Mono"/>
                <a:cs typeface="PT Mono"/>
                <a:sym typeface="PT Mono"/>
              </a:rPr>
              <a:t>h1,h2,h3,h4,h5,h6</a:t>
            </a:r>
            <a:r>
              <a:rPr lang="en"/>
              <a:t> are the six levels of headers. These elements are used to denote titles.</a:t>
            </a:r>
          </a:p>
          <a:p>
            <a:pPr rtl="0">
              <a:spcBef>
                <a:spcPts val="0"/>
              </a:spcBef>
              <a:buNone/>
            </a:pPr>
            <a:r>
              <a:t/>
            </a:r>
            <a:endParaRPr/>
          </a:p>
          <a:p>
            <a:pPr rtl="0">
              <a:spcBef>
                <a:spcPts val="0"/>
              </a:spcBef>
              <a:buNone/>
            </a:pPr>
            <a:r>
              <a:rPr lang="en"/>
              <a:t>The lower the number the higher the importance. These are important for semantic markup. It outlines a hierarchy for content. </a:t>
            </a:r>
          </a:p>
          <a:p>
            <a:pPr rtl="0">
              <a:spcBef>
                <a:spcPts val="0"/>
              </a:spcBef>
              <a:buNone/>
            </a:pPr>
            <a:r>
              <a:t/>
            </a:r>
            <a:endParaRPr/>
          </a:p>
          <a:p>
            <a:pPr>
              <a:spcBef>
                <a:spcPts val="0"/>
              </a:spcBef>
              <a:buNone/>
            </a:pPr>
            <a:r>
              <a:rPr lang="en"/>
              <a:t>Lets look at some examples.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y="0" x="0"/>
          <a:ext cy="0" cx="0"/>
          <a:chOff y="0" x="0"/>
          <a:chExt cy="0" cx="0"/>
        </a:xfrm>
      </p:grpSpPr>
      <p:sp>
        <p:nvSpPr>
          <p:cNvPr id="152" name="Shape 15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Paragraphs, Italic and Bold</a:t>
            </a:r>
          </a:p>
        </p:txBody>
      </p:sp>
      <p:sp>
        <p:nvSpPr>
          <p:cNvPr id="153" name="Shape 15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The </a:t>
            </a:r>
            <a:r>
              <a:rPr lang="en">
                <a:solidFill>
                  <a:srgbClr val="351C75"/>
                </a:solidFill>
                <a:latin typeface="PT Mono"/>
                <a:ea typeface="PT Mono"/>
                <a:cs typeface="PT Mono"/>
                <a:sym typeface="PT Mono"/>
              </a:rPr>
              <a:t>p</a:t>
            </a:r>
            <a:r>
              <a:rPr lang="en"/>
              <a:t> element is used to define a paragraph. Pretty simple.</a:t>
            </a:r>
          </a:p>
          <a:p>
            <a:pPr rtl="0">
              <a:spcBef>
                <a:spcPts val="0"/>
              </a:spcBef>
              <a:buNone/>
            </a:pPr>
            <a:r>
              <a:t/>
            </a:r>
            <a:endParaRPr/>
          </a:p>
          <a:p>
            <a:pPr rtl="0">
              <a:spcBef>
                <a:spcPts val="0"/>
              </a:spcBef>
              <a:buNone/>
            </a:pPr>
            <a:r>
              <a:rPr lang="en"/>
              <a:t>If you want to use use HTML to bold or italicize your content you would use the </a:t>
            </a:r>
            <a:r>
              <a:rPr lang="en">
                <a:solidFill>
                  <a:srgbClr val="351C75"/>
                </a:solidFill>
                <a:latin typeface="PT Mono"/>
                <a:ea typeface="PT Mono"/>
                <a:cs typeface="PT Mono"/>
                <a:sym typeface="PT Mono"/>
              </a:rPr>
              <a:t>i</a:t>
            </a:r>
            <a:r>
              <a:rPr lang="en">
                <a:solidFill>
                  <a:srgbClr val="351C75"/>
                </a:solidFill>
              </a:rPr>
              <a:t> </a:t>
            </a:r>
            <a:r>
              <a:rPr lang="en"/>
              <a:t>and </a:t>
            </a:r>
            <a:r>
              <a:rPr lang="en">
                <a:solidFill>
                  <a:srgbClr val="351C75"/>
                </a:solidFill>
                <a:latin typeface="PT Mono"/>
                <a:ea typeface="PT Mono"/>
                <a:cs typeface="PT Mono"/>
                <a:sym typeface="PT Mono"/>
              </a:rPr>
              <a:t>b</a:t>
            </a:r>
            <a:r>
              <a:rPr lang="en"/>
              <a:t> element. This however is usually handled using CSS, as the </a:t>
            </a:r>
            <a:r>
              <a:rPr lang="en">
                <a:solidFill>
                  <a:srgbClr val="351C75"/>
                </a:solidFill>
                <a:latin typeface="PT Mono"/>
                <a:ea typeface="PT Mono"/>
                <a:cs typeface="PT Mono"/>
                <a:sym typeface="PT Mono"/>
              </a:rPr>
              <a:t>i</a:t>
            </a:r>
            <a:r>
              <a:rPr lang="en"/>
              <a:t> element lately has be used for things like icons, more on that later.</a:t>
            </a:r>
          </a:p>
          <a:p>
            <a:pPr rtl="0">
              <a:spcBef>
                <a:spcPts val="0"/>
              </a:spcBef>
              <a:buNone/>
            </a:pPr>
            <a:r>
              <a:t/>
            </a:r>
            <a:endParaRPr/>
          </a:p>
          <a:p>
            <a:pPr rtl="0">
              <a:spcBef>
                <a:spcPts val="0"/>
              </a:spcBef>
              <a:buNone/>
            </a:pPr>
            <a:r>
              <a:rPr lang="en"/>
              <a:t>You can also use </a:t>
            </a:r>
            <a:r>
              <a:rPr lang="en">
                <a:solidFill>
                  <a:srgbClr val="351C75"/>
                </a:solidFill>
                <a:latin typeface="PT Mono"/>
                <a:ea typeface="PT Mono"/>
                <a:cs typeface="PT Mono"/>
                <a:sym typeface="PT Mono"/>
              </a:rPr>
              <a:t>em</a:t>
            </a:r>
            <a:r>
              <a:rPr lang="en"/>
              <a:t> and </a:t>
            </a:r>
            <a:r>
              <a:rPr lang="en">
                <a:solidFill>
                  <a:srgbClr val="351C75"/>
                </a:solidFill>
                <a:latin typeface="PT Mono"/>
                <a:ea typeface="PT Mono"/>
                <a:cs typeface="PT Mono"/>
                <a:sym typeface="PT Mono"/>
              </a:rPr>
              <a:t>strong</a:t>
            </a:r>
            <a:r>
              <a:rPr lang="en"/>
              <a:t> to the same effect. </a:t>
            </a:r>
            <a:r>
              <a:rPr lang="en">
                <a:solidFill>
                  <a:srgbClr val="351C75"/>
                </a:solidFill>
                <a:latin typeface="PT Mono"/>
                <a:ea typeface="PT Mono"/>
                <a:cs typeface="PT Mono"/>
                <a:sym typeface="PT Mono"/>
              </a:rPr>
              <a:t>em</a:t>
            </a:r>
            <a:r>
              <a:rPr lang="en"/>
              <a:t> being </a:t>
            </a:r>
            <a:r>
              <a:rPr lang="en">
                <a:solidFill>
                  <a:srgbClr val="F3F3F3"/>
                </a:solidFill>
              </a:rPr>
              <a:t>emphasis</a:t>
            </a:r>
            <a:r>
              <a:rPr lang="en"/>
              <a:t>, and </a:t>
            </a:r>
            <a:r>
              <a:rPr lang="en">
                <a:solidFill>
                  <a:srgbClr val="351C75"/>
                </a:solidFill>
                <a:latin typeface="PT Mono"/>
                <a:ea typeface="PT Mono"/>
                <a:cs typeface="PT Mono"/>
                <a:sym typeface="PT Mono"/>
              </a:rPr>
              <a:t>strong</a:t>
            </a:r>
            <a:r>
              <a:rPr lang="en"/>
              <a:t> is a strong </a:t>
            </a:r>
            <a:r>
              <a:rPr lang="en">
                <a:solidFill>
                  <a:srgbClr val="F3F3F3"/>
                </a:solidFill>
              </a:rPr>
              <a:t>emphasis</a:t>
            </a:r>
          </a:p>
          <a:p>
            <a:pPr rtl="0">
              <a:spcBef>
                <a:spcPts val="0"/>
              </a:spcBef>
              <a:buNone/>
            </a:pPr>
            <a:r>
              <a:t/>
            </a:r>
            <a:endParaRPr/>
          </a:p>
          <a:p>
            <a:pPr rtl="0">
              <a:spcBef>
                <a:spcPts val="0"/>
              </a:spcBef>
              <a:buNone/>
            </a:pPr>
            <a:r>
              <a:t/>
            </a:r>
            <a:endParaRPr/>
          </a:p>
          <a:p>
            <a:pPr>
              <a:spcBef>
                <a:spcPts val="0"/>
              </a:spcBef>
              <a:buNone/>
            </a:pPr>
            <a:r>
              <a:rPr u="sng" sz="1200" lang="en" i="1">
                <a:solidFill>
                  <a:schemeClr val="hlink"/>
                </a:solidFill>
                <a:hlinkClick r:id="rId3"/>
              </a:rPr>
              <a:t>http://html5doctor.com/i-b-em-strong-element/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y="0" x="0"/>
          <a:ext cy="0" cx="0"/>
          <a:chOff y="0" x="0"/>
          <a:chExt cy="0" cx="0"/>
        </a:xfrm>
      </p:grpSpPr>
      <p:sp>
        <p:nvSpPr>
          <p:cNvPr id="158" name="Shape 15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Lists</a:t>
            </a:r>
          </a:p>
        </p:txBody>
      </p:sp>
      <p:sp>
        <p:nvSpPr>
          <p:cNvPr id="159" name="Shape 159"/>
          <p:cNvSpPr/>
          <p:nvPr/>
        </p:nvSpPr>
        <p:spPr>
          <a:xfrm>
            <a:off y="1078775" x="-39750"/>
            <a:ext cy="4129199" cx="92789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160" name="Shape 16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&lt;ul&gt;</a:t>
            </a:r>
          </a:p>
          <a:p>
            <a:pPr rtl="0" lvl="0" indent="457200">
              <a:spcBef>
                <a:spcPts val="0"/>
              </a:spcBef>
              <a:buClr>
                <a:schemeClr val="dk1"/>
              </a:buClr>
              <a:buSzPct val="78571"/>
              <a:buFont typeface="Arial"/>
              <a:buNone/>
            </a:pPr>
            <a:r>
              <a:rPr sz="1400" lang="en">
                <a:solidFill>
                  <a:srgbClr val="351C75"/>
                </a:solidFill>
                <a:latin typeface="PT Mono"/>
                <a:ea typeface="PT Mono"/>
                <a:cs typeface="PT Mono"/>
                <a:sym typeface="PT Mono"/>
              </a:rPr>
              <a:t>&lt;li&gt;</a:t>
            </a:r>
            <a:r>
              <a:rPr sz="1400" lang="en">
                <a:solidFill>
                  <a:srgbClr val="434343"/>
                </a:solidFill>
                <a:latin typeface="PT Mono"/>
                <a:ea typeface="PT Mono"/>
                <a:cs typeface="PT Mono"/>
                <a:sym typeface="PT Mono"/>
              </a:rPr>
              <a:t>List Item</a:t>
            </a:r>
            <a:r>
              <a:rPr sz="1400" lang="en">
                <a:solidFill>
                  <a:srgbClr val="351C75"/>
                </a:solidFill>
                <a:latin typeface="PT Mono"/>
                <a:ea typeface="PT Mono"/>
                <a:cs typeface="PT Mono"/>
                <a:sym typeface="PT Mono"/>
              </a:rPr>
              <a:t>&lt;/li&gt;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	&lt;li&gt;</a:t>
            </a:r>
            <a:r>
              <a:rPr sz="1400" lang="en">
                <a:solidFill>
                  <a:srgbClr val="434343"/>
                </a:solidFill>
                <a:latin typeface="PT Mono"/>
                <a:ea typeface="PT Mono"/>
                <a:cs typeface="PT Mono"/>
                <a:sym typeface="PT Mono"/>
              </a:rPr>
              <a:t>List Item</a:t>
            </a:r>
            <a:r>
              <a:rPr sz="1400" lang="en">
                <a:solidFill>
                  <a:srgbClr val="351C75"/>
                </a:solidFill>
                <a:latin typeface="PT Mono"/>
                <a:ea typeface="PT Mono"/>
                <a:cs typeface="PT Mono"/>
                <a:sym typeface="PT Mono"/>
              </a:rPr>
              <a:t>&lt;/li&gt;</a:t>
            </a:r>
          </a:p>
          <a:p>
            <a:pPr rtl="0" lvl="0" indent="457200">
              <a:spcBef>
                <a:spcPts val="0"/>
              </a:spcBef>
              <a:buClr>
                <a:schemeClr val="dk1"/>
              </a:buClr>
              <a:buSzPct val="78571"/>
              <a:buFont typeface="Arial"/>
              <a:buNone/>
            </a:pPr>
            <a:r>
              <a:rPr sz="1400" lang="en">
                <a:solidFill>
                  <a:srgbClr val="351C75"/>
                </a:solidFill>
                <a:latin typeface="PT Mono"/>
                <a:ea typeface="PT Mono"/>
                <a:cs typeface="PT Mono"/>
                <a:sym typeface="PT Mono"/>
              </a:rPr>
              <a:t>&lt;li&gt;</a:t>
            </a:r>
            <a:r>
              <a:rPr sz="1400" lang="en">
                <a:solidFill>
                  <a:srgbClr val="434343"/>
                </a:solidFill>
                <a:latin typeface="PT Mono"/>
                <a:ea typeface="PT Mono"/>
                <a:cs typeface="PT Mono"/>
                <a:sym typeface="PT Mono"/>
              </a:rPr>
              <a:t>List Item</a:t>
            </a:r>
            <a:r>
              <a:rPr sz="1400" lang="en">
                <a:solidFill>
                  <a:srgbClr val="351C75"/>
                </a:solidFill>
                <a:latin typeface="PT Mono"/>
                <a:ea typeface="PT Mono"/>
                <a:cs typeface="PT Mono"/>
                <a:sym typeface="PT Mono"/>
              </a:rPr>
              <a:t>&lt;/li&gt;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&lt;/ul&gt;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&lt;ol&gt;</a:t>
            </a:r>
          </a:p>
          <a:p>
            <a:pPr rtl="0" lvl="0" indent="457200">
              <a:spcBef>
                <a:spcPts val="0"/>
              </a:spcBef>
              <a:buNone/>
            </a:pPr>
            <a:r>
              <a:rPr sz="1400" lang="en">
                <a:solidFill>
                  <a:srgbClr val="351C75"/>
                </a:solidFill>
                <a:latin typeface="PT Mono"/>
                <a:ea typeface="PT Mono"/>
                <a:cs typeface="PT Mono"/>
                <a:sym typeface="PT Mono"/>
              </a:rPr>
              <a:t>&lt;li&gt;</a:t>
            </a:r>
            <a:r>
              <a:rPr sz="1400" lang="en">
                <a:solidFill>
                  <a:srgbClr val="434343"/>
                </a:solidFill>
                <a:latin typeface="PT Mono"/>
                <a:ea typeface="PT Mono"/>
                <a:cs typeface="PT Mono"/>
                <a:sym typeface="PT Mono"/>
              </a:rPr>
              <a:t>Ordered</a:t>
            </a:r>
            <a:r>
              <a:rPr sz="1400" lang="en">
                <a:solidFill>
                  <a:srgbClr val="351C75"/>
                </a:solidFill>
                <a:latin typeface="PT Mono"/>
                <a:ea typeface="PT Mono"/>
                <a:cs typeface="PT Mono"/>
                <a:sym typeface="PT Mono"/>
              </a:rPr>
              <a:t> </a:t>
            </a:r>
            <a:r>
              <a:rPr sz="1400" lang="en">
                <a:solidFill>
                  <a:srgbClr val="434343"/>
                </a:solidFill>
                <a:latin typeface="PT Mono"/>
                <a:ea typeface="PT Mono"/>
                <a:cs typeface="PT Mono"/>
                <a:sym typeface="PT Mono"/>
              </a:rPr>
              <a:t>List Item</a:t>
            </a:r>
            <a:r>
              <a:rPr sz="1400" lang="en">
                <a:solidFill>
                  <a:srgbClr val="351C75"/>
                </a:solidFill>
                <a:latin typeface="PT Mono"/>
                <a:ea typeface="PT Mono"/>
                <a:cs typeface="PT Mono"/>
                <a:sym typeface="PT Mono"/>
              </a:rPr>
              <a:t>&lt;/li&gt;</a:t>
            </a:r>
          </a:p>
          <a:p>
            <a:pPr rtl="0" lvl="0" indent="457200">
              <a:spcBef>
                <a:spcPts val="0"/>
              </a:spcBef>
              <a:buNone/>
            </a:pPr>
            <a:r>
              <a:rPr sz="1400" lang="en">
                <a:solidFill>
                  <a:srgbClr val="351C75"/>
                </a:solidFill>
                <a:latin typeface="PT Mono"/>
                <a:ea typeface="PT Mono"/>
                <a:cs typeface="PT Mono"/>
                <a:sym typeface="PT Mono"/>
              </a:rPr>
              <a:t>&lt;li&gt;</a:t>
            </a:r>
            <a:r>
              <a:rPr sz="1400" lang="en">
                <a:solidFill>
                  <a:srgbClr val="434343"/>
                </a:solidFill>
                <a:latin typeface="PT Mono"/>
                <a:ea typeface="PT Mono"/>
                <a:cs typeface="PT Mono"/>
                <a:sym typeface="PT Mono"/>
              </a:rPr>
              <a:t>Ordered</a:t>
            </a:r>
            <a:r>
              <a:rPr sz="1400" lang="en">
                <a:solidFill>
                  <a:srgbClr val="351C75"/>
                </a:solidFill>
                <a:latin typeface="PT Mono"/>
                <a:ea typeface="PT Mono"/>
                <a:cs typeface="PT Mono"/>
                <a:sym typeface="PT Mono"/>
              </a:rPr>
              <a:t> </a:t>
            </a:r>
            <a:r>
              <a:rPr sz="1400" lang="en">
                <a:solidFill>
                  <a:srgbClr val="434343"/>
                </a:solidFill>
                <a:latin typeface="PT Mono"/>
                <a:ea typeface="PT Mono"/>
                <a:cs typeface="PT Mono"/>
                <a:sym typeface="PT Mono"/>
              </a:rPr>
              <a:t>List Item</a:t>
            </a:r>
            <a:r>
              <a:rPr sz="1400" lang="en">
                <a:solidFill>
                  <a:srgbClr val="351C75"/>
                </a:solidFill>
                <a:latin typeface="PT Mono"/>
                <a:ea typeface="PT Mono"/>
                <a:cs typeface="PT Mono"/>
                <a:sym typeface="PT Mono"/>
              </a:rPr>
              <a:t>&lt;/li&gt;</a:t>
            </a:r>
          </a:p>
          <a:p>
            <a:pPr rtl="0" lvl="0" indent="457200">
              <a:spcBef>
                <a:spcPts val="0"/>
              </a:spcBef>
              <a:buClr>
                <a:schemeClr val="dk1"/>
              </a:buClr>
              <a:buSzPct val="78571"/>
              <a:buFont typeface="Arial"/>
              <a:buNone/>
            </a:pPr>
            <a:r>
              <a:rPr sz="1400" lang="en">
                <a:solidFill>
                  <a:srgbClr val="351C75"/>
                </a:solidFill>
                <a:latin typeface="PT Mono"/>
                <a:ea typeface="PT Mono"/>
                <a:cs typeface="PT Mono"/>
                <a:sym typeface="PT Mono"/>
              </a:rPr>
              <a:t>&lt;li&gt;</a:t>
            </a:r>
            <a:r>
              <a:rPr sz="1400" lang="en">
                <a:solidFill>
                  <a:srgbClr val="434343"/>
                </a:solidFill>
                <a:latin typeface="PT Mono"/>
                <a:ea typeface="PT Mono"/>
                <a:cs typeface="PT Mono"/>
                <a:sym typeface="PT Mono"/>
              </a:rPr>
              <a:t>Ordered</a:t>
            </a:r>
            <a:r>
              <a:rPr sz="1400" lang="en">
                <a:solidFill>
                  <a:srgbClr val="351C75"/>
                </a:solidFill>
                <a:latin typeface="PT Mono"/>
                <a:ea typeface="PT Mono"/>
                <a:cs typeface="PT Mono"/>
                <a:sym typeface="PT Mono"/>
              </a:rPr>
              <a:t> </a:t>
            </a:r>
            <a:r>
              <a:rPr sz="1400" lang="en">
                <a:solidFill>
                  <a:srgbClr val="434343"/>
                </a:solidFill>
                <a:latin typeface="PT Mono"/>
                <a:ea typeface="PT Mono"/>
                <a:cs typeface="PT Mono"/>
                <a:sym typeface="PT Mono"/>
              </a:rPr>
              <a:t>List Item</a:t>
            </a:r>
            <a:r>
              <a:rPr sz="1400" lang="en">
                <a:solidFill>
                  <a:srgbClr val="351C75"/>
                </a:solidFill>
                <a:latin typeface="PT Mono"/>
                <a:ea typeface="PT Mono"/>
                <a:cs typeface="PT Mono"/>
                <a:sym typeface="PT Mono"/>
              </a:rPr>
              <a:t>&lt;/li&gt;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&lt;/ol&gt;</a:t>
            </a:r>
          </a:p>
          <a:p>
            <a:pPr>
              <a:spcBef>
                <a:spcPts val="0"/>
              </a:spcBef>
              <a:buNone/>
            </a:pPr>
            <a:r>
              <a:t/>
            </a:r>
            <a:endParaRPr sz="1400">
              <a:solidFill>
                <a:srgbClr val="351C75"/>
              </a:solidFill>
              <a:latin typeface="PT Mono"/>
              <a:ea typeface="PT Mono"/>
              <a:cs typeface="PT Mono"/>
              <a:sym typeface="PT Mono"/>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y="0" x="0"/>
          <a:ext cy="0" cx="0"/>
          <a:chOff y="0" x="0"/>
          <a:chExt cy="0" cx="0"/>
        </a:xfrm>
      </p:grpSpPr>
      <p:sp>
        <p:nvSpPr>
          <p:cNvPr id="165" name="Shape 16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Lists cont.</a:t>
            </a:r>
          </a:p>
        </p:txBody>
      </p:sp>
      <p:sp>
        <p:nvSpPr>
          <p:cNvPr id="166" name="Shape 16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There are two styles of list elements. The </a:t>
            </a:r>
            <a:r>
              <a:rPr b="1" lang="en"/>
              <a:t>unordered</a:t>
            </a:r>
            <a:r>
              <a:rPr lang="en"/>
              <a:t> list or </a:t>
            </a:r>
            <a:r>
              <a:rPr lang="en">
                <a:solidFill>
                  <a:srgbClr val="351C75"/>
                </a:solidFill>
                <a:latin typeface="PT Mono"/>
                <a:ea typeface="PT Mono"/>
                <a:cs typeface="PT Mono"/>
                <a:sym typeface="PT Mono"/>
              </a:rPr>
              <a:t>ul</a:t>
            </a:r>
            <a:r>
              <a:rPr lang="en"/>
              <a:t> and the </a:t>
            </a:r>
            <a:r>
              <a:rPr b="1" lang="en"/>
              <a:t>ordered list </a:t>
            </a:r>
            <a:r>
              <a:rPr lang="en">
                <a:solidFill>
                  <a:srgbClr val="351C75"/>
                </a:solidFill>
                <a:latin typeface="PT Mono"/>
                <a:ea typeface="PT Mono"/>
                <a:cs typeface="PT Mono"/>
                <a:sym typeface="PT Mono"/>
              </a:rPr>
              <a:t>ol</a:t>
            </a:r>
            <a:r>
              <a:rPr lang="en"/>
              <a:t>.</a:t>
            </a:r>
          </a:p>
          <a:p>
            <a:pPr rtl="0">
              <a:spcBef>
                <a:spcPts val="0"/>
              </a:spcBef>
              <a:buNone/>
            </a:pPr>
            <a:r>
              <a:t/>
            </a:r>
            <a:endParaRPr/>
          </a:p>
          <a:p>
            <a:pPr rtl="0">
              <a:spcBef>
                <a:spcPts val="0"/>
              </a:spcBef>
              <a:buNone/>
            </a:pPr>
            <a:r>
              <a:rPr lang="en"/>
              <a:t>A list has a child element in it call the list item, or </a:t>
            </a:r>
            <a:r>
              <a:rPr lang="en">
                <a:solidFill>
                  <a:srgbClr val="351C75"/>
                </a:solidFill>
                <a:latin typeface="PT Mono"/>
                <a:ea typeface="PT Mono"/>
                <a:cs typeface="PT Mono"/>
                <a:sym typeface="PT Mono"/>
              </a:rPr>
              <a:t>li</a:t>
            </a:r>
            <a:r>
              <a:rPr lang="en"/>
              <a:t>. Both styles of lists use the same </a:t>
            </a:r>
            <a:r>
              <a:rPr lang="en">
                <a:solidFill>
                  <a:srgbClr val="351C75"/>
                </a:solidFill>
                <a:latin typeface="PT Mono"/>
                <a:ea typeface="PT Mono"/>
                <a:cs typeface="PT Mono"/>
                <a:sym typeface="PT Mono"/>
              </a:rPr>
              <a:t>li</a:t>
            </a:r>
            <a:r>
              <a:rPr lang="en"/>
              <a:t> element.</a:t>
            </a:r>
          </a:p>
          <a:p>
            <a:pPr rtl="0">
              <a:spcBef>
                <a:spcPts val="0"/>
              </a:spcBef>
              <a:buNone/>
            </a:pPr>
            <a:r>
              <a:t/>
            </a:r>
            <a:endParaRPr/>
          </a:p>
          <a:p>
            <a:pPr>
              <a:spcBef>
                <a:spcPts val="0"/>
              </a:spcBef>
              <a:buNone/>
            </a:pPr>
            <a:r>
              <a:rPr lang="en"/>
              <a:t>Unordered lists are used for generic lists. By default they have a bullet for the display. Ordered lists however are used when you need to show a ranking or the list needs more structure.</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y="0" x="0"/>
          <a:ext cy="0" cx="0"/>
          <a:chOff y="0" x="0"/>
          <a:chExt cy="0" cx="0"/>
        </a:xfrm>
      </p:grpSpPr>
      <p:sp>
        <p:nvSpPr>
          <p:cNvPr id="171" name="Shape 17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Comments</a:t>
            </a:r>
          </a:p>
        </p:txBody>
      </p:sp>
      <p:sp>
        <p:nvSpPr>
          <p:cNvPr id="172" name="Shape 17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Comments are a good thing. When working on large projects, at the time you might remember everything about what is going on. But what about a week, a month, a year from then?</a:t>
            </a:r>
          </a:p>
          <a:p>
            <a:pPr rtl="0">
              <a:spcBef>
                <a:spcPts val="0"/>
              </a:spcBef>
              <a:buNone/>
            </a:pPr>
            <a:r>
              <a:t/>
            </a:r>
            <a:endParaRPr/>
          </a:p>
          <a:p>
            <a:pPr rtl="0">
              <a:spcBef>
                <a:spcPts val="0"/>
              </a:spcBef>
              <a:buNone/>
            </a:pPr>
            <a:r>
              <a:rPr lang="en">
                <a:solidFill>
                  <a:srgbClr val="351C75"/>
                </a:solidFill>
                <a:latin typeface="PT Mono"/>
                <a:ea typeface="PT Mono"/>
                <a:cs typeface="PT Mono"/>
                <a:sym typeface="PT Mono"/>
              </a:rPr>
              <a:t>&lt;!-- comment --&gt;</a:t>
            </a:r>
          </a:p>
          <a:p>
            <a:pPr rtl="0">
              <a:spcBef>
                <a:spcPts val="0"/>
              </a:spcBef>
              <a:buNone/>
            </a:pPr>
            <a:r>
              <a:t/>
            </a:r>
            <a:endParaRPr>
              <a:solidFill>
                <a:srgbClr val="351C75"/>
              </a:solidFill>
            </a:endParaRPr>
          </a:p>
          <a:p>
            <a:pPr>
              <a:spcBef>
                <a:spcPts val="0"/>
              </a:spcBef>
              <a:buNone/>
            </a:pPr>
            <a:r>
              <a:rPr lang="en">
                <a:solidFill>
                  <a:srgbClr val="F3F3F3"/>
                </a:solidFill>
              </a:rPr>
              <a:t>This is the syntax for a HTML comment. These elements are hidden to the user, and only visible if you few the code.</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y="0" x="0"/>
          <a:ext cy="0" cx="0"/>
          <a:chOff y="0" x="0"/>
          <a:chExt cy="0" cx="0"/>
        </a:xfrm>
      </p:grpSpPr>
      <p:sp>
        <p:nvSpPr>
          <p:cNvPr id="177" name="Shape 17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Links</a:t>
            </a:r>
          </a:p>
        </p:txBody>
      </p:sp>
      <p:sp>
        <p:nvSpPr>
          <p:cNvPr id="178" name="Shape 17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Web pages are nothing without links. In order to link to another page, or another site, you use the </a:t>
            </a:r>
            <a:r>
              <a:rPr lang="en">
                <a:solidFill>
                  <a:srgbClr val="351C75"/>
                </a:solidFill>
                <a:latin typeface="PT Mono"/>
                <a:ea typeface="PT Mono"/>
                <a:cs typeface="PT Mono"/>
                <a:sym typeface="PT Mono"/>
              </a:rPr>
              <a:t>a</a:t>
            </a:r>
            <a:r>
              <a:rPr lang="en"/>
              <a:t> element.</a:t>
            </a:r>
          </a:p>
          <a:p>
            <a:pPr rtl="0">
              <a:spcBef>
                <a:spcPts val="0"/>
              </a:spcBef>
              <a:buNone/>
            </a:pPr>
            <a:r>
              <a:t/>
            </a:r>
            <a:endParaRPr/>
          </a:p>
          <a:p>
            <a:pPr rtl="0">
              <a:spcBef>
                <a:spcPts val="0"/>
              </a:spcBef>
              <a:buNone/>
            </a:pPr>
            <a:r>
              <a:rPr lang="en">
                <a:solidFill>
                  <a:srgbClr val="351C75"/>
                </a:solidFill>
                <a:latin typeface="PT Mono"/>
                <a:ea typeface="PT Mono"/>
                <a:cs typeface="PT Mono"/>
                <a:sym typeface="PT Mono"/>
              </a:rPr>
              <a:t>&lt;a href=”newpage.html”&gt;</a:t>
            </a:r>
            <a:r>
              <a:rPr lang="en">
                <a:solidFill>
                  <a:srgbClr val="434343"/>
                </a:solidFill>
                <a:latin typeface="PT Mono"/>
                <a:ea typeface="PT Mono"/>
                <a:cs typeface="PT Mono"/>
                <a:sym typeface="PT Mono"/>
              </a:rPr>
              <a:t>Link text</a:t>
            </a:r>
            <a:r>
              <a:rPr lang="en">
                <a:solidFill>
                  <a:srgbClr val="351C75"/>
                </a:solidFill>
                <a:latin typeface="PT Mono"/>
                <a:ea typeface="PT Mono"/>
                <a:cs typeface="PT Mono"/>
                <a:sym typeface="PT Mono"/>
              </a:rPr>
              <a:t>&lt;/a&gt;</a:t>
            </a:r>
          </a:p>
          <a:p>
            <a:pPr rtl="0">
              <a:spcBef>
                <a:spcPts val="0"/>
              </a:spcBef>
              <a:buNone/>
            </a:pPr>
            <a:r>
              <a:t/>
            </a:r>
            <a:endParaRPr>
              <a:solidFill>
                <a:srgbClr val="351C75"/>
              </a:solidFill>
            </a:endParaRPr>
          </a:p>
          <a:p>
            <a:pPr rtl="0">
              <a:spcBef>
                <a:spcPts val="0"/>
              </a:spcBef>
              <a:buNone/>
            </a:pPr>
            <a:r>
              <a:rPr lang="en">
                <a:solidFill>
                  <a:srgbClr val="F3F3F3"/>
                </a:solidFill>
              </a:rPr>
              <a:t>The key to the </a:t>
            </a:r>
            <a:r>
              <a:rPr lang="en">
                <a:solidFill>
                  <a:srgbClr val="351C75"/>
                </a:solidFill>
                <a:latin typeface="PT Mono"/>
                <a:ea typeface="PT Mono"/>
                <a:cs typeface="PT Mono"/>
                <a:sym typeface="PT Mono"/>
              </a:rPr>
              <a:t>a</a:t>
            </a:r>
            <a:r>
              <a:rPr lang="en">
                <a:solidFill>
                  <a:srgbClr val="F3F3F3"/>
                </a:solidFill>
              </a:rPr>
              <a:t> element is the </a:t>
            </a:r>
            <a:r>
              <a:rPr lang="en">
                <a:solidFill>
                  <a:srgbClr val="351C75"/>
                </a:solidFill>
                <a:latin typeface="PT Mono"/>
                <a:ea typeface="PT Mono"/>
                <a:cs typeface="PT Mono"/>
                <a:sym typeface="PT Mono"/>
              </a:rPr>
              <a:t>href</a:t>
            </a:r>
            <a:r>
              <a:rPr lang="en">
                <a:solidFill>
                  <a:srgbClr val="F3F3F3"/>
                </a:solidFill>
              </a:rPr>
              <a:t> attribute. The location you would like to link to goes in the </a:t>
            </a:r>
            <a:r>
              <a:rPr lang="en">
                <a:solidFill>
                  <a:srgbClr val="351C75"/>
                </a:solidFill>
                <a:latin typeface="PT Mono"/>
                <a:ea typeface="PT Mono"/>
                <a:cs typeface="PT Mono"/>
                <a:sym typeface="PT Mono"/>
              </a:rPr>
              <a:t>href</a:t>
            </a:r>
            <a:r>
              <a:rPr lang="en">
                <a:solidFill>
                  <a:srgbClr val="F3F3F3"/>
                </a:solidFill>
              </a:rPr>
              <a:t> attribute. </a:t>
            </a:r>
          </a:p>
          <a:p>
            <a:pPr>
              <a:spcBef>
                <a:spcPts val="0"/>
              </a:spcBef>
              <a:buNone/>
            </a:pPr>
            <a:r>
              <a:t/>
            </a:r>
            <a:endParaRPr>
              <a:solidFill>
                <a:srgbClr val="351C75"/>
              </a:solidFill>
              <a:latin typeface="PT Mono"/>
              <a:ea typeface="PT Mono"/>
              <a:cs typeface="PT Mono"/>
              <a:sym typeface="PT Mono"/>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y="0" x="0"/>
          <a:ext cy="0" cx="0"/>
          <a:chOff y="0" x="0"/>
          <a:chExt cy="0" cx="0"/>
        </a:xfrm>
      </p:grpSpPr>
      <p:sp>
        <p:nvSpPr>
          <p:cNvPr id="183" name="Shape 18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Linking to pages</a:t>
            </a:r>
          </a:p>
        </p:txBody>
      </p:sp>
      <p:sp>
        <p:nvSpPr>
          <p:cNvPr id="184" name="Shape 184"/>
          <p:cNvSpPr/>
          <p:nvPr/>
        </p:nvSpPr>
        <p:spPr>
          <a:xfrm>
            <a:off y="1103000" x="-174300"/>
            <a:ext cy="4109399" cx="93915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185" name="Shape 18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solidFill>
                  <a:srgbClr val="20124D"/>
                </a:solidFill>
                <a:latin typeface="PT Mono"/>
                <a:ea typeface="PT Mono"/>
                <a:cs typeface="PT Mono"/>
                <a:sym typeface="PT Mono"/>
              </a:rPr>
              <a:t>&lt;!-- Link to interior page --&gt;</a:t>
            </a:r>
          </a:p>
          <a:p>
            <a:pPr rtl="0">
              <a:spcBef>
                <a:spcPts val="0"/>
              </a:spcBef>
              <a:buNone/>
            </a:pPr>
            <a:r>
              <a:rPr lang="en">
                <a:solidFill>
                  <a:srgbClr val="20124D"/>
                </a:solidFill>
                <a:latin typeface="PT Mono"/>
                <a:ea typeface="PT Mono"/>
                <a:cs typeface="PT Mono"/>
                <a:sym typeface="PT Mono"/>
              </a:rPr>
              <a:t>&lt;a href=”</a:t>
            </a:r>
            <a:r>
              <a:rPr lang="en">
                <a:solidFill>
                  <a:srgbClr val="434343"/>
                </a:solidFill>
                <a:latin typeface="PT Mono"/>
                <a:ea typeface="PT Mono"/>
                <a:cs typeface="PT Mono"/>
                <a:sym typeface="PT Mono"/>
              </a:rPr>
              <a:t>about.html</a:t>
            </a:r>
            <a:r>
              <a:rPr lang="en">
                <a:solidFill>
                  <a:srgbClr val="20124D"/>
                </a:solidFill>
                <a:latin typeface="PT Mono"/>
                <a:ea typeface="PT Mono"/>
                <a:cs typeface="PT Mono"/>
                <a:sym typeface="PT Mono"/>
              </a:rPr>
              <a:t>”&gt;</a:t>
            </a:r>
            <a:r>
              <a:rPr lang="en">
                <a:solidFill>
                  <a:srgbClr val="434343"/>
                </a:solidFill>
                <a:latin typeface="PT Mono"/>
                <a:ea typeface="PT Mono"/>
                <a:cs typeface="PT Mono"/>
                <a:sym typeface="PT Mono"/>
              </a:rPr>
              <a:t>About</a:t>
            </a:r>
            <a:r>
              <a:rPr lang="en">
                <a:solidFill>
                  <a:srgbClr val="20124D"/>
                </a:solidFill>
                <a:latin typeface="PT Mono"/>
                <a:ea typeface="PT Mono"/>
                <a:cs typeface="PT Mono"/>
                <a:sym typeface="PT Mono"/>
              </a:rPr>
              <a:t>&lt;/a&gt;</a:t>
            </a:r>
          </a:p>
          <a:p>
            <a:pPr rtl="0">
              <a:spcBef>
                <a:spcPts val="0"/>
              </a:spcBef>
              <a:buNone/>
            </a:pPr>
            <a:r>
              <a:t/>
            </a:r>
            <a:endParaRPr>
              <a:solidFill>
                <a:srgbClr val="20124D"/>
              </a:solidFill>
              <a:latin typeface="PT Mono"/>
              <a:ea typeface="PT Mono"/>
              <a:cs typeface="PT Mono"/>
              <a:sym typeface="PT Mono"/>
            </a:endParaRPr>
          </a:p>
          <a:p>
            <a:pPr rtl="0">
              <a:spcBef>
                <a:spcPts val="0"/>
              </a:spcBef>
              <a:buNone/>
            </a:pPr>
            <a:r>
              <a:rPr lang="en">
                <a:solidFill>
                  <a:srgbClr val="20124D"/>
                </a:solidFill>
                <a:latin typeface="PT Mono"/>
                <a:ea typeface="PT Mono"/>
                <a:cs typeface="PT Mono"/>
                <a:sym typeface="PT Mono"/>
              </a:rPr>
              <a:t>&lt;a href=”</a:t>
            </a:r>
            <a:r>
              <a:rPr lang="en">
                <a:solidFill>
                  <a:srgbClr val="434343"/>
                </a:solidFill>
                <a:latin typeface="PT Mono"/>
                <a:ea typeface="PT Mono"/>
                <a:cs typeface="PT Mono"/>
                <a:sym typeface="PT Mono"/>
              </a:rPr>
              <a:t>blog/post.html</a:t>
            </a:r>
            <a:r>
              <a:rPr lang="en">
                <a:solidFill>
                  <a:srgbClr val="20124D"/>
                </a:solidFill>
                <a:latin typeface="PT Mono"/>
                <a:ea typeface="PT Mono"/>
                <a:cs typeface="PT Mono"/>
                <a:sym typeface="PT Mono"/>
              </a:rPr>
              <a:t>”&gt;</a:t>
            </a:r>
            <a:r>
              <a:rPr lang="en">
                <a:solidFill>
                  <a:srgbClr val="434343"/>
                </a:solidFill>
                <a:latin typeface="PT Mono"/>
                <a:ea typeface="PT Mono"/>
                <a:cs typeface="PT Mono"/>
                <a:sym typeface="PT Mono"/>
              </a:rPr>
              <a:t>Blog Post</a:t>
            </a:r>
            <a:r>
              <a:rPr lang="en">
                <a:solidFill>
                  <a:srgbClr val="20124D"/>
                </a:solidFill>
                <a:latin typeface="PT Mono"/>
                <a:ea typeface="PT Mono"/>
                <a:cs typeface="PT Mono"/>
                <a:sym typeface="PT Mono"/>
              </a:rPr>
              <a:t>&lt;/a&gt;</a:t>
            </a:r>
          </a:p>
          <a:p>
            <a:pPr rtl="0">
              <a:spcBef>
                <a:spcPts val="0"/>
              </a:spcBef>
              <a:buNone/>
            </a:pPr>
            <a:r>
              <a:t/>
            </a:r>
            <a:endParaRPr>
              <a:solidFill>
                <a:srgbClr val="20124D"/>
              </a:solidFill>
              <a:latin typeface="PT Mono"/>
              <a:ea typeface="PT Mono"/>
              <a:cs typeface="PT Mono"/>
              <a:sym typeface="PT Mono"/>
            </a:endParaRPr>
          </a:p>
          <a:p>
            <a:pPr rtl="0">
              <a:spcBef>
                <a:spcPts val="0"/>
              </a:spcBef>
              <a:buNone/>
            </a:pPr>
            <a:r>
              <a:rPr lang="en">
                <a:solidFill>
                  <a:srgbClr val="20124D"/>
                </a:solidFill>
                <a:latin typeface="PT Mono"/>
                <a:ea typeface="PT Mono"/>
                <a:cs typeface="PT Mono"/>
                <a:sym typeface="PT Mono"/>
              </a:rPr>
              <a:t>&lt;!-- Link to external site --&gt;</a:t>
            </a:r>
          </a:p>
          <a:p>
            <a:pPr rtl="0">
              <a:spcBef>
                <a:spcPts val="0"/>
              </a:spcBef>
              <a:buNone/>
            </a:pPr>
            <a:r>
              <a:rPr lang="en">
                <a:solidFill>
                  <a:srgbClr val="20124D"/>
                </a:solidFill>
                <a:latin typeface="PT Mono"/>
                <a:ea typeface="PT Mono"/>
                <a:cs typeface="PT Mono"/>
                <a:sym typeface="PT Mono"/>
              </a:rPr>
              <a:t>&lt;a href=”</a:t>
            </a:r>
            <a:r>
              <a:rPr u="sng" lang="en">
                <a:solidFill>
                  <a:srgbClr val="434343"/>
                </a:solidFill>
                <a:latin typeface="PT Mono"/>
                <a:ea typeface="PT Mono"/>
                <a:cs typeface="PT Mono"/>
                <a:sym typeface="PT Mono"/>
                <a:hlinkClick r:id="rId3"/>
              </a:rPr>
              <a:t>http://ryanchristiani.com</a:t>
            </a:r>
            <a:r>
              <a:rPr lang="en">
                <a:solidFill>
                  <a:srgbClr val="20124D"/>
                </a:solidFill>
                <a:latin typeface="PT Mono"/>
                <a:ea typeface="PT Mono"/>
                <a:cs typeface="PT Mono"/>
                <a:sym typeface="PT Mono"/>
              </a:rPr>
              <a:t>”&gt;</a:t>
            </a:r>
            <a:r>
              <a:rPr lang="en">
                <a:solidFill>
                  <a:srgbClr val="434343"/>
                </a:solidFill>
                <a:latin typeface="PT Mono"/>
                <a:ea typeface="PT Mono"/>
                <a:cs typeface="PT Mono"/>
                <a:sym typeface="PT Mono"/>
              </a:rPr>
              <a:t>My Site</a:t>
            </a:r>
            <a:r>
              <a:rPr lang="en">
                <a:solidFill>
                  <a:srgbClr val="20124D"/>
                </a:solidFill>
                <a:latin typeface="PT Mono"/>
                <a:ea typeface="PT Mono"/>
                <a:cs typeface="PT Mono"/>
                <a:sym typeface="PT Mono"/>
              </a:rPr>
              <a:t>&lt;/a&gt;</a:t>
            </a:r>
          </a:p>
          <a:p>
            <a:pPr>
              <a:spcBef>
                <a:spcPts val="0"/>
              </a:spcBef>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y="0" x="0"/>
          <a:ext cy="0" cx="0"/>
          <a:chOff y="0" x="0"/>
          <a:chExt cy="0" cx="0"/>
        </a:xfrm>
      </p:grpSpPr>
      <p:sp>
        <p:nvSpPr>
          <p:cNvPr id="190" name="Shape 19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Absolute and Relative links</a:t>
            </a:r>
          </a:p>
        </p:txBody>
      </p:sp>
      <p:sp>
        <p:nvSpPr>
          <p:cNvPr id="191" name="Shape 19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61111"/>
              <a:buFont typeface="Arial"/>
              <a:buNone/>
            </a:pPr>
            <a:r>
              <a:rPr lang="en"/>
              <a:t>ABSOLUTE LINKS: Uses the exact address including domain, subdirectories </a:t>
            </a:r>
          </a:p>
          <a:p>
            <a:pPr rtl="0" lvl="0">
              <a:spcBef>
                <a:spcPts val="0"/>
              </a:spcBef>
              <a:buClr>
                <a:schemeClr val="dk1"/>
              </a:buClr>
              <a:buSzPct val="61111"/>
              <a:buFont typeface="Arial"/>
              <a:buNone/>
            </a:pPr>
            <a:r>
              <a:rPr lang="en"/>
              <a:t>and filename:</a:t>
            </a:r>
          </a:p>
          <a:p>
            <a:pPr rtl="0" lvl="0">
              <a:spcBef>
                <a:spcPts val="0"/>
              </a:spcBef>
              <a:buNone/>
            </a:pPr>
            <a:r>
              <a:rPr lang="en">
                <a:solidFill>
                  <a:srgbClr val="351C75"/>
                </a:solidFill>
                <a:latin typeface="PT Mono"/>
                <a:ea typeface="PT Mono"/>
                <a:cs typeface="PT Mono"/>
                <a:sym typeface="PT Mono"/>
              </a:rPr>
              <a:t>&lt;a href="</a:t>
            </a:r>
            <a:r>
              <a:rPr u="sng" lang="en">
                <a:solidFill>
                  <a:srgbClr val="434343"/>
                </a:solidFill>
                <a:latin typeface="PT Mono"/>
                <a:ea typeface="PT Mono"/>
                <a:cs typeface="PT Mono"/>
                <a:sym typeface="PT Mono"/>
                <a:hlinkClick r:id="rId3"/>
              </a:rPr>
              <a:t>http://google.com</a:t>
            </a:r>
            <a:r>
              <a:rPr lang="en">
                <a:solidFill>
                  <a:srgbClr val="351C75"/>
                </a:solidFill>
                <a:latin typeface="PT Mono"/>
                <a:ea typeface="PT Mono"/>
                <a:cs typeface="PT Mono"/>
                <a:sym typeface="PT Mono"/>
              </a:rPr>
              <a:t>"&gt;</a:t>
            </a:r>
            <a:r>
              <a:rPr lang="en">
                <a:solidFill>
                  <a:srgbClr val="434343"/>
                </a:solidFill>
                <a:latin typeface="PT Mono"/>
                <a:ea typeface="PT Mono"/>
                <a:cs typeface="PT Mono"/>
                <a:sym typeface="PT Mono"/>
              </a:rPr>
              <a:t>Google</a:t>
            </a:r>
            <a:r>
              <a:rPr lang="en">
                <a:solidFill>
                  <a:srgbClr val="351C75"/>
                </a:solidFill>
                <a:latin typeface="PT Mono"/>
                <a:ea typeface="PT Mono"/>
                <a:cs typeface="PT Mono"/>
                <a:sym typeface="PT Mono"/>
              </a:rPr>
              <a:t>&lt;/a&gt;</a:t>
            </a:r>
          </a:p>
          <a:p>
            <a:pPr rtl="0" lvl="0">
              <a:spcBef>
                <a:spcPts val="0"/>
              </a:spcBef>
              <a:buClr>
                <a:schemeClr val="dk1"/>
              </a:buClr>
              <a:buFont typeface="Arial"/>
              <a:buNone/>
            </a:pPr>
            <a:r>
              <a:t/>
            </a:r>
            <a:endParaRPr/>
          </a:p>
          <a:p>
            <a:pPr rtl="0" lvl="0">
              <a:spcBef>
                <a:spcPts val="0"/>
              </a:spcBef>
              <a:buClr>
                <a:schemeClr val="dk1"/>
              </a:buClr>
              <a:buSzPct val="61111"/>
              <a:buFont typeface="Arial"/>
              <a:buNone/>
            </a:pPr>
            <a:r>
              <a:rPr lang="en"/>
              <a:t>RELATIVE LINKS: Points to files located on the same server. Links to the filename and directory:</a:t>
            </a:r>
          </a:p>
          <a:p>
            <a:pPr rtl="0" lvl="0">
              <a:spcBef>
                <a:spcPts val="0"/>
              </a:spcBef>
              <a:buClr>
                <a:schemeClr val="dk1"/>
              </a:buClr>
              <a:buSzPct val="61111"/>
              <a:buFont typeface="Arial"/>
              <a:buNone/>
            </a:pPr>
            <a:r>
              <a:rPr lang="en">
                <a:solidFill>
                  <a:srgbClr val="351C75"/>
                </a:solidFill>
                <a:latin typeface="PT Mono"/>
                <a:ea typeface="PT Mono"/>
                <a:cs typeface="PT Mono"/>
                <a:sym typeface="PT Mono"/>
              </a:rPr>
              <a:t>&lt;a href="</a:t>
            </a:r>
            <a:r>
              <a:rPr lang="en">
                <a:solidFill>
                  <a:srgbClr val="434343"/>
                </a:solidFill>
                <a:latin typeface="PT Mono"/>
                <a:ea typeface="PT Mono"/>
                <a:cs typeface="PT Mono"/>
                <a:sym typeface="PT Mono"/>
              </a:rPr>
              <a:t>page-one.html</a:t>
            </a:r>
            <a:r>
              <a:rPr lang="en">
                <a:solidFill>
                  <a:srgbClr val="351C75"/>
                </a:solidFill>
                <a:latin typeface="PT Mono"/>
                <a:ea typeface="PT Mono"/>
                <a:cs typeface="PT Mono"/>
                <a:sym typeface="PT Mono"/>
              </a:rPr>
              <a:t>"&gt;</a:t>
            </a:r>
            <a:r>
              <a:rPr lang="en">
                <a:solidFill>
                  <a:srgbClr val="434343"/>
                </a:solidFill>
                <a:latin typeface="PT Mono"/>
                <a:ea typeface="PT Mono"/>
                <a:cs typeface="PT Mono"/>
                <a:sym typeface="PT Mono"/>
              </a:rPr>
              <a:t>Page One</a:t>
            </a:r>
            <a:r>
              <a:rPr lang="en">
                <a:solidFill>
                  <a:srgbClr val="351C75"/>
                </a:solidFill>
                <a:latin typeface="PT Mono"/>
                <a:ea typeface="PT Mono"/>
                <a:cs typeface="PT Mono"/>
                <a:sym typeface="PT Mono"/>
              </a:rPr>
              <a:t>&lt;/a&gt;</a:t>
            </a:r>
          </a:p>
          <a:p>
            <a:pPr rtl="0" lvl="0">
              <a:spcBef>
                <a:spcPts val="0"/>
              </a:spcBef>
              <a:buClr>
                <a:schemeClr val="dk1"/>
              </a:buClr>
              <a:buSzPct val="61111"/>
              <a:buFont typeface="Arial"/>
              <a:buNone/>
            </a:pPr>
            <a:r>
              <a:rPr lang="en">
                <a:solidFill>
                  <a:srgbClr val="351C75"/>
                </a:solidFill>
                <a:latin typeface="PT Mono"/>
                <a:ea typeface="PT Mono"/>
                <a:cs typeface="PT Mono"/>
                <a:sym typeface="PT Mono"/>
              </a:rPr>
              <a:t>&lt;a href="</a:t>
            </a:r>
            <a:r>
              <a:rPr lang="en">
                <a:solidFill>
                  <a:srgbClr val="434343"/>
                </a:solidFill>
                <a:latin typeface="PT Mono"/>
                <a:ea typeface="PT Mono"/>
                <a:cs typeface="PT Mono"/>
                <a:sym typeface="PT Mono"/>
              </a:rPr>
              <a:t>directory/page-two.html</a:t>
            </a:r>
            <a:r>
              <a:rPr lang="en">
                <a:solidFill>
                  <a:srgbClr val="351C75"/>
                </a:solidFill>
                <a:latin typeface="PT Mono"/>
                <a:ea typeface="PT Mono"/>
                <a:cs typeface="PT Mono"/>
                <a:sym typeface="PT Mono"/>
              </a:rPr>
              <a:t>"&gt;</a:t>
            </a:r>
            <a:r>
              <a:rPr lang="en">
                <a:solidFill>
                  <a:srgbClr val="434343"/>
                </a:solidFill>
                <a:latin typeface="PT Mono"/>
                <a:ea typeface="PT Mono"/>
                <a:cs typeface="PT Mono"/>
                <a:sym typeface="PT Mono"/>
              </a:rPr>
              <a:t>Page Two</a:t>
            </a:r>
            <a:r>
              <a:rPr lang="en">
                <a:solidFill>
                  <a:srgbClr val="351C75"/>
                </a:solidFill>
                <a:latin typeface="PT Mono"/>
                <a:ea typeface="PT Mono"/>
                <a:cs typeface="PT Mono"/>
                <a:sym typeface="PT Mono"/>
              </a:rPr>
              <a:t>&lt;/a&gt;</a:t>
            </a:r>
          </a:p>
          <a:p>
            <a:pPr rtl="0" lvl="0">
              <a:spcBef>
                <a:spcPts val="0"/>
              </a:spcBef>
              <a:buClr>
                <a:schemeClr val="dk1"/>
              </a:buClr>
              <a:buSzPct val="61111"/>
              <a:buFont typeface="Arial"/>
              <a:buNone/>
            </a:pPr>
            <a:r>
              <a:rPr lang="en">
                <a:solidFill>
                  <a:srgbClr val="351C75"/>
                </a:solidFill>
                <a:latin typeface="PT Mono"/>
                <a:ea typeface="PT Mono"/>
                <a:cs typeface="PT Mono"/>
                <a:sym typeface="PT Mono"/>
              </a:rPr>
              <a:t>&lt;a href="</a:t>
            </a:r>
            <a:r>
              <a:rPr lang="en">
                <a:solidFill>
                  <a:srgbClr val="434343"/>
                </a:solidFill>
                <a:latin typeface="PT Mono"/>
                <a:ea typeface="PT Mono"/>
                <a:cs typeface="PT Mono"/>
                <a:sym typeface="PT Mono"/>
              </a:rPr>
              <a:t>../page-one.html</a:t>
            </a:r>
            <a:r>
              <a:rPr lang="en">
                <a:solidFill>
                  <a:srgbClr val="351C75"/>
                </a:solidFill>
                <a:latin typeface="PT Mono"/>
                <a:ea typeface="PT Mono"/>
                <a:cs typeface="PT Mono"/>
                <a:sym typeface="PT Mono"/>
              </a:rPr>
              <a:t>"&gt;</a:t>
            </a:r>
            <a:r>
              <a:rPr lang="en">
                <a:solidFill>
                  <a:srgbClr val="434343"/>
                </a:solidFill>
                <a:latin typeface="PT Mono"/>
                <a:ea typeface="PT Mono"/>
                <a:cs typeface="PT Mono"/>
                <a:sym typeface="PT Mono"/>
              </a:rPr>
              <a:t>Back to Page One</a:t>
            </a:r>
            <a:r>
              <a:rPr lang="en">
                <a:solidFill>
                  <a:srgbClr val="351C75"/>
                </a:solidFill>
                <a:latin typeface="PT Mono"/>
                <a:ea typeface="PT Mono"/>
                <a:cs typeface="PT Mono"/>
                <a:sym typeface="PT Mono"/>
              </a:rPr>
              <a:t>&lt;/a&gt;</a:t>
            </a:r>
          </a:p>
          <a:p>
            <a:pPr>
              <a:spcBef>
                <a:spcPts val="0"/>
              </a:spcBef>
              <a:buNone/>
            </a:pPr>
            <a:r>
              <a:t/>
            </a:r>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y="0" x="0"/>
          <a:ext cy="0" cx="0"/>
          <a:chOff y="0" x="0"/>
          <a:chExt cy="0" cx="0"/>
        </a:xfrm>
      </p:grpSpPr>
      <p:sp>
        <p:nvSpPr>
          <p:cNvPr id="196" name="Shape 19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Link Attributes</a:t>
            </a:r>
          </a:p>
        </p:txBody>
      </p:sp>
      <p:sp>
        <p:nvSpPr>
          <p:cNvPr id="197" name="Shape 19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61111"/>
              <a:buFont typeface="Arial"/>
              <a:buNone/>
            </a:pPr>
            <a:r>
              <a:rPr lang="en"/>
              <a:t>For better accessibility (ex. screen readers), include the </a:t>
            </a:r>
            <a:r>
              <a:rPr lang="en">
                <a:solidFill>
                  <a:srgbClr val="351C75"/>
                </a:solidFill>
                <a:latin typeface="PT Mono"/>
                <a:ea typeface="PT Mono"/>
                <a:cs typeface="PT Mono"/>
                <a:sym typeface="PT Mono"/>
              </a:rPr>
              <a:t>title</a:t>
            </a:r>
            <a:r>
              <a:rPr lang="en"/>
              <a:t> attribute to provide a description, visual browsers show titles as a tool tip.</a:t>
            </a:r>
          </a:p>
          <a:p>
            <a:pPr rtl="0" lvl="0">
              <a:spcBef>
                <a:spcPts val="0"/>
              </a:spcBef>
              <a:buNone/>
            </a:pPr>
            <a:r>
              <a:t/>
            </a:r>
            <a:endParaRPr/>
          </a:p>
          <a:p>
            <a:pPr rtl="0" lvl="0">
              <a:spcBef>
                <a:spcPts val="0"/>
              </a:spcBef>
              <a:buNone/>
            </a:pPr>
            <a:r>
              <a:rPr lang="en"/>
              <a:t>To make the link open in another window use the target attribute </a:t>
            </a:r>
            <a:r>
              <a:rPr lang="en">
                <a:solidFill>
                  <a:srgbClr val="351C75"/>
                </a:solidFill>
                <a:latin typeface="PT Mono"/>
                <a:ea typeface="PT Mono"/>
                <a:cs typeface="PT Mono"/>
                <a:sym typeface="PT Mono"/>
              </a:rPr>
              <a:t>_blank</a:t>
            </a:r>
            <a:r>
              <a:rPr lang="en"/>
              <a:t> (can also use JavaScript).</a:t>
            </a:r>
          </a:p>
          <a:p>
            <a:pPr rtl="0" lvl="0">
              <a:spcBef>
                <a:spcPts val="0"/>
              </a:spcBef>
              <a:buClr>
                <a:schemeClr val="dk1"/>
              </a:buClr>
              <a:buFont typeface="Arial"/>
              <a:buNone/>
            </a:pPr>
            <a:r>
              <a:t/>
            </a:r>
            <a:endParaRPr/>
          </a:p>
          <a:p>
            <a:pPr rtl="0" lvl="0">
              <a:spcBef>
                <a:spcPts val="0"/>
              </a:spcBef>
              <a:buClr>
                <a:schemeClr val="dk1"/>
              </a:buClr>
              <a:buSzPct val="61111"/>
              <a:buFont typeface="Arial"/>
              <a:buNone/>
            </a:pPr>
            <a:r>
              <a:rPr lang="en">
                <a:solidFill>
                  <a:srgbClr val="351C75"/>
                </a:solidFill>
                <a:latin typeface="PT Mono"/>
                <a:ea typeface="PT Mono"/>
                <a:cs typeface="PT Mono"/>
                <a:sym typeface="PT Mono"/>
              </a:rPr>
              <a:t>&lt;a href="</a:t>
            </a:r>
            <a:r>
              <a:rPr lang="en">
                <a:solidFill>
                  <a:srgbClr val="434343"/>
                </a:solidFill>
                <a:latin typeface="PT Mono"/>
                <a:ea typeface="PT Mono"/>
                <a:cs typeface="PT Mono"/>
                <a:sym typeface="PT Mono"/>
              </a:rPr>
              <a:t>http://ryanchristiani.com</a:t>
            </a:r>
            <a:r>
              <a:rPr lang="en">
                <a:solidFill>
                  <a:srgbClr val="351C75"/>
                </a:solidFill>
                <a:latin typeface="PT Mono"/>
                <a:ea typeface="PT Mono"/>
                <a:cs typeface="PT Mono"/>
                <a:sym typeface="PT Mono"/>
              </a:rPr>
              <a:t>" title="</a:t>
            </a:r>
            <a:r>
              <a:rPr lang="en">
                <a:solidFill>
                  <a:srgbClr val="434343"/>
                </a:solidFill>
                <a:latin typeface="PT Mono"/>
                <a:ea typeface="PT Mono"/>
                <a:cs typeface="PT Mono"/>
                <a:sym typeface="PT Mono"/>
              </a:rPr>
              <a:t>Personal site of Ryan Christiani</a:t>
            </a:r>
            <a:r>
              <a:rPr lang="en">
                <a:solidFill>
                  <a:srgbClr val="351C75"/>
                </a:solidFill>
                <a:latin typeface="PT Mono"/>
                <a:ea typeface="PT Mono"/>
                <a:cs typeface="PT Mono"/>
                <a:sym typeface="PT Mono"/>
              </a:rPr>
              <a:t>" target="</a:t>
            </a:r>
            <a:r>
              <a:rPr lang="en">
                <a:solidFill>
                  <a:srgbClr val="434343"/>
                </a:solidFill>
                <a:latin typeface="PT Mono"/>
                <a:ea typeface="PT Mono"/>
                <a:cs typeface="PT Mono"/>
                <a:sym typeface="PT Mono"/>
              </a:rPr>
              <a:t>_blank</a:t>
            </a:r>
            <a:r>
              <a:rPr lang="en">
                <a:solidFill>
                  <a:srgbClr val="351C75"/>
                </a:solidFill>
                <a:latin typeface="PT Mono"/>
                <a:ea typeface="PT Mono"/>
                <a:cs typeface="PT Mono"/>
                <a:sym typeface="PT Mono"/>
              </a:rPr>
              <a:t>"&gt;</a:t>
            </a:r>
            <a:r>
              <a:rPr lang="en">
                <a:solidFill>
                  <a:srgbClr val="434343"/>
                </a:solidFill>
                <a:latin typeface="PT Mono"/>
                <a:ea typeface="PT Mono"/>
                <a:cs typeface="PT Mono"/>
                <a:sym typeface="PT Mono"/>
              </a:rPr>
              <a:t>My blog</a:t>
            </a:r>
            <a:r>
              <a:rPr lang="en">
                <a:solidFill>
                  <a:srgbClr val="351C75"/>
                </a:solidFill>
                <a:latin typeface="PT Mono"/>
                <a:ea typeface="PT Mono"/>
                <a:cs typeface="PT Mono"/>
                <a:sym typeface="PT Mono"/>
              </a:rPr>
              <a:t>&lt;/a&gt;</a:t>
            </a:r>
          </a:p>
          <a:p>
            <a:pPr>
              <a:spcBef>
                <a:spcPts val="0"/>
              </a:spcBef>
              <a:buNone/>
            </a:pPr>
            <a:r>
              <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y="0" x="0"/>
          <a:ext cy="0" cx="0"/>
          <a:chOff y="0" x="0"/>
          <a:chExt cy="0" cx="0"/>
        </a:xfrm>
      </p:grpSpPr>
      <p:sp>
        <p:nvSpPr>
          <p:cNvPr id="202" name="Shape 20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Email Links	</a:t>
            </a:r>
          </a:p>
        </p:txBody>
      </p:sp>
      <p:sp>
        <p:nvSpPr>
          <p:cNvPr id="203" name="Shape 20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61111"/>
              <a:buFont typeface="Arial"/>
              <a:buNone/>
            </a:pPr>
            <a:r>
              <a:rPr lang="en"/>
              <a:t>Uses the mailto:email@address.com instead of URL address.</a:t>
            </a:r>
          </a:p>
          <a:p>
            <a:pPr rtl="0" lvl="0">
              <a:spcBef>
                <a:spcPts val="0"/>
              </a:spcBef>
              <a:buNone/>
            </a:pPr>
            <a:r>
              <a:t/>
            </a:r>
            <a:endParaRPr/>
          </a:p>
          <a:p>
            <a:pPr rtl="0" lvl="0">
              <a:spcBef>
                <a:spcPts val="0"/>
              </a:spcBef>
              <a:buClr>
                <a:schemeClr val="dk1"/>
              </a:buClr>
              <a:buSzPct val="61111"/>
              <a:buFont typeface="Arial"/>
              <a:buNone/>
            </a:pPr>
            <a:r>
              <a:rPr lang="en">
                <a:solidFill>
                  <a:srgbClr val="351C75"/>
                </a:solidFill>
                <a:latin typeface="PT Mono"/>
                <a:ea typeface="PT Mono"/>
                <a:cs typeface="PT Mono"/>
                <a:sym typeface="PT Mono"/>
              </a:rPr>
              <a:t>&lt;a href="</a:t>
            </a:r>
            <a:r>
              <a:rPr lang="en">
                <a:solidFill>
                  <a:srgbClr val="434343"/>
                </a:solidFill>
                <a:latin typeface="PT Mono"/>
                <a:ea typeface="PT Mono"/>
                <a:cs typeface="PT Mono"/>
                <a:sym typeface="PT Mono"/>
              </a:rPr>
              <a:t>mailto:ryan@ryanchristiani.com</a:t>
            </a:r>
            <a:r>
              <a:rPr lang="en">
                <a:solidFill>
                  <a:srgbClr val="351C75"/>
                </a:solidFill>
                <a:latin typeface="PT Mono"/>
                <a:ea typeface="PT Mono"/>
                <a:cs typeface="PT Mono"/>
                <a:sym typeface="PT Mono"/>
              </a:rPr>
              <a:t>"&gt;</a:t>
            </a:r>
            <a:r>
              <a:rPr lang="en">
                <a:solidFill>
                  <a:srgbClr val="434343"/>
                </a:solidFill>
                <a:latin typeface="PT Mono"/>
                <a:ea typeface="PT Mono"/>
                <a:cs typeface="PT Mono"/>
                <a:sym typeface="PT Mono"/>
              </a:rPr>
              <a:t>Say hello!</a:t>
            </a:r>
            <a:r>
              <a:rPr lang="en">
                <a:solidFill>
                  <a:srgbClr val="351C75"/>
                </a:solidFill>
                <a:latin typeface="PT Mono"/>
                <a:ea typeface="PT Mono"/>
                <a:cs typeface="PT Mono"/>
                <a:sym typeface="PT Mono"/>
              </a:rPr>
              <a:t>&lt;/a&gt;</a:t>
            </a:r>
          </a:p>
          <a:p>
            <a:pPr rtl="0" lvl="0">
              <a:spcBef>
                <a:spcPts val="0"/>
              </a:spcBef>
              <a:buNone/>
            </a:pPr>
            <a:r>
              <a:t/>
            </a:r>
            <a:endParaRPr/>
          </a:p>
          <a:p>
            <a:pPr rtl="0" lvl="0">
              <a:spcBef>
                <a:spcPts val="0"/>
              </a:spcBef>
              <a:buNone/>
            </a:pPr>
            <a:r>
              <a:rPr lang="en"/>
              <a:t>Add a subject line using subject.</a:t>
            </a:r>
          </a:p>
          <a:p>
            <a:pPr rtl="0" lvl="0">
              <a:spcBef>
                <a:spcPts val="0"/>
              </a:spcBef>
              <a:buClr>
                <a:schemeClr val="dk1"/>
              </a:buClr>
              <a:buFont typeface="Arial"/>
              <a:buNone/>
            </a:pPr>
            <a:r>
              <a:t/>
            </a:r>
            <a:endParaRPr/>
          </a:p>
          <a:p>
            <a:pPr rtl="0" lvl="0">
              <a:spcBef>
                <a:spcPts val="0"/>
              </a:spcBef>
              <a:buClr>
                <a:schemeClr val="dk1"/>
              </a:buClr>
              <a:buSzPct val="61111"/>
              <a:buFont typeface="Arial"/>
              <a:buNone/>
            </a:pPr>
            <a:r>
              <a:rPr lang="en">
                <a:solidFill>
                  <a:srgbClr val="351C75"/>
                </a:solidFill>
                <a:latin typeface="PT Mono"/>
                <a:ea typeface="PT Mono"/>
                <a:cs typeface="PT Mono"/>
                <a:sym typeface="PT Mono"/>
              </a:rPr>
              <a:t>&lt;a href=’</a:t>
            </a:r>
            <a:r>
              <a:rPr lang="en">
                <a:solidFill>
                  <a:srgbClr val="434343"/>
                </a:solidFill>
                <a:latin typeface="PT Mono"/>
                <a:ea typeface="PT Mono"/>
                <a:cs typeface="PT Mono"/>
                <a:sym typeface="PT Mono"/>
              </a:rPr>
              <a:t>mailto:ryan@ryanchristiani.com?subject=”Hi!”</a:t>
            </a:r>
            <a:r>
              <a:rPr lang="en">
                <a:solidFill>
                  <a:srgbClr val="351C75"/>
                </a:solidFill>
                <a:latin typeface="PT Mono"/>
                <a:ea typeface="PT Mono"/>
                <a:cs typeface="PT Mono"/>
                <a:sym typeface="PT Mono"/>
              </a:rPr>
              <a:t>’&gt;</a:t>
            </a:r>
            <a:r>
              <a:rPr lang="en">
                <a:solidFill>
                  <a:srgbClr val="434343"/>
                </a:solidFill>
                <a:latin typeface="PT Mono"/>
                <a:ea typeface="PT Mono"/>
                <a:cs typeface="PT Mono"/>
                <a:sym typeface="PT Mono"/>
              </a:rPr>
              <a:t>Say hello!</a:t>
            </a:r>
            <a:r>
              <a:rPr lang="en">
                <a:solidFill>
                  <a:srgbClr val="351C75"/>
                </a:solidFill>
                <a:latin typeface="PT Mono"/>
                <a:ea typeface="PT Mono"/>
                <a:cs typeface="PT Mono"/>
                <a:sym typeface="PT Mono"/>
              </a:rPr>
              <a:t>&lt;/a&gt;</a:t>
            </a: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What is HTML + CSS</a:t>
            </a:r>
          </a:p>
        </p:txBody>
      </p:sp>
      <p:sp>
        <p:nvSpPr>
          <p:cNvPr id="38" name="Shape 3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800" lang="en">
                <a:solidFill>
                  <a:srgbClr val="F3F3F3"/>
                </a:solidFill>
              </a:rPr>
              <a:t>HTML is the structure and semantics of a document. It is a markup language, if you want to display an image on your web page you would use a </a:t>
            </a:r>
            <a:r>
              <a:rPr sz="1800" lang="en">
                <a:solidFill>
                  <a:srgbClr val="351C75"/>
                </a:solidFill>
                <a:latin typeface="PT Mono"/>
                <a:ea typeface="PT Mono"/>
                <a:cs typeface="PT Mono"/>
                <a:sym typeface="PT Mono"/>
              </a:rPr>
              <a:t>&lt;img&gt; </a:t>
            </a:r>
            <a:r>
              <a:rPr sz="1800" lang="en">
                <a:solidFill>
                  <a:srgbClr val="F3F3F3"/>
                </a:solidFill>
              </a:rPr>
              <a:t>HTML tag.</a:t>
            </a:r>
          </a:p>
          <a:p>
            <a:pPr rtl="0">
              <a:spcBef>
                <a:spcPts val="0"/>
              </a:spcBef>
              <a:buNone/>
            </a:pPr>
            <a:r>
              <a:t/>
            </a:r>
            <a:endParaRPr sz="1800">
              <a:solidFill>
                <a:srgbClr val="F3F3F3"/>
              </a:solidFill>
            </a:endParaRPr>
          </a:p>
          <a:p>
            <a:pPr rtl="0" lvl="0">
              <a:lnSpc>
                <a:spcPct val="130000"/>
              </a:lnSpc>
              <a:spcBef>
                <a:spcPts val="0"/>
              </a:spcBef>
              <a:spcAft>
                <a:spcPts val="600"/>
              </a:spcAft>
              <a:buClr>
                <a:schemeClr val="dk1"/>
              </a:buClr>
              <a:buSzPct val="61111"/>
              <a:buFont typeface="Arial"/>
              <a:buNone/>
            </a:pPr>
            <a:r>
              <a:rPr sz="1800" lang="en">
                <a:solidFill>
                  <a:srgbClr val="F3F3F3"/>
                </a:solidFill>
              </a:rPr>
              <a:t>CSS is used to describe the look and feel of a document. It is a style sheet language. CSS stands for Cascading Style Sheets. If you want to increase the size of the text on your page you would use </a:t>
            </a:r>
            <a:r>
              <a:rPr sz="1800" lang="en">
                <a:solidFill>
                  <a:srgbClr val="351C75"/>
                </a:solidFill>
                <a:latin typeface="PT Mono"/>
                <a:ea typeface="PT Mono"/>
                <a:cs typeface="PT Mono"/>
                <a:sym typeface="PT Mono"/>
              </a:rPr>
              <a:t>font-size: 18px </a:t>
            </a:r>
            <a:r>
              <a:rPr sz="1800" lang="en">
                <a:solidFill>
                  <a:srgbClr val="F3F3F3"/>
                </a:solidFill>
              </a:rPr>
              <a:t>CSS property.</a:t>
            </a:r>
          </a:p>
          <a:p>
            <a:pPr>
              <a:spcBef>
                <a:spcPts val="0"/>
              </a:spcBef>
              <a:buNone/>
            </a:pPr>
            <a:r>
              <a:rPr sz="1800" lang="en">
                <a:solidFill>
                  <a:srgbClr val="F3F3F3"/>
                </a:solidFill>
              </a:rPr>
              <a:t> </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y="0" x="0"/>
          <a:ext cy="0" cx="0"/>
          <a:chOff y="0" x="0"/>
          <a:chExt cy="0" cx="0"/>
        </a:xfrm>
      </p:grpSpPr>
      <p:sp>
        <p:nvSpPr>
          <p:cNvPr id="208" name="Shape 208"/>
          <p:cNvSpPr txBox="1"/>
          <p:nvPr>
            <p:ph idx="1" type="body"/>
          </p:nvPr>
        </p:nvSpPr>
        <p:spPr>
          <a:xfrm>
            <a:off y="4406309" x="457200"/>
            <a:ext cy="519599" cx="8229600"/>
          </a:xfrm>
          <a:prstGeom prst="rect">
            <a:avLst/>
          </a:prstGeom>
        </p:spPr>
        <p:txBody>
          <a:bodyPr bIns="91425" rIns="91425" lIns="91425" tIns="91425" anchor="t" anchorCtr="0">
            <a:noAutofit/>
          </a:bodyPr>
          <a:lstStyle/>
          <a:p>
            <a:pPr>
              <a:spcBef>
                <a:spcPts val="0"/>
              </a:spcBef>
              <a:buNone/>
            </a:pPr>
            <a:r>
              <a:rPr lang="en">
                <a:latin typeface="Oswald"/>
                <a:ea typeface="Oswald"/>
                <a:cs typeface="Oswald"/>
                <a:sym typeface="Oswald"/>
              </a:rPr>
              <a:t>DONE.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y="0" x="0"/>
          <a:ext cy="0" cx="0"/>
          <a:chOff y="0" x="0"/>
          <a:chExt cy="0" cx="0"/>
        </a:xfrm>
      </p:grpSpPr>
      <p:sp>
        <p:nvSpPr>
          <p:cNvPr id="43" name="Shape 4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Front-End / Client-Side	</a:t>
            </a:r>
          </a:p>
        </p:txBody>
      </p:sp>
      <p:sp>
        <p:nvSpPr>
          <p:cNvPr id="44" name="Shape 4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800" lang="en">
                <a:solidFill>
                  <a:srgbClr val="F3F3F3"/>
                </a:solidFill>
              </a:rPr>
              <a:t>HTML is the structure of a page, it is like the scaffolding of a house.</a:t>
            </a:r>
          </a:p>
          <a:p>
            <a:pPr rtl="0">
              <a:spcBef>
                <a:spcPts val="0"/>
              </a:spcBef>
              <a:buNone/>
            </a:pPr>
            <a:r>
              <a:t/>
            </a:r>
            <a:endParaRPr sz="1800">
              <a:solidFill>
                <a:srgbClr val="F3F3F3"/>
              </a:solidFill>
            </a:endParaRPr>
          </a:p>
          <a:p>
            <a:pPr rtl="0">
              <a:spcBef>
                <a:spcPts val="0"/>
              </a:spcBef>
              <a:buNone/>
            </a:pPr>
            <a:r>
              <a:rPr sz="1800" lang="en">
                <a:solidFill>
                  <a:srgbClr val="F3F3F3"/>
                </a:solidFill>
              </a:rPr>
              <a:t>CSS is the brick colour and paint. What kind of roof, siding, or door colour does the house have.</a:t>
            </a:r>
          </a:p>
          <a:p>
            <a:pPr rtl="0">
              <a:spcBef>
                <a:spcPts val="0"/>
              </a:spcBef>
              <a:buNone/>
            </a:pPr>
            <a:r>
              <a:t/>
            </a:r>
            <a:endParaRPr sz="1800">
              <a:solidFill>
                <a:srgbClr val="F3F3F3"/>
              </a:solidFill>
            </a:endParaRPr>
          </a:p>
          <a:p>
            <a:pPr rtl="0">
              <a:spcBef>
                <a:spcPts val="0"/>
              </a:spcBef>
              <a:buNone/>
            </a:pPr>
            <a:r>
              <a:rPr sz="1800" lang="en">
                <a:solidFill>
                  <a:srgbClr val="F3F3F3"/>
                </a:solidFill>
              </a:rPr>
              <a:t>Javascript is the electricity and appliances for the building. It is a programming language used to control the interactions of the page. </a:t>
            </a:r>
          </a:p>
          <a:p>
            <a:pPr rtl="0">
              <a:spcBef>
                <a:spcPts val="0"/>
              </a:spcBef>
              <a:buNone/>
            </a:pPr>
            <a:r>
              <a:t/>
            </a:r>
            <a:endParaRPr sz="1800">
              <a:solidFill>
                <a:srgbClr val="F3F3F3"/>
              </a:solidFill>
            </a:endParaRPr>
          </a:p>
          <a:p>
            <a:pPr>
              <a:spcBef>
                <a:spcPts val="0"/>
              </a:spcBef>
              <a:buNone/>
            </a:pPr>
            <a:r>
              <a:rPr sz="1800" lang="en">
                <a:solidFill>
                  <a:srgbClr val="F3F3F3"/>
                </a:solidFill>
              </a:rPr>
              <a:t>All of these together are what you call </a:t>
            </a:r>
            <a:r>
              <a:rPr b="1" sz="1800" lang="en">
                <a:solidFill>
                  <a:srgbClr val="F3F3F3"/>
                </a:solidFill>
              </a:rPr>
              <a:t>Front-End</a:t>
            </a:r>
            <a:r>
              <a:rPr sz="1800" lang="en">
                <a:solidFill>
                  <a:srgbClr val="F3F3F3"/>
                </a:solidFill>
              </a:rPr>
              <a:t> or </a:t>
            </a:r>
            <a:r>
              <a:rPr b="1" sz="1800" lang="en">
                <a:solidFill>
                  <a:srgbClr val="F3F3F3"/>
                </a:solidFill>
              </a:rPr>
              <a:t>Client-Side</a:t>
            </a:r>
            <a:r>
              <a:rPr sz="1800" lang="en">
                <a:solidFill>
                  <a:srgbClr val="F3F3F3"/>
                </a:solidFill>
              </a:rPr>
              <a:t> Development.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y="0" x="0"/>
          <a:ext cy="0" cx="0"/>
          <a:chOff y="0" x="0"/>
          <a:chExt cy="0" cx="0"/>
        </a:xfrm>
      </p:grpSpPr>
      <p:sp>
        <p:nvSpPr>
          <p:cNvPr id="49" name="Shape 4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Different types of HTML.</a:t>
            </a:r>
          </a:p>
        </p:txBody>
      </p:sp>
      <p:sp>
        <p:nvSpPr>
          <p:cNvPr id="50" name="Shape 5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800" lang="en">
                <a:solidFill>
                  <a:srgbClr val="F3F3F3"/>
                </a:solidFill>
              </a:rPr>
              <a:t>There are a few different names you might have heard about.</a:t>
            </a:r>
          </a:p>
          <a:p>
            <a:pPr rtl="0">
              <a:spcBef>
                <a:spcPts val="0"/>
              </a:spcBef>
              <a:buNone/>
            </a:pPr>
            <a:r>
              <a:rPr sz="1800" lang="en">
                <a:solidFill>
                  <a:srgbClr val="F3F3F3"/>
                </a:solidFill>
              </a:rPr>
              <a:t>HTML, XHTML, and everyones favourite. HTML5.</a:t>
            </a:r>
          </a:p>
          <a:p>
            <a:pPr rtl="0">
              <a:spcBef>
                <a:spcPts val="0"/>
              </a:spcBef>
              <a:buNone/>
            </a:pPr>
            <a:r>
              <a:t/>
            </a:r>
            <a:endParaRPr sz="1800">
              <a:solidFill>
                <a:srgbClr val="F3F3F3"/>
              </a:solidFill>
            </a:endParaRPr>
          </a:p>
          <a:p>
            <a:pPr rtl="0">
              <a:spcBef>
                <a:spcPts val="0"/>
              </a:spcBef>
              <a:buNone/>
            </a:pPr>
            <a:r>
              <a:rPr sz="1800" lang="en">
                <a:solidFill>
                  <a:srgbClr val="F3F3F3"/>
                </a:solidFill>
              </a:rPr>
              <a:t>HTML - Hypertext Markup Language</a:t>
            </a:r>
          </a:p>
          <a:p>
            <a:pPr rtl="0">
              <a:spcBef>
                <a:spcPts val="0"/>
              </a:spcBef>
              <a:buNone/>
            </a:pPr>
            <a:r>
              <a:t/>
            </a:r>
            <a:endParaRPr sz="1800">
              <a:solidFill>
                <a:srgbClr val="F3F3F3"/>
              </a:solidFill>
            </a:endParaRPr>
          </a:p>
          <a:p>
            <a:pPr rtl="0">
              <a:spcBef>
                <a:spcPts val="0"/>
              </a:spcBef>
              <a:buNone/>
            </a:pPr>
            <a:r>
              <a:rPr sz="1800" lang="en">
                <a:solidFill>
                  <a:srgbClr val="F3F3F3"/>
                </a:solidFill>
              </a:rPr>
              <a:t>XHTML - Extensible HyperText Markup Language</a:t>
            </a:r>
          </a:p>
          <a:p>
            <a:pPr rtl="0">
              <a:spcBef>
                <a:spcPts val="0"/>
              </a:spcBef>
              <a:buNone/>
            </a:pPr>
            <a:r>
              <a:t/>
            </a:r>
            <a:endParaRPr sz="1800">
              <a:solidFill>
                <a:srgbClr val="F3F3F3"/>
              </a:solidFill>
            </a:endParaRPr>
          </a:p>
          <a:p>
            <a:pPr>
              <a:spcBef>
                <a:spcPts val="0"/>
              </a:spcBef>
              <a:buNone/>
            </a:pPr>
            <a:r>
              <a:rPr sz="1800" lang="en">
                <a:solidFill>
                  <a:srgbClr val="F3F3F3"/>
                </a:solidFill>
              </a:rPr>
              <a:t>HTML5 - Hypertext Markup Language version 5, this is the current working specification of the HTML language.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y="0" x="0"/>
          <a:ext cy="0" cx="0"/>
          <a:chOff y="0" x="0"/>
          <a:chExt cy="0" cx="0"/>
        </a:xfrm>
      </p:grpSpPr>
      <p:sp>
        <p:nvSpPr>
          <p:cNvPr id="55" name="Shape 5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Building your first page</a:t>
            </a:r>
          </a:p>
        </p:txBody>
      </p:sp>
      <p:sp>
        <p:nvSpPr>
          <p:cNvPr id="56" name="Shape 5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800" lang="en">
                <a:solidFill>
                  <a:srgbClr val="F3F3F3"/>
                </a:solidFill>
              </a:rPr>
              <a:t>There are two things you need to get started. A browser and a text editor.</a:t>
            </a:r>
          </a:p>
          <a:p>
            <a:pPr rtl="0">
              <a:spcBef>
                <a:spcPts val="0"/>
              </a:spcBef>
              <a:buNone/>
            </a:pPr>
            <a:r>
              <a:t/>
            </a:r>
            <a:endParaRPr sz="1800">
              <a:solidFill>
                <a:srgbClr val="F3F3F3"/>
              </a:solidFill>
            </a:endParaRPr>
          </a:p>
          <a:p>
            <a:pPr rtl="0">
              <a:spcBef>
                <a:spcPts val="0"/>
              </a:spcBef>
              <a:buNone/>
            </a:pPr>
            <a:r>
              <a:rPr sz="1800" lang="en">
                <a:solidFill>
                  <a:srgbClr val="F3F3F3"/>
                </a:solidFill>
              </a:rPr>
              <a:t>A modern browser like </a:t>
            </a:r>
            <a:r>
              <a:rPr b="1" sz="1800" lang="en">
                <a:solidFill>
                  <a:srgbClr val="F3F3F3"/>
                </a:solidFill>
              </a:rPr>
              <a:t>Chrome</a:t>
            </a:r>
            <a:r>
              <a:rPr sz="1800" lang="en">
                <a:solidFill>
                  <a:srgbClr val="F3F3F3"/>
                </a:solidFill>
              </a:rPr>
              <a:t> or </a:t>
            </a:r>
            <a:r>
              <a:rPr b="1" sz="1800" lang="en">
                <a:solidFill>
                  <a:srgbClr val="F3F3F3"/>
                </a:solidFill>
              </a:rPr>
              <a:t>Firefox</a:t>
            </a:r>
            <a:r>
              <a:rPr sz="1800" lang="en">
                <a:solidFill>
                  <a:srgbClr val="F3F3F3"/>
                </a:solidFill>
              </a:rPr>
              <a:t> are great for development. They come full of extremely useful tools for debugging. </a:t>
            </a:r>
          </a:p>
          <a:p>
            <a:pPr rtl="0">
              <a:spcBef>
                <a:spcPts val="0"/>
              </a:spcBef>
              <a:buNone/>
            </a:pPr>
            <a:r>
              <a:t/>
            </a:r>
            <a:endParaRPr sz="1800">
              <a:solidFill>
                <a:srgbClr val="F3F3F3"/>
              </a:solidFill>
            </a:endParaRPr>
          </a:p>
          <a:p>
            <a:pPr>
              <a:spcBef>
                <a:spcPts val="0"/>
              </a:spcBef>
              <a:buNone/>
            </a:pPr>
            <a:r>
              <a:rPr sz="1800" lang="en">
                <a:solidFill>
                  <a:srgbClr val="F3F3F3"/>
                </a:solidFill>
              </a:rPr>
              <a:t>A text editor like </a:t>
            </a:r>
            <a:r>
              <a:rPr b="1" sz="1800" lang="en">
                <a:solidFill>
                  <a:srgbClr val="F3F3F3"/>
                </a:solidFill>
              </a:rPr>
              <a:t>Sublime Text</a:t>
            </a:r>
            <a:r>
              <a:rPr sz="1800" lang="en">
                <a:solidFill>
                  <a:srgbClr val="F3F3F3"/>
                </a:solidFill>
              </a:rPr>
              <a:t> is a simple program that your write your own programs or web pages.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Your First Page</a:t>
            </a:r>
          </a:p>
        </p:txBody>
      </p:sp>
      <p:sp>
        <p:nvSpPr>
          <p:cNvPr id="62" name="Shape 6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t/>
            </a:r>
            <a:endParaRPr/>
          </a:p>
          <a:p>
            <a:pPr>
              <a:spcBef>
                <a:spcPts val="0"/>
              </a:spcBef>
              <a:buNone/>
            </a:pPr>
            <a:r>
              <a:t/>
            </a:r>
            <a:endParaRPr/>
          </a:p>
        </p:txBody>
      </p:sp>
      <p:pic>
        <p:nvPicPr>
          <p:cNvPr id="63" name="Shape 63"/>
          <p:cNvPicPr preferRelativeResize="0"/>
          <p:nvPr/>
        </p:nvPicPr>
        <p:blipFill>
          <a:blip r:embed="rId3">
            <a:alphaModFix/>
          </a:blip>
          <a:stretch>
            <a:fillRect/>
          </a:stretch>
        </p:blipFill>
        <p:spPr>
          <a:xfrm>
            <a:off y="1762717" x="537000"/>
            <a:ext cy="3855182" cx="8229601"/>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y="0" x="0"/>
          <a:ext cy="0" cx="0"/>
          <a:chOff y="0" x="0"/>
          <a:chExt cy="0" cx="0"/>
        </a:xfrm>
      </p:grpSpPr>
      <p:sp>
        <p:nvSpPr>
          <p:cNvPr id="68" name="Shape 6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Basic HTML Page Structure</a:t>
            </a:r>
            <a:r>
              <a:rPr lang="en"/>
              <a:t> </a:t>
            </a:r>
          </a:p>
        </p:txBody>
      </p:sp>
      <p:sp>
        <p:nvSpPr>
          <p:cNvPr id="69" name="Shape 69"/>
          <p:cNvSpPr/>
          <p:nvPr/>
        </p:nvSpPr>
        <p:spPr>
          <a:xfrm>
            <a:off y="1106950" x="-23375"/>
            <a:ext cy="4036499" cx="91440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70" name="Shape 7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78571"/>
              <a:buFont typeface="Arial"/>
              <a:buNone/>
            </a:pPr>
            <a:r>
              <a:rPr sz="1400" lang="en">
                <a:solidFill>
                  <a:srgbClr val="3D85C6"/>
                </a:solidFill>
                <a:latin typeface="PT Mono"/>
                <a:ea typeface="PT Mono"/>
                <a:cs typeface="PT Mono"/>
                <a:sym typeface="PT Mono"/>
              </a:rPr>
              <a:t>&lt;!doctype html&gt;</a:t>
            </a:r>
            <a:r>
              <a:rPr sz="1400" lang="en">
                <a:solidFill>
                  <a:srgbClr val="351C75"/>
                </a:solidFill>
                <a:latin typeface="PT Mono"/>
                <a:ea typeface="PT Mono"/>
                <a:cs typeface="PT Mono"/>
                <a:sym typeface="PT Mono"/>
              </a:rPr>
              <a:t> </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&lt;html lang="</a:t>
            </a:r>
            <a:r>
              <a:rPr sz="1400" lang="en">
                <a:solidFill>
                  <a:srgbClr val="434343"/>
                </a:solidFill>
                <a:latin typeface="PT Mono"/>
                <a:ea typeface="PT Mono"/>
                <a:cs typeface="PT Mono"/>
                <a:sym typeface="PT Mono"/>
              </a:rPr>
              <a:t>en</a:t>
            </a:r>
            <a:r>
              <a:rPr sz="1400" lang="en">
                <a:solidFill>
                  <a:srgbClr val="351C75"/>
                </a:solidFill>
                <a:latin typeface="PT Mono"/>
                <a:ea typeface="PT Mono"/>
                <a:cs typeface="PT Mono"/>
                <a:sym typeface="PT Mono"/>
              </a:rPr>
              <a:t>"&gt;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&lt;head&gt;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	&lt;meta charset="</a:t>
            </a:r>
            <a:r>
              <a:rPr sz="1400" lang="en">
                <a:solidFill>
                  <a:srgbClr val="434343"/>
                </a:solidFill>
                <a:latin typeface="PT Mono"/>
                <a:ea typeface="PT Mono"/>
                <a:cs typeface="PT Mono"/>
                <a:sym typeface="PT Mono"/>
              </a:rPr>
              <a:t>UTF-8</a:t>
            </a:r>
            <a:r>
              <a:rPr sz="1400" lang="en">
                <a:solidFill>
                  <a:srgbClr val="351C75"/>
                </a:solidFill>
                <a:latin typeface="PT Mono"/>
                <a:ea typeface="PT Mono"/>
                <a:cs typeface="PT Mono"/>
                <a:sym typeface="PT Mono"/>
              </a:rPr>
              <a:t>"&gt;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	&lt;title&gt;</a:t>
            </a:r>
            <a:r>
              <a:rPr sz="1400" lang="en">
                <a:solidFill>
                  <a:srgbClr val="434343"/>
                </a:solidFill>
                <a:latin typeface="PT Mono"/>
                <a:ea typeface="PT Mono"/>
                <a:cs typeface="PT Mono"/>
                <a:sym typeface="PT Mono"/>
              </a:rPr>
              <a:t>Your page name&lt;</a:t>
            </a:r>
            <a:r>
              <a:rPr sz="1400" lang="en">
                <a:solidFill>
                  <a:srgbClr val="351C75"/>
                </a:solidFill>
                <a:latin typeface="PT Mono"/>
                <a:ea typeface="PT Mono"/>
                <a:cs typeface="PT Mono"/>
                <a:sym typeface="PT Mono"/>
              </a:rPr>
              <a:t>/title&gt;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&lt;/head&gt;</a:t>
            </a:r>
          </a:p>
          <a:p>
            <a:pPr rtl="0" lvl="0">
              <a:spcBef>
                <a:spcPts val="0"/>
              </a:spcBef>
              <a:buNone/>
            </a:pPr>
            <a:r>
              <a:rPr sz="1400" lang="en">
                <a:solidFill>
                  <a:srgbClr val="351C75"/>
                </a:solidFill>
                <a:latin typeface="PT Mono"/>
                <a:ea typeface="PT Mono"/>
                <a:cs typeface="PT Mono"/>
                <a:sym typeface="PT Mono"/>
              </a:rPr>
              <a:t>&lt;body&gt;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	&lt;h1&gt;</a:t>
            </a:r>
            <a:r>
              <a:rPr sz="1400" lang="en">
                <a:solidFill>
                  <a:srgbClr val="434343"/>
                </a:solidFill>
                <a:latin typeface="PT Mono"/>
                <a:ea typeface="PT Mono"/>
                <a:cs typeface="PT Mono"/>
                <a:sym typeface="PT Mono"/>
              </a:rPr>
              <a:t>A big header</a:t>
            </a:r>
            <a:r>
              <a:rPr sz="1400" lang="en">
                <a:solidFill>
                  <a:srgbClr val="351C75"/>
                </a:solidFill>
                <a:latin typeface="PT Mono"/>
                <a:ea typeface="PT Mono"/>
                <a:cs typeface="PT Mono"/>
                <a:sym typeface="PT Mono"/>
              </a:rPr>
              <a:t>&lt;/p&gt;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	&lt;p&gt;</a:t>
            </a:r>
            <a:r>
              <a:rPr sz="1400" lang="en">
                <a:solidFill>
                  <a:srgbClr val="434343"/>
                </a:solidFill>
                <a:latin typeface="PT Mono"/>
                <a:ea typeface="PT Mono"/>
                <a:cs typeface="PT Mono"/>
                <a:sym typeface="PT Mono"/>
              </a:rPr>
              <a:t>A paragraph of text</a:t>
            </a:r>
            <a:r>
              <a:rPr sz="1400" lang="en">
                <a:solidFill>
                  <a:srgbClr val="351C75"/>
                </a:solidFill>
                <a:latin typeface="PT Mono"/>
                <a:ea typeface="PT Mono"/>
                <a:cs typeface="PT Mono"/>
                <a:sym typeface="PT Mono"/>
              </a:rPr>
              <a:t>&lt;/p&gt;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&lt;/body&gt;</a:t>
            </a:r>
          </a:p>
          <a:p>
            <a:pPr rtl="0" lvl="0">
              <a:spcBef>
                <a:spcPts val="0"/>
              </a:spcBef>
              <a:buClr>
                <a:schemeClr val="dk1"/>
              </a:buClr>
              <a:buSzPct val="78571"/>
              <a:buFont typeface="Arial"/>
              <a:buNone/>
            </a:pPr>
            <a:r>
              <a:rPr sz="1400" lang="en">
                <a:solidFill>
                  <a:srgbClr val="351C75"/>
                </a:solidFill>
                <a:latin typeface="PT Mono"/>
                <a:ea typeface="PT Mono"/>
                <a:cs typeface="PT Mono"/>
                <a:sym typeface="PT Mono"/>
              </a:rPr>
              <a:t>&lt;/html&gt;</a:t>
            </a:r>
          </a:p>
          <a:p>
            <a:pPr>
              <a:spcBef>
                <a:spcPts val="0"/>
              </a:spcBef>
              <a:buNone/>
            </a:pPr>
            <a:r>
              <a:t/>
            </a:r>
            <a:endParaRPr sz="1400">
              <a:latin typeface="PT Mono"/>
              <a:ea typeface="PT Mono"/>
              <a:cs typeface="PT Mono"/>
              <a:sym typeface="PT Mono"/>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latin typeface="Oswald"/>
                <a:ea typeface="Oswald"/>
                <a:cs typeface="Oswald"/>
                <a:sym typeface="Oswald"/>
              </a:rPr>
              <a:t>!DOCTYPE</a:t>
            </a:r>
          </a:p>
        </p:txBody>
      </p:sp>
      <p:sp>
        <p:nvSpPr>
          <p:cNvPr id="76" name="Shape 7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1800" lang="en">
                <a:solidFill>
                  <a:srgbClr val="F3F3F3"/>
                </a:solidFill>
              </a:rPr>
              <a:t>XHTML 1.0 STRICT</a:t>
            </a:r>
          </a:p>
          <a:p>
            <a:pPr rtl="0" lvl="0">
              <a:spcBef>
                <a:spcPts val="0"/>
              </a:spcBef>
              <a:buClr>
                <a:schemeClr val="dk1"/>
              </a:buClr>
              <a:buSzPct val="91666"/>
              <a:buFont typeface="Arial"/>
              <a:buNone/>
            </a:pPr>
            <a:r>
              <a:rPr sz="1200" lang="en">
                <a:solidFill>
                  <a:srgbClr val="351C75"/>
                </a:solidFill>
                <a:latin typeface="PT Mono"/>
                <a:ea typeface="PT Mono"/>
                <a:cs typeface="PT Mono"/>
                <a:sym typeface="PT Mono"/>
              </a:rPr>
              <a:t>&lt;!DOCTYPE html PUBLIC "-//W3C//DTD XHTML 1.0 Strict//EN" "http:</a:t>
            </a:r>
          </a:p>
          <a:p>
            <a:pPr rtl="0" lvl="0">
              <a:spcBef>
                <a:spcPts val="0"/>
              </a:spcBef>
              <a:buClr>
                <a:schemeClr val="dk1"/>
              </a:buClr>
              <a:buSzPct val="91666"/>
              <a:buFont typeface="Arial"/>
              <a:buNone/>
            </a:pPr>
            <a:r>
              <a:rPr sz="1200" lang="en">
                <a:solidFill>
                  <a:srgbClr val="351C75"/>
                </a:solidFill>
                <a:latin typeface="PT Mono"/>
                <a:ea typeface="PT Mono"/>
                <a:cs typeface="PT Mono"/>
                <a:sym typeface="PT Mono"/>
              </a:rPr>
              <a:t>//www.w3.org/TR/xhtml1/DTD/xhtml1-strict.dtd"&gt;</a:t>
            </a:r>
          </a:p>
          <a:p>
            <a:pPr rtl="0" lvl="0">
              <a:spcBef>
                <a:spcPts val="0"/>
              </a:spcBef>
              <a:buNone/>
            </a:pPr>
            <a:r>
              <a:t/>
            </a:r>
            <a:endParaRPr sz="1800">
              <a:solidFill>
                <a:srgbClr val="F3F3F3"/>
              </a:solidFill>
            </a:endParaRPr>
          </a:p>
          <a:p>
            <a:pPr rtl="0" lvl="0">
              <a:spcBef>
                <a:spcPts val="0"/>
              </a:spcBef>
              <a:buNone/>
            </a:pPr>
            <a:r>
              <a:rPr sz="1800" lang="en">
                <a:solidFill>
                  <a:srgbClr val="F3F3F3"/>
                </a:solidFill>
              </a:rPr>
              <a:t>XHTML 1.0 TRANSITIONAL</a:t>
            </a:r>
          </a:p>
          <a:p>
            <a:pPr rtl="0" lvl="0">
              <a:spcBef>
                <a:spcPts val="0"/>
              </a:spcBef>
              <a:buNone/>
            </a:pPr>
            <a:r>
              <a:rPr sz="1200" lang="en">
                <a:solidFill>
                  <a:srgbClr val="351C75"/>
                </a:solidFill>
                <a:latin typeface="PT Mono"/>
                <a:ea typeface="PT Mono"/>
                <a:cs typeface="PT Mono"/>
                <a:sym typeface="PT Mono"/>
              </a:rPr>
              <a:t>&lt;!DOCTYPE html PUBLIC "-//W3C//DTD XHTML 1.0 Transitional//EN" </a:t>
            </a:r>
          </a:p>
          <a:p>
            <a:pPr rtl="0" lvl="0">
              <a:spcBef>
                <a:spcPts val="0"/>
              </a:spcBef>
              <a:buNone/>
            </a:pPr>
            <a:r>
              <a:rPr sz="1200" lang="en">
                <a:solidFill>
                  <a:srgbClr val="351C75"/>
                </a:solidFill>
                <a:latin typeface="PT Mono"/>
                <a:ea typeface="PT Mono"/>
                <a:cs typeface="PT Mono"/>
                <a:sym typeface="PT Mono"/>
              </a:rPr>
              <a:t>"</a:t>
            </a:r>
            <a:r>
              <a:rPr u="sng" sz="1200" lang="en">
                <a:solidFill>
                  <a:srgbClr val="351C75"/>
                </a:solidFill>
                <a:latin typeface="PT Mono"/>
                <a:ea typeface="PT Mono"/>
                <a:cs typeface="PT Mono"/>
                <a:sym typeface="PT Mono"/>
                <a:hlinkClick r:id="rId3"/>
              </a:rPr>
              <a:t>http://www.w3.org/TR/xhtml1/DTD/xhtml1-transitional.dtd</a:t>
            </a:r>
            <a:r>
              <a:rPr sz="1200" lang="en">
                <a:solidFill>
                  <a:srgbClr val="351C75"/>
                </a:solidFill>
                <a:latin typeface="PT Mono"/>
                <a:ea typeface="PT Mono"/>
                <a:cs typeface="PT Mono"/>
                <a:sym typeface="PT Mono"/>
              </a:rPr>
              <a:t>"&gt;</a:t>
            </a:r>
          </a:p>
          <a:p>
            <a:pPr rtl="0" lvl="0">
              <a:spcBef>
                <a:spcPts val="0"/>
              </a:spcBef>
              <a:buNone/>
            </a:pPr>
            <a:r>
              <a:t/>
            </a:r>
            <a:endParaRPr sz="1800">
              <a:solidFill>
                <a:srgbClr val="F3F3F3"/>
              </a:solidFill>
            </a:endParaRPr>
          </a:p>
          <a:p>
            <a:pPr rtl="0" lvl="0">
              <a:spcBef>
                <a:spcPts val="0"/>
              </a:spcBef>
              <a:buNone/>
            </a:pPr>
            <a:r>
              <a:rPr sz="1800" lang="en">
                <a:solidFill>
                  <a:srgbClr val="F3F3F3"/>
                </a:solidFill>
              </a:rPr>
              <a:t>HTML 5</a:t>
            </a:r>
          </a:p>
          <a:p>
            <a:pPr rtl="0" lvl="0">
              <a:spcBef>
                <a:spcPts val="0"/>
              </a:spcBef>
              <a:buNone/>
            </a:pPr>
            <a:r>
              <a:rPr sz="1200" lang="en">
                <a:solidFill>
                  <a:srgbClr val="351C75"/>
                </a:solidFill>
                <a:latin typeface="PT Mono"/>
                <a:ea typeface="PT Mono"/>
                <a:cs typeface="PT Mono"/>
                <a:sym typeface="PT Mono"/>
              </a:rPr>
              <a:t>&lt;!DOCTYPE html&gt;</a:t>
            </a:r>
          </a:p>
          <a:p>
            <a:pPr rtl="0" lvl="0">
              <a:spcBef>
                <a:spcPts val="0"/>
              </a:spcBef>
              <a:buNone/>
            </a:pPr>
            <a:r>
              <a:t/>
            </a:r>
            <a:endParaRPr sz="1800">
              <a:solidFill>
                <a:srgbClr val="F3F3F3"/>
              </a:solidFill>
            </a:endParaRPr>
          </a:p>
          <a:p>
            <a:pPr rtl="0" lvl="0">
              <a:spcBef>
                <a:spcPts val="0"/>
              </a:spcBef>
              <a:buClr>
                <a:schemeClr val="dk1"/>
              </a:buClr>
              <a:buFont typeface="Arial"/>
              <a:buNone/>
            </a:pPr>
            <a:r>
              <a:t/>
            </a:r>
            <a:endParaRPr sz="1800">
              <a:solidFill>
                <a:srgbClr val="F3F3F3"/>
              </a:solidFill>
            </a:endParaRPr>
          </a:p>
          <a:p>
            <a:pPr>
              <a:spcBef>
                <a:spcPts val="0"/>
              </a:spcBef>
              <a:buNone/>
            </a:pPr>
            <a:r>
              <a:t/>
            </a:r>
            <a:endParaRPr sz="1800">
              <a:solidFill>
                <a:srgbClr val="F3F3F3"/>
              </a:solidFil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