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0.xml" Type="http://schemas.openxmlformats.org/officeDocument/2006/relationships/slide" Id="rId25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800">
                <a:solidFill>
                  <a:srgbClr val="F3F3F3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4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blog.teamtreehouse.com/use-html5-sectioning-elements" Type="http://schemas.openxmlformats.org/officeDocument/2006/relationships/hyperlink" TargetMode="External" Id="rId4"/><Relationship Target="http://www.w3.org/wiki/HTML_structural_elements#Enter_HTML5_structural_elements" Type="http://schemas.openxmlformats.org/officeDocument/2006/relationships/hyperlink" TargetMode="External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alistapart.com/" Type="http://schemas.openxmlformats.org/officeDocument/2006/relationships/hyperlink" TargetMode="External" Id="rId4"/><Relationship Target="http://www.smashingmagazine.com/" Type="http://schemas.openxmlformats.org/officeDocument/2006/relationships/hyperlink" TargetMode="External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css-tricks.com/specifics-on-css-specificity/" Type="http://schemas.openxmlformats.org/officeDocument/2006/relationships/hyperlink" TargetMode="External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5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784197" x="663100"/>
            <a:ext cy="8562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HTML + CSS - Page Layout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4033478" x="6631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sz="1100" lang="en">
                <a:solidFill>
                  <a:srgbClr val="F3F3F3"/>
                </a:solidFill>
              </a:rPr>
              <a:t>Ryan Christiani</a:t>
            </a:r>
          </a:p>
          <a:p>
            <a:pPr algn="l">
              <a:spcBef>
                <a:spcPts val="0"/>
              </a:spcBef>
              <a:buNone/>
            </a:pPr>
            <a:r>
              <a:rPr sz="1100" lang="en">
                <a:solidFill>
                  <a:srgbClr val="F3F3F3"/>
                </a:solidFill>
              </a:rPr>
              <a:t>Week 2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y="433950" x="663100"/>
            <a:ext cy="298500" cx="7673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WEBD 120 - Web Programming 1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y="1710362" x="663100"/>
            <a:ext cy="1345199" cx="6182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Link to slides: http://bit.ly/humber-web-2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Page Layout Elements cont.</a:t>
            </a:r>
          </a:p>
        </p:txBody>
      </p:sp>
      <p:sp>
        <p:nvSpPr>
          <p:cNvPr id="85" name="Shape 85"/>
          <p:cNvSpPr/>
          <p:nvPr/>
        </p:nvSpPr>
        <p:spPr>
          <a:xfrm>
            <a:off y="1046450" x="-24925"/>
            <a:ext cy="4235700" cx="92021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8E7CC3"/>
                </a:solidFill>
                <a:latin typeface="PT Mono"/>
                <a:ea typeface="PT Mono"/>
                <a:cs typeface="PT Mono"/>
                <a:sym typeface="PT Mono"/>
              </a:rPr>
              <a:t>&lt;!-- A generic container for content --&gt;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&lt;div&gt; … &lt;/div&gt;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8E7CC3"/>
                </a:solidFill>
                <a:latin typeface="PT Mono"/>
                <a:ea typeface="PT Mono"/>
                <a:cs typeface="PT Mono"/>
                <a:sym typeface="PT Mono"/>
              </a:rPr>
              <a:t>&lt;!-- </a:t>
            </a:r>
            <a:r>
              <a:rPr lang="en">
                <a:solidFill>
                  <a:srgbClr val="8E7CC3"/>
                </a:solidFill>
                <a:latin typeface="PT Mono"/>
                <a:ea typeface="PT Mono"/>
                <a:cs typeface="PT Mono"/>
                <a:sym typeface="PT Mono"/>
              </a:rPr>
              <a:t>Used to either group different articles into different purposes or subjects, or to define the different sections of a single article --&gt;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&lt;section&gt; … &lt;/section&gt;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8E7CC3"/>
                </a:solidFill>
                <a:latin typeface="PT Mono"/>
                <a:ea typeface="PT Mono"/>
                <a:cs typeface="PT Mono"/>
                <a:sym typeface="PT Mono"/>
              </a:rPr>
              <a:t>&lt;!-- </a:t>
            </a:r>
            <a:r>
              <a:rPr lang="en">
                <a:solidFill>
                  <a:srgbClr val="8E7CC3"/>
                </a:solidFill>
                <a:latin typeface="PT Mono"/>
                <a:ea typeface="PT Mono"/>
                <a:cs typeface="PT Mono"/>
                <a:sym typeface="PT Mono"/>
              </a:rPr>
              <a:t>Contains a standalone piece of content that would make sense if syndicated as an RSS item, for example a news item --&gt;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&lt;article&gt; … &lt;/article&gt;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Reading - highly recommended 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HTML5 Element structure: </a:t>
            </a:r>
          </a:p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http://www.w3.org/wiki/HTML_structural_elements#Enter_HTML5_structural_elements</a:t>
            </a:r>
            <a:r>
              <a:rPr lang="en"/>
              <a:t>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How to use HTML5 sectioning elements: </a:t>
            </a:r>
          </a:p>
          <a:p>
            <a:pPr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4"/>
              </a:rPr>
              <a:t>http://blog.teamtreehouse.com/use-html5-sectioning-elements</a:t>
            </a:r>
            <a:r>
              <a:rPr lang="en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Examples</a:t>
            </a:r>
          </a:p>
        </p:txBody>
      </p:sp>
      <p:sp>
        <p:nvSpPr>
          <p:cNvPr id="98" name="Shape 98"/>
          <p:cNvSpPr/>
          <p:nvPr/>
        </p:nvSpPr>
        <p:spPr>
          <a:xfrm>
            <a:off y="1046450" x="-24925"/>
            <a:ext cy="4235700" cx="92021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&lt;div id=”main-container”&gt;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&lt;header&gt; </a:t>
            </a:r>
          </a:p>
          <a:p>
            <a:pPr rtl="0" indent="45720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&lt;h1&gt;Apptastic&lt;/h1&gt;</a:t>
            </a:r>
          </a:p>
          <a:p>
            <a:pPr rtl="0" indent="45720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&lt;/header&gt;</a:t>
            </a:r>
          </a:p>
          <a:p>
            <a:pPr rtl="0" indent="45720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&lt;section class=”page-content”&gt;</a:t>
            </a:r>
          </a:p>
          <a:p>
            <a:pPr rtl="0" indent="45720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… </a:t>
            </a:r>
          </a:p>
          <a:p>
            <a:pPr rtl="0" indent="45720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&lt;/section&gt;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&lt;/div&gt;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Examples cont.</a:t>
            </a:r>
          </a:p>
        </p:txBody>
      </p:sp>
      <p:sp>
        <p:nvSpPr>
          <p:cNvPr id="105" name="Shape 105"/>
          <p:cNvSpPr/>
          <p:nvPr/>
        </p:nvSpPr>
        <p:spPr>
          <a:xfrm>
            <a:off y="1046450" x="-24925"/>
            <a:ext cy="4235700" cx="92021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&lt;aside class=”main-sidebar”&gt;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&lt;ul class=”store-hours”&gt;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	&lt;li&gt;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		&lt;p&gt;Mon - Fri: 9am - 5pm&lt;/p&gt;</a:t>
            </a:r>
          </a:p>
          <a:p>
            <a:pPr rtl="0" indent="457200" marL="45720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&lt;/li&gt;</a:t>
            </a:r>
          </a:p>
          <a:p>
            <a:pPr rtl="0" indent="45720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&lt;li&gt;</a:t>
            </a:r>
          </a:p>
          <a:p>
            <a:pPr rtl="0" indent="45720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	&lt;p&gt;Sat - Sun: 12pm - 5pm&lt;/p&gt;</a:t>
            </a:r>
          </a:p>
          <a:p>
            <a:pPr rtl="0" indent="457200" marL="45720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&lt;/li&gt;</a:t>
            </a:r>
          </a:p>
          <a:p>
            <a:pPr rtl="0" indent="45720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&lt;/ul&gt;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&lt;/aside&gt;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When to add an id or class</a:t>
            </a:r>
          </a:p>
        </p:txBody>
      </p:sp>
      <p:sp>
        <p:nvSpPr>
          <p:cNvPr id="112" name="Shape 112"/>
          <p:cNvSpPr/>
          <p:nvPr/>
        </p:nvSpPr>
        <p:spPr>
          <a:xfrm>
            <a:off y="1046450" x="-24925"/>
            <a:ext cy="4235700" cx="92021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8E7CC3"/>
                </a:solidFill>
                <a:latin typeface="PT Mono"/>
                <a:ea typeface="PT Mono"/>
                <a:cs typeface="PT Mono"/>
                <a:sym typeface="PT Mono"/>
              </a:rPr>
              <a:t>&lt;!-- Id’s should be used when it will be unique --&gt;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&lt;section id=”main-container”&gt;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… </a:t>
            </a:r>
            <a:r>
              <a:rPr lang="en">
                <a:solidFill>
                  <a:srgbClr val="8E7CC3"/>
                </a:solidFill>
                <a:latin typeface="PT Mono"/>
                <a:ea typeface="PT Mono"/>
                <a:cs typeface="PT Mono"/>
                <a:sym typeface="PT Mono"/>
              </a:rPr>
              <a:t>&lt;!-- there will only be one main-container --&gt;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&lt;/section&gt;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8E7CC3"/>
                </a:solidFill>
                <a:latin typeface="PT Mono"/>
                <a:ea typeface="PT Mono"/>
                <a:cs typeface="PT Mono"/>
                <a:sym typeface="PT Mono"/>
              </a:rPr>
              <a:t>&lt;!-- classes should be used when you will have multiples of something --&gt;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&lt;img src=”imgs/products/app.jpg” class=”product-image” /&gt;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8E7CC3"/>
                </a:solidFill>
                <a:latin typeface="PT Mono"/>
                <a:ea typeface="PT Mono"/>
                <a:cs typeface="PT Mono"/>
                <a:sym typeface="PT Mono"/>
              </a:rPr>
              <a:t>&lt;!-- There will be multiple product images  --&gt;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Examples in the wild.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http://www.smashingmagazine.com/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4"/>
              </a:rPr>
              <a:t>http://alistapart.com/</a:t>
            </a:r>
            <a:r>
              <a:rPr lang="en"/>
              <a:t>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Void Elements</a:t>
            </a:r>
          </a:p>
        </p:txBody>
      </p:sp>
      <p:sp>
        <p:nvSpPr>
          <p:cNvPr id="125" name="Shape 125"/>
          <p:cNvSpPr/>
          <p:nvPr/>
        </p:nvSpPr>
        <p:spPr>
          <a:xfrm>
            <a:off y="1046450" x="-24925"/>
            <a:ext cy="4235700" cx="92021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8E7CC3"/>
                </a:solidFill>
                <a:latin typeface="PT Mono"/>
                <a:ea typeface="PT Mono"/>
                <a:cs typeface="PT Mono"/>
                <a:sym typeface="PT Mono"/>
              </a:rPr>
              <a:t>&lt;!-- Void elements don't contain content so they don't need a closing tag --&gt;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&lt;img src=”” /&gt;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&lt;br /&gt;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&lt;meta /&gt;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&lt;hr /&gt;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CSS Selectors cont.</a:t>
            </a:r>
          </a:p>
        </p:txBody>
      </p:sp>
      <p:sp>
        <p:nvSpPr>
          <p:cNvPr id="132" name="Shape 132"/>
          <p:cNvSpPr/>
          <p:nvPr/>
        </p:nvSpPr>
        <p:spPr>
          <a:xfrm>
            <a:off y="1046450" x="-24925"/>
            <a:ext cy="4235700" cx="92021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p {}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/* Descendent selector */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div p {}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/* Child selector, selects only child elements */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div &gt; p {}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/* Adjacent Selector */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div + div {}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/* Attribute Selector */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input[type=”text”] {}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Specificity Overview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Order of importance goes like such.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Inline - Trumps everything.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ID - Second most important.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Class - Third most important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element  - Least importance.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Really good article explaining specificity and how to calculate it: </a:t>
            </a:r>
          </a:p>
          <a:p>
            <a:pPr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http://css-tricks.com/specifics-on-css-specificity/</a:t>
            </a:r>
            <a:r>
              <a:rPr lang="en"/>
              <a:t> 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Assignment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Create a small site with three linked pages. It should contain: </a:t>
            </a:r>
          </a:p>
          <a:p>
            <a:pPr rtl="0" lvl="0" indent="-304800" marL="457200">
              <a:spcBef>
                <a:spcPts val="0"/>
              </a:spcBef>
              <a:buClr>
                <a:srgbClr val="FFFFFF"/>
              </a:buClr>
              <a:buSzPct val="66666"/>
              <a:buFont typeface="Arial"/>
              <a:buChar char="●"/>
            </a:pPr>
            <a:r>
              <a:rPr lang="en"/>
              <a:t>A header.</a:t>
            </a:r>
          </a:p>
          <a:p>
            <a:pPr rtl="0" lvl="0" indent="-304800" marL="457200">
              <a:spcBef>
                <a:spcPts val="0"/>
              </a:spcBef>
              <a:buClr>
                <a:srgbClr val="FFFFFF"/>
              </a:buClr>
              <a:buSzPct val="66666"/>
              <a:buFont typeface="Arial"/>
              <a:buChar char="●"/>
            </a:pPr>
            <a:r>
              <a:rPr lang="en"/>
              <a:t>A Footer.</a:t>
            </a:r>
          </a:p>
          <a:p>
            <a:pPr rtl="0" lvl="0" indent="-304800" marL="457200">
              <a:spcBef>
                <a:spcPts val="0"/>
              </a:spcBef>
              <a:buClr>
                <a:srgbClr val="FFFFFF"/>
              </a:buClr>
              <a:buSzPct val="66666"/>
              <a:buFont typeface="Arial"/>
              <a:buChar char="●"/>
            </a:pPr>
            <a:r>
              <a:rPr lang="en"/>
              <a:t>A main content area.</a:t>
            </a:r>
          </a:p>
          <a:p>
            <a:pPr rtl="0" lvl="0" indent="-304800" marL="457200">
              <a:spcBef>
                <a:spcPts val="0"/>
              </a:spcBef>
              <a:buClr>
                <a:srgbClr val="FFFFFF"/>
              </a:buClr>
              <a:buSzPct val="66666"/>
              <a:buFont typeface="Arial"/>
              <a:buChar char="●"/>
            </a:pPr>
            <a:r>
              <a:rPr lang="en"/>
              <a:t>A blog page with 3 blog posts.</a:t>
            </a:r>
          </a:p>
          <a:p>
            <a:pPr rtl="0" lvl="0" indent="-304800" marL="457200">
              <a:spcBef>
                <a:spcPts val="0"/>
              </a:spcBef>
              <a:buClr>
                <a:srgbClr val="FFFFFF"/>
              </a:buClr>
              <a:buSzPct val="66666"/>
              <a:buFont typeface="Arial"/>
              <a:buChar char="●"/>
            </a:pPr>
            <a:r>
              <a:rPr lang="en"/>
              <a:t>A sidebar with one sidebar item.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Marking breakdown provided on Lore, so it is important that you sign up for that! Due next week.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Sign up for Lore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">
                <a:solidFill>
                  <a:srgbClr val="FFFFFF"/>
                </a:solidFill>
              </a:rPr>
              <a:t>Use this course code </a:t>
            </a:r>
            <a:r>
              <a:rPr b="1" sz="3600" lang="en">
                <a:solidFill>
                  <a:srgbClr val="FFFFFF"/>
                </a:solidFill>
              </a:rPr>
              <a:t>QRE3T7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Done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Tag vs Element.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Anatomy on an HTML Tag.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Link Structure - Absolute vs Relative.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Review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Filename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Your files should contain all lowercase characters and no spaces.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Bad: </a:t>
            </a:r>
            <a:r>
              <a:rPr lang="en">
                <a:latin typeface="PT Mono"/>
                <a:ea typeface="PT Mono"/>
                <a:cs typeface="PT Mono"/>
                <a:sym typeface="PT Mono"/>
              </a:rPr>
              <a:t>About.html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Good: </a:t>
            </a:r>
            <a:r>
              <a:rPr lang="en">
                <a:latin typeface="PT Mono"/>
                <a:ea typeface="PT Mono"/>
                <a:cs typeface="PT Mono"/>
                <a:sym typeface="PT Mono"/>
              </a:rPr>
              <a:t>about.html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Bad: </a:t>
            </a:r>
            <a:r>
              <a:rPr lang="en">
                <a:latin typeface="PT Mono"/>
                <a:ea typeface="PT Mono"/>
                <a:cs typeface="PT Mono"/>
                <a:sym typeface="PT Mono"/>
              </a:rPr>
              <a:t>Blog Post.html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Good: </a:t>
            </a:r>
            <a:r>
              <a:rPr lang="en">
                <a:latin typeface="PT Mono"/>
                <a:ea typeface="PT Mono"/>
                <a:cs typeface="PT Mono"/>
                <a:sym typeface="PT Mono"/>
              </a:rPr>
              <a:t>blog-post.html</a:t>
            </a:r>
            <a:r>
              <a:rPr lang="en"/>
              <a:t> OR </a:t>
            </a:r>
            <a:r>
              <a:rPr lang="en">
                <a:latin typeface="PT Mono"/>
                <a:ea typeface="PT Mono"/>
                <a:cs typeface="PT Mono"/>
                <a:sym typeface="PT Mono"/>
              </a:rPr>
              <a:t>blog_post.html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When a space is needed use - or _ . It does not matter which, but once you pick one stay consistent and use it for all.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Folder Structure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index.html should be in root, top most folder.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When adding images or style or scripts, you should create a new folder in the root and add your files in there.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806400" x="457200"/>
            <a:ext cy="2055150" cx="291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Link and Script element</a:t>
            </a:r>
          </a:p>
        </p:txBody>
      </p:sp>
      <p:sp>
        <p:nvSpPr>
          <p:cNvPr id="57" name="Shape 57"/>
          <p:cNvSpPr/>
          <p:nvPr/>
        </p:nvSpPr>
        <p:spPr>
          <a:xfrm>
            <a:off y="1046450" x="-24925"/>
            <a:ext cy="4235700" cx="92021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&lt;head&gt;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&lt;title&gt;Apptastic&lt;/title&gt;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8E7CC3"/>
                </a:solidFill>
                <a:latin typeface="PT Mono"/>
                <a:ea typeface="PT Mono"/>
                <a:cs typeface="PT Mono"/>
                <a:sym typeface="PT Mono"/>
              </a:rPr>
              <a:t>&lt;!-- Used to link your external styles --&gt;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&lt;link rel="stylesheet" href="css/style.css"&gt;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8E7CC3"/>
                </a:solidFill>
                <a:latin typeface="PT Mono"/>
                <a:ea typeface="PT Mono"/>
                <a:cs typeface="PT Mono"/>
                <a:sym typeface="PT Mono"/>
              </a:rPr>
              <a:t>&lt;!-- Used to link your external scripts --&gt;</a:t>
            </a:r>
          </a:p>
          <a:p>
            <a:pPr rtl="0" lvl="0" indent="0" marL="4572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&lt;script src="js/script.js"&gt;&lt;/script&gt;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&lt;/head&gt;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Class and ID review</a:t>
            </a:r>
          </a:p>
        </p:txBody>
      </p:sp>
      <p:sp>
        <p:nvSpPr>
          <p:cNvPr id="64" name="Shape 64"/>
          <p:cNvSpPr/>
          <p:nvPr/>
        </p:nvSpPr>
        <p:spPr>
          <a:xfrm>
            <a:off y="1046450" x="-24925"/>
            <a:ext cy="4235700" cx="92021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&lt;ul class=”product-list”&gt;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&lt;li class=”product” id=”featured-product”&gt;</a:t>
            </a:r>
          </a:p>
          <a:p>
            <a:pPr rtl="0" indent="45720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….</a:t>
            </a:r>
          </a:p>
          <a:p>
            <a:pPr rtl="0" indent="45720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&lt;/li&gt;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&lt;li class=”product”&gt;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	….</a:t>
            </a:r>
          </a:p>
          <a:p>
            <a:pPr rtl="0" indent="45720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&lt;/li&gt;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&lt;/ul&gt;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Page Anchor links with id’s</a:t>
            </a:r>
          </a:p>
        </p:txBody>
      </p:sp>
      <p:sp>
        <p:nvSpPr>
          <p:cNvPr id="71" name="Shape 71"/>
          <p:cNvSpPr/>
          <p:nvPr/>
        </p:nvSpPr>
        <p:spPr>
          <a:xfrm>
            <a:off y="1046450" x="-24925"/>
            <a:ext cy="4235700" cx="92021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8E7CC3"/>
                </a:solidFill>
                <a:latin typeface="PT Mono"/>
                <a:ea typeface="PT Mono"/>
                <a:cs typeface="PT Mono"/>
                <a:sym typeface="PT Mono"/>
              </a:rPr>
              <a:t>&lt;!-- Using the id attribute, you can link to certain sections on the same page --&gt;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&lt;a href=”#product-info”&gt;Our product info&lt;/a&gt;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8E7CC3"/>
                </a:solidFill>
                <a:latin typeface="PT Mono"/>
                <a:ea typeface="PT Mono"/>
                <a:cs typeface="PT Mono"/>
                <a:sym typeface="PT Mono"/>
              </a:rPr>
              <a:t>&lt;!-- This id matches the href in the link above, clicking the link above will bring you to this section --&gt;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&lt;div id=”product-info&gt;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	…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&lt;/div&gt;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Page Layout Elements </a:t>
            </a:r>
          </a:p>
        </p:txBody>
      </p:sp>
      <p:sp>
        <p:nvSpPr>
          <p:cNvPr id="78" name="Shape 78"/>
          <p:cNvSpPr/>
          <p:nvPr/>
        </p:nvSpPr>
        <p:spPr>
          <a:xfrm>
            <a:off y="1046450" x="-24925"/>
            <a:ext cy="4235700" cx="92021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8E7CC3"/>
                </a:solidFill>
                <a:latin typeface="PT Mono"/>
                <a:ea typeface="PT Mono"/>
                <a:cs typeface="PT Mono"/>
                <a:sym typeface="PT Mono"/>
              </a:rPr>
              <a:t>&lt;!-- </a:t>
            </a:r>
            <a:r>
              <a:rPr lang="en">
                <a:solidFill>
                  <a:srgbClr val="8E7CC3"/>
                </a:solidFill>
                <a:latin typeface="PT Mono"/>
                <a:ea typeface="PT Mono"/>
                <a:cs typeface="PT Mono"/>
                <a:sym typeface="PT Mono"/>
              </a:rPr>
              <a:t> Used to contain the header content of a site. --&gt;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&lt;header&gt; … &lt;/header&gt;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8E7CC3"/>
                </a:solidFill>
                <a:latin typeface="PT Mono"/>
                <a:ea typeface="PT Mono"/>
                <a:cs typeface="PT Mono"/>
                <a:sym typeface="PT Mono"/>
              </a:rPr>
              <a:t>&lt;!-- </a:t>
            </a:r>
            <a:r>
              <a:rPr lang="en">
                <a:solidFill>
                  <a:srgbClr val="8E7CC3"/>
                </a:solidFill>
                <a:latin typeface="PT Mono"/>
                <a:ea typeface="PT Mono"/>
                <a:cs typeface="PT Mono"/>
                <a:sym typeface="PT Mono"/>
              </a:rPr>
              <a:t>Contains the footer content of a site. --&gt;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&lt;footer&gt; … &lt;/footer&gt;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8E7CC3"/>
                </a:solidFill>
                <a:latin typeface="PT Mono"/>
                <a:ea typeface="PT Mono"/>
                <a:cs typeface="PT Mono"/>
                <a:sym typeface="PT Mono"/>
              </a:rPr>
              <a:t>&lt;!-- </a:t>
            </a:r>
            <a:r>
              <a:rPr lang="en">
                <a:solidFill>
                  <a:srgbClr val="8E7CC3"/>
                </a:solidFill>
                <a:latin typeface="PT Mono"/>
                <a:ea typeface="PT Mono"/>
                <a:cs typeface="PT Mono"/>
                <a:sym typeface="PT Mono"/>
              </a:rPr>
              <a:t>Contains the navigation menu, or other navigation functionality for the page.</a:t>
            </a:r>
            <a:r>
              <a:rPr lang="en">
                <a:solidFill>
                  <a:srgbClr val="8E7CC3"/>
                </a:solidFill>
                <a:latin typeface="PT Mono"/>
                <a:ea typeface="PT Mono"/>
                <a:cs typeface="PT Mono"/>
                <a:sym typeface="PT Mono"/>
              </a:rPr>
              <a:t> --&gt;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&lt;nav&gt; … &lt;/nav&gt;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8E7CC3"/>
                </a:solidFill>
                <a:latin typeface="PT Mono"/>
                <a:ea typeface="PT Mono"/>
                <a:cs typeface="PT Mono"/>
                <a:sym typeface="PT Mono"/>
              </a:rPr>
              <a:t>&lt;!-- </a:t>
            </a:r>
            <a:r>
              <a:rPr lang="en">
                <a:solidFill>
                  <a:srgbClr val="8E7CC3"/>
                </a:solidFill>
                <a:latin typeface="PT Mono"/>
                <a:ea typeface="PT Mono"/>
                <a:cs typeface="PT Mono"/>
                <a:sym typeface="PT Mono"/>
              </a:rPr>
              <a:t>Defines a block of content that is related to the main content around it, but not central to the flow of it. --&gt;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  <a:latin typeface="PT Mono"/>
                <a:ea typeface="PT Mono"/>
                <a:cs typeface="PT Mono"/>
                <a:sym typeface="PT Mono"/>
              </a:rPr>
              <a:t>&lt;aside&gt; … &lt;/aside&gt;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