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F3F3F3"/>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4"/>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http://bit.ly/humber-web-7b" Type="http://schemas.openxmlformats.org/officeDocument/2006/relationships/hyperlink" TargetMode="External" Id="rId4"/><Relationship Target="http://bit.ly/humber-web-7b" Type="http://schemas.openxmlformats.org/officeDocument/2006/relationships/hyperlink" TargetMode="External"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https://developer.mozilla.org/en-US/docs/Web/HTML/Element/Input" Type="http://schemas.openxmlformats.org/officeDocument/2006/relationships/hyperlink" TargetMode="External"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http://teamtreehouse.com/library/html-tables"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s://www.google.com/fonts"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784197" x="663100"/>
            <a:ext cy="8562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Type cont. &amp; Form Styling</a:t>
            </a:r>
          </a:p>
        </p:txBody>
      </p:sp>
      <p:sp>
        <p:nvSpPr>
          <p:cNvPr id="24" name="Shape 24"/>
          <p:cNvSpPr txBox="1"/>
          <p:nvPr>
            <p:ph idx="1" type="subTitle"/>
          </p:nvPr>
        </p:nvSpPr>
        <p:spPr>
          <a:xfrm>
            <a:off y="4033478" x="663100"/>
            <a:ext cy="784799" cx="7772400"/>
          </a:xfrm>
          <a:prstGeom prst="rect">
            <a:avLst/>
          </a:prstGeom>
        </p:spPr>
        <p:txBody>
          <a:bodyPr bIns="91425" rIns="91425" lIns="91425" tIns="91425" anchor="t" anchorCtr="0">
            <a:noAutofit/>
          </a:bodyPr>
          <a:lstStyle/>
          <a:p>
            <a:pPr algn="l" rtl="0">
              <a:spcBef>
                <a:spcPts val="0"/>
              </a:spcBef>
              <a:buNone/>
            </a:pPr>
            <a:r>
              <a:rPr sz="1100" lang="en">
                <a:solidFill>
                  <a:srgbClr val="F3F3F3"/>
                </a:solidFill>
              </a:rPr>
              <a:t>Ryan Christiani</a:t>
            </a:r>
          </a:p>
          <a:p>
            <a:pPr algn="l">
              <a:spcBef>
                <a:spcPts val="0"/>
              </a:spcBef>
              <a:buNone/>
            </a:pPr>
            <a:r>
              <a:rPr sz="1100" lang="en">
                <a:solidFill>
                  <a:srgbClr val="F3F3F3"/>
                </a:solidFill>
              </a:rPr>
              <a:t>Week 7</a:t>
            </a:r>
          </a:p>
        </p:txBody>
      </p:sp>
      <p:sp>
        <p:nvSpPr>
          <p:cNvPr id="25" name="Shape 25"/>
          <p:cNvSpPr txBox="1"/>
          <p:nvPr/>
        </p:nvSpPr>
        <p:spPr>
          <a:xfrm>
            <a:off y="433950" x="663100"/>
            <a:ext cy="298500" cx="7673099"/>
          </a:xfrm>
          <a:prstGeom prst="rect">
            <a:avLst/>
          </a:prstGeom>
          <a:noFill/>
          <a:ln>
            <a:noFill/>
          </a:ln>
        </p:spPr>
        <p:txBody>
          <a:bodyPr bIns="91425" rIns="91425" lIns="91425" tIns="91425" anchor="t" anchorCtr="0">
            <a:noAutofit/>
          </a:bodyPr>
          <a:lstStyle/>
          <a:p>
            <a:pPr>
              <a:spcBef>
                <a:spcPts val="0"/>
              </a:spcBef>
              <a:buNone/>
            </a:pPr>
            <a:r>
              <a:rPr lang="en">
                <a:solidFill>
                  <a:srgbClr val="F3F3F3"/>
                </a:solidFill>
              </a:rPr>
              <a:t>WEBD 120 - Web Programming 1</a:t>
            </a:r>
          </a:p>
        </p:txBody>
      </p:sp>
      <p:sp>
        <p:nvSpPr>
          <p:cNvPr id="26" name="Shape 26"/>
          <p:cNvSpPr txBox="1"/>
          <p:nvPr/>
        </p:nvSpPr>
        <p:spPr>
          <a:xfrm>
            <a:off y="1710362" x="663100"/>
            <a:ext cy="1345199" cx="6182099"/>
          </a:xfrm>
          <a:prstGeom prst="rect">
            <a:avLst/>
          </a:prstGeom>
          <a:noFill/>
          <a:ln>
            <a:noFill/>
          </a:ln>
        </p:spPr>
        <p:txBody>
          <a:bodyPr bIns="91425" rIns="91425" lIns="91425" tIns="91425" anchor="t" anchorCtr="0">
            <a:noAutofit/>
          </a:bodyPr>
          <a:lstStyle/>
          <a:p>
            <a:pPr rtl="0">
              <a:spcBef>
                <a:spcPts val="0"/>
              </a:spcBef>
              <a:buNone/>
            </a:pPr>
            <a:r>
              <a:rPr sz="1800" lang="en">
                <a:solidFill>
                  <a:srgbClr val="FFFFFF"/>
                </a:solidFill>
              </a:rPr>
              <a:t>Link to slides: </a:t>
            </a:r>
            <a:r>
              <a:rPr u="sng" sz="1800" lang="en">
                <a:solidFill>
                  <a:srgbClr val="FFFFFF"/>
                </a:solidFill>
                <a:hlinkClick r:id="rId3"/>
              </a:rPr>
              <a:t>http://bit.ly/humber-web-</a:t>
            </a:r>
            <a:r>
              <a:rPr sz="1800" lang="en">
                <a:solidFill>
                  <a:srgbClr val="FFFFFF"/>
                </a:solidFill>
                <a:hlinkClick r:id="rId4"/>
              </a:rPr>
              <a:t>7b</a:t>
            </a:r>
          </a:p>
          <a:p>
            <a:pPr>
              <a:spcBef>
                <a:spcPts val="0"/>
              </a:spcBef>
              <a:buNone/>
            </a:pPr>
            <a:r>
              <a:t/>
            </a:r>
            <a:endParaRPr sz="1800">
              <a:solidFill>
                <a:srgbClr val="FFFFFF"/>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Lets add it to our projects.</a:t>
            </a:r>
          </a:p>
        </p:txBody>
      </p:sp>
      <p:sp>
        <p:nvSpPr>
          <p:cNvPr id="85" name="Shape 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pick a few fonts. </a:t>
            </a:r>
          </a:p>
          <a:p>
            <a:pPr rtl="0">
              <a:spcBef>
                <a:spcPts val="0"/>
              </a:spcBef>
              <a:buNone/>
            </a:pPr>
            <a:r>
              <a:t/>
            </a:r>
            <a:endParaRPr/>
          </a:p>
          <a:p>
            <a:pPr>
              <a:spcBef>
                <a:spcPts val="0"/>
              </a:spcBef>
              <a:buNone/>
            </a:pPr>
            <a:r>
              <a:rPr lang="en"/>
              <a:t>Say 2-3 and add them to our projects.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Form Review</a:t>
            </a:r>
          </a:p>
        </p:txBody>
      </p:sp>
      <p:sp>
        <p:nvSpPr>
          <p:cNvPr id="91" name="Shape 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spcBef>
                <a:spcPts val="0"/>
              </a:spcBef>
              <a:buClr>
                <a:srgbClr val="FFFFFF"/>
              </a:buClr>
              <a:buSzPct val="77777"/>
              <a:buFont typeface="Arial"/>
              <a:buChar char="●"/>
            </a:pPr>
            <a:r>
              <a:rPr lang="en"/>
              <a:t>used to capture information from users</a:t>
            </a:r>
          </a:p>
          <a:p>
            <a:pPr rtl="0" lvl="0" indent="-317500" marL="457200">
              <a:spcBef>
                <a:spcPts val="0"/>
              </a:spcBef>
              <a:buClr>
                <a:srgbClr val="FFFFFF"/>
              </a:buClr>
              <a:buSzPct val="77777"/>
              <a:buFont typeface="Arial"/>
              <a:buChar char="●"/>
            </a:pPr>
            <a:r>
              <a:rPr lang="en"/>
              <a:t>information processing &amp; form submission requires a server-side language such as PHP, Ruby or Python.</a:t>
            </a:r>
          </a:p>
          <a:p>
            <a:pPr rtl="0" lvl="0" indent="-317500" marL="457200">
              <a:spcBef>
                <a:spcPts val="0"/>
              </a:spcBef>
              <a:buClr>
                <a:srgbClr val="FFFFFF"/>
              </a:buClr>
              <a:buSzPct val="77777"/>
              <a:buFont typeface="Arial"/>
              <a:buChar char="●"/>
            </a:pPr>
            <a:r>
              <a:rPr lang="en"/>
              <a:t>all forms begin with the form element and requires two attributes, method and action.</a:t>
            </a:r>
          </a:p>
          <a:p>
            <a:pPr rtl="0" lvl="1" indent="-342900" marL="914400">
              <a:spcBef>
                <a:spcPts val="0"/>
              </a:spcBef>
              <a:buClr>
                <a:srgbClr val="FFFFFF"/>
              </a:buClr>
              <a:buSzPct val="100000"/>
              <a:buFont typeface="Courier New"/>
              <a:buChar char="o"/>
            </a:pPr>
            <a:r>
              <a:rPr sz="1800" lang="en">
                <a:solidFill>
                  <a:srgbClr val="FFFFFF"/>
                </a:solidFill>
                <a:latin typeface="PT Mono"/>
                <a:ea typeface="PT Mono"/>
                <a:cs typeface="PT Mono"/>
                <a:sym typeface="PT Mono"/>
              </a:rPr>
              <a:t>method</a:t>
            </a:r>
            <a:r>
              <a:rPr sz="1800" lang="en">
                <a:solidFill>
                  <a:srgbClr val="FFFFFF"/>
                </a:solidFill>
              </a:rPr>
              <a:t>: defines how the form will communicate with the web server. Value options are get and post.</a:t>
            </a:r>
          </a:p>
          <a:p>
            <a:pPr rtl="0" lvl="1" indent="-342900" marL="914400">
              <a:spcBef>
                <a:spcPts val="0"/>
              </a:spcBef>
              <a:buClr>
                <a:srgbClr val="FFFFFF"/>
              </a:buClr>
              <a:buSzPct val="100000"/>
              <a:buFont typeface="Courier New"/>
              <a:buChar char="o"/>
            </a:pPr>
            <a:r>
              <a:rPr sz="1800" lang="en">
                <a:solidFill>
                  <a:srgbClr val="FFFFFF"/>
                </a:solidFill>
                <a:latin typeface="PT Mono"/>
                <a:ea typeface="PT Mono"/>
                <a:cs typeface="PT Mono"/>
                <a:sym typeface="PT Mono"/>
              </a:rPr>
              <a:t>action</a:t>
            </a:r>
            <a:r>
              <a:rPr sz="1800" lang="en">
                <a:solidFill>
                  <a:srgbClr val="FFFFFF"/>
                </a:solidFill>
              </a:rPr>
              <a:t>: provides the file path to where the form script is processed after the form is submitted.</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Form Attributes</a:t>
            </a:r>
          </a:p>
        </p:txBody>
      </p:sp>
      <p:sp>
        <p:nvSpPr>
          <p:cNvPr id="97" name="Shape 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In addition to </a:t>
            </a:r>
            <a:r>
              <a:rPr lang="en">
                <a:solidFill>
                  <a:srgbClr val="351C75"/>
                </a:solidFill>
                <a:latin typeface="PT Mono"/>
                <a:ea typeface="PT Mono"/>
                <a:cs typeface="PT Mono"/>
                <a:sym typeface="PT Mono"/>
              </a:rPr>
              <a:t>action</a:t>
            </a:r>
            <a:r>
              <a:rPr lang="en"/>
              <a:t> &amp; </a:t>
            </a:r>
            <a:r>
              <a:rPr lang="en">
                <a:solidFill>
                  <a:srgbClr val="351C75"/>
                </a:solidFill>
                <a:latin typeface="PT Mono"/>
                <a:ea typeface="PT Mono"/>
                <a:cs typeface="PT Mono"/>
                <a:sym typeface="PT Mono"/>
              </a:rPr>
              <a:t>method,</a:t>
            </a:r>
            <a:r>
              <a:rPr lang="en"/>
              <a:t> other attributes can be included in the form element.</a:t>
            </a:r>
          </a:p>
          <a:p>
            <a:pPr rtl="0" lvl="0">
              <a:spcBef>
                <a:spcPts val="0"/>
              </a:spcBef>
              <a:buClr>
                <a:schemeClr val="dk1"/>
              </a:buClr>
              <a:buFont typeface="Arial"/>
              <a:buNone/>
            </a:pPr>
            <a:r>
              <a:t/>
            </a:r>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name</a:t>
            </a:r>
            <a:r>
              <a:rPr lang="en"/>
              <a:t> is used to reference the fields when the form data is submitted to the server as well as assign related controls to work as a group. </a:t>
            </a:r>
          </a:p>
          <a:p>
            <a:pPr rtl="0" lvl="0">
              <a:spcBef>
                <a:spcPts val="0"/>
              </a:spcBef>
              <a:buNone/>
            </a:pPr>
            <a:r>
              <a:t/>
            </a:r>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class</a:t>
            </a:r>
            <a:r>
              <a:rPr lang="en"/>
              <a:t> and </a:t>
            </a:r>
            <a:r>
              <a:rPr lang="en">
                <a:solidFill>
                  <a:srgbClr val="351C75"/>
                </a:solidFill>
                <a:latin typeface="PT Mono"/>
                <a:ea typeface="PT Mono"/>
                <a:cs typeface="PT Mono"/>
                <a:sym typeface="PT Mono"/>
              </a:rPr>
              <a:t>id</a:t>
            </a:r>
            <a:r>
              <a:rPr lang="en"/>
              <a:t> can also be added to any form element for styling the form.</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Form Example</a:t>
            </a:r>
          </a:p>
        </p:txBody>
      </p:sp>
      <p:sp>
        <p:nvSpPr>
          <p:cNvPr id="103" name="Shape 103"/>
          <p:cNvSpPr/>
          <p:nvPr/>
        </p:nvSpPr>
        <p:spPr>
          <a:xfrm>
            <a:off y="1137750" x="-55550"/>
            <a:ext cy="4073700" cx="9244500"/>
          </a:xfrm>
          <a:prstGeom prst="rect">
            <a:avLst/>
          </a:prstGeom>
          <a:solidFill>
            <a:srgbClr val="FFFFFF"/>
          </a:solidFill>
          <a:ln>
            <a:noFill/>
          </a:ln>
        </p:spPr>
        <p:txBody>
          <a:bodyPr bIns="91425" rIns="91425" lIns="91425" tIns="91425" anchor="ctr" anchorCtr="0">
            <a:noAutofit/>
          </a:bodyPr>
          <a:lstStyle/>
          <a:p>
            <a:pPr lvl="0">
              <a:spcBef>
                <a:spcPts val="0"/>
              </a:spcBef>
              <a:buClr>
                <a:srgbClr val="000000"/>
              </a:buClr>
              <a:buFont typeface="Arial"/>
              <a:buNone/>
            </a:pPr>
            <a:r>
              <a:t/>
            </a:r>
            <a:endParaRPr/>
          </a:p>
        </p:txBody>
      </p:sp>
      <p:sp>
        <p:nvSpPr>
          <p:cNvPr id="104" name="Shape 1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solidFill>
                <a:srgbClr val="351C75"/>
              </a:solidFill>
              <a:latin typeface="PT Mono"/>
              <a:ea typeface="PT Mono"/>
              <a:cs typeface="PT Mono"/>
              <a:sym typeface="PT Mono"/>
            </a:endParaRPr>
          </a:p>
          <a:p>
            <a:pPr rtl="0" lvl="0">
              <a:spcBef>
                <a:spcPts val="0"/>
              </a:spcBef>
              <a:buNone/>
            </a:pPr>
            <a:r>
              <a:t/>
            </a:r>
            <a:endParaRPr>
              <a:solidFill>
                <a:srgbClr val="351C75"/>
              </a:solidFill>
              <a:latin typeface="PT Mono"/>
              <a:ea typeface="PT Mono"/>
              <a:cs typeface="PT Mono"/>
              <a:sym typeface="PT Mono"/>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&lt;form action="form.php" method="POST" name="myForm"&gt;</a:t>
            </a:r>
          </a:p>
          <a:p>
            <a:pPr rtl="0" lvl="0" indent="457200">
              <a:spcBef>
                <a:spcPts val="0"/>
              </a:spcBef>
              <a:buClr>
                <a:schemeClr val="dk1"/>
              </a:buClr>
              <a:buSzPct val="61111"/>
              <a:buFont typeface="Arial"/>
              <a:buNone/>
            </a:pPr>
            <a:r>
              <a:rPr lang="en">
                <a:solidFill>
                  <a:srgbClr val="351C75"/>
                </a:solidFill>
                <a:latin typeface="PT Mono"/>
                <a:ea typeface="PT Mono"/>
                <a:cs typeface="PT Mono"/>
                <a:sym typeface="PT Mono"/>
              </a:rPr>
              <a:t>&lt;input type="text" name="firstname"&gt;</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&lt;/form&gt;</a:t>
            </a:r>
          </a:p>
          <a:p>
            <a:pPr>
              <a:spcBef>
                <a:spcPts val="0"/>
              </a:spcBef>
              <a:buNone/>
            </a:pPr>
            <a:r>
              <a:t/>
            </a:r>
            <a:endParaRPr>
              <a:solidFill>
                <a:srgbClr val="351C75"/>
              </a:solidFill>
              <a:latin typeface="PT Mono"/>
              <a:ea typeface="PT Mono"/>
              <a:cs typeface="PT Mono"/>
              <a:sym typeface="PT Mono"/>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Form Controls</a:t>
            </a:r>
          </a:p>
        </p:txBody>
      </p:sp>
      <p:sp>
        <p:nvSpPr>
          <p:cNvPr id="110" name="Shape 11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Users interact with forms through controls (i.e. checkboxes, buttons) and are used for submitting different types of data.</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&lt;textarea&gt;&lt;/textarea&gt;</a:t>
            </a:r>
          </a:p>
          <a:p>
            <a:pPr rtl="0" lvl="0">
              <a:spcBef>
                <a:spcPts val="0"/>
              </a:spcBef>
              <a:buNone/>
            </a:pPr>
            <a:r>
              <a:rPr lang="en"/>
              <a:t>Used for multi-line text, such as comments.</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&lt;input&gt;</a:t>
            </a:r>
          </a:p>
          <a:p>
            <a:pPr rtl="0" lvl="0">
              <a:spcBef>
                <a:spcPts val="0"/>
              </a:spcBef>
              <a:buNone/>
            </a:pPr>
            <a:r>
              <a:rPr lang="en"/>
              <a:t>Can be used for various data types by changing the </a:t>
            </a:r>
            <a:r>
              <a:rPr lang="en">
                <a:solidFill>
                  <a:srgbClr val="351C75"/>
                </a:solidFill>
                <a:latin typeface="PT Mono"/>
                <a:ea typeface="PT Mono"/>
                <a:cs typeface="PT Mono"/>
                <a:sym typeface="PT Mono"/>
              </a:rPr>
              <a:t>type</a:t>
            </a:r>
            <a:r>
              <a:rPr lang="en"/>
              <a:t> attribute value. Common values include</a:t>
            </a:r>
            <a:r>
              <a:rPr lang="en">
                <a:solidFill>
                  <a:srgbClr val="351C75"/>
                </a:solidFill>
                <a:latin typeface="PT Mono"/>
                <a:ea typeface="PT Mono"/>
                <a:cs typeface="PT Mono"/>
                <a:sym typeface="PT Mono"/>
              </a:rPr>
              <a:t> text, password, submit, button, radio</a:t>
            </a:r>
            <a:r>
              <a:rPr lang="en"/>
              <a:t> and </a:t>
            </a:r>
            <a:r>
              <a:rPr lang="en">
                <a:solidFill>
                  <a:srgbClr val="351C75"/>
                </a:solidFill>
                <a:latin typeface="PT Mono"/>
                <a:ea typeface="PT Mono"/>
                <a:cs typeface="PT Mono"/>
                <a:sym typeface="PT Mono"/>
              </a:rPr>
              <a:t>checkbox</a:t>
            </a:r>
            <a:r>
              <a:rPr lang="en"/>
              <a:t>. It is a void element.</a:t>
            </a:r>
          </a:p>
          <a:p>
            <a:pPr rtl="0" lvl="0">
              <a:spcBef>
                <a:spcPts val="0"/>
              </a:spcBef>
              <a:buNone/>
            </a:pPr>
            <a:r>
              <a:t/>
            </a:r>
            <a:endParaRP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Form Controls cont.</a:t>
            </a:r>
          </a:p>
        </p:txBody>
      </p:sp>
      <p:sp>
        <p:nvSpPr>
          <p:cNvPr id="116" name="Shape 11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&lt;button&gt;&lt;/button&gt;</a:t>
            </a:r>
          </a:p>
          <a:p>
            <a:pPr rtl="0" lvl="0">
              <a:spcBef>
                <a:spcPts val="0"/>
              </a:spcBef>
              <a:buNone/>
            </a:pPr>
            <a:r>
              <a:rPr lang="en"/>
              <a:t>The button element functions just like buttons created with the input element, but allows the addition of content. There are three type attribute values: </a:t>
            </a:r>
            <a:r>
              <a:rPr lang="en">
                <a:solidFill>
                  <a:srgbClr val="351C75"/>
                </a:solidFill>
                <a:latin typeface="PT Mono"/>
                <a:ea typeface="PT Mono"/>
                <a:cs typeface="PT Mono"/>
                <a:sym typeface="PT Mono"/>
              </a:rPr>
              <a:t>submit, button, reset</a:t>
            </a:r>
            <a:r>
              <a:rPr lang="en"/>
              <a:t>.</a:t>
            </a:r>
          </a:p>
          <a:p>
            <a:pPr rtl="0" lvl="0">
              <a:spcBef>
                <a:spcPts val="0"/>
              </a:spcBef>
              <a:buNone/>
            </a:pPr>
            <a:r>
              <a:t/>
            </a:r>
            <a:endParaRPr/>
          </a:p>
          <a:p>
            <a:pPr rtl="0" lvl="0">
              <a:spcBef>
                <a:spcPts val="0"/>
              </a:spcBef>
              <a:buNone/>
            </a:pPr>
            <a:r>
              <a:rPr lang="en"/>
              <a:t>The </a:t>
            </a:r>
            <a:r>
              <a:rPr lang="en">
                <a:solidFill>
                  <a:srgbClr val="351C75"/>
                </a:solidFill>
                <a:latin typeface="PT Mono"/>
                <a:ea typeface="PT Mono"/>
                <a:cs typeface="PT Mono"/>
                <a:sym typeface="PT Mono"/>
              </a:rPr>
              <a:t>value</a:t>
            </a:r>
            <a:r>
              <a:rPr lang="en"/>
              <a:t> Attribute </a:t>
            </a:r>
          </a:p>
          <a:p>
            <a:pPr rtl="0" lvl="0">
              <a:spcBef>
                <a:spcPts val="0"/>
              </a:spcBef>
              <a:buNone/>
            </a:pPr>
            <a:r>
              <a:rPr lang="en"/>
              <a:t>Used &amp; displayed differently based on the input type.</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button, submit , reset</a:t>
            </a:r>
            <a:r>
              <a:rPr lang="en"/>
              <a:t>: used as the button's text, and can't be changed by the user (but can be changed via JavaScript).</a:t>
            </a:r>
          </a:p>
          <a:p>
            <a:pPr rtl="0" lvl="0">
              <a:spcBef>
                <a:spcPts val="0"/>
              </a:spcBef>
              <a:buNone/>
            </a:pPr>
            <a:r>
              <a:t/>
            </a:r>
            <a:endParaRP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Form Controls cont.</a:t>
            </a:r>
          </a:p>
        </p:txBody>
      </p:sp>
      <p:sp>
        <p:nvSpPr>
          <p:cNvPr id="122" name="Shape 1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solidFill>
                  <a:srgbClr val="351C75"/>
                </a:solidFill>
                <a:latin typeface="PT Mono"/>
                <a:ea typeface="PT Mono"/>
                <a:cs typeface="PT Mono"/>
                <a:sym typeface="PT Mono"/>
              </a:rPr>
              <a:t>text, password</a:t>
            </a:r>
            <a:r>
              <a:rPr lang="en"/>
              <a:t>: appears inside the control and can be changed by the user. For </a:t>
            </a:r>
            <a:r>
              <a:rPr lang="en">
                <a:solidFill>
                  <a:srgbClr val="351C75"/>
                </a:solidFill>
                <a:latin typeface="PT Mono"/>
                <a:ea typeface="PT Mono"/>
                <a:cs typeface="PT Mono"/>
                <a:sym typeface="PT Mono"/>
              </a:rPr>
              <a:t>password</a:t>
            </a:r>
            <a:r>
              <a:rPr lang="en"/>
              <a:t>, the value will be displayed as asterisks but the correct number of characters will appear.</a:t>
            </a:r>
          </a:p>
          <a:p>
            <a:pPr rtl="0" lvl="0">
              <a:spcBef>
                <a:spcPts val="0"/>
              </a:spcBef>
              <a:buClr>
                <a:schemeClr val="dk1"/>
              </a:buClr>
              <a:buFont typeface="Arial"/>
              <a:buNone/>
            </a:pPr>
            <a:r>
              <a:t/>
            </a:r>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radio, checkbox, image, hidden</a:t>
            </a:r>
            <a:r>
              <a:rPr lang="en"/>
              <a:t>: value is not displayed to the user, but is passed on when the form is submitted.</a:t>
            </a:r>
          </a:p>
          <a:p>
            <a:pPr rtl="0" lvl="0">
              <a:spcBef>
                <a:spcPts val="0"/>
              </a:spcBef>
              <a:buNone/>
            </a:pPr>
            <a:r>
              <a:t/>
            </a:r>
            <a:endParaRPr/>
          </a:p>
          <a:p>
            <a:pPr rtl="0" lvl="0">
              <a:spcBef>
                <a:spcPts val="0"/>
              </a:spcBef>
              <a:buClr>
                <a:schemeClr val="dk1"/>
              </a:buClr>
              <a:buSzPct val="61111"/>
              <a:buFont typeface="Arial"/>
              <a:buNone/>
            </a:pPr>
            <a:r>
              <a:rPr lang="en"/>
              <a:t>The value property is optional except for </a:t>
            </a:r>
            <a:r>
              <a:rPr lang="en">
                <a:solidFill>
                  <a:srgbClr val="351C75"/>
                </a:solidFill>
                <a:latin typeface="PT Mono"/>
                <a:ea typeface="PT Mono"/>
                <a:cs typeface="PT Mono"/>
                <a:sym typeface="PT Mono"/>
              </a:rPr>
              <a:t>radio</a:t>
            </a:r>
            <a:r>
              <a:rPr lang="en"/>
              <a:t> and </a:t>
            </a:r>
            <a:r>
              <a:rPr lang="en">
                <a:solidFill>
                  <a:srgbClr val="351C75"/>
                </a:solidFill>
                <a:latin typeface="PT Mono"/>
                <a:ea typeface="PT Mono"/>
                <a:cs typeface="PT Mono"/>
                <a:sym typeface="PT Mono"/>
              </a:rPr>
              <a:t>checkbox</a:t>
            </a:r>
            <a:r>
              <a:rPr lang="en"/>
              <a:t>.</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Select Element</a:t>
            </a:r>
          </a:p>
        </p:txBody>
      </p:sp>
      <p:sp>
        <p:nvSpPr>
          <p:cNvPr id="128" name="Shape 128"/>
          <p:cNvSpPr/>
          <p:nvPr/>
        </p:nvSpPr>
        <p:spPr>
          <a:xfrm>
            <a:off y="2936500" x="-55550"/>
            <a:ext cy="2274900" cx="9244500"/>
          </a:xfrm>
          <a:prstGeom prst="rect">
            <a:avLst/>
          </a:prstGeom>
          <a:solidFill>
            <a:srgbClr val="FFFFFF"/>
          </a:solidFill>
          <a:ln>
            <a:noFill/>
          </a:ln>
        </p:spPr>
        <p:txBody>
          <a:bodyPr bIns="91425" rIns="91425" lIns="91425" tIns="91425" anchor="ctr" anchorCtr="0">
            <a:noAutofit/>
          </a:bodyPr>
          <a:lstStyle/>
          <a:p>
            <a:pPr rtl="0" lvl="0">
              <a:spcBef>
                <a:spcPts val="0"/>
              </a:spcBef>
              <a:buNone/>
            </a:pPr>
            <a:r>
              <a:t/>
            </a:r>
            <a:endParaRPr/>
          </a:p>
        </p:txBody>
      </p:sp>
      <p:sp>
        <p:nvSpPr>
          <p:cNvPr id="129" name="Shape 12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&lt;select&gt;&lt;/select&gt;</a:t>
            </a:r>
          </a:p>
          <a:p>
            <a:pPr rtl="0" lvl="0">
              <a:spcBef>
                <a:spcPts val="0"/>
              </a:spcBef>
              <a:buNone/>
            </a:pPr>
            <a:r>
              <a:rPr lang="en"/>
              <a:t>The control for selecting amongst a set of options, in a dropdown format.</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&lt;option&gt;&lt;/option&gt;</a:t>
            </a:r>
            <a:r>
              <a:rPr lang="en"/>
              <a:t> is used to list the options in to be selected.</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&lt;select name="favoriteFruit"&gt;</a:t>
            </a:r>
          </a:p>
          <a:p>
            <a:pPr rtl="0" lvl="0" indent="457200">
              <a:spcBef>
                <a:spcPts val="0"/>
              </a:spcBef>
              <a:buNone/>
            </a:pPr>
            <a:r>
              <a:rPr lang="en">
                <a:solidFill>
                  <a:srgbClr val="351C75"/>
                </a:solidFill>
                <a:latin typeface="PT Mono"/>
                <a:ea typeface="PT Mono"/>
                <a:cs typeface="PT Mono"/>
                <a:sym typeface="PT Mono"/>
              </a:rPr>
              <a:t>&lt;option&gt;Apples&lt;/option&gt;</a:t>
            </a:r>
          </a:p>
          <a:p>
            <a:pPr rtl="0" lvl="0" indent="457200">
              <a:spcBef>
                <a:spcPts val="0"/>
              </a:spcBef>
              <a:buNone/>
            </a:pPr>
            <a:r>
              <a:rPr lang="en">
                <a:solidFill>
                  <a:srgbClr val="351C75"/>
                </a:solidFill>
                <a:latin typeface="PT Mono"/>
                <a:ea typeface="PT Mono"/>
                <a:cs typeface="PT Mono"/>
                <a:sym typeface="PT Mono"/>
              </a:rPr>
              <a:t>&lt;option&gt;Grapes&lt;/option&gt;</a:t>
            </a:r>
          </a:p>
          <a:p>
            <a:pPr rtl="0" lvl="0" indent="457200">
              <a:spcBef>
                <a:spcPts val="0"/>
              </a:spcBef>
              <a:buNone/>
            </a:pPr>
            <a:r>
              <a:rPr lang="en">
                <a:solidFill>
                  <a:srgbClr val="351C75"/>
                </a:solidFill>
                <a:latin typeface="PT Mono"/>
                <a:ea typeface="PT Mono"/>
                <a:cs typeface="PT Mono"/>
                <a:sym typeface="PT Mono"/>
              </a:rPr>
              <a:t>&lt;option&gt;Pineapples&lt;/option&gt;</a:t>
            </a:r>
          </a:p>
          <a:p>
            <a:pPr rtl="0" lvl="0">
              <a:spcBef>
                <a:spcPts val="0"/>
              </a:spcBef>
              <a:buNone/>
            </a:pPr>
            <a:r>
              <a:rPr lang="en">
                <a:solidFill>
                  <a:srgbClr val="351C75"/>
                </a:solidFill>
                <a:latin typeface="PT Mono"/>
                <a:ea typeface="PT Mono"/>
                <a:cs typeface="PT Mono"/>
                <a:sym typeface="PT Mono"/>
              </a:rPr>
              <a:t>&lt;/select&gt;</a:t>
            </a:r>
          </a:p>
          <a:p>
            <a:pPr rtl="0" lvl="0">
              <a:spcBef>
                <a:spcPts val="0"/>
              </a:spcBef>
              <a:buNone/>
            </a:pPr>
            <a:r>
              <a:t/>
            </a:r>
            <a:endParaRPr/>
          </a:p>
          <a:p>
            <a:pPr rtl="0" lvl="0">
              <a:spcBef>
                <a:spcPts val="0"/>
              </a:spcBef>
              <a:buNone/>
            </a:pPr>
            <a:r>
              <a:t/>
            </a:r>
            <a:endParaRP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The Label Element</a:t>
            </a:r>
          </a:p>
        </p:txBody>
      </p:sp>
      <p:sp>
        <p:nvSpPr>
          <p:cNvPr id="135" name="Shape 135"/>
          <p:cNvSpPr/>
          <p:nvPr/>
        </p:nvSpPr>
        <p:spPr>
          <a:xfrm>
            <a:off y="1979775" x="-62425"/>
            <a:ext cy="3231899" cx="9265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400" lang="en"/>
              <a:t>The label element represents a caption associated with a specific form control. A for attribute (in the label) with the same value as the id (in the control) is needed to create the association.</a:t>
            </a:r>
          </a:p>
          <a:p>
            <a:pPr rtl="0" lvl="0">
              <a:spcBef>
                <a:spcPts val="0"/>
              </a:spcBef>
              <a:buNone/>
            </a:pPr>
            <a:r>
              <a:t/>
            </a:r>
            <a:endParaRPr/>
          </a:p>
          <a:p>
            <a:pPr rtl="0" lvl="0">
              <a:spcBef>
                <a:spcPts val="0"/>
              </a:spcBef>
              <a:buNone/>
            </a:pPr>
            <a:r>
              <a:rPr sz="1400" lang="en">
                <a:solidFill>
                  <a:srgbClr val="351C75"/>
                </a:solidFill>
                <a:latin typeface="PT Mono"/>
                <a:ea typeface="PT Mono"/>
                <a:cs typeface="PT Mono"/>
                <a:sym typeface="PT Mono"/>
              </a:rPr>
              <a:t>&lt;label for="firstname"&gt;First Name&lt;/label&gt;</a:t>
            </a:r>
          </a:p>
          <a:p>
            <a:pPr rtl="0" lvl="0">
              <a:spcBef>
                <a:spcPts val="0"/>
              </a:spcBef>
              <a:buNone/>
            </a:pPr>
            <a:r>
              <a:rPr sz="1400" lang="en">
                <a:solidFill>
                  <a:srgbClr val="351C75"/>
                </a:solidFill>
                <a:latin typeface="PT Mono"/>
                <a:ea typeface="PT Mono"/>
                <a:cs typeface="PT Mono"/>
                <a:sym typeface="PT Mono"/>
              </a:rPr>
              <a:t>&lt;input type="text" name="firstname" id="firstname"&gt;</a:t>
            </a:r>
          </a:p>
          <a:p>
            <a:pPr rtl="0" lvl="0">
              <a:spcBef>
                <a:spcPts val="0"/>
              </a:spcBef>
              <a:buNone/>
            </a:pPr>
            <a:r>
              <a:t/>
            </a:r>
            <a:endParaRPr sz="1400">
              <a:solidFill>
                <a:srgbClr val="351C75"/>
              </a:solidFill>
              <a:latin typeface="PT Mono"/>
              <a:ea typeface="PT Mono"/>
              <a:cs typeface="PT Mono"/>
              <a:sym typeface="PT Mono"/>
            </a:endParaRPr>
          </a:p>
          <a:p>
            <a:pPr rtl="0" lvl="0">
              <a:spcBef>
                <a:spcPts val="0"/>
              </a:spcBef>
              <a:buNone/>
            </a:pPr>
            <a:r>
              <a:rPr sz="1400" lang="en">
                <a:solidFill>
                  <a:srgbClr val="351C75"/>
                </a:solidFill>
                <a:latin typeface="PT Mono"/>
                <a:ea typeface="PT Mono"/>
                <a:cs typeface="PT Mono"/>
                <a:sym typeface="PT Mono"/>
              </a:rPr>
              <a:t>&lt;!--Alternatively, the control can also be nested inside the label. --&gt;</a:t>
            </a:r>
          </a:p>
          <a:p>
            <a:pPr rtl="0" lvl="0">
              <a:spcBef>
                <a:spcPts val="0"/>
              </a:spcBef>
              <a:buNone/>
            </a:pPr>
            <a:r>
              <a:t/>
            </a:r>
            <a:endParaRPr sz="1400">
              <a:solidFill>
                <a:srgbClr val="351C75"/>
              </a:solidFill>
              <a:latin typeface="PT Mono"/>
              <a:ea typeface="PT Mono"/>
              <a:cs typeface="PT Mono"/>
              <a:sym typeface="PT Mono"/>
            </a:endParaRPr>
          </a:p>
          <a:p>
            <a:pPr rtl="0" lvl="0">
              <a:spcBef>
                <a:spcPts val="0"/>
              </a:spcBef>
              <a:buNone/>
            </a:pPr>
            <a:r>
              <a:rPr sz="1400" lang="en">
                <a:solidFill>
                  <a:srgbClr val="351C75"/>
                </a:solidFill>
                <a:latin typeface="PT Mono"/>
                <a:ea typeface="PT Mono"/>
                <a:cs typeface="PT Mono"/>
                <a:sym typeface="PT Mono"/>
              </a:rPr>
              <a:t>&lt;label for="firstname"&gt;First Name &lt;input type="text"</a:t>
            </a:r>
          </a:p>
          <a:p>
            <a:pPr rtl="0" lvl="0">
              <a:spcBef>
                <a:spcPts val="0"/>
              </a:spcBef>
              <a:buNone/>
            </a:pPr>
            <a:r>
              <a:rPr sz="1400" lang="en">
                <a:solidFill>
                  <a:srgbClr val="351C75"/>
                </a:solidFill>
                <a:latin typeface="PT Mono"/>
                <a:ea typeface="PT Mono"/>
                <a:cs typeface="PT Mono"/>
                <a:sym typeface="PT Mono"/>
              </a:rPr>
              <a:t>name="firstname" id="firstname"&gt;&lt;/label&gt;</a:t>
            </a:r>
          </a:p>
          <a:p>
            <a:pPr rtl="0" lvl="0">
              <a:spcBef>
                <a:spcPts val="0"/>
              </a:spcBef>
              <a:buNone/>
            </a:pPr>
            <a:r>
              <a:t/>
            </a:r>
            <a:endParaRPr sz="1400">
              <a:solidFill>
                <a:srgbClr val="351C75"/>
              </a:solidFill>
              <a:latin typeface="PT Mono"/>
              <a:ea typeface="PT Mono"/>
              <a:cs typeface="PT Mono"/>
              <a:sym typeface="PT Mono"/>
            </a:endParaRPr>
          </a:p>
          <a:p>
            <a:pPr rtl="0" lvl="0">
              <a:spcBef>
                <a:spcPts val="0"/>
              </a:spcBef>
              <a:buNone/>
            </a:pPr>
            <a:r>
              <a:rPr sz="1400" lang="en">
                <a:solidFill>
                  <a:srgbClr val="351C75"/>
                </a:solidFill>
                <a:latin typeface="PT Mono"/>
                <a:ea typeface="PT Mono"/>
                <a:cs typeface="PT Mono"/>
                <a:sym typeface="PT Mono"/>
              </a:rPr>
              <a:t>&lt;!-- This makes forms more accessible and enables the ability to click </a:t>
            </a:r>
          </a:p>
          <a:p>
            <a:pPr rtl="0" lvl="0">
              <a:spcBef>
                <a:spcPts val="0"/>
              </a:spcBef>
              <a:buNone/>
            </a:pPr>
            <a:r>
              <a:rPr sz="1400" lang="en">
                <a:solidFill>
                  <a:srgbClr val="351C75"/>
                </a:solidFill>
                <a:latin typeface="PT Mono"/>
                <a:ea typeface="PT Mono"/>
                <a:cs typeface="PT Mono"/>
                <a:sym typeface="PT Mono"/>
              </a:rPr>
              <a:t>the text in the label tag to focus on the related input. --&gt;</a:t>
            </a:r>
          </a:p>
          <a:p>
            <a:pPr rtl="0" lvl="0">
              <a:spcBef>
                <a:spcPts val="0"/>
              </a:spcBef>
              <a:buNone/>
            </a:pPr>
            <a:r>
              <a:t/>
            </a:r>
            <a:endParaRPr>
              <a:solidFill>
                <a:srgbClr val="351C75"/>
              </a:solidFill>
              <a:latin typeface="PT Mono"/>
              <a:ea typeface="PT Mono"/>
              <a:cs typeface="PT Mono"/>
              <a:sym typeface="PT Mono"/>
            </a:endParaRPr>
          </a:p>
          <a:p>
            <a:pPr rtl="0" lvl="0">
              <a:spcBef>
                <a:spcPts val="0"/>
              </a:spcBef>
              <a:buNone/>
            </a:pPr>
            <a:r>
              <a:t/>
            </a:r>
            <a:endParaRPr>
              <a:solidFill>
                <a:srgbClr val="351C75"/>
              </a:solidFill>
              <a:latin typeface="PT Mono"/>
              <a:ea typeface="PT Mono"/>
              <a:cs typeface="PT Mono"/>
              <a:sym typeface="PT Mono"/>
            </a:endParaRPr>
          </a:p>
          <a:p>
            <a:pPr rtl="0" lvl="0">
              <a:spcBef>
                <a:spcPts val="0"/>
              </a:spcBef>
              <a:buNone/>
            </a:pPr>
            <a:r>
              <a:t/>
            </a:r>
            <a:endParaRPr>
              <a:solidFill>
                <a:srgbClr val="351C75"/>
              </a:solidFill>
              <a:latin typeface="PT Mono"/>
              <a:ea typeface="PT Mono"/>
              <a:cs typeface="PT Mono"/>
              <a:sym typeface="PT Mono"/>
            </a:endParaRP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Organizing the Interface</a:t>
            </a: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 form can contain any HTML markup (paragraphs, lists, etc.) in addition to form controls.</a:t>
            </a:r>
          </a:p>
          <a:p>
            <a:pPr rtl="0" lvl="0">
              <a:spcBef>
                <a:spcPts val="0"/>
              </a:spcBef>
              <a:buNone/>
            </a:pPr>
            <a:r>
              <a:t/>
            </a:r>
            <a:endParaRPr/>
          </a:p>
          <a:p>
            <a:pPr rtl="0" lvl="0">
              <a:spcBef>
                <a:spcPts val="0"/>
              </a:spcBef>
              <a:buNone/>
            </a:pPr>
            <a:r>
              <a:rPr lang="en"/>
              <a:t>Each part of a form is considered a paragraph, and is typically separated using </a:t>
            </a:r>
            <a:r>
              <a:rPr lang="en">
                <a:solidFill>
                  <a:srgbClr val="351C75"/>
                </a:solidFill>
                <a:latin typeface="PT Mono"/>
                <a:ea typeface="PT Mono"/>
                <a:cs typeface="PT Mono"/>
                <a:sym typeface="PT Mono"/>
              </a:rPr>
              <a:t>&lt;p&gt;</a:t>
            </a:r>
            <a:r>
              <a:rPr lang="en"/>
              <a:t> elements. </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&lt;fieldset&gt;</a:t>
            </a:r>
            <a:r>
              <a:rPr lang="en"/>
              <a:t> is used for grouping a batch of controls together, for organization. The title of a group of controls is defined with the </a:t>
            </a:r>
            <a:r>
              <a:rPr lang="en">
                <a:solidFill>
                  <a:srgbClr val="351C75"/>
                </a:solidFill>
                <a:latin typeface="PT Mono"/>
                <a:ea typeface="PT Mono"/>
                <a:cs typeface="PT Mono"/>
                <a:sym typeface="PT Mono"/>
              </a:rPr>
              <a:t>&lt;legend&gt;</a:t>
            </a:r>
            <a:r>
              <a:rPr lang="en"/>
              <a:t> element, the first element to be added in the </a:t>
            </a:r>
            <a:r>
              <a:rPr lang="en">
                <a:solidFill>
                  <a:srgbClr val="351C75"/>
                </a:solidFill>
                <a:latin typeface="PT Mono"/>
                <a:ea typeface="PT Mono"/>
                <a:cs typeface="PT Mono"/>
                <a:sym typeface="PT Mono"/>
              </a:rPr>
              <a:t>&lt;fieldset&gt;</a:t>
            </a:r>
            <a:r>
              <a:rPr lang="en"/>
              <a:t>. For the </a:t>
            </a:r>
            <a:r>
              <a:rPr lang="en">
                <a:solidFill>
                  <a:srgbClr val="351C75"/>
                </a:solidFill>
                <a:latin typeface="PT Mono"/>
                <a:ea typeface="PT Mono"/>
                <a:cs typeface="PT Mono"/>
                <a:sym typeface="PT Mono"/>
              </a:rPr>
              <a:t>&lt;select&gt;</a:t>
            </a:r>
            <a:r>
              <a:rPr lang="en"/>
              <a:t> element, </a:t>
            </a:r>
            <a:r>
              <a:rPr lang="en">
                <a:solidFill>
                  <a:srgbClr val="351C75"/>
                </a:solidFill>
                <a:latin typeface="PT Mono"/>
                <a:ea typeface="PT Mono"/>
                <a:cs typeface="PT Mono"/>
                <a:sym typeface="PT Mono"/>
              </a:rPr>
              <a:t>&lt;optgroup&gt;</a:t>
            </a:r>
            <a:r>
              <a:rPr lang="en"/>
              <a:t> is used for grouping instead.</a:t>
            </a:r>
          </a:p>
          <a:p>
            <a:pPr rtl="0" lvl="0">
              <a:spcBef>
                <a:spcPts val="0"/>
              </a:spcBef>
              <a:buNone/>
            </a:pPr>
            <a:r>
              <a:t/>
            </a:r>
            <a:endParaRP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Assignment review.</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Semantic Markup</a:t>
            </a:r>
          </a:p>
          <a:p>
            <a:pPr rtl="0">
              <a:spcBef>
                <a:spcPts val="0"/>
              </a:spcBef>
              <a:buNone/>
            </a:pPr>
            <a:r>
              <a:t/>
            </a:r>
            <a:endParaRPr/>
          </a:p>
          <a:p>
            <a:pPr rtl="0">
              <a:spcBef>
                <a:spcPts val="0"/>
              </a:spcBef>
              <a:buNone/>
            </a:pPr>
            <a:r>
              <a:rPr lang="en"/>
              <a:t>CSS for Page Layout, floats and clearing.</a:t>
            </a:r>
          </a:p>
          <a:p>
            <a:pPr rtl="0">
              <a:spcBef>
                <a:spcPts val="0"/>
              </a:spcBef>
              <a:buNone/>
            </a:pPr>
            <a:r>
              <a:t/>
            </a:r>
            <a:endParaRPr/>
          </a:p>
          <a:p>
            <a:pPr rtl="0">
              <a:spcBef>
                <a:spcPts val="0"/>
              </a:spcBef>
              <a:buNone/>
            </a:pPr>
            <a:r>
              <a:rPr lang="en"/>
              <a:t>Folder naming for assignment hand in. </a:t>
            </a:r>
          </a:p>
          <a:p>
            <a:pPr rtl="0">
              <a:spcBef>
                <a:spcPts val="0"/>
              </a:spcBef>
              <a:buNone/>
            </a:pPr>
            <a:r>
              <a:t/>
            </a:r>
            <a:endParaRPr/>
          </a:p>
          <a:p>
            <a:pPr rtl="0">
              <a:spcBef>
                <a:spcPts val="0"/>
              </a:spcBef>
              <a:buNone/>
            </a:pPr>
            <a:r>
              <a:rPr lang="en"/>
              <a:t>index.html</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Input types</a:t>
            </a:r>
          </a:p>
        </p:txBody>
      </p:sp>
      <p:sp>
        <p:nvSpPr>
          <p:cNvPr id="148" name="Shape 1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Like we have discussed before there are many different input types. Much more than what we have gone over so far.</a:t>
            </a:r>
          </a:p>
          <a:p>
            <a:pPr rtl="0">
              <a:spcBef>
                <a:spcPts val="0"/>
              </a:spcBef>
              <a:buNone/>
            </a:pPr>
            <a:r>
              <a:t/>
            </a:r>
            <a:endParaRPr/>
          </a:p>
          <a:p>
            <a:pPr>
              <a:spcBef>
                <a:spcPts val="0"/>
              </a:spcBef>
              <a:buNone/>
            </a:pPr>
            <a:r>
              <a:rPr u="sng" lang="en">
                <a:solidFill>
                  <a:schemeClr val="hlink"/>
                </a:solidFill>
                <a:hlinkClick r:id="rId3"/>
              </a:rPr>
              <a:t>https://developer.mozilla.org/en-US/docs/Web/HTML/Element/Input</a:t>
            </a:r>
            <a:r>
              <a:rPr lang="en"/>
              <a: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Styling Forms</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Any HTML markup can be included inside a form, in addition to form controls. Forms can be styled like any other HTML markup, by selecting the HTML element, class or id.</a:t>
            </a:r>
          </a:p>
          <a:p>
            <a:pPr rtl="0" lvl="0">
              <a:spcBef>
                <a:spcPts val="0"/>
              </a:spcBef>
              <a:buNone/>
            </a:pPr>
            <a:r>
              <a:t/>
            </a:r>
            <a:endParaRPr/>
          </a:p>
          <a:p>
            <a:pPr rtl="0" lvl="0">
              <a:spcBef>
                <a:spcPts val="0"/>
              </a:spcBef>
              <a:buClr>
                <a:schemeClr val="dk1"/>
              </a:buClr>
              <a:buSzPct val="61111"/>
              <a:buFont typeface="Arial"/>
              <a:buNone/>
            </a:pPr>
            <a:r>
              <a:rPr lang="en"/>
              <a:t>Lets open up your text editor and open our project and play around with styling forms.</a:t>
            </a:r>
          </a:p>
          <a:p>
            <a:pPr>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Next Week.</a:t>
            </a:r>
          </a:p>
        </p:txBody>
      </p:sp>
      <p:sp>
        <p:nvSpPr>
          <p:cNvPr id="160" name="Shape 1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 will be away next week, but I would like you to all go through some of the courses on Treehouse.</a:t>
            </a:r>
          </a:p>
          <a:p>
            <a:pPr rtl="0">
              <a:spcBef>
                <a:spcPts val="0"/>
              </a:spcBef>
              <a:buNone/>
            </a:pPr>
            <a:r>
              <a:t/>
            </a:r>
            <a:endParaRPr/>
          </a:p>
          <a:p>
            <a:pPr rtl="0">
              <a:spcBef>
                <a:spcPts val="0"/>
              </a:spcBef>
              <a:buNone/>
            </a:pPr>
            <a:r>
              <a:rPr u="sng" lang="en">
                <a:solidFill>
                  <a:schemeClr val="hlink"/>
                </a:solidFill>
                <a:hlinkClick r:id="rId3"/>
              </a:rPr>
              <a:t>http://teamtreehouse.com/library/html-tables</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t>Formatting Content</a:t>
            </a:r>
          </a:p>
        </p:txBody>
      </p:sp>
      <p:sp>
        <p:nvSpPr>
          <p:cNvPr id="38" name="Shape 38"/>
          <p:cNvSpPr/>
          <p:nvPr/>
        </p:nvSpPr>
        <p:spPr>
          <a:xfrm>
            <a:off y="2097850" x="-55550"/>
            <a:ext cy="3045600" cx="92514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39" name="Shape 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We format content by using relevant HTML elements to create semantic meaning.</a:t>
            </a:r>
          </a:p>
          <a:p>
            <a:pPr rtl="0" lvl="0">
              <a:spcBef>
                <a:spcPts val="0"/>
              </a:spcBef>
              <a:buNone/>
            </a:pPr>
            <a:r>
              <a:t/>
            </a:r>
            <a:endParaRPr>
              <a:solidFill>
                <a:srgbClr val="351C75"/>
              </a:solidFill>
              <a:latin typeface="PT Mono"/>
              <a:ea typeface="PT Mono"/>
              <a:cs typeface="PT Mono"/>
              <a:sym typeface="PT Mono"/>
            </a:endParaRPr>
          </a:p>
          <a:p>
            <a:pPr rtl="0" lvl="0">
              <a:spcBef>
                <a:spcPts val="0"/>
              </a:spcBef>
              <a:buNone/>
            </a:pPr>
            <a:r>
              <a:rPr lang="en">
                <a:solidFill>
                  <a:srgbClr val="351C75"/>
                </a:solidFill>
                <a:latin typeface="PT Mono"/>
                <a:ea typeface="PT Mono"/>
                <a:cs typeface="PT Mono"/>
                <a:sym typeface="PT Mono"/>
              </a:rPr>
              <a:t>&lt;h1&gt;Headings &amp; Titles&lt;/h1&gt;</a:t>
            </a:r>
          </a:p>
          <a:p>
            <a:pPr rtl="0" lvl="0">
              <a:spcBef>
                <a:spcPts val="0"/>
              </a:spcBef>
              <a:buNone/>
            </a:pPr>
            <a:r>
              <a:t/>
            </a:r>
            <a:endParaRPr>
              <a:solidFill>
                <a:srgbClr val="351C75"/>
              </a:solidFill>
              <a:latin typeface="PT Mono"/>
              <a:ea typeface="PT Mono"/>
              <a:cs typeface="PT Mono"/>
              <a:sym typeface="PT Mono"/>
            </a:endParaRPr>
          </a:p>
          <a:p>
            <a:pPr rtl="0" lvl="0">
              <a:spcBef>
                <a:spcPts val="0"/>
              </a:spcBef>
              <a:buNone/>
            </a:pPr>
            <a:r>
              <a:rPr lang="en">
                <a:solidFill>
                  <a:srgbClr val="351C75"/>
                </a:solidFill>
                <a:latin typeface="PT Mono"/>
                <a:ea typeface="PT Mono"/>
                <a:cs typeface="PT Mono"/>
                <a:sym typeface="PT Mono"/>
              </a:rPr>
              <a:t>&lt;p&gt;Paragraphs should be contained within these tags. Only use bold or strong tags to assign importance to the text, &lt;strong&gt;not&lt;/strong&gt; for presentation.&lt;/p&gt;</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p:nvPr/>
        </p:nvSpPr>
        <p:spPr>
          <a:xfrm>
            <a:off y="2729575" x="-82975"/>
            <a:ext cy="2448300" cx="92583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45" name="Shape 4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CSS has many text properties used to change the color, alignment, spacing of letters and words as well as adding effects like shadows and underline. </a:t>
            </a:r>
          </a:p>
          <a:p>
            <a:pPr rtl="0" lvl="0">
              <a:spcBef>
                <a:spcPts val="0"/>
              </a:spcBef>
              <a:buNone/>
            </a:pPr>
            <a:r>
              <a:rPr lang="en"/>
              <a:t>There are also CSS font properties that are used to change the font family, style (i.e. italics), spacing between the lines and font-weight.</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p {</a:t>
            </a:r>
          </a:p>
          <a:p>
            <a:pPr rtl="0" lvl="0" indent="457200">
              <a:spcBef>
                <a:spcPts val="0"/>
              </a:spcBef>
              <a:buNone/>
            </a:pPr>
            <a:r>
              <a:rPr lang="en">
                <a:solidFill>
                  <a:srgbClr val="351C75"/>
                </a:solidFill>
                <a:latin typeface="PT Mono"/>
                <a:ea typeface="PT Mono"/>
                <a:cs typeface="PT Mono"/>
                <a:sym typeface="PT Mono"/>
              </a:rPr>
              <a:t>color: #cc0066;</a:t>
            </a:r>
          </a:p>
          <a:p>
            <a:pPr rtl="0" lvl="0" indent="457200">
              <a:spcBef>
                <a:spcPts val="0"/>
              </a:spcBef>
              <a:buNone/>
            </a:pPr>
            <a:r>
              <a:rPr lang="en">
                <a:solidFill>
                  <a:srgbClr val="351C75"/>
                </a:solidFill>
                <a:latin typeface="PT Mono"/>
                <a:ea typeface="PT Mono"/>
                <a:cs typeface="PT Mono"/>
                <a:sym typeface="PT Mono"/>
              </a:rPr>
              <a:t>font-size: 16px;</a:t>
            </a:r>
          </a:p>
          <a:p>
            <a:pPr rtl="0" lvl="0" indent="457200">
              <a:spcBef>
                <a:spcPts val="0"/>
              </a:spcBef>
              <a:buNone/>
            </a:pPr>
            <a:r>
              <a:rPr lang="en">
                <a:solidFill>
                  <a:srgbClr val="351C75"/>
                </a:solidFill>
                <a:latin typeface="PT Mono"/>
                <a:ea typeface="PT Mono"/>
                <a:cs typeface="PT Mono"/>
                <a:sym typeface="PT Mono"/>
              </a:rPr>
              <a:t>text-align: left;</a:t>
            </a:r>
          </a:p>
          <a:p>
            <a:pPr rtl="0" lvl="0">
              <a:spcBef>
                <a:spcPts val="0"/>
              </a:spcBef>
              <a:buNone/>
            </a:pPr>
            <a:r>
              <a:rPr lang="en">
                <a:solidFill>
                  <a:srgbClr val="351C75"/>
                </a:solidFill>
                <a:latin typeface="PT Mono"/>
                <a:ea typeface="PT Mono"/>
                <a:cs typeface="PT Mono"/>
                <a:sym typeface="PT Mono"/>
              </a:rPr>
              <a:t>}</a:t>
            </a:r>
          </a:p>
          <a:p>
            <a:pPr rtl="0" lvl="0">
              <a:spcBef>
                <a:spcPts val="0"/>
              </a:spcBef>
              <a:buClr>
                <a:schemeClr val="dk1"/>
              </a:buClr>
              <a:buFont typeface="Arial"/>
              <a:buNone/>
            </a:pPr>
            <a:r>
              <a:t/>
            </a:r>
            <a:endParaRPr>
              <a:solidFill>
                <a:srgbClr val="351C75"/>
              </a:solidFill>
              <a:latin typeface="PT Mono"/>
              <a:ea typeface="PT Mono"/>
              <a:cs typeface="PT Mono"/>
              <a:sym typeface="PT Mono"/>
            </a:endParaRPr>
          </a:p>
          <a:p>
            <a:pPr>
              <a:spcBef>
                <a:spcPts val="0"/>
              </a:spcBef>
              <a:buNone/>
            </a:pPr>
            <a:r>
              <a:t/>
            </a:r>
            <a:endParaRPr>
              <a:solidFill>
                <a:srgbClr val="351C75"/>
              </a:solidFill>
              <a:latin typeface="PT Mono"/>
              <a:ea typeface="PT Mono"/>
              <a:cs typeface="PT Mono"/>
              <a:sym typeface="PT Mono"/>
            </a:endParaRPr>
          </a:p>
        </p:txBody>
      </p:sp>
      <p:sp>
        <p:nvSpPr>
          <p:cNvPr id="46" name="Shape 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Color and Text Formatting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Web Safe Fonts</a:t>
            </a:r>
          </a:p>
        </p:txBody>
      </p:sp>
      <p:sp>
        <p:nvSpPr>
          <p:cNvPr id="52" name="Shape 52"/>
          <p:cNvSpPr/>
          <p:nvPr/>
        </p:nvSpPr>
        <p:spPr>
          <a:xfrm>
            <a:off y="3126575" x="-82975"/>
            <a:ext cy="2051399" cx="92583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Although font-family is declared in CSS, users can only see fonts on that are installed on their viewing device.</a:t>
            </a:r>
          </a:p>
          <a:p>
            <a:pPr rtl="0" lvl="0">
              <a:spcBef>
                <a:spcPts val="0"/>
              </a:spcBef>
              <a:buNone/>
            </a:pPr>
            <a:r>
              <a:t/>
            </a:r>
            <a:endParaRPr/>
          </a:p>
          <a:p>
            <a:pPr rtl="0" lvl="0">
              <a:spcBef>
                <a:spcPts val="0"/>
              </a:spcBef>
              <a:buNone/>
            </a:pPr>
            <a:r>
              <a:rPr lang="en"/>
              <a:t>Although font-family is declared in CSS, users can only see fonts on that are installed on their viewing device.</a:t>
            </a:r>
          </a:p>
          <a:p>
            <a:pPr rtl="0" lvl="0">
              <a:spcBef>
                <a:spcPts val="0"/>
              </a:spcBef>
              <a:buNone/>
            </a:pPr>
            <a:r>
              <a:t/>
            </a:r>
            <a:endParaRPr/>
          </a:p>
          <a:p>
            <a:pPr rtl="0" lvl="0">
              <a:spcBef>
                <a:spcPts val="0"/>
              </a:spcBef>
              <a:buNone/>
            </a:pPr>
            <a:r>
              <a:t/>
            </a:r>
            <a:endParaRPr>
              <a:solidFill>
                <a:srgbClr val="351C75"/>
              </a:solidFill>
              <a:latin typeface="PT Mono"/>
              <a:ea typeface="PT Mono"/>
              <a:cs typeface="PT Mono"/>
              <a:sym typeface="PT Mono"/>
            </a:endParaRPr>
          </a:p>
          <a:p>
            <a:pPr rtl="0" lvl="0">
              <a:spcBef>
                <a:spcPts val="0"/>
              </a:spcBef>
              <a:buNone/>
            </a:pPr>
            <a:r>
              <a:rPr lang="en">
                <a:solidFill>
                  <a:srgbClr val="351C75"/>
                </a:solidFill>
                <a:latin typeface="PT Mono"/>
                <a:ea typeface="PT Mono"/>
                <a:cs typeface="PT Mono"/>
                <a:sym typeface="PT Mono"/>
              </a:rPr>
              <a:t>font-family: Arial, Helvetica, sans-serif;</a:t>
            </a:r>
          </a:p>
          <a:p>
            <a:pPr rtl="0" lvl="0">
              <a:spcBef>
                <a:spcPts val="0"/>
              </a:spcBef>
              <a:buNone/>
            </a:pPr>
            <a:r>
              <a:rPr lang="en">
                <a:solidFill>
                  <a:srgbClr val="351C75"/>
                </a:solidFill>
                <a:latin typeface="PT Mono"/>
                <a:ea typeface="PT Mono"/>
                <a:cs typeface="PT Mono"/>
                <a:sym typeface="PT Mono"/>
              </a:rPr>
              <a:t>font-family: "Lucida Grande", Verdana, sans-serif;</a:t>
            </a:r>
          </a:p>
          <a:p>
            <a:pPr rtl="0" lvl="0">
              <a:spcBef>
                <a:spcPts val="0"/>
              </a:spcBef>
              <a:buNone/>
            </a:pPr>
            <a:r>
              <a:t/>
            </a:r>
            <a:endParaRPr>
              <a:solidFill>
                <a:srgbClr val="351C75"/>
              </a:solidFill>
              <a:latin typeface="PT Mono"/>
              <a:ea typeface="PT Mono"/>
              <a:cs typeface="PT Mono"/>
              <a:sym typeface="PT Mono"/>
            </a:endParaRP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Font Licensing</a:t>
            </a:r>
          </a:p>
        </p:txBody>
      </p:sp>
      <p:sp>
        <p:nvSpPr>
          <p:cNvPr id="59" name="Shape 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Just like stock photography, fonts have various licensing restrictions for its usage and vary in price.</a:t>
            </a:r>
          </a:p>
          <a:p>
            <a:pPr rtl="0" lvl="0">
              <a:spcBef>
                <a:spcPts val="0"/>
              </a:spcBef>
              <a:buNone/>
            </a:pPr>
            <a:r>
              <a:t/>
            </a:r>
            <a:endParaRPr/>
          </a:p>
          <a:p>
            <a:pPr rtl="0" lvl="0">
              <a:spcBef>
                <a:spcPts val="0"/>
              </a:spcBef>
              <a:buNone/>
            </a:pPr>
            <a:r>
              <a:rPr lang="en"/>
              <a:t>There are also many free fonts and services available. Be sure to check the licensing; even free fonts may have restrictions.</a:t>
            </a:r>
          </a:p>
          <a:p>
            <a:pPr rtl="0" lvl="0">
              <a:spcBef>
                <a:spcPts val="0"/>
              </a:spcBef>
              <a:buNone/>
            </a:pPr>
            <a:r>
              <a:t/>
            </a:r>
            <a:endParaRPr/>
          </a:p>
          <a:p>
            <a:pPr rtl="0" lvl="0">
              <a:spcBef>
                <a:spcPts val="0"/>
              </a:spcBef>
              <a:buNone/>
            </a:pPr>
            <a:r>
              <a:rPr lang="en"/>
              <a:t>Font Squirrel - free fonts and @font-face generator</a:t>
            </a:r>
          </a:p>
          <a:p>
            <a:pPr rtl="0" lvl="0">
              <a:spcBef>
                <a:spcPts val="0"/>
              </a:spcBef>
              <a:buNone/>
            </a:pPr>
            <a:r>
              <a:rPr lang="en"/>
              <a:t>Google Web Fonts - option to link to google's servers, can also download the fonts.</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@font-face</a:t>
            </a:r>
          </a:p>
        </p:txBody>
      </p:sp>
      <p:sp>
        <p:nvSpPr>
          <p:cNvPr id="65" name="Shape 65"/>
          <p:cNvSpPr/>
          <p:nvPr/>
        </p:nvSpPr>
        <p:spPr>
          <a:xfrm>
            <a:off y="2981800" x="-110425"/>
            <a:ext cy="2290499" cx="93200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There are many methods for embedding fonts. However, the </a:t>
            </a:r>
            <a:r>
              <a:rPr lang="en">
                <a:solidFill>
                  <a:srgbClr val="351C75"/>
                </a:solidFill>
                <a:latin typeface="PT Mono"/>
                <a:ea typeface="PT Mono"/>
                <a:cs typeface="PT Mono"/>
                <a:sym typeface="PT Mono"/>
              </a:rPr>
              <a:t>@font-face</a:t>
            </a:r>
            <a:r>
              <a:rPr lang="en"/>
              <a:t> CSS method is widely supported and provides techniques for cross-browser compatibility.</a:t>
            </a:r>
          </a:p>
          <a:p>
            <a:pPr rtl="0" lvl="0">
              <a:spcBef>
                <a:spcPts val="0"/>
              </a:spcBef>
              <a:buNone/>
            </a:pPr>
            <a:r>
              <a:rPr lang="en"/>
              <a:t>Basic usage: Add an identifier including a font name and link to the font file. Then it can be included in a font stack using the font-family property.</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@font-face {</a:t>
            </a:r>
          </a:p>
          <a:p>
            <a:pPr rtl="0" lvl="0" indent="457200">
              <a:spcBef>
                <a:spcPts val="0"/>
              </a:spcBef>
              <a:buNone/>
            </a:pPr>
            <a:r>
              <a:rPr lang="en">
                <a:solidFill>
                  <a:srgbClr val="351C75"/>
                </a:solidFill>
                <a:latin typeface="PT Mono"/>
                <a:ea typeface="PT Mono"/>
                <a:cs typeface="PT Mono"/>
                <a:sym typeface="PT Mono"/>
              </a:rPr>
              <a:t>font-family: MuseoSans;/*can give it any name*/</a:t>
            </a:r>
          </a:p>
          <a:p>
            <a:pPr rtl="0" lvl="0" indent="457200">
              <a:spcBef>
                <a:spcPts val="0"/>
              </a:spcBef>
              <a:buNone/>
            </a:pPr>
            <a:r>
              <a:rPr lang="en">
                <a:solidFill>
                  <a:srgbClr val="351C75"/>
                </a:solidFill>
                <a:latin typeface="PT Mono"/>
                <a:ea typeface="PT Mono"/>
                <a:cs typeface="PT Mono"/>
                <a:sym typeface="PT Mono"/>
              </a:rPr>
              <a:t>src: url(fonts/MuseoSans.ttf);</a:t>
            </a:r>
          </a:p>
          <a:p>
            <a:pPr rtl="0" lvl="0">
              <a:spcBef>
                <a:spcPts val="0"/>
              </a:spcBef>
              <a:buNone/>
            </a:pPr>
            <a:r>
              <a:rPr lang="en">
                <a:solidFill>
                  <a:srgbClr val="351C75"/>
                </a:solidFill>
                <a:latin typeface="PT Mono"/>
                <a:ea typeface="PT Mono"/>
                <a:cs typeface="PT Mono"/>
                <a:sym typeface="PT Mono"/>
              </a:rPr>
              <a:t>}</a:t>
            </a:r>
          </a:p>
          <a:p>
            <a:pPr rtl="0" lvl="0">
              <a:spcBef>
                <a:spcPts val="0"/>
              </a:spcBef>
              <a:buNone/>
            </a:pPr>
            <a:r>
              <a:rPr lang="en">
                <a:solidFill>
                  <a:srgbClr val="351C75"/>
                </a:solidFill>
                <a:latin typeface="PT Mono"/>
                <a:ea typeface="PT Mono"/>
                <a:cs typeface="PT Mono"/>
                <a:sym typeface="PT Mono"/>
              </a:rPr>
              <a:t>font-family: MuseoSans, Arial, sans-serif;</a:t>
            </a:r>
          </a:p>
          <a:p>
            <a:pPr rtl="0" lvl="0">
              <a:spcBef>
                <a:spcPts val="0"/>
              </a:spcBef>
              <a:buClr>
                <a:schemeClr val="dk1"/>
              </a:buClr>
              <a:buFont typeface="Arial"/>
              <a:buNone/>
            </a:pPr>
            <a:r>
              <a:t/>
            </a:r>
            <a:endParaRPr>
              <a:solidFill>
                <a:srgbClr val="351C75"/>
              </a:solidFill>
              <a:latin typeface="PT Mono"/>
              <a:ea typeface="PT Mono"/>
              <a:cs typeface="PT Mono"/>
              <a:sym typeface="PT Mono"/>
            </a:endParaRPr>
          </a:p>
          <a:p>
            <a:pPr>
              <a:spcBef>
                <a:spcPts val="0"/>
              </a:spcBef>
              <a:buNone/>
            </a:pPr>
            <a:r>
              <a:t/>
            </a:r>
            <a:endParaRPr>
              <a:solidFill>
                <a:srgbClr val="351C75"/>
              </a:solidFill>
              <a:latin typeface="PT Mono"/>
              <a:ea typeface="PT Mono"/>
              <a:cs typeface="PT Mono"/>
              <a:sym typeface="PT Mono"/>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Browser Compatibility</a:t>
            </a:r>
          </a:p>
        </p:txBody>
      </p:sp>
      <p:sp>
        <p:nvSpPr>
          <p:cNvPr id="72" name="Shape 72"/>
          <p:cNvSpPr/>
          <p:nvPr/>
        </p:nvSpPr>
        <p:spPr>
          <a:xfrm>
            <a:off y="2522325" x="-62425"/>
            <a:ext cy="2859899" cx="92063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73" name="Shape 7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600" lang="en"/>
              <a:t>Different browsers support different file formats. Internet Explorer only supports EOT, Mozilla browsers support OTF and TTF, Safari and Opera support OTF, TTF and SVG, Chrome supports TTF and SVG. Mobile browsers like Safari on the iPad and iPhone require SVG.</a:t>
            </a:r>
          </a:p>
          <a:p>
            <a:pPr rtl="0" lvl="0">
              <a:spcBef>
                <a:spcPts val="0"/>
              </a:spcBef>
              <a:buClr>
                <a:schemeClr val="dk1"/>
              </a:buClr>
              <a:buFont typeface="Arial"/>
              <a:buNone/>
            </a:pPr>
            <a:r>
              <a:t/>
            </a:r>
            <a:endParaRPr sz="1600"/>
          </a:p>
          <a:p>
            <a:pPr rtl="0" lvl="0">
              <a:spcBef>
                <a:spcPts val="0"/>
              </a:spcBef>
              <a:buNone/>
            </a:pPr>
            <a:r>
              <a:rPr sz="1400" lang="en">
                <a:solidFill>
                  <a:srgbClr val="351C75"/>
                </a:solidFill>
                <a:latin typeface="PT Mono"/>
                <a:ea typeface="PT Mono"/>
                <a:cs typeface="PT Mono"/>
                <a:sym typeface="PT Mono"/>
              </a:rPr>
              <a:t>@font-face {</a:t>
            </a:r>
          </a:p>
          <a:p>
            <a:pPr rtl="0" lvl="0" indent="457200">
              <a:spcBef>
                <a:spcPts val="0"/>
              </a:spcBef>
              <a:buNone/>
            </a:pPr>
            <a:r>
              <a:rPr sz="1400" lang="en">
                <a:solidFill>
                  <a:srgbClr val="351C75"/>
                </a:solidFill>
                <a:latin typeface="PT Mono"/>
                <a:ea typeface="PT Mono"/>
                <a:cs typeface="PT Mono"/>
                <a:sym typeface="PT Mono"/>
              </a:rPr>
              <a:t> font-family: 'MuseoSans';</a:t>
            </a:r>
          </a:p>
          <a:p>
            <a:pPr rtl="0" lvl="0" indent="457200">
              <a:spcBef>
                <a:spcPts val="0"/>
              </a:spcBef>
              <a:buNone/>
            </a:pPr>
            <a:r>
              <a:rPr sz="1400" lang="en">
                <a:solidFill>
                  <a:srgbClr val="351C75"/>
                </a:solidFill>
                <a:latin typeface="PT Mono"/>
                <a:ea typeface="PT Mono"/>
                <a:cs typeface="PT Mono"/>
                <a:sym typeface="PT Mono"/>
              </a:rPr>
              <a:t> src: url('fonts/MuseoSans.eot');</a:t>
            </a:r>
          </a:p>
          <a:p>
            <a:pPr rtl="0" lvl="0" indent="457200">
              <a:spcBef>
                <a:spcPts val="0"/>
              </a:spcBef>
              <a:buNone/>
            </a:pPr>
            <a:r>
              <a:rPr sz="1400" lang="en">
                <a:solidFill>
                  <a:srgbClr val="351C75"/>
                </a:solidFill>
                <a:latin typeface="PT Mono"/>
                <a:ea typeface="PT Mono"/>
                <a:cs typeface="PT Mono"/>
                <a:sym typeface="PT Mono"/>
              </a:rPr>
              <a:t> src: url('fonts/MuseoSans.eot?#iefix') format('embedded-opentype'),</a:t>
            </a:r>
          </a:p>
          <a:p>
            <a:pPr rtl="0" lvl="0" indent="457200">
              <a:spcBef>
                <a:spcPts val="0"/>
              </a:spcBef>
              <a:buNone/>
            </a:pPr>
            <a:r>
              <a:rPr sz="1400" lang="en">
                <a:solidFill>
                  <a:srgbClr val="351C75"/>
                </a:solidFill>
                <a:latin typeface="PT Mono"/>
                <a:ea typeface="PT Mono"/>
                <a:cs typeface="PT Mono"/>
                <a:sym typeface="PT Mono"/>
              </a:rPr>
              <a:t> url('fonts/MuseoSans.woff') format('woff'),</a:t>
            </a:r>
          </a:p>
          <a:p>
            <a:pPr rtl="0" lvl="0" indent="457200">
              <a:spcBef>
                <a:spcPts val="0"/>
              </a:spcBef>
              <a:buNone/>
            </a:pPr>
            <a:r>
              <a:rPr sz="1400" lang="en">
                <a:solidFill>
                  <a:srgbClr val="351C75"/>
                </a:solidFill>
                <a:latin typeface="PT Mono"/>
                <a:ea typeface="PT Mono"/>
                <a:cs typeface="PT Mono"/>
                <a:sym typeface="PT Mono"/>
              </a:rPr>
              <a:t> url('fonts/MuseoSans.ttf') format('truetype'),</a:t>
            </a:r>
          </a:p>
          <a:p>
            <a:pPr rtl="0" lvl="0" indent="457200">
              <a:spcBef>
                <a:spcPts val="0"/>
              </a:spcBef>
              <a:buNone/>
            </a:pPr>
            <a:r>
              <a:rPr sz="1400" lang="en">
                <a:solidFill>
                  <a:srgbClr val="351C75"/>
                </a:solidFill>
                <a:latin typeface="PT Mono"/>
                <a:ea typeface="PT Mono"/>
                <a:cs typeface="PT Mono"/>
                <a:sym typeface="PT Mono"/>
              </a:rPr>
              <a:t> url('fonts/MuseoSans.svg#MuseoSans') format('svg');</a:t>
            </a:r>
          </a:p>
          <a:p>
            <a:pPr rtl="0" lvl="0">
              <a:spcBef>
                <a:spcPts val="0"/>
              </a:spcBef>
              <a:buNone/>
            </a:pPr>
            <a:r>
              <a:rPr sz="1400" lang="en">
                <a:solidFill>
                  <a:srgbClr val="351C75"/>
                </a:solidFill>
                <a:latin typeface="PT Mono"/>
                <a:ea typeface="PT Mono"/>
                <a:cs typeface="PT Mono"/>
                <a:sym typeface="PT Mono"/>
              </a:rPr>
              <a:t>}</a:t>
            </a:r>
          </a:p>
          <a:p>
            <a:pPr rtl="0" lvl="0">
              <a:spcBef>
                <a:spcPts val="0"/>
              </a:spcBef>
              <a:buClr>
                <a:schemeClr val="dk1"/>
              </a:buClr>
              <a:buFont typeface="Arial"/>
              <a:buNone/>
            </a:pPr>
            <a:r>
              <a:t/>
            </a:r>
            <a:endParaRPr sz="1400">
              <a:solidFill>
                <a:srgbClr val="351C75"/>
              </a:solidFill>
              <a:latin typeface="PT Mono"/>
              <a:ea typeface="PT Mono"/>
              <a:cs typeface="PT Mono"/>
              <a:sym typeface="PT Mono"/>
            </a:endParaRP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Google Fonts</a:t>
            </a:r>
          </a:p>
        </p:txBody>
      </p:sp>
      <p:sp>
        <p:nvSpPr>
          <p:cNvPr id="79" name="Shape 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t>A repository of free fonts, hosted by google.</a:t>
            </a:r>
          </a:p>
          <a:p>
            <a:pPr rtl="0" lvl="0">
              <a:spcBef>
                <a:spcPts val="0"/>
              </a:spcBef>
              <a:buClr>
                <a:schemeClr val="dk1"/>
              </a:buClr>
              <a:buFont typeface="Arial"/>
              <a:buNone/>
            </a:pPr>
            <a:r>
              <a:t/>
            </a:r>
            <a:endParaRPr/>
          </a:p>
          <a:p>
            <a:pPr rtl="0" lvl="0">
              <a:spcBef>
                <a:spcPts val="0"/>
              </a:spcBef>
              <a:buClr>
                <a:schemeClr val="dk1"/>
              </a:buClr>
              <a:buSzPct val="61111"/>
              <a:buFont typeface="Arial"/>
              <a:buNone/>
            </a:pPr>
            <a:r>
              <a:rPr lang="en"/>
              <a:t>Font files do not have to be uploaded to your server and included in your local files. Includes a tool for choosing fonts and instructions for usage.</a:t>
            </a:r>
          </a:p>
          <a:p>
            <a:pPr rtl="0">
              <a:spcBef>
                <a:spcPts val="0"/>
              </a:spcBef>
              <a:buNone/>
            </a:pPr>
            <a:r>
              <a:t/>
            </a:r>
            <a:endParaRPr/>
          </a:p>
          <a:p>
            <a:pPr>
              <a:spcBef>
                <a:spcPts val="0"/>
              </a:spcBef>
              <a:buNone/>
            </a:pPr>
            <a:r>
              <a:rPr u="sng" lang="en">
                <a:solidFill>
                  <a:schemeClr val="hlink"/>
                </a:solidFill>
                <a:hlinkClick r:id="rId3"/>
              </a:rPr>
              <a:t>https://www.google.com/fonts</a:t>
            </a:r>
            <a:r>
              <a:rPr lang="en"/>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